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3" r:id="rId1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6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C3A83-DF62-43B0-B547-B497BB5DF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5D1AEB-147C-4199-8423-335930E1F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421B7-F481-442A-BFAF-B7ED1886F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4F1F-7337-440C-85C2-376BDF3A24D5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306DE-D84A-42C0-81DB-0B97A712D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AE659-9D09-4B99-B00E-E37594994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7551-5003-4EBF-9B59-9526122B5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88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79D37-D64D-4C06-B773-A1415CCD4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3FA939-9512-469D-88B3-F567AC6CA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88FCC-8609-4B17-8A8A-3D68B02D7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4F1F-7337-440C-85C2-376BDF3A24D5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C0612-5A4E-4986-90F8-00192B244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C1F35-B1E6-42F0-B230-FF975F17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7551-5003-4EBF-9B59-9526122B5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23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50B014-482D-45F8-BC77-CC881B00C6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945416-87EE-4C41-9E5F-11B9EB7F9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76C00-B494-4920-AE42-3F714F996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4F1F-7337-440C-85C2-376BDF3A24D5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A88CD-7918-460C-BAE7-346558058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938E9-A613-41CC-989E-77783BD77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7551-5003-4EBF-9B59-9526122B5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6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44CC9-8F34-4E3D-B90D-83D7817A0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1125E-68A1-4A55-99EB-0C0BD6787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AD468-7BA2-43BD-A8D4-CA9782EE7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4F1F-7337-440C-85C2-376BDF3A24D5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1AB3D-C347-415D-A141-E08EDA900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C2130-A83C-4A67-97FA-633143000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7551-5003-4EBF-9B59-9526122B5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8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7F481-21BD-486D-A4B4-E03CFDC37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33C34-EAF9-4D3C-A4D6-B2D80DBA0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858B8-CD95-44DF-B604-269588FEC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4F1F-7337-440C-85C2-376BDF3A24D5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C174E-DC17-4A0A-A5B2-D1ABD54C7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1A610-7B90-4456-BBB3-DD7B32E3C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7551-5003-4EBF-9B59-9526122B5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5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8DE4-594F-44C1-BC84-C75C5F950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21C54-0412-4AA1-B7FB-386A4D41C0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3D9375-25A7-4A6A-A662-E35CF891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47BF2-AB5E-49EE-9379-B0756B82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4F1F-7337-440C-85C2-376BDF3A24D5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F0410-218B-4623-B1EB-EE8EA1AF7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0F0B8-A3A4-4D23-8381-3DCD04CD6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7551-5003-4EBF-9B59-9526122B5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5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F6F5E-FC16-462B-A973-FD1801192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4755C-17E3-4CE5-8588-AFB4834A8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2C6D4-25AA-4103-987F-29536A357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FC9635-4E04-4300-85A2-E967547A14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298B8-EF95-497A-93A5-C190A1C4BA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E3FB6B-8CB4-4D49-8941-AEF9EE387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4F1F-7337-440C-85C2-376BDF3A24D5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EBB769-C701-4197-952D-E900F4B44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56F1EB-E09A-4A51-9025-F76FE9885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7551-5003-4EBF-9B59-9526122B5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464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9AA47-2D18-4A12-9F3C-6B0FE3388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834015-F3CD-4B83-B6B7-6B884451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4F1F-7337-440C-85C2-376BDF3A24D5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FDE566-FA5E-4884-8F2C-4727010CD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81713-E863-48BD-8B9D-9FD222238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7551-5003-4EBF-9B59-9526122B5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599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3CE39F-B2E2-4586-A98B-857750E1D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4F1F-7337-440C-85C2-376BDF3A24D5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BEBCE5-2360-43ED-929E-13EBC2415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1ACAB-CA89-4D80-914C-352FACF78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7551-5003-4EBF-9B59-9526122B5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79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1AF3-17D9-4637-89BB-2DBF692B6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F295-1535-4704-9BE8-7BC53FE8A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BB77AB-B19A-4CB8-8FCE-FFED63F10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6EE13-EEE3-487F-9071-891E1C14D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4F1F-7337-440C-85C2-376BDF3A24D5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0CD13-A5F2-44AC-AB6F-4CC2CD2ED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3DD87-D0FE-475B-9041-C73D3C118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7551-5003-4EBF-9B59-9526122B5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19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B05FC-0FB8-4D19-BB29-8C1C90644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A2237E-D17E-428F-8FAB-010B3A8B9A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722F4-A00F-4EDF-B79D-BC61C291C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9FE33-58CA-43C8-A2CC-5B05AA1D4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4F1F-7337-440C-85C2-376BDF3A24D5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6CE37-1149-4755-943E-0FD936C08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61953-E963-496E-9D68-E190E16B8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7551-5003-4EBF-9B59-9526122B5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92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FFE8E9-8B70-4CA2-B2FF-D446D2632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1369A-6FE1-4575-98B8-E5CA4A9ED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35E7A-C716-42A6-9FEB-D5FAF3A96D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E4F1F-7337-440C-85C2-376BDF3A24D5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40A64-6E74-49DA-B83B-BCC6FE5E6E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8DC28-FF87-4FB5-A30A-CA45C4A4E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87551-5003-4EBF-9B59-9526122B5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E56ED-C293-42B8-AB23-6C10D8E2E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04147"/>
            <a:ext cx="11921837" cy="2387600"/>
          </a:xfrm>
        </p:spPr>
        <p:txBody>
          <a:bodyPr>
            <a:noAutofit/>
          </a:bodyPr>
          <a:lstStyle/>
          <a:p>
            <a:r>
              <a:rPr lang="en-US" b="1" dirty="0"/>
              <a:t>Applications of Machine Learning to Pairs Trading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18EF0-FEDC-44B2-A9CE-2D53C9EB9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27274"/>
            <a:ext cx="9144000" cy="1655762"/>
          </a:xfrm>
        </p:spPr>
        <p:txBody>
          <a:bodyPr/>
          <a:lstStyle/>
          <a:p>
            <a:r>
              <a:rPr lang="en-US" dirty="0"/>
              <a:t>Nicholas Kim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3D2D2A-A9F7-4C03-8970-957FC74C9970}"/>
              </a:ext>
            </a:extLst>
          </p:cNvPr>
          <p:cNvSpPr/>
          <p:nvPr/>
        </p:nvSpPr>
        <p:spPr>
          <a:xfrm>
            <a:off x="0" y="0"/>
            <a:ext cx="12192000" cy="5749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ECD5D4-600A-4E60-85A5-AB4D56134BBB}"/>
              </a:ext>
            </a:extLst>
          </p:cNvPr>
          <p:cNvSpPr/>
          <p:nvPr/>
        </p:nvSpPr>
        <p:spPr>
          <a:xfrm>
            <a:off x="0" y="6283036"/>
            <a:ext cx="12192000" cy="5749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25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1444A-2CD3-4975-9074-2165B018A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93635"/>
            <a:ext cx="5576455" cy="2301792"/>
          </a:xfrm>
        </p:spPr>
        <p:txBody>
          <a:bodyPr>
            <a:normAutofit/>
          </a:bodyPr>
          <a:lstStyle/>
          <a:p>
            <a:r>
              <a:rPr lang="en-US" sz="2400" b="1" dirty="0"/>
              <a:t>Trading Strategy Avg Returns </a:t>
            </a:r>
            <a:r>
              <a:rPr lang="en-US" sz="2400" dirty="0"/>
              <a:t> 1.0671</a:t>
            </a:r>
          </a:p>
          <a:p>
            <a:r>
              <a:rPr lang="en-US" sz="2400" b="1" dirty="0"/>
              <a:t>Buy and Hold Avg Returns </a:t>
            </a:r>
            <a:r>
              <a:rPr lang="en-US" sz="2400" dirty="0"/>
              <a:t>1.2196</a:t>
            </a:r>
          </a:p>
          <a:p>
            <a:r>
              <a:rPr lang="en-US" sz="2400" b="1" dirty="0"/>
              <a:t>Risk-Free Returns </a:t>
            </a:r>
            <a:r>
              <a:rPr lang="en-US" sz="2400" dirty="0"/>
              <a:t>1.0066</a:t>
            </a:r>
            <a:endParaRPr lang="en-US" sz="2400" b="1" dirty="0"/>
          </a:p>
          <a:p>
            <a:r>
              <a:rPr lang="en-US" sz="2400" b="1" dirty="0"/>
              <a:t>Percentage of Profitable Trades  </a:t>
            </a:r>
            <a:r>
              <a:rPr lang="en-US" sz="2400" dirty="0"/>
              <a:t>0.9071</a:t>
            </a:r>
          </a:p>
          <a:p>
            <a:r>
              <a:rPr lang="en-US" sz="2400" b="1" dirty="0"/>
              <a:t>Volatility of Returns  </a:t>
            </a:r>
            <a:r>
              <a:rPr lang="en-US" sz="2400" dirty="0"/>
              <a:t>0.04733</a:t>
            </a: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9B27F1-C5CF-43A4-BC1C-FE9E139DC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926" y="573977"/>
            <a:ext cx="7001741" cy="414110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5D426A8-8EE4-4BDE-96F8-B63E8CEB3D06}"/>
              </a:ext>
            </a:extLst>
          </p:cNvPr>
          <p:cNvSpPr txBox="1">
            <a:spLocks/>
          </p:cNvSpPr>
          <p:nvPr/>
        </p:nvSpPr>
        <p:spPr>
          <a:xfrm>
            <a:off x="381000" y="3795427"/>
            <a:ext cx="6241473" cy="2301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Worst 10 Trades Avg </a:t>
            </a:r>
            <a:r>
              <a:rPr lang="en-US" sz="2400" dirty="0"/>
              <a:t> -0.05806</a:t>
            </a:r>
          </a:p>
          <a:p>
            <a:r>
              <a:rPr lang="en-US" sz="2400" b="1" dirty="0"/>
              <a:t>Single Worst Trade </a:t>
            </a:r>
            <a:r>
              <a:rPr lang="en-US" sz="2400" dirty="0"/>
              <a:t>-0.1067</a:t>
            </a:r>
          </a:p>
          <a:p>
            <a:r>
              <a:rPr lang="en-US" sz="2400" b="1" dirty="0"/>
              <a:t>Sharpe Ratio </a:t>
            </a:r>
            <a:r>
              <a:rPr lang="en-US" sz="2400" dirty="0"/>
              <a:t>1.4149</a:t>
            </a:r>
          </a:p>
          <a:p>
            <a:r>
              <a:rPr lang="en-US" sz="2400" b="1" dirty="0"/>
              <a:t>Simple Algorithmic Pairs Returns – </a:t>
            </a:r>
            <a:r>
              <a:rPr lang="en-US" sz="2400" dirty="0"/>
              <a:t>1.0821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18015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E783D3-7D0A-4776-B1BB-F31EE2DB3325}"/>
              </a:ext>
            </a:extLst>
          </p:cNvPr>
          <p:cNvSpPr/>
          <p:nvPr/>
        </p:nvSpPr>
        <p:spPr>
          <a:xfrm>
            <a:off x="0" y="0"/>
            <a:ext cx="12192000" cy="99752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3B8F2F-8DEE-4BB9-B483-31D62A090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9752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STRATEGY 2) – Decision Tree Classifier Applied to Difference Moving Average Reversal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1E5DF-C5FD-4DF3-8DEA-000F14B2F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110" y="1114785"/>
            <a:ext cx="11831780" cy="3540342"/>
          </a:xfrm>
        </p:spPr>
        <p:txBody>
          <a:bodyPr>
            <a:normAutofit fontScale="92500" lnSpcReduction="10000"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800" b="1" u="sng" dirty="0"/>
              <a:t>Modified Problem Approach</a:t>
            </a:r>
            <a:r>
              <a:rPr lang="en-US" sz="2800" u="sng" dirty="0"/>
              <a:t> </a:t>
            </a:r>
            <a:r>
              <a:rPr lang="en-US" sz="2800" b="1" dirty="0"/>
              <a:t> - Determining whether or not it would be profitable to enter a trade at a given time, purely based on velocity factor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b="1" dirty="0"/>
              <a:t>Issues – 1) Target Labels 2) Features</a:t>
            </a:r>
            <a:endParaRPr lang="en-US" sz="28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28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b="1" dirty="0"/>
              <a:t>Target Label – The average 20-day trailing difference velocity is positive, and the future 20-day velocity is negative.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b="1" dirty="0"/>
              <a:t>Observe the difference between the past 20 days of “difference returns”, or percentage changes in differences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b="1" dirty="0"/>
              <a:t>If at any point there is a positive past and negative future, then we consider it safe to enter into a trading position</a:t>
            </a:r>
          </a:p>
          <a:p>
            <a:pPr marL="914400" lvl="2" indent="0">
              <a:buNone/>
            </a:pPr>
            <a:endParaRPr lang="en-US" sz="2400" b="1" dirty="0"/>
          </a:p>
          <a:p>
            <a:pPr lvl="1">
              <a:buFont typeface="Wingdings" panose="05000000000000000000" pitchFamily="2" charset="2"/>
              <a:buChar char="Ø"/>
            </a:pPr>
            <a:endParaRPr lang="en-US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B3A9773-F9EC-4380-9748-047725A65E32}"/>
              </a:ext>
            </a:extLst>
          </p:cNvPr>
          <p:cNvSpPr txBox="1">
            <a:spLocks/>
          </p:cNvSpPr>
          <p:nvPr/>
        </p:nvSpPr>
        <p:spPr>
          <a:xfrm>
            <a:off x="180108" y="5752934"/>
            <a:ext cx="11831781" cy="789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D235FC2-9EEB-4C69-B220-EA1C970889B5}"/>
              </a:ext>
            </a:extLst>
          </p:cNvPr>
          <p:cNvSpPr txBox="1">
            <a:spLocks/>
          </p:cNvSpPr>
          <p:nvPr/>
        </p:nvSpPr>
        <p:spPr>
          <a:xfrm>
            <a:off x="180108" y="4239491"/>
            <a:ext cx="11831780" cy="2493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28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b="1" dirty="0"/>
              <a:t>Main Features – Historic Mean Diff, Difference, 20-day trailing velocity, Difference Acceleration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b="1" dirty="0"/>
              <a:t>Calculate mean of all past instances of return differences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b="1" dirty="0"/>
              <a:t>Acceleration comes from taking the second derivative of difference movements</a:t>
            </a:r>
          </a:p>
          <a:p>
            <a:pPr marL="914400" lvl="2" indent="0">
              <a:buFont typeface="Arial" panose="020B0604020202020204" pitchFamily="34" charset="0"/>
              <a:buNone/>
            </a:pPr>
            <a:endParaRPr lang="en-US" sz="2400" b="1" dirty="0"/>
          </a:p>
          <a:p>
            <a:pPr lvl="1">
              <a:buFont typeface="Wingdings" panose="05000000000000000000" pitchFamily="2" charset="2"/>
              <a:buChar char="Ø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58889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2F9B6-9F6D-406A-8879-2BDC72FAD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263" y="-109014"/>
            <a:ext cx="10813473" cy="1496291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+mn-lt"/>
              </a:rPr>
              <a:t>Illustration of Derived Features for Pair AEP, CMS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56082-0C00-4BA9-81E6-E393E3DC4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325" y="4860291"/>
            <a:ext cx="10813473" cy="1679054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DT </a:t>
            </a:r>
            <a:r>
              <a:rPr lang="en-US" dirty="0"/>
              <a:t>was applied to the classification problem with an 80:20 </a:t>
            </a:r>
            <a:r>
              <a:rPr lang="en-US" dirty="0" err="1"/>
              <a:t>train:test</a:t>
            </a:r>
            <a:r>
              <a:rPr lang="en-US" dirty="0"/>
              <a:t> split applied to the valid pairs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 the test set, </a:t>
            </a:r>
            <a:r>
              <a:rPr lang="en-US" b="1" dirty="0"/>
              <a:t>DT</a:t>
            </a:r>
            <a:r>
              <a:rPr lang="en-US" dirty="0"/>
              <a:t> managed to achieve </a:t>
            </a:r>
            <a:r>
              <a:rPr lang="en-US" b="1" u="sng" dirty="0"/>
              <a:t>91.90% </a:t>
            </a:r>
            <a:r>
              <a:rPr lang="en-US" dirty="0"/>
              <a:t>Accuracy in determining “Velocity Reversing” scenarios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E8E379-66AD-41FF-B66D-C059C6F46DDC}"/>
              </a:ext>
            </a:extLst>
          </p:cNvPr>
          <p:cNvSpPr/>
          <p:nvPr/>
        </p:nvSpPr>
        <p:spPr>
          <a:xfrm>
            <a:off x="6044042" y="5540042"/>
            <a:ext cx="1039091" cy="3922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07E66C6-F21B-48B7-82D4-839B4CE16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153" y="923980"/>
            <a:ext cx="7107816" cy="397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32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2F9B6-9F6D-406A-8879-2BDC72FAD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354" y="-117762"/>
            <a:ext cx="10813473" cy="1496291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+mn-lt"/>
              </a:rPr>
              <a:t>Converting Signals Into A Testable Trading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56082-0C00-4BA9-81E6-E393E3DC4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173" y="939454"/>
            <a:ext cx="10813473" cy="1279725"/>
          </a:xfrm>
        </p:spPr>
        <p:txBody>
          <a:bodyPr>
            <a:no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Now for a given time series, we are able to sequentially predict whether or not it is safe to open a trade. However, this is far from a testable strategy, since one does not have infinite money to trade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An algorithm to test was decided with a minimalistic framework. This was applied and averaged over all equity pairs in the test set to obtain evaluation metrics.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/>
              <a:t>1) Check to see if it is valid to open a trade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/>
              <a:t>2) If it is valid, then the strategy assumes that all of one’s initial capital is dumped into the trade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/>
              <a:t>3) If the past 20 days have a negative rate of movement, then it is safe to trade.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/>
              <a:t>4) If the return difference fails to half, then the trade is automatically closed after 100 days to cut potential losses</a:t>
            </a:r>
          </a:p>
        </p:txBody>
      </p:sp>
    </p:spTree>
    <p:extLst>
      <p:ext uri="{BB962C8B-B14F-4D97-AF65-F5344CB8AC3E}">
        <p14:creationId xmlns:p14="http://schemas.microsoft.com/office/powerpoint/2010/main" val="2493436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1444A-2CD3-4975-9074-2165B018A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64757"/>
            <a:ext cx="5576455" cy="2301792"/>
          </a:xfrm>
        </p:spPr>
        <p:txBody>
          <a:bodyPr>
            <a:normAutofit/>
          </a:bodyPr>
          <a:lstStyle/>
          <a:p>
            <a:r>
              <a:rPr lang="en-US" sz="2400" b="1" dirty="0"/>
              <a:t>Trading Strategy Avg Returns </a:t>
            </a:r>
            <a:r>
              <a:rPr lang="en-US" sz="2400" dirty="0"/>
              <a:t> 1.114</a:t>
            </a:r>
          </a:p>
          <a:p>
            <a:r>
              <a:rPr lang="en-US" sz="2400" b="1" dirty="0"/>
              <a:t>Buy and Hold Avg Returns </a:t>
            </a:r>
            <a:r>
              <a:rPr lang="en-US" sz="2400" dirty="0"/>
              <a:t>1.2196</a:t>
            </a:r>
          </a:p>
          <a:p>
            <a:r>
              <a:rPr lang="en-US" sz="2400" b="1" dirty="0"/>
              <a:t>Risk-Free Returns </a:t>
            </a:r>
            <a:r>
              <a:rPr lang="en-US" sz="2400" dirty="0"/>
              <a:t>1.0066</a:t>
            </a:r>
          </a:p>
          <a:p>
            <a:r>
              <a:rPr lang="en-US" sz="2400" b="1" dirty="0"/>
              <a:t>Percentage of Profitable Trades  </a:t>
            </a:r>
            <a:r>
              <a:rPr lang="en-US" sz="2400" dirty="0"/>
              <a:t>0.915</a:t>
            </a:r>
          </a:p>
          <a:p>
            <a:r>
              <a:rPr lang="en-US" sz="2400" b="1" dirty="0"/>
              <a:t>Volatility of Returns  </a:t>
            </a:r>
            <a:r>
              <a:rPr lang="en-US" sz="2400" dirty="0"/>
              <a:t>0.04023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5D426A8-8EE4-4BDE-96F8-B63E8CEB3D06}"/>
              </a:ext>
            </a:extLst>
          </p:cNvPr>
          <p:cNvSpPr txBox="1">
            <a:spLocks/>
          </p:cNvSpPr>
          <p:nvPr/>
        </p:nvSpPr>
        <p:spPr>
          <a:xfrm>
            <a:off x="0" y="3658243"/>
            <a:ext cx="6241473" cy="2301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Worst 10 Trades Avg </a:t>
            </a:r>
            <a:r>
              <a:rPr lang="en-US" sz="2400" dirty="0"/>
              <a:t> -0.00515</a:t>
            </a:r>
          </a:p>
          <a:p>
            <a:r>
              <a:rPr lang="en-US" sz="2400" b="1" dirty="0"/>
              <a:t>Single Worst Trade </a:t>
            </a:r>
            <a:r>
              <a:rPr lang="en-US" sz="2400" dirty="0"/>
              <a:t>-0.00882</a:t>
            </a:r>
          </a:p>
          <a:p>
            <a:r>
              <a:rPr lang="en-US" sz="2400" b="1" dirty="0"/>
              <a:t>Sharpe Ratio </a:t>
            </a:r>
            <a:r>
              <a:rPr lang="en-US" sz="2400" dirty="0"/>
              <a:t>2.54</a:t>
            </a:r>
          </a:p>
          <a:p>
            <a:r>
              <a:rPr lang="en-US" sz="2400" b="1" dirty="0"/>
              <a:t>Simple Algorithmic Pairs Returns – </a:t>
            </a:r>
            <a:r>
              <a:rPr lang="en-US" sz="2400" dirty="0"/>
              <a:t>1.0821</a:t>
            </a:r>
            <a:endParaRPr lang="en-US" sz="2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7DB974-72DC-40DF-BF1A-66FE3BC0F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101" y="897965"/>
            <a:ext cx="7087899" cy="413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725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E783D3-7D0A-4776-B1BB-F31EE2DB3325}"/>
              </a:ext>
            </a:extLst>
          </p:cNvPr>
          <p:cNvSpPr/>
          <p:nvPr/>
        </p:nvSpPr>
        <p:spPr>
          <a:xfrm>
            <a:off x="0" y="0"/>
            <a:ext cx="12192000" cy="99752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3B8F2F-8DEE-4BB9-B483-31D62A090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97527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1E5DF-C5FD-4DF3-8DEA-000F14B2F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109" y="1114785"/>
            <a:ext cx="12011891" cy="523059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Machine Learning shows some promise in being able to derive profitable trading strategies, even with relatively simple indicators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 results, while safe, seem to not generate high amounts of excess returns, and often seem to fall short of buy-and-hold strategies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Trading based off of a velocity reversal indicator seems superior to pair halving, with higher returns, safer maximum drawdowns, better risk-adjusted returns, and a higher percentage profitability. We note the incredibly low levels for maximum drawdown as well.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Work remains to be done in automating more of the feature and label engineering process. Numerous other trading strategies also ought to be explored.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Additional studies could include modifications for the assumptions made. Key flawed assumptions to explore include – full entry into each trade, lack of transaction costs, dividend payments.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189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E783D3-7D0A-4776-B1BB-F31EE2DB3325}"/>
              </a:ext>
            </a:extLst>
          </p:cNvPr>
          <p:cNvSpPr/>
          <p:nvPr/>
        </p:nvSpPr>
        <p:spPr>
          <a:xfrm>
            <a:off x="0" y="0"/>
            <a:ext cx="12192000" cy="99752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3B8F2F-8DEE-4BB9-B483-31D62A090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97527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1E5DF-C5FD-4DF3-8DEA-000F14B2F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109" y="1114785"/>
            <a:ext cx="11831781" cy="41776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Trading in financial markets is an ever-present part of modern society, driving the fundamental aspects of price discovery and liquidity. Countless strategies for efficient trades exist today, with one of the most popular being a form of statistical arbitrage known as "pairs trading".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 pairs trading strategy aims to find stocks that are highly cointegrated, and uses the mean reverting nature of such pairs to predict price movements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While deceptively simple, pairs trading in practice is quite difficult to profitably implement.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dirty="0"/>
              <a:t>Many approaches rely simply on observing the difference between the pair’s price on a given day, the historical difference, and an implementation of a manual threshold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Such approaches have high propensity for false trading signals, and fail to make use of a plethora of other highly rich data sources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B3A9773-F9EC-4380-9748-047725A65E32}"/>
              </a:ext>
            </a:extLst>
          </p:cNvPr>
          <p:cNvSpPr txBox="1">
            <a:spLocks/>
          </p:cNvSpPr>
          <p:nvPr/>
        </p:nvSpPr>
        <p:spPr>
          <a:xfrm>
            <a:off x="180109" y="5348360"/>
            <a:ext cx="11831781" cy="1246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We seek to explore applications of machine learning to generate more reliable trading signals. We present an analysis of two strategy approaches - one based on difference halving, the other on velocity reversals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750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E783D3-7D0A-4776-B1BB-F31EE2DB3325}"/>
              </a:ext>
            </a:extLst>
          </p:cNvPr>
          <p:cNvSpPr/>
          <p:nvPr/>
        </p:nvSpPr>
        <p:spPr>
          <a:xfrm>
            <a:off x="0" y="0"/>
            <a:ext cx="12192000" cy="99752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3B8F2F-8DEE-4BB9-B483-31D62A090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97527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BACKGROUND AND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1E5DF-C5FD-4DF3-8DEA-000F14B2F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110" y="1114785"/>
            <a:ext cx="11831780" cy="5576960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b="1" dirty="0"/>
              <a:t>A Simple Example of an Optimal Pairs Trading Strategy for Ford and GM</a:t>
            </a:r>
          </a:p>
          <a:p>
            <a:pPr marL="457200" lvl="1" indent="0" algn="ctr">
              <a:buNone/>
            </a:pPr>
            <a:endParaRPr lang="en-US" b="1" dirty="0"/>
          </a:p>
          <a:p>
            <a:pPr marL="457200" lvl="1" indent="0" algn="ctr">
              <a:buNone/>
            </a:pPr>
            <a:endParaRPr lang="en-US" b="1" dirty="0"/>
          </a:p>
          <a:p>
            <a:pPr marL="457200" lvl="1" indent="0" algn="ctr">
              <a:buNone/>
            </a:pPr>
            <a:endParaRPr lang="en-US" b="1" dirty="0"/>
          </a:p>
          <a:p>
            <a:pPr marL="457200" lvl="1" indent="0" algn="ctr">
              <a:buNone/>
            </a:pPr>
            <a:endParaRPr lang="en-US" b="1" dirty="0"/>
          </a:p>
          <a:p>
            <a:pPr marL="457200" lvl="1" indent="0" algn="ctr">
              <a:buNone/>
            </a:pPr>
            <a:endParaRPr lang="en-US" b="1" dirty="0"/>
          </a:p>
          <a:p>
            <a:pPr marL="457200" lvl="1" indent="0" algn="ctr">
              <a:buNone/>
            </a:pPr>
            <a:endParaRPr lang="en-US" b="1" dirty="0"/>
          </a:p>
          <a:p>
            <a:pPr marL="457200" lvl="1" indent="0" algn="ctr">
              <a:buNone/>
            </a:pPr>
            <a:endParaRPr lang="en-US" b="1" dirty="0"/>
          </a:p>
          <a:p>
            <a:pPr marL="457200" lvl="1" indent="0" algn="ctr">
              <a:buNone/>
            </a:pPr>
            <a:endParaRPr lang="en-US" b="1" dirty="0"/>
          </a:p>
          <a:p>
            <a:pPr marL="457200" lvl="1" indent="0" algn="ctr">
              <a:buNone/>
            </a:pPr>
            <a:endParaRPr lang="en-US" b="1" dirty="0"/>
          </a:p>
          <a:p>
            <a:pPr marL="457200" lvl="1" indent="0" algn="ctr">
              <a:buNone/>
            </a:pPr>
            <a:endParaRPr lang="en-US" b="1" dirty="0"/>
          </a:p>
          <a:p>
            <a:pPr lvl="1">
              <a:buFont typeface="Wingdings" panose="05000000000000000000" pitchFamily="2" charset="2"/>
              <a:buChar char="Ø"/>
            </a:pPr>
            <a:endParaRPr lang="en-US" b="1" dirty="0"/>
          </a:p>
          <a:p>
            <a:pPr lvl="1" algn="ctr">
              <a:buFont typeface="Wingdings" panose="05000000000000000000" pitchFamily="2" charset="2"/>
              <a:buChar char="Ø"/>
            </a:pPr>
            <a:r>
              <a:rPr lang="en-US" b="1" dirty="0"/>
              <a:t>Optimal trades occur at the “maximum split” points, right before the prices begin to correct. The question becomes how to best predict the start of a reversal.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B3A9773-F9EC-4380-9748-047725A65E32}"/>
              </a:ext>
            </a:extLst>
          </p:cNvPr>
          <p:cNvSpPr txBox="1">
            <a:spLocks/>
          </p:cNvSpPr>
          <p:nvPr/>
        </p:nvSpPr>
        <p:spPr>
          <a:xfrm>
            <a:off x="180108" y="5752934"/>
            <a:ext cx="11831781" cy="789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32AFB9-117C-45CE-B074-869EB2BEE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573" y="1575283"/>
            <a:ext cx="7926354" cy="405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02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2F9B6-9F6D-406A-8879-2BDC72FAD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+mn-lt"/>
              </a:rPr>
              <a:t>How to predict profitable trading times with ML </a:t>
            </a:r>
            <a:r>
              <a:rPr lang="en-US" sz="3000" b="1" dirty="0" err="1">
                <a:latin typeface="+mn-lt"/>
              </a:rPr>
              <a:t>technques</a:t>
            </a:r>
            <a:r>
              <a:rPr lang="en-US" sz="3000" b="1" dirty="0">
                <a:latin typeface="+mn-lt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56082-0C00-4BA9-81E6-E393E3DC4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915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Dataset: </a:t>
            </a:r>
            <a:r>
              <a:rPr lang="en-US" b="1" dirty="0" err="1"/>
              <a:t>Quantopian</a:t>
            </a:r>
            <a:r>
              <a:rPr lang="en-US" b="1" dirty="0"/>
              <a:t> Morningstar Pipeline </a:t>
            </a:r>
            <a:r>
              <a:rPr lang="en-US" dirty="0"/>
              <a:t>– Includes thousands of highly traded US equities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First Task – Deriving a dataset of highly cointegrated stocks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Many potential ways to go about. For instance, raw cointegration tests could be computed between the equities in the dataset, and some percentage threshold of cointegration could be used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However, approach runs into many issues. 1) Computationally expensive 2) Arbitrary Separations 3) Lack of global consistency. Too many idiosyncrasies in comparing only specific pairs one at a time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FD8808-1D1C-48F2-9AAA-ADB5AECA37D9}"/>
              </a:ext>
            </a:extLst>
          </p:cNvPr>
          <p:cNvSpPr/>
          <p:nvPr/>
        </p:nvSpPr>
        <p:spPr>
          <a:xfrm>
            <a:off x="838200" y="5552063"/>
            <a:ext cx="10758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/>
              <a:t>Solution – </a:t>
            </a:r>
            <a:r>
              <a:rPr lang="en-US" sz="2800" b="1" dirty="0" err="1"/>
              <a:t>DBScan</a:t>
            </a:r>
            <a:r>
              <a:rPr lang="en-US" sz="2800" b="1" dirty="0"/>
              <a:t> Clustering (from open source </a:t>
            </a:r>
            <a:r>
              <a:rPr lang="en-US" sz="2800" b="1" dirty="0" err="1"/>
              <a:t>Quantopian</a:t>
            </a:r>
            <a:r>
              <a:rPr lang="en-US" sz="2800" b="1" dirty="0"/>
              <a:t> code)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65637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A4C75-5D24-4775-8960-270AADF5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662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Convert prices into returns to capture percentage changes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Apply principal component analysis to reduce dimensionality of data (since there are prices for hundreds of days, this creates extremely high dimensional data)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Apply DBSCAN algorithm, which automatically finds an optimal number of clusters and does not include data points that do not fit well into any cluster.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0954D1-797A-42BA-B5AE-BD2B6D692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51" y="2351774"/>
            <a:ext cx="5676031" cy="42144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65F6C3-DC70-441A-B1E2-418A27F3F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51774"/>
            <a:ext cx="5276131" cy="358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83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E783D3-7D0A-4776-B1BB-F31EE2DB3325}"/>
              </a:ext>
            </a:extLst>
          </p:cNvPr>
          <p:cNvSpPr/>
          <p:nvPr/>
        </p:nvSpPr>
        <p:spPr>
          <a:xfrm>
            <a:off x="0" y="0"/>
            <a:ext cx="12192000" cy="99752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3B8F2F-8DEE-4BB9-B483-31D62A090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97527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COMPARING AND EVALUATING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1E5DF-C5FD-4DF3-8DEA-000F14B2F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110" y="1114785"/>
            <a:ext cx="11831780" cy="557696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b="1" u="sng" dirty="0"/>
              <a:t>Sample Strategies for Comparison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1) Buy and Hold – </a:t>
            </a:r>
            <a:r>
              <a:rPr lang="en-US" dirty="0"/>
              <a:t>How does a given strategy compare to a simple hold of the two equities in a pair?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2) Rudimentary Algorithmic Pairs Trading </a:t>
            </a:r>
            <a:r>
              <a:rPr lang="en-US" dirty="0"/>
              <a:t>– Find a historical mean difference, and then establish a valid trading signal whenever the mean difference is more than a certain % (in this case 30) away from the historical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METRICS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b="1" dirty="0"/>
              <a:t>Returns – </a:t>
            </a:r>
            <a:r>
              <a:rPr lang="en-US" sz="2400" dirty="0"/>
              <a:t>The percentage change in value of one’s portfolio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b="1" dirty="0"/>
              <a:t>Profitability – </a:t>
            </a:r>
            <a:r>
              <a:rPr lang="en-US" sz="2400" dirty="0"/>
              <a:t>Percentage of trades that were profitable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b="1" dirty="0"/>
              <a:t>Volatility – </a:t>
            </a:r>
            <a:r>
              <a:rPr lang="en-US" sz="2400" dirty="0"/>
              <a:t>Standard deviation of returns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b="1" dirty="0"/>
              <a:t>Sharpe Ratio </a:t>
            </a:r>
            <a:r>
              <a:rPr lang="en-US" sz="2400" dirty="0"/>
              <a:t>– Risk adjusted returns, defined as (returns – risk-free returns)/Volatility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b="1" dirty="0"/>
              <a:t>Maximum Drawdown – </a:t>
            </a:r>
            <a:r>
              <a:rPr lang="en-US" sz="2400" dirty="0"/>
              <a:t>The worst trade executed by a given strategy</a:t>
            </a:r>
            <a:endParaRPr lang="en-US" sz="2400" b="1" dirty="0"/>
          </a:p>
          <a:p>
            <a:pPr lvl="1">
              <a:buFont typeface="Wingdings" panose="05000000000000000000" pitchFamily="2" charset="2"/>
              <a:buChar char="Ø"/>
            </a:pPr>
            <a:endParaRPr lang="en-US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B3A9773-F9EC-4380-9748-047725A65E32}"/>
              </a:ext>
            </a:extLst>
          </p:cNvPr>
          <p:cNvSpPr txBox="1">
            <a:spLocks/>
          </p:cNvSpPr>
          <p:nvPr/>
        </p:nvSpPr>
        <p:spPr>
          <a:xfrm>
            <a:off x="180108" y="5752934"/>
            <a:ext cx="11831781" cy="789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611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E783D3-7D0A-4776-B1BB-F31EE2DB3325}"/>
              </a:ext>
            </a:extLst>
          </p:cNvPr>
          <p:cNvSpPr/>
          <p:nvPr/>
        </p:nvSpPr>
        <p:spPr>
          <a:xfrm>
            <a:off x="0" y="0"/>
            <a:ext cx="12192000" cy="99752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3B8F2F-8DEE-4BB9-B483-31D62A090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9752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STRATEGY 1) – SVM Applied to Return Difference Velocity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1E5DF-C5FD-4DF3-8DEA-000F14B2F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110" y="1114785"/>
            <a:ext cx="11831780" cy="3540342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800" b="1" u="sng" dirty="0"/>
              <a:t>A Classification Problem Approach</a:t>
            </a:r>
            <a:r>
              <a:rPr lang="en-US" sz="2800" u="sng" dirty="0"/>
              <a:t> </a:t>
            </a:r>
            <a:r>
              <a:rPr lang="en-US" sz="2800" b="1" dirty="0"/>
              <a:t> - Determining whether or not it would be profitable to enter a trade at a given time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b="1" dirty="0"/>
              <a:t>Issues – 1) Target Labels 2) Features</a:t>
            </a:r>
            <a:endParaRPr lang="en-US" sz="28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28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b="1" dirty="0"/>
              <a:t>Target Label – Return difference halves in the next 80 trading days.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b="1" dirty="0"/>
              <a:t>Observe the difference between the log returns of the two equities in the pair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b="1" dirty="0"/>
              <a:t>If this difference halves in the next 100 trading days, then we consider it safe to enter into a trading position</a:t>
            </a:r>
          </a:p>
          <a:p>
            <a:pPr marL="914400" lvl="2" indent="0">
              <a:buNone/>
            </a:pPr>
            <a:endParaRPr lang="en-US" sz="2400" b="1" dirty="0"/>
          </a:p>
          <a:p>
            <a:pPr lvl="1">
              <a:buFont typeface="Wingdings" panose="05000000000000000000" pitchFamily="2" charset="2"/>
              <a:buChar char="Ø"/>
            </a:pPr>
            <a:endParaRPr lang="en-US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B3A9773-F9EC-4380-9748-047725A65E32}"/>
              </a:ext>
            </a:extLst>
          </p:cNvPr>
          <p:cNvSpPr txBox="1">
            <a:spLocks/>
          </p:cNvSpPr>
          <p:nvPr/>
        </p:nvSpPr>
        <p:spPr>
          <a:xfrm>
            <a:off x="180108" y="5752934"/>
            <a:ext cx="11831781" cy="789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D235FC2-9EEB-4C69-B220-EA1C970889B5}"/>
              </a:ext>
            </a:extLst>
          </p:cNvPr>
          <p:cNvSpPr txBox="1">
            <a:spLocks/>
          </p:cNvSpPr>
          <p:nvPr/>
        </p:nvSpPr>
        <p:spPr>
          <a:xfrm>
            <a:off x="180108" y="4239491"/>
            <a:ext cx="11831780" cy="2493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Ø"/>
            </a:pPr>
            <a:endParaRPr lang="en-US" sz="28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b="1" dirty="0"/>
              <a:t>Main Feature – 20-day Trailing Velocity of Return Difference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b="1" dirty="0"/>
              <a:t>First, the difference in log returns is derived between the two pairs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b="1" dirty="0"/>
              <a:t>Then, the percentage change in this difference is calculated for each day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b="1" dirty="0"/>
              <a:t>Then, for any given day where we are trying to predict the trading signal, we use the past 20 days of trailing returns</a:t>
            </a:r>
          </a:p>
          <a:p>
            <a:pPr marL="914400" lvl="2" indent="0">
              <a:buFont typeface="Arial" panose="020B0604020202020204" pitchFamily="34" charset="0"/>
              <a:buNone/>
            </a:pPr>
            <a:endParaRPr lang="en-US" sz="2400" b="1" dirty="0"/>
          </a:p>
          <a:p>
            <a:pPr lvl="1">
              <a:buFont typeface="Wingdings" panose="05000000000000000000" pitchFamily="2" charset="2"/>
              <a:buChar char="Ø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25192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2F9B6-9F6D-406A-8879-2BDC72FAD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263" y="-109014"/>
            <a:ext cx="10813473" cy="1496291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+mn-lt"/>
              </a:rPr>
              <a:t>Illustration of Derived Features for Pair AEP, CMS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56082-0C00-4BA9-81E6-E393E3DC4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325" y="4860291"/>
            <a:ext cx="10813473" cy="1679054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SVM </a:t>
            </a:r>
            <a:r>
              <a:rPr lang="en-US" dirty="0"/>
              <a:t>was applied to the classification problem with an 80:20 </a:t>
            </a:r>
            <a:r>
              <a:rPr lang="en-US" dirty="0" err="1"/>
              <a:t>train:test</a:t>
            </a:r>
            <a:r>
              <a:rPr lang="en-US" dirty="0"/>
              <a:t> split applied to the valid pairs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 the test set, </a:t>
            </a:r>
            <a:r>
              <a:rPr lang="en-US" b="1" dirty="0"/>
              <a:t>SVM</a:t>
            </a:r>
            <a:r>
              <a:rPr lang="en-US" dirty="0"/>
              <a:t> managed to achieve </a:t>
            </a:r>
            <a:r>
              <a:rPr lang="en-US" b="1" u="sng" dirty="0"/>
              <a:t>77.67% </a:t>
            </a:r>
            <a:r>
              <a:rPr lang="en-US" dirty="0"/>
              <a:t>Accuracy in determining “difference halving” scenarios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66F532-159E-48A4-955B-0C8EB9050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994" y="923980"/>
            <a:ext cx="6702137" cy="374148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FE8E379-66AD-41FF-B66D-C059C6F46DDC}"/>
              </a:ext>
            </a:extLst>
          </p:cNvPr>
          <p:cNvSpPr/>
          <p:nvPr/>
        </p:nvSpPr>
        <p:spPr>
          <a:xfrm>
            <a:off x="6303818" y="5541818"/>
            <a:ext cx="1039091" cy="3922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57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2F9B6-9F6D-406A-8879-2BDC72FAD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354" y="-117762"/>
            <a:ext cx="10813473" cy="1496291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+mn-lt"/>
              </a:rPr>
              <a:t>Converting Signals Into A Testable Trading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56082-0C00-4BA9-81E6-E393E3DC4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173" y="939454"/>
            <a:ext cx="10813473" cy="1279725"/>
          </a:xfrm>
        </p:spPr>
        <p:txBody>
          <a:bodyPr>
            <a:no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Now for a given time series, we are able to sequentially predict whether or not it is safe to open a trade. However, this is far from a testable strategy, since one does not have infinite money to trade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An algorithm to test was decided with a minimalistic framework. This was applied and averaged over all equity pairs in the test set to obtain evaluation metrics.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/>
              <a:t>1) Check to see if it is valid to open a trade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/>
              <a:t>2) If it is valid, then the strategy assumes that all of one’s initial capital is dumped into the trade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/>
              <a:t>3) If the return difference halves within the next 100 days, close the trade and collect the returns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/>
              <a:t>4) If the return difference fails to half, then the trade is automatically closed after 100 days to cut potential losses</a:t>
            </a:r>
          </a:p>
        </p:txBody>
      </p:sp>
    </p:spTree>
    <p:extLst>
      <p:ext uri="{BB962C8B-B14F-4D97-AF65-F5344CB8AC3E}">
        <p14:creationId xmlns:p14="http://schemas.microsoft.com/office/powerpoint/2010/main" val="157860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1464</Words>
  <Application>Microsoft Office PowerPoint</Application>
  <PresentationFormat>Widescreen</PresentationFormat>
  <Paragraphs>112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Applications of Machine Learning to Pairs Trading</vt:lpstr>
      <vt:lpstr>ABSTRACT</vt:lpstr>
      <vt:lpstr>BACKGROUND AND APPROACH</vt:lpstr>
      <vt:lpstr>How to predict profitable trading times with ML technques?</vt:lpstr>
      <vt:lpstr>PowerPoint Presentation</vt:lpstr>
      <vt:lpstr>COMPARING AND EVALUATING</vt:lpstr>
      <vt:lpstr>STRATEGY 1) – SVM Applied to Return Difference Velocity</vt:lpstr>
      <vt:lpstr>Illustration of Derived Features for Pair AEP, CMS</vt:lpstr>
      <vt:lpstr>Converting Signals Into A Testable Trading Strategy</vt:lpstr>
      <vt:lpstr>PowerPoint Presentation</vt:lpstr>
      <vt:lpstr>STRATEGY 2) – Decision Tree Classifier Applied to Difference Moving Average Reversal</vt:lpstr>
      <vt:lpstr>Illustration of Derived Features for Pair AEP, CMS</vt:lpstr>
      <vt:lpstr>Converting Signals Into A Testable Trading Strategy</vt:lpstr>
      <vt:lpstr>PowerPoint Presentation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Kim</dc:creator>
  <cp:lastModifiedBy>Nicholas Kim</cp:lastModifiedBy>
  <cp:revision>70</cp:revision>
  <cp:lastPrinted>2019-05-13T11:40:46Z</cp:lastPrinted>
  <dcterms:created xsi:type="dcterms:W3CDTF">2019-05-12T20:25:08Z</dcterms:created>
  <dcterms:modified xsi:type="dcterms:W3CDTF">2020-06-08T08:04:57Z</dcterms:modified>
</cp:coreProperties>
</file>