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9" r:id="rId2"/>
    <p:sldId id="280" r:id="rId3"/>
    <p:sldId id="286" r:id="rId4"/>
    <p:sldId id="281" r:id="rId5"/>
    <p:sldId id="287" r:id="rId6"/>
    <p:sldId id="282" r:id="rId7"/>
    <p:sldId id="290" r:id="rId8"/>
    <p:sldId id="288" r:id="rId9"/>
    <p:sldId id="302" r:id="rId10"/>
    <p:sldId id="308" r:id="rId11"/>
    <p:sldId id="309" r:id="rId12"/>
    <p:sldId id="312" r:id="rId13"/>
    <p:sldId id="310" r:id="rId14"/>
    <p:sldId id="313" r:id="rId15"/>
    <p:sldId id="292" r:id="rId16"/>
    <p:sldId id="298" r:id="rId17"/>
    <p:sldId id="303" r:id="rId18"/>
    <p:sldId id="314" r:id="rId19"/>
    <p:sldId id="315" r:id="rId20"/>
    <p:sldId id="316" r:id="rId21"/>
    <p:sldId id="306" r:id="rId22"/>
    <p:sldId id="322" r:id="rId23"/>
    <p:sldId id="323" r:id="rId24"/>
    <p:sldId id="324" r:id="rId25"/>
    <p:sldId id="307" r:id="rId26"/>
    <p:sldId id="294" r:id="rId27"/>
    <p:sldId id="325" r:id="rId28"/>
    <p:sldId id="326" r:id="rId29"/>
    <p:sldId id="317" r:id="rId30"/>
    <p:sldId id="318" r:id="rId31"/>
    <p:sldId id="319" r:id="rId32"/>
    <p:sldId id="320" r:id="rId33"/>
    <p:sldId id="321" r:id="rId34"/>
    <p:sldId id="301" r:id="rId35"/>
    <p:sldId id="299" r:id="rId36"/>
    <p:sldId id="300" r:id="rId37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285750" indent="17145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573088" indent="341313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860425" indent="511175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147763" indent="681038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0" autoAdjust="0"/>
    <p:restoredTop sz="85611" autoAdjust="0"/>
  </p:normalViewPr>
  <p:slideViewPr>
    <p:cSldViewPr snapToObjects="1">
      <p:cViewPr varScale="1">
        <p:scale>
          <a:sx n="100" d="100"/>
          <a:sy n="100" d="100"/>
        </p:scale>
        <p:origin x="-576" y="-8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FF9D1E-CAAB-4950-BA0E-29AF92B47E3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567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A2B7FE-4115-44D4-86CD-7EB2A033A30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0276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8575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573088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860425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14776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434922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10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11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12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13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14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15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16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17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18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19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20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21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22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23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24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25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26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27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28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29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30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31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32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33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34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35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baseline="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36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baseline="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4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matter?</a:t>
            </a:r>
          </a:p>
          <a:p>
            <a:pPr marL="571500" lvl="1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Uncertainty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authors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an OA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institutional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71500" lvl="1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makers</a:t>
            </a:r>
            <a:endParaRPr lang="en-GB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5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6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Arial" pitchFamily="34" charset="0"/>
              </a:rPr>
              <a:t>arXiv</a:t>
            </a:r>
            <a:r>
              <a:rPr lang="de-DE" altLang="de-DE" dirty="0" smtClean="0">
                <a:latin typeface="Arial" pitchFamily="34" charset="0"/>
              </a:rPr>
              <a:t>-CM = Condensed</a:t>
            </a:r>
            <a:r>
              <a:rPr lang="de-DE" altLang="de-DE" baseline="0" dirty="0" smtClean="0">
                <a:latin typeface="Arial" pitchFamily="34" charset="0"/>
              </a:rPr>
              <a:t> Matter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7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8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9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Arial" pitchFamily="34" charset="0"/>
              </a:rPr>
              <a:t>Study </a:t>
            </a:r>
            <a:r>
              <a:rPr lang="de-DE" altLang="de-DE" dirty="0" err="1" smtClean="0">
                <a:latin typeface="Arial" pitchFamily="34" charset="0"/>
              </a:rPr>
              <a:t>period</a:t>
            </a:r>
            <a:r>
              <a:rPr lang="de-DE" altLang="de-DE" dirty="0" smtClean="0">
                <a:latin typeface="Arial" pitchFamily="34" charset="0"/>
              </a:rPr>
              <a:t> limited </a:t>
            </a:r>
            <a:r>
              <a:rPr lang="de-DE" altLang="de-DE" dirty="0" err="1" smtClean="0">
                <a:latin typeface="Arial" pitchFamily="34" charset="0"/>
              </a:rPr>
              <a:t>from</a:t>
            </a:r>
            <a:r>
              <a:rPr lang="de-DE" altLang="de-DE" dirty="0" smtClean="0">
                <a:latin typeface="Arial" pitchFamily="34" charset="0"/>
              </a:rPr>
              <a:t> 2013</a:t>
            </a:r>
            <a:r>
              <a:rPr lang="de-DE" altLang="de-DE" baseline="0" dirty="0" smtClean="0">
                <a:latin typeface="Arial" pitchFamily="34" charset="0"/>
              </a:rPr>
              <a:t> </a:t>
            </a:r>
            <a:r>
              <a:rPr lang="de-DE" altLang="de-DE" baseline="0" dirty="0" err="1" smtClean="0">
                <a:latin typeface="Arial" pitchFamily="34" charset="0"/>
              </a:rPr>
              <a:t>to</a:t>
            </a:r>
            <a:r>
              <a:rPr lang="de-DE" altLang="de-DE" baseline="0" dirty="0" smtClean="0">
                <a:latin typeface="Arial" pitchFamily="34" charset="0"/>
              </a:rPr>
              <a:t> 2017</a:t>
            </a:r>
            <a:endParaRPr lang="de-DE" alt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1"/>
          <p:cNvSpPr txBox="1">
            <a:spLocks noChangeArrowheads="1"/>
          </p:cNvSpPr>
          <p:nvPr userDrawn="1"/>
        </p:nvSpPr>
        <p:spPr bwMode="auto">
          <a:xfrm>
            <a:off x="3827463" y="4535488"/>
            <a:ext cx="48847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397" tIns="28698" rIns="57397" bIns="2869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300" smtClean="0">
                <a:ea typeface="+mn-ea"/>
              </a:rPr>
              <a:t>The </a:t>
            </a:r>
            <a:r>
              <a:rPr lang="de-DE" sz="1300">
                <a:ea typeface="+mn-ea"/>
              </a:rPr>
              <a:t>ZBW </a:t>
            </a:r>
            <a:r>
              <a:rPr lang="de-DE" sz="1300" smtClean="0">
                <a:ea typeface="+mn-ea"/>
              </a:rPr>
              <a:t>is a member of the Leibniz Association.</a:t>
            </a:r>
            <a:endParaRPr lang="de-DE" sz="1300" dirty="0">
              <a:ea typeface="+mn-ea"/>
            </a:endParaRPr>
          </a:p>
        </p:txBody>
      </p:sp>
      <p:pic>
        <p:nvPicPr>
          <p:cNvPr id="5" name="Picture 7" descr="Logo_ZB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505325"/>
            <a:ext cx="20526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inie_unt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440238"/>
            <a:ext cx="8280400" cy="1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8956"/>
            <a:ext cx="8243996" cy="430887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1239602"/>
            <a:ext cx="8243996" cy="31333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02219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239602"/>
            <a:ext cx="8243996" cy="16025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8956"/>
            <a:ext cx="8243996" cy="430887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9588" y="4732338"/>
            <a:ext cx="3576637" cy="1539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24328" y="4794026"/>
            <a:ext cx="1223368" cy="153988"/>
          </a:xfrm>
          <a:prstGeom prst="rect">
            <a:avLst/>
          </a:prstGeom>
          <a:ln/>
        </p:spPr>
        <p:txBody>
          <a:bodyPr/>
          <a:lstStyle>
            <a:lvl1pPr algn="r"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2654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537" y="1239602"/>
            <a:ext cx="4085766" cy="159573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88458" y="1239602"/>
            <a:ext cx="4051073" cy="159573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8956"/>
            <a:ext cx="8243996" cy="430887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9588" y="4732338"/>
            <a:ext cx="3576637" cy="1539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88300" y="4708525"/>
            <a:ext cx="687388" cy="1539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page </a:t>
            </a:r>
            <a:fld id="{336E016A-D396-4D2E-B96D-B3531398D407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503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233083"/>
            <a:ext cx="4039568" cy="3133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5536" y="1618425"/>
            <a:ext cx="4039568" cy="159573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582444" y="1233083"/>
            <a:ext cx="4041799" cy="3133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582444" y="1618425"/>
            <a:ext cx="4041799" cy="159573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8956"/>
            <a:ext cx="8243996" cy="430887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9588" y="4732338"/>
            <a:ext cx="3576637" cy="1539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88300" y="4708525"/>
            <a:ext cx="687388" cy="1539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page </a:t>
            </a:r>
            <a:fld id="{BEEF0071-4C46-4DB0-8D8E-35340638D2AC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3336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542925"/>
            <a:ext cx="824388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pic>
        <p:nvPicPr>
          <p:cNvPr id="3078" name="Picture 8" descr="Linie_unt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648870"/>
            <a:ext cx="8280400" cy="1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7" descr="Logo_ZB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772194"/>
            <a:ext cx="1296392" cy="2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77875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defTabSz="777875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defTabSz="777875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defTabSz="777875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defTabSz="777875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286984" algn="l" defTabSz="779242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</a:defRPr>
      </a:lvl6pPr>
      <a:lvl7pPr marL="573969" algn="l" defTabSz="779242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</a:defRPr>
      </a:lvl7pPr>
      <a:lvl8pPr marL="860953" algn="l" defTabSz="779242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</a:defRPr>
      </a:lvl8pPr>
      <a:lvl9pPr marL="1147938" algn="l" defTabSz="779242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</a:defRPr>
      </a:lvl9pPr>
    </p:titleStyle>
    <p:bodyStyle>
      <a:lvl1pPr marL="214313" indent="-214313" algn="l" defTabSz="777875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222250" indent="-220663" algn="l" defTabSz="777875" rtl="0" eaLnBrk="1" fontAlgn="base" hangingPunct="1">
        <a:lnSpc>
          <a:spcPts val="25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500">
          <a:solidFill>
            <a:schemeClr val="tx1"/>
          </a:solidFill>
          <a:latin typeface="+mn-lt"/>
          <a:ea typeface="ＭＳ Ｐゴシック" pitchFamily="34" charset="-128"/>
        </a:defRPr>
      </a:lvl2pPr>
      <a:lvl3pPr marL="449263" indent="-225425" algn="l" defTabSz="777875" rtl="0" eaLnBrk="1" fontAlgn="base" hangingPunct="1">
        <a:lnSpc>
          <a:spcPts val="25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500">
          <a:solidFill>
            <a:schemeClr val="tx1"/>
          </a:solidFill>
          <a:latin typeface="+mn-lt"/>
          <a:ea typeface="ＭＳ Ｐゴシック" pitchFamily="34" charset="-128"/>
        </a:defRPr>
      </a:lvl3pPr>
      <a:lvl4pPr marL="674688" indent="-223838" algn="l" defTabSz="777875" rtl="0" eaLnBrk="1" fontAlgn="base" hangingPunct="1">
        <a:lnSpc>
          <a:spcPts val="25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500">
          <a:solidFill>
            <a:schemeClr val="tx1"/>
          </a:solidFill>
          <a:latin typeface="+mn-lt"/>
          <a:ea typeface="ＭＳ Ｐゴシック" pitchFamily="34" charset="-128"/>
        </a:defRPr>
      </a:lvl4pPr>
      <a:lvl5pPr marL="901700" indent="-225425" algn="l" defTabSz="777875" rtl="0" eaLnBrk="1" fontAlgn="base" hangingPunct="1">
        <a:lnSpc>
          <a:spcPts val="25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500">
          <a:solidFill>
            <a:schemeClr val="tx1"/>
          </a:solidFill>
          <a:latin typeface="+mn-lt"/>
          <a:ea typeface="ＭＳ Ｐゴシック" pitchFamily="34" charset="-128"/>
        </a:defRPr>
      </a:lvl5pPr>
      <a:lvl6pPr marL="1189790" indent="-226200" algn="l" defTabSz="779242" rtl="0" eaLnBrk="1" fontAlgn="base" hangingPunct="1">
        <a:lnSpc>
          <a:spcPts val="2511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800">
          <a:solidFill>
            <a:schemeClr val="tx1"/>
          </a:solidFill>
          <a:latin typeface="+mn-lt"/>
        </a:defRPr>
      </a:lvl6pPr>
      <a:lvl7pPr marL="1476774" indent="-226200" algn="l" defTabSz="779242" rtl="0" eaLnBrk="1" fontAlgn="base" hangingPunct="1">
        <a:lnSpc>
          <a:spcPts val="2511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800">
          <a:solidFill>
            <a:schemeClr val="tx1"/>
          </a:solidFill>
          <a:latin typeface="+mn-lt"/>
        </a:defRPr>
      </a:lvl7pPr>
      <a:lvl8pPr marL="1763759" indent="-226200" algn="l" defTabSz="779242" rtl="0" eaLnBrk="1" fontAlgn="base" hangingPunct="1">
        <a:lnSpc>
          <a:spcPts val="2511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800">
          <a:solidFill>
            <a:schemeClr val="tx1"/>
          </a:solidFill>
          <a:latin typeface="+mn-lt"/>
        </a:defRPr>
      </a:lvl8pPr>
      <a:lvl9pPr marL="2050743" indent="-226200" algn="l" defTabSz="779242" rtl="0" eaLnBrk="1" fontAlgn="base" hangingPunct="1">
        <a:lnSpc>
          <a:spcPts val="2511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635646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Investigating</a:t>
            </a:r>
            <a:r>
              <a:rPr lang="de-DE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Open Access, </a:t>
            </a:r>
            <a:r>
              <a:rPr lang="de-DE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citations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endParaRPr lang="de-DE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157" y="3404592"/>
            <a:ext cx="833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Nicholas </a:t>
            </a:r>
            <a:r>
              <a:rPr lang="de-DE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Fraser</a:t>
            </a:r>
            <a:endParaRPr lang="en-GB" sz="16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GB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CWTS, Leiden, Netherlands</a:t>
            </a:r>
          </a:p>
          <a:p>
            <a:pPr algn="r">
              <a:lnSpc>
                <a:spcPct val="150000"/>
              </a:lnSpc>
            </a:pPr>
            <a:r>
              <a:rPr lang="en-GB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GB" sz="1600" i="1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February 2019</a:t>
            </a:r>
            <a:endParaRPr lang="en-GB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224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bioRxiv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10</a:t>
            </a:fld>
            <a:endParaRPr lang="de-DE" altLang="de-DE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4"/>
          <a:stretch/>
        </p:blipFill>
        <p:spPr>
          <a:xfrm>
            <a:off x="1187624" y="968382"/>
            <a:ext cx="6283844" cy="34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Early Access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bioRxiv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11</a:t>
            </a:fld>
            <a:endParaRPr lang="de-DE" altLang="de-DE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/>
          <a:stretch/>
        </p:blipFill>
        <p:spPr>
          <a:xfrm>
            <a:off x="1259633" y="665312"/>
            <a:ext cx="6120680" cy="379999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23528" y="4325829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Cpp</a:t>
            </a:r>
            <a:r>
              <a:rPr lang="de-DE" sz="1000" i="1" dirty="0" smtClean="0"/>
              <a:t> = ∑(log(Citations+1) / N</a:t>
            </a:r>
            <a:endParaRPr lang="en-GB" sz="1000" i="1" dirty="0"/>
          </a:p>
        </p:txBody>
      </p:sp>
    </p:spTree>
    <p:extLst>
      <p:ext uri="{BB962C8B-B14F-4D97-AF65-F5344CB8AC3E}">
        <p14:creationId xmlns:p14="http://schemas.microsoft.com/office/powerpoint/2010/main" val="39023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12</a:t>
            </a:fld>
            <a:endParaRPr lang="de-DE" altLang="de-DE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0" y="843558"/>
            <a:ext cx="8034032" cy="32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citations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driven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13</a:t>
            </a:fld>
            <a:endParaRPr lang="de-DE" altLang="de-DE" dirty="0"/>
          </a:p>
        </p:txBody>
      </p:sp>
      <p:graphicFrame>
        <p:nvGraphicFramePr>
          <p:cNvPr id="12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37781"/>
              </p:ext>
            </p:extLst>
          </p:nvPr>
        </p:nvGraphicFramePr>
        <p:xfrm>
          <a:off x="1409332" y="983020"/>
          <a:ext cx="5904656" cy="26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304256"/>
                <a:gridCol w="936104"/>
                <a:gridCol w="864096"/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smtClean="0">
                          <a:effectLst/>
                        </a:rPr>
                        <a:t>Characteristic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Variable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 err="1" smtClean="0">
                          <a:effectLst/>
                        </a:rPr>
                        <a:t>bioRxiv</a:t>
                      </a:r>
                      <a:r>
                        <a:rPr lang="en-GB" sz="900" dirty="0" smtClean="0">
                          <a:effectLst/>
                        </a:rPr>
                        <a:t>-deposited 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 smtClean="0">
                          <a:effectLst/>
                        </a:rPr>
                        <a:t>Control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 smtClean="0">
                          <a:effectLst/>
                        </a:rPr>
                        <a:t>Journal Impact Factor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Median Journal Impact Factor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4.53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4.53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OA article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% papers that are OA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88.1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83.5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Review article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% review articles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2.79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5.32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Author count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Median author count per article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6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First author from USA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 smtClean="0">
                          <a:effectLst/>
                        </a:rPr>
                        <a:t>% US first authors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49.3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37.4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Last author from USA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% US last authors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49.5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37.6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First author academic age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Median first author academic age (years)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Last author academic age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Median last author academic age (years)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17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19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First author gender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% articles with female first authors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29.9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36.0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Last author gender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% articles with female last authors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18.0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23.9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Rectangle 7"/>
          <p:cNvSpPr/>
          <p:nvPr/>
        </p:nvSpPr>
        <p:spPr bwMode="auto">
          <a:xfrm>
            <a:off x="1397520" y="2296638"/>
            <a:ext cx="5904656" cy="46843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8"/>
          <p:cNvSpPr/>
          <p:nvPr/>
        </p:nvSpPr>
        <p:spPr bwMode="auto">
          <a:xfrm>
            <a:off x="1419244" y="3154902"/>
            <a:ext cx="5904656" cy="47108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95536" y="386789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Regression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shows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controlling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preprint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deposition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remains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strong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predictor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citations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3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95536" y="106760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897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Access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95536" y="1203598"/>
            <a:ext cx="82089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ElSabry</a:t>
            </a:r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(2017):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sz="16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GB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strong support of </a:t>
            </a:r>
            <a:r>
              <a:rPr lang="en-GB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idea </a:t>
            </a:r>
            <a:r>
              <a:rPr lang="en-GB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Open Access has benefits to different groups of people outside </a:t>
            </a:r>
            <a:r>
              <a:rPr lang="en-GB" sz="16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university/credentialed research institutes. </a:t>
            </a:r>
            <a:r>
              <a:rPr lang="en-GB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not clear how much evidence is available to support these claims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but identifying them would suggest new stakeholders to involve in the conversation and perhaps also inform the ongoing debate about who should bear the cost of Open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GB" sz="16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.”</a:t>
            </a:r>
          </a:p>
          <a:p>
            <a:pPr>
              <a:lnSpc>
                <a:spcPct val="150000"/>
              </a:lnSpc>
            </a:pP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evidence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claims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15</a:t>
            </a:fld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364088" y="479545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/>
            <a:r>
              <a:rPr lang="de-DE" sz="1000" baseline="30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de-DE" sz="1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https://doi.org/10.3233/978-1-61499-769-6-34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Access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23528" y="1059582"/>
            <a:ext cx="813690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 smtClean="0"/>
              <a:t>Holmberg</a:t>
            </a:r>
            <a:r>
              <a:rPr lang="de-DE" dirty="0" smtClean="0"/>
              <a:t> et al. (2019) </a:t>
            </a:r>
            <a:r>
              <a:rPr lang="de-DE" dirty="0" err="1" smtClean="0"/>
              <a:t>studied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mentions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OA </a:t>
            </a:r>
            <a:r>
              <a:rPr lang="de-DE" dirty="0" err="1" smtClean="0"/>
              <a:t>articles</a:t>
            </a:r>
            <a:r>
              <a:rPr lang="de-DE" dirty="0" smtClean="0"/>
              <a:t> versus non-OA </a:t>
            </a:r>
            <a:r>
              <a:rPr lang="de-DE" dirty="0" err="1" smtClean="0"/>
              <a:t>articles</a:t>
            </a:r>
            <a:r>
              <a:rPr lang="de-DE" dirty="0" smtClean="0"/>
              <a:t> in . „</a:t>
            </a:r>
            <a:r>
              <a:rPr lang="en-GB" dirty="0" smtClean="0"/>
              <a:t>The </a:t>
            </a:r>
            <a:r>
              <a:rPr lang="en-GB" dirty="0"/>
              <a:t>results show significant disciplinary and platform specific differences in the OA </a:t>
            </a:r>
            <a:r>
              <a:rPr lang="en-GB" dirty="0" smtClean="0"/>
              <a:t>advantage”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866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95536" y="1203598"/>
            <a:ext cx="820891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RQ1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: Do OA articles receive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more/different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attention than non-OA articles?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RQ2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: Do articles with different </a:t>
            </a:r>
            <a:r>
              <a:rPr lang="en-GB" sz="1600" i="1" dirty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of OA differ in the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attention they receive?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RQ3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: Which additional factors influence the relationship between OA and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*?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RQ4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: What are the limitations with current data sources in measuring the large-scale relationship between OA and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* e.g. time,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disciplines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authorship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countries,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prestige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077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18</a:t>
            </a:fld>
            <a:endParaRPr lang="de-DE" altLang="de-DE" dirty="0"/>
          </a:p>
        </p:txBody>
      </p:sp>
      <p:sp>
        <p:nvSpPr>
          <p:cNvPr id="5" name="AutoShape 2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Box 1"/>
          <p:cNvSpPr txBox="1"/>
          <p:nvPr/>
        </p:nvSpPr>
        <p:spPr>
          <a:xfrm>
            <a:off x="2699792" y="555526"/>
            <a:ext cx="3456384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corpus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Web </a:t>
            </a:r>
            <a:r>
              <a:rPr lang="de-DE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Science, 2012-2018, </a:t>
            </a:r>
            <a:r>
              <a:rPr lang="de-DE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Review type </a:t>
            </a:r>
            <a:r>
              <a:rPr lang="de-DE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documents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(CWTS </a:t>
            </a:r>
            <a:r>
              <a:rPr lang="de-DE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2699792" y="1419622"/>
            <a:ext cx="3456384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OA </a:t>
            </a:r>
            <a:r>
              <a:rPr lang="de-DE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47"/>
          <p:cNvCxnSpPr/>
          <p:nvPr/>
        </p:nvCxnSpPr>
        <p:spPr bwMode="auto">
          <a:xfrm>
            <a:off x="4373610" y="1061860"/>
            <a:ext cx="0" cy="216024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5"/>
          <p:cNvSpPr txBox="1"/>
          <p:nvPr/>
        </p:nvSpPr>
        <p:spPr>
          <a:xfrm>
            <a:off x="2699792" y="1946918"/>
            <a:ext cx="3456384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OA </a:t>
            </a:r>
            <a:r>
              <a:rPr lang="de-DE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Access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19</a:t>
            </a:fld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82120"/>
            <a:ext cx="4468974" cy="262170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23528" y="915566"/>
            <a:ext cx="446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Followed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scheme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Robinson-Garcia et al. (2019),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Unpaywall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2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17" y="320675"/>
            <a:ext cx="2962639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5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36998"/>
            <a:ext cx="3315796" cy="262453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67192" y="915566"/>
            <a:ext cx="8419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Academic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Earth Science (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aleoclimatology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worked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2.5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 an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academic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publisher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(Frontiers)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postdoctoral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researcher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at ZBW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Kiel, Germany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am I?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90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RQ1: Do OA articles receive more/different 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than non-OA articles?</a:t>
            </a:r>
          </a:p>
          <a:p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20</a:t>
            </a:fld>
            <a:endParaRPr lang="de-DE" alt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88" y="751089"/>
            <a:ext cx="7704856" cy="385242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 bwMode="auto">
          <a:xfrm>
            <a:off x="2483768" y="2931790"/>
            <a:ext cx="6192688" cy="16561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RQ1: Do OA articles receive more/different 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than non-OA articles?</a:t>
            </a:r>
          </a:p>
          <a:p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21</a:t>
            </a:fld>
            <a:endParaRPr lang="de-DE" alt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43957"/>
            <a:ext cx="4050000" cy="270000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43957"/>
            <a:ext cx="4050000" cy="2700001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403648" y="1467823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860032" y="1480225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RQ1: Do OA articles receive more/different 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than non-OA articles?</a:t>
            </a:r>
          </a:p>
          <a:p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22</a:t>
            </a:fld>
            <a:endParaRPr lang="de-DE" alt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43957"/>
            <a:ext cx="4050000" cy="270000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43957"/>
            <a:ext cx="4050000" cy="2700001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403648" y="1467823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860032" y="1480225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RQ1: Do OA articles receive more/different 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than non-OA articles?</a:t>
            </a:r>
          </a:p>
          <a:p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23</a:t>
            </a:fld>
            <a:endParaRPr lang="de-DE" alt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43957"/>
            <a:ext cx="4050000" cy="270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43957"/>
            <a:ext cx="4050000" cy="27000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403648" y="1467823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News</a:t>
            </a:r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860032" y="1480225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Blogs</a:t>
            </a:r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RQ1: Do OA articles receive more/different 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than non-OA articles?</a:t>
            </a:r>
          </a:p>
          <a:p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24</a:t>
            </a:fld>
            <a:endParaRPr lang="de-DE" alt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43957"/>
            <a:ext cx="4049999" cy="270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43957"/>
            <a:ext cx="4049999" cy="27000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403648" y="1467823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Wikipedia</a:t>
            </a:r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860032" y="1480225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Policies</a:t>
            </a:r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2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25</a:t>
            </a:fld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3528" y="267494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RQ2: 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articles with different types of OA differ in the 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they receive</a:t>
            </a:r>
            <a:r>
              <a:rPr lang="en-GB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88" y="751089"/>
            <a:ext cx="7704000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26</a:t>
            </a:fld>
            <a:endParaRPr lang="de-DE" alt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23528" y="267494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RQ2: 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articles with different types of OA differ in the 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they receive</a:t>
            </a:r>
            <a:r>
              <a:rPr lang="en-GB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43957"/>
            <a:ext cx="4049999" cy="26999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43957"/>
            <a:ext cx="4049999" cy="269999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403648" y="1467823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60032" y="1480225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27</a:t>
            </a:fld>
            <a:endParaRPr lang="de-DE" alt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23528" y="267494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RQ2: 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articles with different types of OA differ in the 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they receive</a:t>
            </a:r>
            <a:r>
              <a:rPr lang="en-GB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43957"/>
            <a:ext cx="4049999" cy="26999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43957"/>
            <a:ext cx="4049999" cy="269999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403648" y="1467823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60032" y="1480225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28</a:t>
            </a:fld>
            <a:endParaRPr lang="de-DE" alt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23528" y="267494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RQ2: 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articles with different types of OA differ in the 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they receive</a:t>
            </a:r>
            <a:r>
              <a:rPr lang="en-GB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43957"/>
            <a:ext cx="4049999" cy="26999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43957"/>
            <a:ext cx="4049999" cy="269999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403648" y="1467823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60032" y="1480225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RQ3: Which additional factors influence the relationship between OA and </a:t>
            </a:r>
            <a:r>
              <a:rPr lang="en-GB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en-GB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de-DE" sz="24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29</a:t>
            </a:fld>
            <a:endParaRPr lang="de-DE" alt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07974"/>
            <a:ext cx="756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5856" y="555526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1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5"/>
          <a:stretch/>
        </p:blipFill>
        <p:spPr>
          <a:xfrm>
            <a:off x="467544" y="447745"/>
            <a:ext cx="1625112" cy="538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3456" y="1395737"/>
            <a:ext cx="8220992" cy="253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pen </a:t>
            </a:r>
            <a:r>
              <a:rPr lang="en-GB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cces</a:t>
            </a:r>
            <a:r>
              <a:rPr lang="en-GB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ffects”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Joint project between GESIS (Philipp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Mayr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Fakhri Momeni) and ZBW (Isabella Peters, Nicholas Fraser).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Broad aim is to investigate factors influencing the impact of OA publications:</a:t>
            </a:r>
          </a:p>
          <a:p>
            <a:pPr marL="1146175" lvl="3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Structural factors (OA mandates, publishing models)</a:t>
            </a:r>
          </a:p>
          <a:p>
            <a:pPr marL="1146175" lvl="3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Authorship factors (demographics, selectivity)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056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30</a:t>
            </a:fld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06760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31</a:t>
            </a:fld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06760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RQ4: What are the limitations </a:t>
            </a:r>
            <a:r>
              <a:rPr lang="en-GB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measuring the large-scale relationship between OA and 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en-GB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32</a:t>
            </a:fld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2040" y="1419622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Units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discipline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/countries/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considered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isolation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likely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presented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purely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observational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causality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barriers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respect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coverage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themselves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introduce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systematic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analyses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RQ4: What are the limitations </a:t>
            </a:r>
            <a:r>
              <a:rPr lang="en-GB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measuring the large-scale relationship between OA and 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en-GB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33</a:t>
            </a:fld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8" r="23394"/>
          <a:stretch/>
        </p:blipFill>
        <p:spPr>
          <a:xfrm>
            <a:off x="611560" y="1318598"/>
            <a:ext cx="3528392" cy="332312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0" r="23666"/>
          <a:stretch/>
        </p:blipFill>
        <p:spPr>
          <a:xfrm>
            <a:off x="4932040" y="1318598"/>
            <a:ext cx="3511439" cy="332312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11560" y="105958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Countries </a:t>
            </a:r>
            <a:r>
              <a:rPr lang="de-DE" sz="1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tweeted</a:t>
            </a:r>
            <a:r>
              <a:rPr lang="de-DE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papers</a:t>
            </a:r>
            <a:endParaRPr lang="en-GB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048824" y="105998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Countries </a:t>
            </a:r>
            <a:r>
              <a:rPr lang="de-DE" sz="1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tweeters</a:t>
            </a:r>
            <a:endParaRPr lang="en-GB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932040" y="105958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Countries </a:t>
            </a:r>
            <a:r>
              <a:rPr lang="de-DE" sz="1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papers</a:t>
            </a:r>
            <a:r>
              <a:rPr lang="de-DE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cited</a:t>
            </a:r>
            <a:r>
              <a:rPr lang="de-DE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policies</a:t>
            </a:r>
            <a:endParaRPr lang="en-GB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452319" y="1059582"/>
            <a:ext cx="99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 </a:t>
            </a:r>
            <a:r>
              <a:rPr lang="de-DE" sz="1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  <a:r>
              <a:rPr lang="de-DE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policies</a:t>
            </a:r>
            <a:endParaRPr lang="en-GB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7597104" y="4794026"/>
            <a:ext cx="1223368" cy="153988"/>
          </a:xfrm>
        </p:spPr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34</a:t>
            </a:fld>
            <a:endParaRPr lang="de-DE" altLang="de-DE" dirty="0"/>
          </a:p>
        </p:txBody>
      </p:sp>
      <p:sp>
        <p:nvSpPr>
          <p:cNvPr id="5" name="AutoShape 2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05292"/>
            <a:ext cx="5926454" cy="35553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921192" y="627534"/>
            <a:ext cx="3384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9488" y="3219822"/>
            <a:ext cx="3384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citations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published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unpublished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preprints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30568"/>
            <a:ext cx="6142476" cy="36849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921194" y="627534"/>
            <a:ext cx="26643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12154" y="3219822"/>
            <a:ext cx="26643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dirty="0" err="1" smtClean="0"/>
              <a:t>page</a:t>
            </a:r>
            <a:r>
              <a:rPr lang="de-DE" altLang="de-DE" dirty="0" smtClean="0"/>
              <a:t> </a:t>
            </a:r>
            <a:fld id="{A254B5CB-9231-4E8A-8CE2-E25F7BB92403}" type="slidenum">
              <a:rPr lang="de-DE" altLang="de-DE" smtClean="0"/>
              <a:pPr/>
              <a:t>36</a:t>
            </a:fld>
            <a:endParaRPr lang="de-DE" alt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citations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preprints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publication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OA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citation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dirty="0" smtClean="0"/>
              <a:t>Slide </a:t>
            </a:r>
            <a:fld id="{A254B5CB-9231-4E8A-8CE2-E25F7BB92403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84168" y="479545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/>
            <a:r>
              <a:rPr lang="en-GB" sz="1000" baseline="30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://coalition-s.org/why-plan-s</a:t>
            </a:r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000" dirty="0">
              <a:solidFill>
                <a:schemeClr val="accent6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073776"/>
            <a:ext cx="3503071" cy="224494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95536" y="84355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Plan S: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“There is no valid reason to maintain any kind of subscription-based business model for scientific publishing in the digital world, where </a:t>
            </a:r>
            <a:r>
              <a:rPr lang="en-GB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Access dissemination is maximising the impact, visibility, and efficiency of the whole research process</a:t>
            </a:r>
            <a:r>
              <a:rPr lang="en-GB" sz="1600" i="1" baseline="30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04352" y="2283718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generally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cited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non-OA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citation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advantage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”).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Citation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rates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differ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route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OA: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published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via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Gold route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tend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receive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citations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via Green/Hybrid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routes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/>
          </a:p>
        </p:txBody>
      </p:sp>
      <p:sp>
        <p:nvSpPr>
          <p:cNvPr id="12" name="Textfeld 11"/>
          <p:cNvSpPr txBox="1"/>
          <p:nvPr/>
        </p:nvSpPr>
        <p:spPr>
          <a:xfrm>
            <a:off x="5148064" y="4341753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Piwowar</a:t>
            </a:r>
            <a:r>
              <a:rPr lang="de-DE" sz="1000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al. (2018): https</a:t>
            </a:r>
            <a:r>
              <a:rPr lang="de-DE" sz="1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://doi.org/10.7717/peerj.4375</a:t>
            </a:r>
            <a:endParaRPr lang="en-GB" sz="10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323528" y="987574"/>
            <a:ext cx="82809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publications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non-OA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publication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de-DE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Open Access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open,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therefore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easier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cite</a:t>
            </a: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rich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richer</a:t>
            </a: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Early Access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Earlier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(via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self-archiving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leads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-term)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boost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citation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rates</a:t>
            </a: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Higher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papers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overrepresented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amongst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papers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Authors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self-select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highest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papers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OA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23528" y="2571750"/>
            <a:ext cx="7560840" cy="648072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5</a:t>
            </a:fld>
            <a:endParaRPr lang="de-DE" alt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OA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citation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Early Access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15566"/>
            <a:ext cx="4593081" cy="33843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051720" y="429994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Moed</a:t>
            </a:r>
            <a:r>
              <a:rPr lang="de-DE" sz="1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2007</a:t>
            </a:r>
            <a:r>
              <a:rPr lang="de-DE" sz="1000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de-DE" sz="1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https://arxiv.org/abs/cs/0611060</a:t>
            </a:r>
            <a:endParaRPr lang="en-GB" sz="10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220072" y="1207370"/>
            <a:ext cx="3312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Journal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previously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deposited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quickly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publication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deposited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Davis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Fromerth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2007,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2007;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Gentil-Beccot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et al., 2010;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Larivière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et al., 2014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618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Rise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preprints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0" y="1275606"/>
            <a:ext cx="6876256" cy="248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7</a:t>
            </a:fld>
            <a:endParaRPr lang="de-DE" alt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220072" y="3757743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https://osf.io/preprints/</a:t>
            </a:r>
          </a:p>
        </p:txBody>
      </p:sp>
    </p:spTree>
    <p:extLst>
      <p:ext uri="{BB962C8B-B14F-4D97-AF65-F5344CB8AC3E}">
        <p14:creationId xmlns:p14="http://schemas.microsoft.com/office/powerpoint/2010/main" val="21397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Early Access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19356" y="1275606"/>
            <a:ext cx="5184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findings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subject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areas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something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mechanism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driving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differences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citation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preprints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metrics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impact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e.g.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grpSp>
        <p:nvGrpSpPr>
          <p:cNvPr id="7" name="Group 29"/>
          <p:cNvGrpSpPr/>
          <p:nvPr/>
        </p:nvGrpSpPr>
        <p:grpSpPr>
          <a:xfrm>
            <a:off x="5796136" y="635314"/>
            <a:ext cx="2875689" cy="3576744"/>
            <a:chOff x="611560" y="267494"/>
            <a:chExt cx="3471756" cy="43181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67494"/>
              <a:ext cx="3471756" cy="431812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Rectangle 28"/>
            <p:cNvSpPr/>
            <p:nvPr/>
          </p:nvSpPr>
          <p:spPr bwMode="auto">
            <a:xfrm>
              <a:off x="3491880" y="267494"/>
              <a:ext cx="591436" cy="5040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8</a:t>
            </a:fld>
            <a:endParaRPr lang="de-DE" alt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40152" y="4269745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https://doi.org/10.1101/673665 </a:t>
            </a: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20" y="328987"/>
            <a:ext cx="1224138" cy="3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de-DE" sz="24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9</a:t>
            </a:fld>
            <a:endParaRPr lang="de-DE" altLang="de-DE" dirty="0"/>
          </a:p>
        </p:txBody>
      </p:sp>
      <p:sp>
        <p:nvSpPr>
          <p:cNvPr id="5" name="TextBox 1"/>
          <p:cNvSpPr txBox="1"/>
          <p:nvPr/>
        </p:nvSpPr>
        <p:spPr>
          <a:xfrm>
            <a:off x="2699792" y="555526"/>
            <a:ext cx="3456384" cy="477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Retrieve preprint metadata (N ~18,000)</a:t>
            </a:r>
          </a:p>
          <a:p>
            <a:pPr algn="ctr">
              <a:spcAft>
                <a:spcPts val="600"/>
              </a:spcAft>
            </a:pP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Crossref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2699792" y="1476284"/>
            <a:ext cx="3456384" cy="477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Match preprints to journal articles (N ~ 7000)</a:t>
            </a:r>
          </a:p>
          <a:p>
            <a:pPr algn="ctr">
              <a:spcAft>
                <a:spcPts val="600"/>
              </a:spcAft>
            </a:pP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Crossref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bioRxiv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website*, Scopus)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96"/>
          <p:cNvSpPr txBox="1"/>
          <p:nvPr/>
        </p:nvSpPr>
        <p:spPr>
          <a:xfrm>
            <a:off x="2685512" y="2412390"/>
            <a:ext cx="3456384" cy="477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Month and journal-matched control group </a:t>
            </a:r>
          </a:p>
          <a:p>
            <a:pPr algn="ctr">
              <a:spcAft>
                <a:spcPts val="600"/>
              </a:spcAft>
            </a:pP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(N ~ 7000) 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(Scopus)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145"/>
          <p:cNvSpPr txBox="1"/>
          <p:nvPr/>
        </p:nvSpPr>
        <p:spPr>
          <a:xfrm>
            <a:off x="2699792" y="3363838"/>
            <a:ext cx="3442104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Citation </a:t>
            </a: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counts, monthly aggregated 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Scopus, </a:t>
            </a:r>
            <a:r>
              <a:rPr lang="en-GB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Crossref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146"/>
          <p:cNvSpPr txBox="1"/>
          <p:nvPr/>
        </p:nvSpPr>
        <p:spPr>
          <a:xfrm>
            <a:off x="2685512" y="4011910"/>
            <a:ext cx="3456384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Altmetric counts 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Altmetric.com)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147"/>
          <p:cNvCxnSpPr/>
          <p:nvPr/>
        </p:nvCxnSpPr>
        <p:spPr bwMode="auto">
          <a:xfrm>
            <a:off x="4373610" y="1151960"/>
            <a:ext cx="0" cy="216024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148"/>
          <p:cNvCxnSpPr/>
          <p:nvPr/>
        </p:nvCxnSpPr>
        <p:spPr bwMode="auto">
          <a:xfrm>
            <a:off x="4364268" y="3043984"/>
            <a:ext cx="0" cy="216024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149"/>
          <p:cNvCxnSpPr/>
          <p:nvPr/>
        </p:nvCxnSpPr>
        <p:spPr bwMode="auto">
          <a:xfrm>
            <a:off x="4364268" y="2088064"/>
            <a:ext cx="0" cy="216024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150"/>
          <p:cNvCxnSpPr/>
          <p:nvPr/>
        </p:nvCxnSpPr>
        <p:spPr bwMode="auto">
          <a:xfrm>
            <a:off x="4364268" y="3723878"/>
            <a:ext cx="0" cy="216024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2699792" y="4371950"/>
            <a:ext cx="6048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*See R package: https</a:t>
            </a:r>
            <a:r>
              <a:rPr lang="en-GB" sz="1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://github.com/nicholasmfraser/biorrxiv</a:t>
            </a:r>
          </a:p>
        </p:txBody>
      </p:sp>
    </p:spTree>
    <p:extLst>
      <p:ext uri="{BB962C8B-B14F-4D97-AF65-F5344CB8AC3E}">
        <p14:creationId xmlns:p14="http://schemas.microsoft.com/office/powerpoint/2010/main" val="40791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Master_16_9_01_quer_eng">
  <a:themeElements>
    <a:clrScheme name="Leere Präsentation 1">
      <a:dk1>
        <a:srgbClr val="000000"/>
      </a:dk1>
      <a:lt1>
        <a:srgbClr val="FFFFFF"/>
      </a:lt1>
      <a:dk2>
        <a:srgbClr val="FF9900"/>
      </a:dk2>
      <a:lt2>
        <a:srgbClr val="3366FF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4D4D4D"/>
      </a:hlink>
      <a:folHlink>
        <a:srgbClr val="292929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2414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2414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FF9900"/>
        </a:dk2>
        <a:lt2>
          <a:srgbClr val="3366FF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4D4D4D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1305</Words>
  <Application>Microsoft Office PowerPoint</Application>
  <PresentationFormat>Bildschirmpräsentation (16:9)</PresentationFormat>
  <Paragraphs>246</Paragraphs>
  <Slides>36</Slides>
  <Notes>36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PPT_Master_16_9_01_quer_eng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ZBW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Fraser Nicholas</dc:creator>
  <cp:lastModifiedBy>Fraser Nicholas</cp:lastModifiedBy>
  <cp:revision>90</cp:revision>
  <dcterms:created xsi:type="dcterms:W3CDTF">2019-04-02T09:49:51Z</dcterms:created>
  <dcterms:modified xsi:type="dcterms:W3CDTF">2020-02-06T10:10:24Z</dcterms:modified>
</cp:coreProperties>
</file>