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279" r:id="rId2"/>
    <p:sldId id="280" r:id="rId3"/>
    <p:sldId id="286" r:id="rId4"/>
    <p:sldId id="281" r:id="rId5"/>
    <p:sldId id="287" r:id="rId6"/>
    <p:sldId id="282" r:id="rId7"/>
    <p:sldId id="290" r:id="rId8"/>
    <p:sldId id="288" r:id="rId9"/>
    <p:sldId id="302" r:id="rId10"/>
    <p:sldId id="308" r:id="rId11"/>
    <p:sldId id="309" r:id="rId12"/>
    <p:sldId id="312" r:id="rId13"/>
    <p:sldId id="310" r:id="rId14"/>
    <p:sldId id="313" r:id="rId15"/>
    <p:sldId id="292" r:id="rId16"/>
    <p:sldId id="298" r:id="rId17"/>
    <p:sldId id="303" r:id="rId18"/>
    <p:sldId id="314" r:id="rId19"/>
    <p:sldId id="315" r:id="rId20"/>
    <p:sldId id="329" r:id="rId21"/>
    <p:sldId id="330" r:id="rId22"/>
    <p:sldId id="331" r:id="rId23"/>
    <p:sldId id="332" r:id="rId24"/>
    <p:sldId id="307" r:id="rId25"/>
    <p:sldId id="333" r:id="rId26"/>
    <p:sldId id="334" r:id="rId27"/>
    <p:sldId id="335" r:id="rId28"/>
    <p:sldId id="317" r:id="rId29"/>
    <p:sldId id="336" r:id="rId30"/>
    <p:sldId id="327" r:id="rId31"/>
    <p:sldId id="337" r:id="rId32"/>
    <p:sldId id="338" r:id="rId33"/>
    <p:sldId id="320" r:id="rId34"/>
    <p:sldId id="301" r:id="rId35"/>
    <p:sldId id="299" r:id="rId36"/>
    <p:sldId id="300" r:id="rId37"/>
    <p:sldId id="321" r:id="rId38"/>
  </p:sldIdLst>
  <p:sldSz cx="9144000" cy="5143500" type="screen16x9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15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285750" indent="171450" algn="l" rtl="0" fontAlgn="base">
      <a:spcBef>
        <a:spcPct val="0"/>
      </a:spcBef>
      <a:spcAft>
        <a:spcPct val="0"/>
      </a:spcAft>
      <a:defRPr sz="15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573088" indent="341313" algn="l" rtl="0" fontAlgn="base">
      <a:spcBef>
        <a:spcPct val="0"/>
      </a:spcBef>
      <a:spcAft>
        <a:spcPct val="0"/>
      </a:spcAft>
      <a:defRPr sz="15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860425" indent="511175" algn="l" rtl="0" fontAlgn="base">
      <a:spcBef>
        <a:spcPct val="0"/>
      </a:spcBef>
      <a:spcAft>
        <a:spcPct val="0"/>
      </a:spcAft>
      <a:defRPr sz="15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147763" indent="681038" algn="l" rtl="0" fontAlgn="base">
      <a:spcBef>
        <a:spcPct val="0"/>
      </a:spcBef>
      <a:spcAft>
        <a:spcPct val="0"/>
      </a:spcAft>
      <a:defRPr sz="15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15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15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15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15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60" autoAdjust="0"/>
    <p:restoredTop sz="79518" autoAdjust="0"/>
  </p:normalViewPr>
  <p:slideViewPr>
    <p:cSldViewPr snapToObjects="1">
      <p:cViewPr varScale="1">
        <p:scale>
          <a:sx n="104" d="100"/>
          <a:sy n="104" d="100"/>
        </p:scale>
        <p:origin x="108" y="312"/>
      </p:cViewPr>
      <p:guideLst>
        <p:guide orient="horz"/>
        <p:guide pos="5759"/>
      </p:guideLst>
    </p:cSldViewPr>
  </p:slideViewPr>
  <p:outlineViewPr>
    <p:cViewPr>
      <p:scale>
        <a:sx n="33" d="100"/>
        <a:sy n="33" d="100"/>
      </p:scale>
      <p:origin x="0" y="76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88" d="100"/>
          <a:sy n="88" d="100"/>
        </p:scale>
        <p:origin x="-387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6FF9D1E-CAAB-4950-BA0E-29AF92B47E31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7456738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Textmasterformate durch Klicken bearbeiten</a:t>
            </a:r>
          </a:p>
          <a:p>
            <a:pPr lvl="1"/>
            <a:r>
              <a:rPr lang="de-DE" altLang="de-DE" smtClean="0"/>
              <a:t>Zweite Ebene</a:t>
            </a:r>
          </a:p>
          <a:p>
            <a:pPr lvl="2"/>
            <a:r>
              <a:rPr lang="de-DE" altLang="de-DE" smtClean="0"/>
              <a:t>Dritte Ebene</a:t>
            </a:r>
          </a:p>
          <a:p>
            <a:pPr lvl="3"/>
            <a:r>
              <a:rPr lang="de-DE" altLang="de-DE" smtClean="0"/>
              <a:t>Vierte Ebene</a:t>
            </a:r>
          </a:p>
          <a:p>
            <a:pPr lvl="4"/>
            <a:r>
              <a:rPr lang="de-DE" altLang="de-DE" smtClean="0"/>
              <a:t>Fünfte Ebene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3A2B7FE-4115-44D4-86CD-7EB2A033A308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6102760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8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285750" algn="l" rtl="0" eaLnBrk="0" fontAlgn="base" hangingPunct="0">
      <a:spcBef>
        <a:spcPct val="30000"/>
      </a:spcBef>
      <a:spcAft>
        <a:spcPct val="0"/>
      </a:spcAft>
      <a:defRPr sz="8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573088" algn="l" rtl="0" eaLnBrk="0" fontAlgn="base" hangingPunct="0">
      <a:spcBef>
        <a:spcPct val="30000"/>
      </a:spcBef>
      <a:spcAft>
        <a:spcPct val="0"/>
      </a:spcAft>
      <a:defRPr sz="8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860425" algn="l" rtl="0" eaLnBrk="0" fontAlgn="base" hangingPunct="0">
      <a:spcBef>
        <a:spcPct val="30000"/>
      </a:spcBef>
      <a:spcAft>
        <a:spcPct val="0"/>
      </a:spcAft>
      <a:defRPr sz="8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147763" algn="l" rtl="0" eaLnBrk="0" fontAlgn="base" hangingPunct="0">
      <a:spcBef>
        <a:spcPct val="30000"/>
      </a:spcBef>
      <a:spcAft>
        <a:spcPct val="0"/>
      </a:spcAft>
      <a:defRPr sz="8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1434922" algn="l" defTabSz="57396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6pPr>
    <a:lvl7pPr marL="1721907" algn="l" defTabSz="57396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7pPr>
    <a:lvl8pPr marL="2008891" algn="l" defTabSz="57396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8pPr>
    <a:lvl9pPr marL="2295876" algn="l" defTabSz="57396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algn="ctr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algn="ctr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algn="ctr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algn="ctr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/>
            <a:fld id="{5AC1B4A2-F821-4066-A5A5-568598C250E2}" type="slidenum">
              <a:rPr lang="de-DE" altLang="de-DE" sz="1200"/>
              <a:pPr algn="r" eaLnBrk="1" hangingPunct="1"/>
              <a:t>1</a:t>
            </a:fld>
            <a:endParaRPr lang="de-DE" altLang="de-DE" sz="1200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de-DE" altLang="de-DE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algn="ctr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algn="ctr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algn="ctr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algn="ctr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/>
            <a:fld id="{5AC1B4A2-F821-4066-A5A5-568598C250E2}" type="slidenum">
              <a:rPr lang="de-DE" altLang="de-DE" sz="1200"/>
              <a:pPr algn="r" eaLnBrk="1" hangingPunct="1"/>
              <a:t>10</a:t>
            </a:fld>
            <a:endParaRPr lang="de-DE" altLang="de-DE" sz="1200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de-DE" altLang="de-DE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algn="ctr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algn="ctr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algn="ctr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algn="ctr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/>
            <a:fld id="{5AC1B4A2-F821-4066-A5A5-568598C250E2}" type="slidenum">
              <a:rPr lang="de-DE" altLang="de-DE" sz="1200"/>
              <a:pPr algn="r" eaLnBrk="1" hangingPunct="1"/>
              <a:t>11</a:t>
            </a:fld>
            <a:endParaRPr lang="de-DE" altLang="de-DE" sz="1200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de-DE" altLang="de-DE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algn="ctr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algn="ctr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algn="ctr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algn="ctr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/>
            <a:fld id="{5AC1B4A2-F821-4066-A5A5-568598C250E2}" type="slidenum">
              <a:rPr lang="de-DE" altLang="de-DE" sz="1200"/>
              <a:pPr algn="r" eaLnBrk="1" hangingPunct="1"/>
              <a:t>12</a:t>
            </a:fld>
            <a:endParaRPr lang="de-DE" altLang="de-DE" sz="1200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de-DE" altLang="de-DE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algn="ctr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algn="ctr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algn="ctr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algn="ctr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/>
            <a:fld id="{5AC1B4A2-F821-4066-A5A5-568598C250E2}" type="slidenum">
              <a:rPr lang="de-DE" altLang="de-DE" sz="1200"/>
              <a:pPr algn="r" eaLnBrk="1" hangingPunct="1"/>
              <a:t>13</a:t>
            </a:fld>
            <a:endParaRPr lang="de-DE" altLang="de-DE" sz="1200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de-DE" altLang="de-DE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algn="ctr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algn="ctr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algn="ctr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algn="ctr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/>
            <a:fld id="{5AC1B4A2-F821-4066-A5A5-568598C250E2}" type="slidenum">
              <a:rPr lang="de-DE" altLang="de-DE" sz="1200"/>
              <a:pPr algn="r" eaLnBrk="1" hangingPunct="1"/>
              <a:t>14</a:t>
            </a:fld>
            <a:endParaRPr lang="de-DE" altLang="de-DE" sz="1200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de-DE" altLang="de-DE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algn="ctr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algn="ctr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algn="ctr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algn="ctr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/>
            <a:fld id="{5AC1B4A2-F821-4066-A5A5-568598C250E2}" type="slidenum">
              <a:rPr lang="de-DE" altLang="de-DE" sz="1200"/>
              <a:pPr algn="r" eaLnBrk="1" hangingPunct="1"/>
              <a:t>15</a:t>
            </a:fld>
            <a:endParaRPr lang="de-DE" altLang="de-DE" sz="1200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de-DE" altLang="de-DE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algn="ctr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algn="ctr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algn="ctr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algn="ctr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/>
            <a:fld id="{5AC1B4A2-F821-4066-A5A5-568598C250E2}" type="slidenum">
              <a:rPr lang="de-DE" altLang="de-DE" sz="1200"/>
              <a:pPr algn="r" eaLnBrk="1" hangingPunct="1"/>
              <a:t>16</a:t>
            </a:fld>
            <a:endParaRPr lang="de-DE" altLang="de-DE" sz="1200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de-DE" altLang="de-DE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algn="ctr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algn="ctr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algn="ctr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algn="ctr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/>
            <a:fld id="{5AC1B4A2-F821-4066-A5A5-568598C250E2}" type="slidenum">
              <a:rPr lang="de-DE" altLang="de-DE" sz="1200"/>
              <a:pPr algn="r" eaLnBrk="1" hangingPunct="1"/>
              <a:t>17</a:t>
            </a:fld>
            <a:endParaRPr lang="de-DE" altLang="de-DE" sz="1200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de-DE" altLang="de-DE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algn="ctr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algn="ctr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algn="ctr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algn="ctr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/>
            <a:fld id="{5AC1B4A2-F821-4066-A5A5-568598C250E2}" type="slidenum">
              <a:rPr lang="de-DE" altLang="de-DE" sz="1200"/>
              <a:pPr algn="r" eaLnBrk="1" hangingPunct="1"/>
              <a:t>18</a:t>
            </a:fld>
            <a:endParaRPr lang="de-DE" altLang="de-DE" sz="1200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de-DE" altLang="de-DE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algn="ctr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algn="ctr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algn="ctr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algn="ctr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/>
            <a:fld id="{5AC1B4A2-F821-4066-A5A5-568598C250E2}" type="slidenum">
              <a:rPr lang="de-DE" altLang="de-DE" sz="1200"/>
              <a:pPr algn="r" eaLnBrk="1" hangingPunct="1"/>
              <a:t>19</a:t>
            </a:fld>
            <a:endParaRPr lang="de-DE" altLang="de-DE" sz="1200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de-DE" altLang="de-DE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algn="ctr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algn="ctr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algn="ctr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algn="ctr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/>
            <a:fld id="{5AC1B4A2-F821-4066-A5A5-568598C250E2}" type="slidenum">
              <a:rPr lang="de-DE" altLang="de-DE" sz="1200"/>
              <a:pPr algn="r" eaLnBrk="1" hangingPunct="1"/>
              <a:t>2</a:t>
            </a:fld>
            <a:endParaRPr lang="de-DE" altLang="de-DE" sz="1200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de-DE" altLang="de-DE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algn="ctr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algn="ctr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algn="ctr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algn="ctr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/>
            <a:fld id="{5AC1B4A2-F821-4066-A5A5-568598C250E2}" type="slidenum">
              <a:rPr lang="de-DE" altLang="de-DE" sz="1200"/>
              <a:pPr algn="r" eaLnBrk="1" hangingPunct="1"/>
              <a:t>20</a:t>
            </a:fld>
            <a:endParaRPr lang="de-DE" altLang="de-DE" sz="1200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de-DE" altLang="de-D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6696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algn="ctr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algn="ctr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algn="ctr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algn="ctr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/>
            <a:fld id="{5AC1B4A2-F821-4066-A5A5-568598C250E2}" type="slidenum">
              <a:rPr lang="de-DE" altLang="de-DE" sz="1200"/>
              <a:pPr algn="r" eaLnBrk="1" hangingPunct="1"/>
              <a:t>21</a:t>
            </a:fld>
            <a:endParaRPr lang="de-DE" altLang="de-DE" sz="1200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de-DE" altLang="de-DE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06754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algn="ctr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algn="ctr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algn="ctr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algn="ctr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/>
            <a:fld id="{5AC1B4A2-F821-4066-A5A5-568598C250E2}" type="slidenum">
              <a:rPr lang="de-DE" altLang="de-DE" sz="1200"/>
              <a:pPr algn="r" eaLnBrk="1" hangingPunct="1"/>
              <a:t>22</a:t>
            </a:fld>
            <a:endParaRPr lang="de-DE" altLang="de-DE" sz="1200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de-DE" altLang="de-DE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05764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algn="ctr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algn="ctr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algn="ctr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algn="ctr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/>
            <a:fld id="{5AC1B4A2-F821-4066-A5A5-568598C250E2}" type="slidenum">
              <a:rPr lang="de-DE" altLang="de-DE" sz="1200"/>
              <a:pPr algn="r" eaLnBrk="1" hangingPunct="1"/>
              <a:t>23</a:t>
            </a:fld>
            <a:endParaRPr lang="de-DE" altLang="de-DE" sz="1200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de-DE" altLang="de-DE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072775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algn="ctr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algn="ctr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algn="ctr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algn="ctr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/>
            <a:fld id="{5AC1B4A2-F821-4066-A5A5-568598C250E2}" type="slidenum">
              <a:rPr lang="de-DE" altLang="de-DE" sz="1200"/>
              <a:pPr algn="r" eaLnBrk="1" hangingPunct="1"/>
              <a:t>24</a:t>
            </a:fld>
            <a:endParaRPr lang="de-DE" altLang="de-DE" sz="1200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de-DE" altLang="de-DE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algn="ctr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algn="ctr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algn="ctr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algn="ctr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/>
            <a:fld id="{5AC1B4A2-F821-4066-A5A5-568598C250E2}" type="slidenum">
              <a:rPr lang="de-DE" altLang="de-DE" sz="1200"/>
              <a:pPr algn="r" eaLnBrk="1" hangingPunct="1"/>
              <a:t>25</a:t>
            </a:fld>
            <a:endParaRPr lang="de-DE" altLang="de-DE" sz="1200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de-DE" altLang="de-DE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552565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algn="ctr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algn="ctr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algn="ctr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algn="ctr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/>
            <a:fld id="{5AC1B4A2-F821-4066-A5A5-568598C250E2}" type="slidenum">
              <a:rPr lang="de-DE" altLang="de-DE" sz="1200"/>
              <a:pPr algn="r" eaLnBrk="1" hangingPunct="1"/>
              <a:t>26</a:t>
            </a:fld>
            <a:endParaRPr lang="de-DE" altLang="de-DE" sz="1200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de-DE" altLang="de-DE" dirty="0" smtClean="0">
                <a:latin typeface="Arial" pitchFamily="34" charset="0"/>
              </a:rPr>
              <a:t>Add </a:t>
            </a:r>
            <a:r>
              <a:rPr lang="de-DE" altLang="de-DE" dirty="0" err="1" smtClean="0">
                <a:latin typeface="Arial" pitchFamily="34" charset="0"/>
              </a:rPr>
              <a:t>arrows</a:t>
            </a:r>
            <a:r>
              <a:rPr lang="de-DE" altLang="de-DE" dirty="0" smtClean="0">
                <a:latin typeface="Arial" pitchFamily="34" charset="0"/>
              </a:rPr>
              <a:t> </a:t>
            </a:r>
            <a:r>
              <a:rPr lang="de-DE" altLang="de-DE" dirty="0" err="1" smtClean="0">
                <a:latin typeface="Arial" pitchFamily="34" charset="0"/>
              </a:rPr>
              <a:t>for</a:t>
            </a:r>
            <a:r>
              <a:rPr lang="de-DE" altLang="de-DE" baseline="0" dirty="0" smtClean="0">
                <a:latin typeface="Arial" pitchFamily="34" charset="0"/>
              </a:rPr>
              <a:t> </a:t>
            </a:r>
            <a:r>
              <a:rPr lang="de-DE" altLang="de-DE" baseline="0" dirty="0" err="1" smtClean="0">
                <a:latin typeface="Arial" pitchFamily="34" charset="0"/>
              </a:rPr>
              <a:t>first</a:t>
            </a:r>
            <a:r>
              <a:rPr lang="de-DE" altLang="de-DE" baseline="0" dirty="0" smtClean="0">
                <a:latin typeface="Arial" pitchFamily="34" charset="0"/>
              </a:rPr>
              <a:t> </a:t>
            </a:r>
            <a:r>
              <a:rPr lang="de-DE" altLang="de-DE" baseline="0" dirty="0" err="1" smtClean="0">
                <a:latin typeface="Arial" pitchFamily="34" charset="0"/>
              </a:rPr>
              <a:t>mentions</a:t>
            </a:r>
            <a:endParaRPr lang="de-DE" altLang="de-DE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116345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algn="ctr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algn="ctr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algn="ctr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algn="ctr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/>
            <a:fld id="{5AC1B4A2-F821-4066-A5A5-568598C250E2}" type="slidenum">
              <a:rPr lang="de-DE" altLang="de-DE" sz="1200"/>
              <a:pPr algn="r" eaLnBrk="1" hangingPunct="1"/>
              <a:t>27</a:t>
            </a:fld>
            <a:endParaRPr lang="de-DE" altLang="de-DE" sz="1200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dirty="0" smtClean="0">
                <a:latin typeface="Arial" pitchFamily="34" charset="0"/>
              </a:rPr>
              <a:t>Add </a:t>
            </a:r>
            <a:r>
              <a:rPr lang="de-DE" altLang="de-DE" dirty="0" err="1" smtClean="0">
                <a:latin typeface="Arial" pitchFamily="34" charset="0"/>
              </a:rPr>
              <a:t>arrows</a:t>
            </a:r>
            <a:r>
              <a:rPr lang="de-DE" altLang="de-DE" dirty="0" smtClean="0">
                <a:latin typeface="Arial" pitchFamily="34" charset="0"/>
              </a:rPr>
              <a:t> </a:t>
            </a:r>
            <a:r>
              <a:rPr lang="de-DE" altLang="de-DE" dirty="0" err="1" smtClean="0">
                <a:latin typeface="Arial" pitchFamily="34" charset="0"/>
              </a:rPr>
              <a:t>for</a:t>
            </a:r>
            <a:r>
              <a:rPr lang="de-DE" altLang="de-DE" baseline="0" dirty="0" smtClean="0">
                <a:latin typeface="Arial" pitchFamily="34" charset="0"/>
              </a:rPr>
              <a:t> </a:t>
            </a:r>
            <a:r>
              <a:rPr lang="de-DE" altLang="de-DE" baseline="0" dirty="0" err="1" smtClean="0">
                <a:latin typeface="Arial" pitchFamily="34" charset="0"/>
              </a:rPr>
              <a:t>first</a:t>
            </a:r>
            <a:r>
              <a:rPr lang="de-DE" altLang="de-DE" baseline="0" dirty="0" smtClean="0">
                <a:latin typeface="Arial" pitchFamily="34" charset="0"/>
              </a:rPr>
              <a:t> </a:t>
            </a:r>
            <a:r>
              <a:rPr lang="de-DE" altLang="de-DE" baseline="0" dirty="0" err="1" smtClean="0">
                <a:latin typeface="Arial" pitchFamily="34" charset="0"/>
              </a:rPr>
              <a:t>mentions</a:t>
            </a:r>
            <a:endParaRPr lang="de-DE" altLang="de-DE" dirty="0" smtClean="0">
              <a:latin typeface="Arial" pitchFamily="34" charset="0"/>
            </a:endParaRPr>
          </a:p>
          <a:p>
            <a:pPr eaLnBrk="1" hangingPunct="1"/>
            <a:endParaRPr lang="de-DE" altLang="de-DE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605368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algn="ctr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algn="ctr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algn="ctr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algn="ctr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/>
            <a:fld id="{5AC1B4A2-F821-4066-A5A5-568598C250E2}" type="slidenum">
              <a:rPr lang="de-DE" altLang="de-DE" sz="1200"/>
              <a:pPr algn="r" eaLnBrk="1" hangingPunct="1"/>
              <a:t>28</a:t>
            </a:fld>
            <a:endParaRPr lang="de-DE" altLang="de-DE" sz="1200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de-DE" altLang="de-DE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algn="ctr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algn="ctr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algn="ctr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algn="ctr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/>
            <a:fld id="{5AC1B4A2-F821-4066-A5A5-568598C250E2}" type="slidenum">
              <a:rPr lang="de-DE" altLang="de-DE" sz="1200"/>
              <a:pPr algn="r" eaLnBrk="1" hangingPunct="1"/>
              <a:t>29</a:t>
            </a:fld>
            <a:endParaRPr lang="de-DE" altLang="de-DE" sz="1200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de-DE" altLang="de-DE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25361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algn="ctr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algn="ctr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algn="ctr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algn="ctr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/>
            <a:fld id="{5AC1B4A2-F821-4066-A5A5-568598C250E2}" type="slidenum">
              <a:rPr lang="de-DE" altLang="de-DE" sz="1200"/>
              <a:pPr algn="r" eaLnBrk="1" hangingPunct="1"/>
              <a:t>3</a:t>
            </a:fld>
            <a:endParaRPr lang="de-DE" altLang="de-DE" sz="1200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de-DE" altLang="de-DE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algn="ctr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algn="ctr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algn="ctr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algn="ctr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/>
            <a:fld id="{5AC1B4A2-F821-4066-A5A5-568598C250E2}" type="slidenum">
              <a:rPr lang="de-DE" altLang="de-DE" sz="1200"/>
              <a:pPr algn="r" eaLnBrk="1" hangingPunct="1"/>
              <a:t>30</a:t>
            </a:fld>
            <a:endParaRPr lang="de-DE" altLang="de-DE" sz="1200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de-DE" altLang="de-DE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531466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algn="ctr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algn="ctr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algn="ctr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algn="ctr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/>
            <a:fld id="{5AC1B4A2-F821-4066-A5A5-568598C250E2}" type="slidenum">
              <a:rPr lang="de-DE" altLang="de-DE" sz="1200"/>
              <a:pPr algn="r" eaLnBrk="1" hangingPunct="1"/>
              <a:t>31</a:t>
            </a:fld>
            <a:endParaRPr lang="de-DE" altLang="de-DE" sz="1200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de-DE" altLang="de-DE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94835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algn="ctr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algn="ctr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algn="ctr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algn="ctr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/>
            <a:fld id="{5AC1B4A2-F821-4066-A5A5-568598C250E2}" type="slidenum">
              <a:rPr lang="de-DE" altLang="de-DE" sz="1200"/>
              <a:pPr algn="r" eaLnBrk="1" hangingPunct="1"/>
              <a:t>32</a:t>
            </a:fld>
            <a:endParaRPr lang="de-DE" altLang="de-DE" sz="1200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de-DE" altLang="de-DE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275477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algn="ctr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algn="ctr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algn="ctr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algn="ctr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/>
            <a:fld id="{5AC1B4A2-F821-4066-A5A5-568598C250E2}" type="slidenum">
              <a:rPr lang="de-DE" altLang="de-DE" sz="1200"/>
              <a:pPr algn="r" eaLnBrk="1" hangingPunct="1"/>
              <a:t>33</a:t>
            </a:fld>
            <a:endParaRPr lang="de-DE" altLang="de-DE" sz="1200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de-DE" altLang="de-DE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algn="ctr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algn="ctr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algn="ctr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algn="ctr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/>
            <a:fld id="{5AC1B4A2-F821-4066-A5A5-568598C250E2}" type="slidenum">
              <a:rPr lang="de-DE" altLang="de-DE" sz="1200"/>
              <a:pPr algn="r" eaLnBrk="1" hangingPunct="1"/>
              <a:t>34</a:t>
            </a:fld>
            <a:endParaRPr lang="de-DE" altLang="de-DE" sz="1200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de-DE" altLang="de-DE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algn="ctr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algn="ctr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algn="ctr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algn="ctr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/>
            <a:fld id="{5AC1B4A2-F821-4066-A5A5-568598C250E2}" type="slidenum">
              <a:rPr lang="de-DE" altLang="de-DE" sz="1200"/>
              <a:pPr algn="r" eaLnBrk="1" hangingPunct="1"/>
              <a:t>35</a:t>
            </a:fld>
            <a:endParaRPr lang="de-DE" altLang="de-DE" sz="1200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de-DE" altLang="de-DE" baseline="0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algn="ctr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algn="ctr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algn="ctr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algn="ctr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/>
            <a:fld id="{5AC1B4A2-F821-4066-A5A5-568598C250E2}" type="slidenum">
              <a:rPr lang="de-DE" altLang="de-DE" sz="1200"/>
              <a:pPr algn="r" eaLnBrk="1" hangingPunct="1"/>
              <a:t>36</a:t>
            </a:fld>
            <a:endParaRPr lang="de-DE" altLang="de-DE" sz="1200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de-DE" altLang="de-DE" baseline="0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algn="ctr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algn="ctr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algn="ctr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algn="ctr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/>
            <a:fld id="{5AC1B4A2-F821-4066-A5A5-568598C250E2}" type="slidenum">
              <a:rPr lang="de-DE" altLang="de-DE" sz="1200"/>
              <a:pPr algn="r" eaLnBrk="1" hangingPunct="1"/>
              <a:t>37</a:t>
            </a:fld>
            <a:endParaRPr lang="de-DE" altLang="de-DE" sz="1200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de-DE" altLang="de-DE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algn="ctr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algn="ctr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algn="ctr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algn="ctr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/>
            <a:fld id="{5AC1B4A2-F821-4066-A5A5-568598C250E2}" type="slidenum">
              <a:rPr lang="de-DE" altLang="de-DE" sz="1200"/>
              <a:pPr algn="r" eaLnBrk="1" hangingPunct="1"/>
              <a:t>4</a:t>
            </a:fld>
            <a:endParaRPr lang="de-DE" altLang="de-DE" sz="1200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de-DE" sz="16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Why</a:t>
            </a:r>
            <a:r>
              <a:rPr lang="de-DE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does</a:t>
            </a:r>
            <a:r>
              <a:rPr lang="de-DE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it</a:t>
            </a:r>
            <a:r>
              <a:rPr lang="de-DE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matter?</a:t>
            </a:r>
          </a:p>
          <a:p>
            <a:pPr marL="571500" lvl="1" indent="-285750">
              <a:lnSpc>
                <a:spcPct val="125000"/>
              </a:lnSpc>
              <a:buFont typeface="Courier New" panose="02070309020205020404" pitchFamily="49" charset="0"/>
              <a:buChar char="o"/>
            </a:pP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Uncertainty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authors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why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should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I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publish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my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article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in an OA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journal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institutional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repository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  <a:p>
            <a:pPr marL="571500" lvl="1" indent="-285750">
              <a:lnSpc>
                <a:spcPct val="125000"/>
              </a:lnSpc>
              <a:buFont typeface="Courier New" panose="02070309020205020404" pitchFamily="49" charset="0"/>
              <a:buChar char="o"/>
            </a:pP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Policy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makers</a:t>
            </a:r>
            <a:endParaRPr lang="en-GB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/>
            <a:endParaRPr lang="de-DE" altLang="de-DE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algn="ctr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algn="ctr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algn="ctr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algn="ctr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/>
            <a:fld id="{5AC1B4A2-F821-4066-A5A5-568598C250E2}" type="slidenum">
              <a:rPr lang="de-DE" altLang="de-DE" sz="1200"/>
              <a:pPr algn="r" eaLnBrk="1" hangingPunct="1"/>
              <a:t>5</a:t>
            </a:fld>
            <a:endParaRPr lang="de-DE" altLang="de-DE" sz="1200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de-DE" altLang="de-DE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algn="ctr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algn="ctr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algn="ctr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algn="ctr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/>
            <a:fld id="{5AC1B4A2-F821-4066-A5A5-568598C250E2}" type="slidenum">
              <a:rPr lang="de-DE" altLang="de-DE" sz="1200"/>
              <a:pPr algn="r" eaLnBrk="1" hangingPunct="1"/>
              <a:t>6</a:t>
            </a:fld>
            <a:endParaRPr lang="de-DE" altLang="de-DE" sz="1200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de-DE" altLang="de-DE" dirty="0" err="1" smtClean="0">
                <a:latin typeface="Arial" pitchFamily="34" charset="0"/>
              </a:rPr>
              <a:t>arXiv</a:t>
            </a:r>
            <a:r>
              <a:rPr lang="de-DE" altLang="de-DE" dirty="0" smtClean="0">
                <a:latin typeface="Arial" pitchFamily="34" charset="0"/>
              </a:rPr>
              <a:t>-CM = Condensed</a:t>
            </a:r>
            <a:r>
              <a:rPr lang="de-DE" altLang="de-DE" baseline="0" dirty="0" smtClean="0">
                <a:latin typeface="Arial" pitchFamily="34" charset="0"/>
              </a:rPr>
              <a:t> Matter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algn="ctr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algn="ctr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algn="ctr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algn="ctr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/>
            <a:fld id="{5AC1B4A2-F821-4066-A5A5-568598C250E2}" type="slidenum">
              <a:rPr lang="de-DE" altLang="de-DE" sz="1200"/>
              <a:pPr algn="r" eaLnBrk="1" hangingPunct="1"/>
              <a:t>7</a:t>
            </a:fld>
            <a:endParaRPr lang="de-DE" altLang="de-DE" sz="1200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de-DE" altLang="de-DE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algn="ctr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algn="ctr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algn="ctr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algn="ctr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/>
            <a:fld id="{5AC1B4A2-F821-4066-A5A5-568598C250E2}" type="slidenum">
              <a:rPr lang="de-DE" altLang="de-DE" sz="1200"/>
              <a:pPr algn="r" eaLnBrk="1" hangingPunct="1"/>
              <a:t>8</a:t>
            </a:fld>
            <a:endParaRPr lang="de-DE" altLang="de-DE" sz="1200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de-DE" altLang="de-DE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algn="ctr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algn="ctr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algn="ctr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algn="ctr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/>
            <a:fld id="{5AC1B4A2-F821-4066-A5A5-568598C250E2}" type="slidenum">
              <a:rPr lang="de-DE" altLang="de-DE" sz="1200"/>
              <a:pPr algn="r" eaLnBrk="1" hangingPunct="1"/>
              <a:t>9</a:t>
            </a:fld>
            <a:endParaRPr lang="de-DE" altLang="de-DE" sz="1200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de-DE" altLang="de-DE" dirty="0" smtClean="0">
                <a:latin typeface="Arial" pitchFamily="34" charset="0"/>
              </a:rPr>
              <a:t>Study </a:t>
            </a:r>
            <a:r>
              <a:rPr lang="de-DE" altLang="de-DE" dirty="0" err="1" smtClean="0">
                <a:latin typeface="Arial" pitchFamily="34" charset="0"/>
              </a:rPr>
              <a:t>period</a:t>
            </a:r>
            <a:r>
              <a:rPr lang="de-DE" altLang="de-DE" dirty="0" smtClean="0">
                <a:latin typeface="Arial" pitchFamily="34" charset="0"/>
              </a:rPr>
              <a:t> limited </a:t>
            </a:r>
            <a:r>
              <a:rPr lang="de-DE" altLang="de-DE" dirty="0" err="1" smtClean="0">
                <a:latin typeface="Arial" pitchFamily="34" charset="0"/>
              </a:rPr>
              <a:t>from</a:t>
            </a:r>
            <a:r>
              <a:rPr lang="de-DE" altLang="de-DE" dirty="0" smtClean="0">
                <a:latin typeface="Arial" pitchFamily="34" charset="0"/>
              </a:rPr>
              <a:t> 2013</a:t>
            </a:r>
            <a:r>
              <a:rPr lang="de-DE" altLang="de-DE" baseline="0" dirty="0" smtClean="0">
                <a:latin typeface="Arial" pitchFamily="34" charset="0"/>
              </a:rPr>
              <a:t> </a:t>
            </a:r>
            <a:r>
              <a:rPr lang="de-DE" altLang="de-DE" baseline="0" dirty="0" err="1" smtClean="0">
                <a:latin typeface="Arial" pitchFamily="34" charset="0"/>
              </a:rPr>
              <a:t>to</a:t>
            </a:r>
            <a:r>
              <a:rPr lang="de-DE" altLang="de-DE" baseline="0" dirty="0" smtClean="0">
                <a:latin typeface="Arial" pitchFamily="34" charset="0"/>
              </a:rPr>
              <a:t> 2017</a:t>
            </a:r>
            <a:endParaRPr lang="de-DE" altLang="de-DE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11"/>
          <p:cNvSpPr txBox="1">
            <a:spLocks noChangeArrowheads="1"/>
          </p:cNvSpPr>
          <p:nvPr userDrawn="1"/>
        </p:nvSpPr>
        <p:spPr bwMode="auto">
          <a:xfrm>
            <a:off x="3827463" y="4535488"/>
            <a:ext cx="4884737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7397" tIns="28698" rIns="57397" bIns="2869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300" smtClean="0">
                <a:ea typeface="+mn-ea"/>
              </a:rPr>
              <a:t>The </a:t>
            </a:r>
            <a:r>
              <a:rPr lang="de-DE" sz="1300">
                <a:ea typeface="+mn-ea"/>
              </a:rPr>
              <a:t>ZBW </a:t>
            </a:r>
            <a:r>
              <a:rPr lang="de-DE" sz="1300" smtClean="0">
                <a:ea typeface="+mn-ea"/>
              </a:rPr>
              <a:t>is a member of the Leibniz Association.</a:t>
            </a:r>
            <a:endParaRPr lang="de-DE" sz="1300" dirty="0">
              <a:ea typeface="+mn-ea"/>
            </a:endParaRPr>
          </a:p>
        </p:txBody>
      </p:sp>
      <p:pic>
        <p:nvPicPr>
          <p:cNvPr id="5" name="Picture 7" descr="Logo_ZBW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4505325"/>
            <a:ext cx="2052637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8" descr="Linie_unten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4440238"/>
            <a:ext cx="8280400" cy="11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5536" y="628956"/>
            <a:ext cx="8243996" cy="430887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de-DE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95536" y="1239602"/>
            <a:ext cx="8243996" cy="313334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de-DE" noProof="0" dirty="0" smtClean="0"/>
          </a:p>
        </p:txBody>
      </p:sp>
    </p:spTree>
    <p:extLst>
      <p:ext uri="{BB962C8B-B14F-4D97-AF65-F5344CB8AC3E}">
        <p14:creationId xmlns:p14="http://schemas.microsoft.com/office/powerpoint/2010/main" val="15022191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536" y="1239602"/>
            <a:ext cx="8243996" cy="1602554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5536" y="628956"/>
            <a:ext cx="8243996" cy="430887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de-DE" noProof="0" dirty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049588" y="4732338"/>
            <a:ext cx="3576637" cy="153987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524328" y="4794026"/>
            <a:ext cx="1223368" cy="153988"/>
          </a:xfrm>
          <a:prstGeom prst="rect">
            <a:avLst/>
          </a:prstGeom>
          <a:ln/>
        </p:spPr>
        <p:txBody>
          <a:bodyPr/>
          <a:lstStyle>
            <a:lvl1pPr algn="r">
              <a:defRPr sz="10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de-DE" altLang="de-DE" smtClean="0"/>
              <a:t>Slide </a:t>
            </a:r>
            <a:fld id="{A254B5CB-9231-4E8A-8CE2-E25F7BB92403}" type="slidenum">
              <a:rPr lang="de-DE" altLang="de-DE" smtClean="0"/>
              <a:pPr/>
              <a:t>‹#›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3265410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5537" y="1239602"/>
            <a:ext cx="4085766" cy="1595736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88458" y="1239602"/>
            <a:ext cx="4051073" cy="1595736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5536" y="628956"/>
            <a:ext cx="8243996" cy="430887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de-DE" noProof="0" dirty="0" smtClean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049588" y="4732338"/>
            <a:ext cx="3576637" cy="153987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88300" y="4708525"/>
            <a:ext cx="687388" cy="15398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de-DE" altLang="de-DE" smtClean="0"/>
              <a:t>page </a:t>
            </a:r>
            <a:fld id="{336E016A-D396-4D2E-B96D-B3531398D407}" type="slidenum">
              <a:rPr lang="de-DE" altLang="de-DE" smtClean="0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9650318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5536" y="1233083"/>
            <a:ext cx="4039568" cy="31333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286984" indent="0">
              <a:buNone/>
              <a:defRPr sz="1300" b="1"/>
            </a:lvl2pPr>
            <a:lvl3pPr marL="573969" indent="0">
              <a:buNone/>
              <a:defRPr sz="1100" b="1"/>
            </a:lvl3pPr>
            <a:lvl4pPr marL="860953" indent="0">
              <a:buNone/>
              <a:defRPr sz="1000" b="1"/>
            </a:lvl4pPr>
            <a:lvl5pPr marL="1147938" indent="0">
              <a:buNone/>
              <a:defRPr sz="1000" b="1"/>
            </a:lvl5pPr>
            <a:lvl6pPr marL="1434922" indent="0">
              <a:buNone/>
              <a:defRPr sz="1000" b="1"/>
            </a:lvl6pPr>
            <a:lvl7pPr marL="1721907" indent="0">
              <a:buNone/>
              <a:defRPr sz="1000" b="1"/>
            </a:lvl7pPr>
            <a:lvl8pPr marL="2008891" indent="0">
              <a:buNone/>
              <a:defRPr sz="1000" b="1"/>
            </a:lvl8pPr>
            <a:lvl9pPr marL="2295876" indent="0">
              <a:buNone/>
              <a:defRPr sz="1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95536" y="1618425"/>
            <a:ext cx="4039568" cy="1595736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582444" y="1233083"/>
            <a:ext cx="4041799" cy="31333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286984" indent="0">
              <a:buNone/>
              <a:defRPr sz="1300" b="1"/>
            </a:lvl2pPr>
            <a:lvl3pPr marL="573969" indent="0">
              <a:buNone/>
              <a:defRPr sz="1100" b="1"/>
            </a:lvl3pPr>
            <a:lvl4pPr marL="860953" indent="0">
              <a:buNone/>
              <a:defRPr sz="1000" b="1"/>
            </a:lvl4pPr>
            <a:lvl5pPr marL="1147938" indent="0">
              <a:buNone/>
              <a:defRPr sz="1000" b="1"/>
            </a:lvl5pPr>
            <a:lvl6pPr marL="1434922" indent="0">
              <a:buNone/>
              <a:defRPr sz="1000" b="1"/>
            </a:lvl6pPr>
            <a:lvl7pPr marL="1721907" indent="0">
              <a:buNone/>
              <a:defRPr sz="1000" b="1"/>
            </a:lvl7pPr>
            <a:lvl8pPr marL="2008891" indent="0">
              <a:buNone/>
              <a:defRPr sz="1000" b="1"/>
            </a:lvl8pPr>
            <a:lvl9pPr marL="2295876" indent="0">
              <a:buNone/>
              <a:defRPr sz="1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582444" y="1618425"/>
            <a:ext cx="4041799" cy="1595736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1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5536" y="628956"/>
            <a:ext cx="8243996" cy="430887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de-DE" noProof="0" dirty="0" smtClean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049588" y="4732338"/>
            <a:ext cx="3576637" cy="153987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88300" y="4708525"/>
            <a:ext cx="687388" cy="15398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de-DE" altLang="de-DE" smtClean="0"/>
              <a:t>page </a:t>
            </a:r>
            <a:fld id="{BEEF0071-4C46-4DB0-8D8E-35340638D2AC}" type="slidenum">
              <a:rPr lang="de-DE" altLang="de-DE" smtClean="0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9133369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5288" y="542925"/>
            <a:ext cx="8243887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de-DE" altLang="de-DE" smtClean="0"/>
              <a:t>Mastertitelformat bearbeiten</a:t>
            </a:r>
          </a:p>
        </p:txBody>
      </p:sp>
      <p:pic>
        <p:nvPicPr>
          <p:cNvPr id="3078" name="Picture 8" descr="Linie_unte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4648870"/>
            <a:ext cx="8280400" cy="11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0" name="Picture 7" descr="Logo_ZBW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4772194"/>
            <a:ext cx="1296392" cy="256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3" r:id="rId2"/>
    <p:sldLayoutId id="2147483674" r:id="rId3"/>
    <p:sldLayoutId id="2147483675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777875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ＭＳ Ｐゴシック" pitchFamily="34" charset="-128"/>
          <a:cs typeface="+mj-cs"/>
        </a:defRPr>
      </a:lvl1pPr>
      <a:lvl2pPr algn="l" defTabSz="777875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pitchFamily="34" charset="-128"/>
        </a:defRPr>
      </a:lvl2pPr>
      <a:lvl3pPr algn="l" defTabSz="777875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pitchFamily="34" charset="-128"/>
        </a:defRPr>
      </a:lvl3pPr>
      <a:lvl4pPr algn="l" defTabSz="777875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pitchFamily="34" charset="-128"/>
        </a:defRPr>
      </a:lvl4pPr>
      <a:lvl5pPr algn="l" defTabSz="777875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pitchFamily="34" charset="-128"/>
        </a:defRPr>
      </a:lvl5pPr>
      <a:lvl6pPr marL="286984" algn="l" defTabSz="779242" rtl="0" eaLnBrk="1" fontAlgn="base" hangingPunct="1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Arial" charset="0"/>
        </a:defRPr>
      </a:lvl6pPr>
      <a:lvl7pPr marL="573969" algn="l" defTabSz="779242" rtl="0" eaLnBrk="1" fontAlgn="base" hangingPunct="1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Arial" charset="0"/>
        </a:defRPr>
      </a:lvl7pPr>
      <a:lvl8pPr marL="860953" algn="l" defTabSz="779242" rtl="0" eaLnBrk="1" fontAlgn="base" hangingPunct="1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Arial" charset="0"/>
        </a:defRPr>
      </a:lvl8pPr>
      <a:lvl9pPr marL="1147938" algn="l" defTabSz="779242" rtl="0" eaLnBrk="1" fontAlgn="base" hangingPunct="1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Arial" charset="0"/>
        </a:defRPr>
      </a:lvl9pPr>
    </p:titleStyle>
    <p:bodyStyle>
      <a:lvl1pPr marL="214313" indent="-214313" algn="l" defTabSz="777875" rtl="0" eaLnBrk="1" fontAlgn="base" hangingPunct="1">
        <a:lnSpc>
          <a:spcPts val="2500"/>
        </a:lnSpc>
        <a:spcBef>
          <a:spcPct val="0"/>
        </a:spcBef>
        <a:spcAft>
          <a:spcPct val="0"/>
        </a:spcAft>
        <a:defRPr sz="15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1pPr>
      <a:lvl2pPr marL="222250" indent="-220663" algn="l" defTabSz="777875" rtl="0" eaLnBrk="1" fontAlgn="base" hangingPunct="1">
        <a:lnSpc>
          <a:spcPts val="2500"/>
        </a:lnSpc>
        <a:spcBef>
          <a:spcPct val="0"/>
        </a:spcBef>
        <a:spcAft>
          <a:spcPct val="0"/>
        </a:spcAft>
        <a:buFont typeface="Symbol" pitchFamily="18" charset="2"/>
        <a:buChar char="·"/>
        <a:defRPr sz="1500">
          <a:solidFill>
            <a:schemeClr val="tx1"/>
          </a:solidFill>
          <a:latin typeface="+mn-lt"/>
          <a:ea typeface="ＭＳ Ｐゴシック" pitchFamily="34" charset="-128"/>
        </a:defRPr>
      </a:lvl2pPr>
      <a:lvl3pPr marL="449263" indent="-225425" algn="l" defTabSz="777875" rtl="0" eaLnBrk="1" fontAlgn="base" hangingPunct="1">
        <a:lnSpc>
          <a:spcPts val="2500"/>
        </a:lnSpc>
        <a:spcBef>
          <a:spcPct val="0"/>
        </a:spcBef>
        <a:spcAft>
          <a:spcPct val="0"/>
        </a:spcAft>
        <a:buFont typeface="Symbol" pitchFamily="18" charset="2"/>
        <a:buChar char="·"/>
        <a:defRPr sz="1500">
          <a:solidFill>
            <a:schemeClr val="tx1"/>
          </a:solidFill>
          <a:latin typeface="+mn-lt"/>
          <a:ea typeface="ＭＳ Ｐゴシック" pitchFamily="34" charset="-128"/>
        </a:defRPr>
      </a:lvl3pPr>
      <a:lvl4pPr marL="674688" indent="-223838" algn="l" defTabSz="777875" rtl="0" eaLnBrk="1" fontAlgn="base" hangingPunct="1">
        <a:lnSpc>
          <a:spcPts val="2500"/>
        </a:lnSpc>
        <a:spcBef>
          <a:spcPct val="0"/>
        </a:spcBef>
        <a:spcAft>
          <a:spcPct val="0"/>
        </a:spcAft>
        <a:buFont typeface="Symbol" pitchFamily="18" charset="2"/>
        <a:buChar char="·"/>
        <a:defRPr sz="1500">
          <a:solidFill>
            <a:schemeClr val="tx1"/>
          </a:solidFill>
          <a:latin typeface="+mn-lt"/>
          <a:ea typeface="ＭＳ Ｐゴシック" pitchFamily="34" charset="-128"/>
        </a:defRPr>
      </a:lvl4pPr>
      <a:lvl5pPr marL="901700" indent="-225425" algn="l" defTabSz="777875" rtl="0" eaLnBrk="1" fontAlgn="base" hangingPunct="1">
        <a:lnSpc>
          <a:spcPts val="2500"/>
        </a:lnSpc>
        <a:spcBef>
          <a:spcPct val="0"/>
        </a:spcBef>
        <a:spcAft>
          <a:spcPct val="0"/>
        </a:spcAft>
        <a:buFont typeface="Symbol" pitchFamily="18" charset="2"/>
        <a:buChar char="·"/>
        <a:defRPr sz="1500">
          <a:solidFill>
            <a:schemeClr val="tx1"/>
          </a:solidFill>
          <a:latin typeface="+mn-lt"/>
          <a:ea typeface="ＭＳ Ｐゴシック" pitchFamily="34" charset="-128"/>
        </a:defRPr>
      </a:lvl5pPr>
      <a:lvl6pPr marL="1189790" indent="-226200" algn="l" defTabSz="779242" rtl="0" eaLnBrk="1" fontAlgn="base" hangingPunct="1">
        <a:lnSpc>
          <a:spcPts val="2511"/>
        </a:lnSpc>
        <a:spcBef>
          <a:spcPct val="0"/>
        </a:spcBef>
        <a:spcAft>
          <a:spcPct val="0"/>
        </a:spcAft>
        <a:buFont typeface="Symbol" pitchFamily="18" charset="2"/>
        <a:buChar char="·"/>
        <a:defRPr sz="1800">
          <a:solidFill>
            <a:schemeClr val="tx1"/>
          </a:solidFill>
          <a:latin typeface="+mn-lt"/>
        </a:defRPr>
      </a:lvl6pPr>
      <a:lvl7pPr marL="1476774" indent="-226200" algn="l" defTabSz="779242" rtl="0" eaLnBrk="1" fontAlgn="base" hangingPunct="1">
        <a:lnSpc>
          <a:spcPts val="2511"/>
        </a:lnSpc>
        <a:spcBef>
          <a:spcPct val="0"/>
        </a:spcBef>
        <a:spcAft>
          <a:spcPct val="0"/>
        </a:spcAft>
        <a:buFont typeface="Symbol" pitchFamily="18" charset="2"/>
        <a:buChar char="·"/>
        <a:defRPr sz="1800">
          <a:solidFill>
            <a:schemeClr val="tx1"/>
          </a:solidFill>
          <a:latin typeface="+mn-lt"/>
        </a:defRPr>
      </a:lvl7pPr>
      <a:lvl8pPr marL="1763759" indent="-226200" algn="l" defTabSz="779242" rtl="0" eaLnBrk="1" fontAlgn="base" hangingPunct="1">
        <a:lnSpc>
          <a:spcPts val="2511"/>
        </a:lnSpc>
        <a:spcBef>
          <a:spcPct val="0"/>
        </a:spcBef>
        <a:spcAft>
          <a:spcPct val="0"/>
        </a:spcAft>
        <a:buFont typeface="Symbol" pitchFamily="18" charset="2"/>
        <a:buChar char="·"/>
        <a:defRPr sz="1800">
          <a:solidFill>
            <a:schemeClr val="tx1"/>
          </a:solidFill>
          <a:latin typeface="+mn-lt"/>
        </a:defRPr>
      </a:lvl8pPr>
      <a:lvl9pPr marL="2050743" indent="-226200" algn="l" defTabSz="779242" rtl="0" eaLnBrk="1" fontAlgn="base" hangingPunct="1">
        <a:lnSpc>
          <a:spcPts val="2511"/>
        </a:lnSpc>
        <a:spcBef>
          <a:spcPct val="0"/>
        </a:spcBef>
        <a:spcAft>
          <a:spcPct val="0"/>
        </a:spcAft>
        <a:buFont typeface="Symbol" pitchFamily="18" charset="2"/>
        <a:buChar char="·"/>
        <a:defRPr sz="18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573969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86984" algn="l" defTabSz="573969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73969" algn="l" defTabSz="573969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860953" algn="l" defTabSz="573969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147938" algn="l" defTabSz="573969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434922" algn="l" defTabSz="573969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721907" algn="l" defTabSz="573969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2008891" algn="l" defTabSz="573969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295876" algn="l" defTabSz="573969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1635646"/>
            <a:ext cx="83529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Investigating</a:t>
            </a:r>
            <a:r>
              <a:rPr lang="de-DE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28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DE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28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relationship</a:t>
            </a:r>
            <a:r>
              <a:rPr lang="de-DE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28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between</a:t>
            </a:r>
            <a:r>
              <a:rPr lang="de-DE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Open Access, </a:t>
            </a:r>
            <a:r>
              <a:rPr lang="de-DE" sz="28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citations</a:t>
            </a:r>
            <a:r>
              <a:rPr lang="en-GB" sz="2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GB" sz="28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altmetrics</a:t>
            </a:r>
            <a:endParaRPr lang="de-DE" sz="28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2157" y="3404592"/>
            <a:ext cx="83346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de-DE" sz="16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Nicholas Fraser</a:t>
            </a:r>
            <a:endParaRPr lang="en-GB" sz="1600" i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r">
              <a:lnSpc>
                <a:spcPct val="150000"/>
              </a:lnSpc>
            </a:pPr>
            <a:r>
              <a:rPr lang="en-GB" sz="16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CWTS, Leiden, Netherlands</a:t>
            </a:r>
          </a:p>
          <a:p>
            <a:pPr algn="r">
              <a:lnSpc>
                <a:spcPct val="150000"/>
              </a:lnSpc>
            </a:pPr>
            <a:r>
              <a:rPr lang="en-GB" sz="16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r>
              <a:rPr lang="en-GB" sz="1600" i="1" baseline="30000" dirty="0" smtClean="0"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GB" sz="16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February 2019</a:t>
            </a:r>
            <a:endParaRPr lang="en-GB" sz="16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altLang="de-DE" smtClean="0"/>
              <a:t>Slide </a:t>
            </a:r>
            <a:fld id="{A254B5CB-9231-4E8A-8CE2-E25F7BB92403}" type="slidenum">
              <a:rPr lang="de-DE" altLang="de-DE" smtClean="0"/>
              <a:pPr/>
              <a:t>1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522406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323528" y="267494"/>
            <a:ext cx="87849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Development </a:t>
            </a:r>
            <a:r>
              <a:rPr lang="de-DE" sz="2000" b="1" dirty="0" err="1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DE" sz="20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2000" b="1" dirty="0" err="1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bioRxiv</a:t>
            </a:r>
            <a:endParaRPr lang="en-GB" sz="20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altLang="de-DE" smtClean="0"/>
              <a:t>Slide </a:t>
            </a:r>
            <a:fld id="{A254B5CB-9231-4E8A-8CE2-E25F7BB92403}" type="slidenum">
              <a:rPr lang="de-DE" altLang="de-DE" smtClean="0"/>
              <a:pPr/>
              <a:t>10</a:t>
            </a:fld>
            <a:endParaRPr lang="de-DE" altLang="de-DE" dirty="0"/>
          </a:p>
        </p:txBody>
      </p:sp>
      <p:pic>
        <p:nvPicPr>
          <p:cNvPr id="5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04"/>
          <a:stretch/>
        </p:blipFill>
        <p:spPr>
          <a:xfrm>
            <a:off x="1187624" y="968382"/>
            <a:ext cx="6283844" cy="3475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334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323528" y="267494"/>
            <a:ext cx="87849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err="1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de-DE" sz="20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2000" b="1" dirty="0" err="1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there</a:t>
            </a:r>
            <a:r>
              <a:rPr lang="de-DE" sz="20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 Early Access </a:t>
            </a:r>
            <a:r>
              <a:rPr lang="de-DE" sz="2000" b="1" dirty="0" err="1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effect</a:t>
            </a:r>
            <a:r>
              <a:rPr lang="de-DE" sz="20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de-DE" sz="2000" b="1" dirty="0" err="1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bioRxiv</a:t>
            </a:r>
            <a:r>
              <a:rPr lang="de-DE" sz="20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endParaRPr lang="en-GB" sz="20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altLang="de-DE" smtClean="0"/>
              <a:t>Slide </a:t>
            </a:r>
            <a:fld id="{A254B5CB-9231-4E8A-8CE2-E25F7BB92403}" type="slidenum">
              <a:rPr lang="de-DE" altLang="de-DE" smtClean="0"/>
              <a:pPr/>
              <a:t>11</a:t>
            </a:fld>
            <a:endParaRPr lang="de-DE" altLang="de-DE" dirty="0"/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1"/>
          <a:stretch/>
        </p:blipFill>
        <p:spPr>
          <a:xfrm>
            <a:off x="1259633" y="665312"/>
            <a:ext cx="6120680" cy="3799993"/>
          </a:xfrm>
          <a:prstGeom prst="rect">
            <a:avLst/>
          </a:prstGeom>
        </p:spPr>
      </p:pic>
      <p:sp>
        <p:nvSpPr>
          <p:cNvPr id="4" name="Textfeld 3"/>
          <p:cNvSpPr txBox="1"/>
          <p:nvPr/>
        </p:nvSpPr>
        <p:spPr>
          <a:xfrm>
            <a:off x="323528" y="4325829"/>
            <a:ext cx="20882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i="1" dirty="0" err="1" smtClean="0"/>
              <a:t>Cpp</a:t>
            </a:r>
            <a:r>
              <a:rPr lang="de-DE" sz="1000" i="1" dirty="0" smtClean="0"/>
              <a:t> = ∑(log(Citations+1) / N</a:t>
            </a:r>
            <a:endParaRPr lang="en-GB" sz="1000" i="1" dirty="0"/>
          </a:p>
        </p:txBody>
      </p:sp>
    </p:spTree>
    <p:extLst>
      <p:ext uri="{BB962C8B-B14F-4D97-AF65-F5344CB8AC3E}">
        <p14:creationId xmlns:p14="http://schemas.microsoft.com/office/powerpoint/2010/main" val="3902334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323528" y="267494"/>
            <a:ext cx="87849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err="1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</a:t>
            </a:r>
            <a:r>
              <a:rPr lang="de-DE" sz="20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2000" b="1" dirty="0" err="1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about</a:t>
            </a:r>
            <a:r>
              <a:rPr lang="de-DE" sz="20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2000" b="1" dirty="0" err="1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altmetrics</a:t>
            </a:r>
            <a:r>
              <a:rPr lang="de-DE" sz="20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endParaRPr lang="en-GB" sz="20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altLang="de-DE" smtClean="0"/>
              <a:t>Slide </a:t>
            </a:r>
            <a:fld id="{A254B5CB-9231-4E8A-8CE2-E25F7BB92403}" type="slidenum">
              <a:rPr lang="de-DE" altLang="de-DE" smtClean="0"/>
              <a:pPr/>
              <a:t>12</a:t>
            </a:fld>
            <a:endParaRPr lang="de-DE" altLang="de-DE" dirty="0"/>
          </a:p>
        </p:txBody>
      </p:sp>
      <p:pic>
        <p:nvPicPr>
          <p:cNvPr id="7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400" y="843558"/>
            <a:ext cx="8034032" cy="3213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944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323528" y="267494"/>
            <a:ext cx="87849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Are </a:t>
            </a:r>
            <a:r>
              <a:rPr lang="de-DE" sz="2000" b="1" dirty="0" err="1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citations</a:t>
            </a:r>
            <a:r>
              <a:rPr lang="de-DE" sz="20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de-DE" sz="2000" b="1" dirty="0" err="1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altmetrics</a:t>
            </a:r>
            <a:r>
              <a:rPr lang="de-DE" sz="20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2000" b="1" dirty="0" err="1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driven</a:t>
            </a:r>
            <a:r>
              <a:rPr lang="de-DE" sz="20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2000" b="1" dirty="0" err="1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by</a:t>
            </a:r>
            <a:r>
              <a:rPr lang="de-DE" sz="20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2000" b="1" dirty="0" err="1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author</a:t>
            </a:r>
            <a:r>
              <a:rPr lang="de-DE" sz="20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de-DE" sz="2000" b="1" dirty="0" err="1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article</a:t>
            </a:r>
            <a:r>
              <a:rPr lang="de-DE" sz="20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2000" b="1" dirty="0" err="1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characteristics</a:t>
            </a:r>
            <a:r>
              <a:rPr lang="de-DE" sz="20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endParaRPr lang="en-GB" sz="20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altLang="de-DE" smtClean="0"/>
              <a:t>Slide </a:t>
            </a:r>
            <a:fld id="{A254B5CB-9231-4E8A-8CE2-E25F7BB92403}" type="slidenum">
              <a:rPr lang="de-DE" altLang="de-DE" smtClean="0"/>
              <a:pPr/>
              <a:t>13</a:t>
            </a:fld>
            <a:endParaRPr lang="de-DE" altLang="de-DE" dirty="0"/>
          </a:p>
        </p:txBody>
      </p:sp>
      <p:graphicFrame>
        <p:nvGraphicFramePr>
          <p:cNvPr id="12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5437781"/>
              </p:ext>
            </p:extLst>
          </p:nvPr>
        </p:nvGraphicFramePr>
        <p:xfrm>
          <a:off x="1409332" y="983020"/>
          <a:ext cx="5904656" cy="262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42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562100" algn="l"/>
                        </a:tabLst>
                      </a:pPr>
                      <a:r>
                        <a:rPr lang="en-GB" sz="900" smtClean="0">
                          <a:effectLst/>
                        </a:rPr>
                        <a:t>Characteristic</a:t>
                      </a:r>
                      <a:endParaRPr lang="en-GB" sz="9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562100" algn="l"/>
                        </a:tabLst>
                      </a:pPr>
                      <a:r>
                        <a:rPr lang="en-GB" sz="900" dirty="0">
                          <a:effectLst/>
                        </a:rPr>
                        <a:t>Variable</a:t>
                      </a:r>
                      <a:endParaRPr lang="en-GB" sz="9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562100" algn="l"/>
                        </a:tabLst>
                      </a:pPr>
                      <a:r>
                        <a:rPr lang="en-GB" sz="900" dirty="0" err="1" smtClean="0">
                          <a:effectLst/>
                        </a:rPr>
                        <a:t>bioRxiv</a:t>
                      </a:r>
                      <a:r>
                        <a:rPr lang="en-GB" sz="900" dirty="0" smtClean="0">
                          <a:effectLst/>
                        </a:rPr>
                        <a:t>-deposited </a:t>
                      </a:r>
                      <a:endParaRPr lang="en-GB" sz="9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562100" algn="l"/>
                        </a:tabLst>
                      </a:pPr>
                      <a:r>
                        <a:rPr lang="en-GB" sz="900" dirty="0" smtClean="0">
                          <a:effectLst/>
                        </a:rPr>
                        <a:t>Control</a:t>
                      </a:r>
                      <a:endParaRPr lang="en-GB" sz="9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562100" algn="l"/>
                        </a:tabLst>
                      </a:pPr>
                      <a:r>
                        <a:rPr lang="en-GB" sz="900" dirty="0" smtClean="0">
                          <a:effectLst/>
                        </a:rPr>
                        <a:t>Journal Impact Factor</a:t>
                      </a:r>
                      <a:endParaRPr lang="en-GB" sz="9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562100" algn="l"/>
                        </a:tabLst>
                      </a:pPr>
                      <a:r>
                        <a:rPr lang="en-GB" sz="900" dirty="0">
                          <a:effectLst/>
                        </a:rPr>
                        <a:t>Median Journal Impact Factor</a:t>
                      </a:r>
                      <a:endParaRPr lang="en-GB" sz="9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562100" algn="l"/>
                        </a:tabLst>
                      </a:pPr>
                      <a:r>
                        <a:rPr lang="en-GB" sz="900" dirty="0">
                          <a:effectLst/>
                        </a:rPr>
                        <a:t>4.53</a:t>
                      </a:r>
                      <a:endParaRPr lang="en-GB" sz="9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562100" algn="l"/>
                        </a:tabLst>
                      </a:pPr>
                      <a:r>
                        <a:rPr lang="en-GB" sz="900">
                          <a:effectLst/>
                        </a:rPr>
                        <a:t>4.53</a:t>
                      </a:r>
                      <a:endParaRPr lang="en-GB" sz="900">
                        <a:solidFill>
                          <a:srgbClr val="000000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562100" algn="l"/>
                        </a:tabLst>
                      </a:pPr>
                      <a:r>
                        <a:rPr lang="en-GB" sz="900" dirty="0">
                          <a:effectLst/>
                        </a:rPr>
                        <a:t>OA article</a:t>
                      </a:r>
                      <a:endParaRPr lang="en-GB" sz="9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562100" algn="l"/>
                        </a:tabLst>
                      </a:pPr>
                      <a:r>
                        <a:rPr lang="en-GB" sz="900" dirty="0">
                          <a:effectLst/>
                        </a:rPr>
                        <a:t>% papers that are OA</a:t>
                      </a:r>
                      <a:endParaRPr lang="en-GB" sz="9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562100" algn="l"/>
                        </a:tabLst>
                      </a:pPr>
                      <a:r>
                        <a:rPr lang="en-GB" sz="900">
                          <a:effectLst/>
                        </a:rPr>
                        <a:t>88.1</a:t>
                      </a:r>
                      <a:endParaRPr lang="en-GB" sz="900">
                        <a:solidFill>
                          <a:srgbClr val="000000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562100" algn="l"/>
                        </a:tabLst>
                      </a:pPr>
                      <a:r>
                        <a:rPr lang="en-GB" sz="900">
                          <a:effectLst/>
                        </a:rPr>
                        <a:t>83.5</a:t>
                      </a:r>
                      <a:endParaRPr lang="en-GB" sz="900">
                        <a:solidFill>
                          <a:srgbClr val="000000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562100" algn="l"/>
                        </a:tabLst>
                      </a:pPr>
                      <a:r>
                        <a:rPr lang="en-GB" sz="900" dirty="0">
                          <a:effectLst/>
                        </a:rPr>
                        <a:t>Review article</a:t>
                      </a:r>
                      <a:endParaRPr lang="en-GB" sz="9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562100" algn="l"/>
                        </a:tabLst>
                      </a:pPr>
                      <a:r>
                        <a:rPr lang="en-GB" sz="900" dirty="0">
                          <a:effectLst/>
                        </a:rPr>
                        <a:t>% review articles</a:t>
                      </a:r>
                      <a:endParaRPr lang="en-GB" sz="9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562100" algn="l"/>
                        </a:tabLst>
                      </a:pPr>
                      <a:r>
                        <a:rPr lang="en-GB" sz="900" dirty="0">
                          <a:effectLst/>
                        </a:rPr>
                        <a:t>2.79</a:t>
                      </a:r>
                      <a:endParaRPr lang="en-GB" sz="9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562100" algn="l"/>
                        </a:tabLst>
                      </a:pPr>
                      <a:r>
                        <a:rPr lang="en-GB" sz="900" dirty="0">
                          <a:effectLst/>
                        </a:rPr>
                        <a:t>5.32</a:t>
                      </a:r>
                      <a:endParaRPr lang="en-GB" sz="9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562100" algn="l"/>
                        </a:tabLst>
                      </a:pPr>
                      <a:r>
                        <a:rPr lang="en-GB" sz="900" dirty="0">
                          <a:effectLst/>
                        </a:rPr>
                        <a:t>Author count</a:t>
                      </a:r>
                      <a:endParaRPr lang="en-GB" sz="9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562100" algn="l"/>
                        </a:tabLst>
                      </a:pPr>
                      <a:r>
                        <a:rPr lang="en-GB" sz="900" dirty="0">
                          <a:effectLst/>
                        </a:rPr>
                        <a:t>Median author count per article</a:t>
                      </a:r>
                      <a:endParaRPr lang="en-GB" sz="9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562100" algn="l"/>
                        </a:tabLst>
                      </a:pPr>
                      <a:r>
                        <a:rPr lang="en-GB" sz="900">
                          <a:effectLst/>
                        </a:rPr>
                        <a:t>5</a:t>
                      </a:r>
                      <a:endParaRPr lang="en-GB" sz="900">
                        <a:solidFill>
                          <a:srgbClr val="000000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562100" algn="l"/>
                        </a:tabLst>
                      </a:pPr>
                      <a:r>
                        <a:rPr lang="en-GB" sz="900">
                          <a:effectLst/>
                        </a:rPr>
                        <a:t>6</a:t>
                      </a:r>
                      <a:endParaRPr lang="en-GB" sz="900">
                        <a:solidFill>
                          <a:srgbClr val="000000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562100" algn="l"/>
                        </a:tabLst>
                      </a:pPr>
                      <a:r>
                        <a:rPr lang="en-GB" sz="900" dirty="0">
                          <a:effectLst/>
                        </a:rPr>
                        <a:t>First author from USA</a:t>
                      </a:r>
                      <a:endParaRPr lang="en-GB" sz="9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562100" algn="l"/>
                        </a:tabLst>
                      </a:pPr>
                      <a:r>
                        <a:rPr lang="en-GB" sz="900" dirty="0" smtClean="0">
                          <a:effectLst/>
                        </a:rPr>
                        <a:t>% US first authors</a:t>
                      </a:r>
                      <a:endParaRPr lang="en-GB" sz="9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562100" algn="l"/>
                        </a:tabLst>
                      </a:pPr>
                      <a:r>
                        <a:rPr lang="en-GB" sz="900" dirty="0">
                          <a:effectLst/>
                        </a:rPr>
                        <a:t>49.3</a:t>
                      </a:r>
                      <a:endParaRPr lang="en-GB" sz="9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562100" algn="l"/>
                        </a:tabLst>
                      </a:pPr>
                      <a:r>
                        <a:rPr lang="en-GB" sz="900" dirty="0">
                          <a:effectLst/>
                        </a:rPr>
                        <a:t>37.4</a:t>
                      </a:r>
                      <a:endParaRPr lang="en-GB" sz="9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562100" algn="l"/>
                        </a:tabLst>
                      </a:pPr>
                      <a:r>
                        <a:rPr lang="en-GB" sz="900">
                          <a:effectLst/>
                        </a:rPr>
                        <a:t>Last author from USA</a:t>
                      </a:r>
                      <a:endParaRPr lang="en-GB" sz="900">
                        <a:solidFill>
                          <a:srgbClr val="000000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562100" algn="l"/>
                        </a:tabLst>
                      </a:pPr>
                      <a:r>
                        <a:rPr lang="en-GB" sz="900" dirty="0">
                          <a:effectLst/>
                        </a:rPr>
                        <a:t>% US last authors</a:t>
                      </a:r>
                      <a:endParaRPr lang="en-GB" sz="9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562100" algn="l"/>
                        </a:tabLst>
                      </a:pPr>
                      <a:r>
                        <a:rPr lang="en-GB" sz="900">
                          <a:effectLst/>
                        </a:rPr>
                        <a:t>49.5</a:t>
                      </a:r>
                      <a:endParaRPr lang="en-GB" sz="900">
                        <a:solidFill>
                          <a:srgbClr val="000000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562100" algn="l"/>
                        </a:tabLst>
                      </a:pPr>
                      <a:r>
                        <a:rPr lang="en-GB" sz="900" dirty="0">
                          <a:effectLst/>
                        </a:rPr>
                        <a:t>37.6</a:t>
                      </a:r>
                      <a:endParaRPr lang="en-GB" sz="9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562100" algn="l"/>
                        </a:tabLst>
                      </a:pPr>
                      <a:r>
                        <a:rPr lang="en-GB" sz="900">
                          <a:effectLst/>
                        </a:rPr>
                        <a:t>First author academic age</a:t>
                      </a:r>
                      <a:endParaRPr lang="en-GB" sz="900">
                        <a:solidFill>
                          <a:srgbClr val="000000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562100" algn="l"/>
                        </a:tabLst>
                      </a:pPr>
                      <a:r>
                        <a:rPr lang="en-GB" sz="900" dirty="0">
                          <a:effectLst/>
                        </a:rPr>
                        <a:t>Median first author academic age (years)</a:t>
                      </a:r>
                      <a:endParaRPr lang="en-GB" sz="9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562100" algn="l"/>
                        </a:tabLst>
                      </a:pPr>
                      <a:r>
                        <a:rPr lang="en-GB" sz="900" dirty="0">
                          <a:effectLst/>
                        </a:rPr>
                        <a:t>5</a:t>
                      </a:r>
                      <a:endParaRPr lang="en-GB" sz="9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562100" algn="l"/>
                        </a:tabLst>
                      </a:pPr>
                      <a:r>
                        <a:rPr lang="en-GB" sz="900">
                          <a:effectLst/>
                        </a:rPr>
                        <a:t>5</a:t>
                      </a:r>
                      <a:endParaRPr lang="en-GB" sz="900">
                        <a:solidFill>
                          <a:srgbClr val="000000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562100" algn="l"/>
                        </a:tabLst>
                      </a:pPr>
                      <a:r>
                        <a:rPr lang="en-GB" sz="900" dirty="0">
                          <a:effectLst/>
                        </a:rPr>
                        <a:t>Last author academic age</a:t>
                      </a:r>
                      <a:endParaRPr lang="en-GB" sz="9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562100" algn="l"/>
                        </a:tabLst>
                      </a:pPr>
                      <a:r>
                        <a:rPr lang="en-GB" sz="900" dirty="0">
                          <a:effectLst/>
                        </a:rPr>
                        <a:t>Median last author academic age (years)</a:t>
                      </a:r>
                      <a:endParaRPr lang="en-GB" sz="9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562100" algn="l"/>
                        </a:tabLst>
                      </a:pPr>
                      <a:r>
                        <a:rPr lang="en-GB" sz="900" dirty="0">
                          <a:effectLst/>
                        </a:rPr>
                        <a:t>17</a:t>
                      </a:r>
                      <a:endParaRPr lang="en-GB" sz="9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562100" algn="l"/>
                        </a:tabLst>
                      </a:pPr>
                      <a:r>
                        <a:rPr lang="en-GB" sz="900">
                          <a:effectLst/>
                        </a:rPr>
                        <a:t>19</a:t>
                      </a:r>
                      <a:endParaRPr lang="en-GB" sz="900">
                        <a:solidFill>
                          <a:srgbClr val="000000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562100" algn="l"/>
                        </a:tabLst>
                      </a:pPr>
                      <a:r>
                        <a:rPr lang="en-GB" sz="900">
                          <a:effectLst/>
                        </a:rPr>
                        <a:t>First author gender</a:t>
                      </a:r>
                      <a:endParaRPr lang="en-GB" sz="900">
                        <a:solidFill>
                          <a:srgbClr val="000000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562100" algn="l"/>
                        </a:tabLst>
                      </a:pPr>
                      <a:r>
                        <a:rPr lang="en-GB" sz="900" dirty="0">
                          <a:effectLst/>
                        </a:rPr>
                        <a:t>% articles with female first authors</a:t>
                      </a:r>
                      <a:endParaRPr lang="en-GB" sz="9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562100" algn="l"/>
                        </a:tabLst>
                      </a:pPr>
                      <a:r>
                        <a:rPr lang="en-GB" sz="900" dirty="0">
                          <a:effectLst/>
                        </a:rPr>
                        <a:t>29.9</a:t>
                      </a:r>
                      <a:endParaRPr lang="en-GB" sz="9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562100" algn="l"/>
                        </a:tabLst>
                      </a:pPr>
                      <a:r>
                        <a:rPr lang="en-GB" sz="900" dirty="0">
                          <a:effectLst/>
                        </a:rPr>
                        <a:t>36.0</a:t>
                      </a:r>
                      <a:endParaRPr lang="en-GB" sz="9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562100" algn="l"/>
                        </a:tabLst>
                      </a:pPr>
                      <a:r>
                        <a:rPr lang="en-GB" sz="900" dirty="0">
                          <a:effectLst/>
                        </a:rPr>
                        <a:t>Last author gender</a:t>
                      </a:r>
                      <a:endParaRPr lang="en-GB" sz="9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562100" algn="l"/>
                        </a:tabLst>
                      </a:pPr>
                      <a:r>
                        <a:rPr lang="en-GB" sz="900" dirty="0">
                          <a:effectLst/>
                        </a:rPr>
                        <a:t>% articles with female last authors</a:t>
                      </a:r>
                      <a:endParaRPr lang="en-GB" sz="9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562100" algn="l"/>
                        </a:tabLst>
                      </a:pPr>
                      <a:r>
                        <a:rPr lang="en-GB" sz="900" dirty="0">
                          <a:effectLst/>
                        </a:rPr>
                        <a:t>18.0</a:t>
                      </a:r>
                      <a:endParaRPr lang="en-GB" sz="9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562100" algn="l"/>
                        </a:tabLst>
                      </a:pPr>
                      <a:r>
                        <a:rPr lang="en-GB" sz="900" dirty="0">
                          <a:effectLst/>
                        </a:rPr>
                        <a:t>23.9</a:t>
                      </a:r>
                      <a:endParaRPr lang="en-GB" sz="9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3" name="Rectangle 7"/>
          <p:cNvSpPr/>
          <p:nvPr/>
        </p:nvSpPr>
        <p:spPr bwMode="auto">
          <a:xfrm>
            <a:off x="1397520" y="2296638"/>
            <a:ext cx="5904656" cy="468434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2414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ectangle 8"/>
          <p:cNvSpPr/>
          <p:nvPr/>
        </p:nvSpPr>
        <p:spPr bwMode="auto">
          <a:xfrm>
            <a:off x="1419244" y="3154902"/>
            <a:ext cx="5904656" cy="471081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2414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395536" y="3867894"/>
            <a:ext cx="8280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Regression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analysis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shows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that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when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controlling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these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characteristics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preprint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deposition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remains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a strong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predictor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future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citations</a:t>
            </a:r>
            <a:r>
              <a:rPr lang="de-DE" sz="16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GB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2334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323528" y="267494"/>
            <a:ext cx="87849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Summary</a:t>
            </a:r>
            <a:endParaRPr lang="en-GB" sz="20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395536" y="1067604"/>
            <a:ext cx="8208912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Journal articles deposited as preprints on </a:t>
            </a:r>
            <a:r>
              <a:rPr lang="en-US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bioRxiv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received more citations and higher counts in multiple </a:t>
            </a:r>
            <a:r>
              <a:rPr lang="en-US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altmetric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indicators than articles not deposited.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citation advantage is long-lasting (at least 36 months), in conflict with some findings from </a:t>
            </a:r>
            <a:r>
              <a:rPr lang="en-US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arXiv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suggesting that the “Early Access effect” is only a short-term effect.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citation and </a:t>
            </a:r>
            <a:r>
              <a:rPr lang="en-GB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altmetric</a:t>
            </a:r>
            <a:r>
              <a:rPr lang="en-GB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advantage is not well explained by a range of factors relating to the article and its authorship.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Follow-up study in progress: survey of </a:t>
            </a:r>
            <a:r>
              <a:rPr lang="en-GB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bioRxiv</a:t>
            </a:r>
            <a:r>
              <a:rPr lang="en-GB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authors to investigate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preprint depositing strategies (e.g. do authors deposit all of their work to </a:t>
            </a:r>
            <a:r>
              <a:rPr lang="en-US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bioRxiv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, or just their best/most citable work….?)</a:t>
            </a:r>
            <a:endParaRPr lang="de-DE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altLang="de-DE" smtClean="0"/>
              <a:t>Slide </a:t>
            </a:r>
            <a:fld id="{A254B5CB-9231-4E8A-8CE2-E25F7BB92403}" type="slidenum">
              <a:rPr lang="de-DE" altLang="de-DE" smtClean="0"/>
              <a:pPr/>
              <a:t>14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789736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323528" y="267494"/>
            <a:ext cx="87849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Open Access </a:t>
            </a:r>
            <a:r>
              <a:rPr lang="de-DE" sz="2000" b="1" dirty="0" err="1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de-DE" sz="20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2000" b="1" dirty="0" err="1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Altmetrics</a:t>
            </a:r>
            <a:endParaRPr lang="en-GB" sz="20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395536" y="1203598"/>
            <a:ext cx="820891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16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ElSabry</a:t>
            </a:r>
            <a:r>
              <a:rPr lang="de-DE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(2017): </a:t>
            </a:r>
            <a:r>
              <a:rPr lang="en-GB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en-GB" sz="1600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There </a:t>
            </a:r>
            <a:r>
              <a:rPr lang="en-GB" sz="16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 strong support of </a:t>
            </a:r>
            <a:r>
              <a:rPr lang="en-GB" sz="1600" i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idea </a:t>
            </a:r>
            <a:r>
              <a:rPr lang="en-GB" sz="16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that Open Access has benefits to different groups of people outside </a:t>
            </a:r>
            <a:r>
              <a:rPr lang="en-GB" sz="1600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GB" sz="16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university/credentialed research institutes. </a:t>
            </a:r>
            <a:r>
              <a:rPr lang="en-GB" sz="1600" i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 is not clear how much evidence is available to support these claims</a:t>
            </a: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, but identifying them would suggest new stakeholders to involve in the conversation and perhaps also inform the ongoing debate about who should bear the cost of Open </a:t>
            </a:r>
            <a:r>
              <a:rPr lang="en-GB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Access</a:t>
            </a:r>
            <a:r>
              <a:rPr lang="en-GB" sz="1600" baseline="30000" dirty="0" smtClean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GB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.”</a:t>
            </a:r>
          </a:p>
          <a:p>
            <a:pPr>
              <a:lnSpc>
                <a:spcPct val="150000"/>
              </a:lnSpc>
            </a:pPr>
            <a:endParaRPr lang="de-DE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Can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altmetrics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provide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some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empirical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evidence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support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these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claims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endParaRPr lang="en-GB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altLang="de-DE" smtClean="0"/>
              <a:t>Slide </a:t>
            </a:r>
            <a:fld id="{A254B5CB-9231-4E8A-8CE2-E25F7BB92403}" type="slidenum">
              <a:rPr lang="de-DE" altLang="de-DE" smtClean="0"/>
              <a:pPr/>
              <a:t>15</a:t>
            </a:fld>
            <a:endParaRPr lang="de-DE" alt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5364088" y="4795454"/>
            <a:ext cx="2880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indent="0"/>
            <a:r>
              <a:rPr lang="de-DE" sz="1000" baseline="30000" dirty="0" smtClean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 </a:t>
            </a:r>
            <a:r>
              <a:rPr lang="de-DE" sz="1000" dirty="0" smtClean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https://doi.org/10.3233/978-1-61499-769-6-34</a:t>
            </a:r>
            <a:endParaRPr lang="en-GB" sz="1000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0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612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323528" y="267494"/>
            <a:ext cx="87849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err="1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Previous</a:t>
            </a:r>
            <a:r>
              <a:rPr lang="de-DE" sz="20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Work</a:t>
            </a:r>
            <a:endParaRPr lang="en-GB" sz="20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323528" y="934725"/>
            <a:ext cx="8352928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Robinson-Garcia et al. (2018): </a:t>
            </a:r>
            <a:r>
              <a:rPr lang="en-GB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“…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gold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OA documents are best covered in Altmetric.com and receive higher mentions than documents with other types of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access””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in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two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Physics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journals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de-DE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de-DE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Holmberg</a:t>
            </a:r>
            <a:r>
              <a:rPr lang="de-DE" sz="1600" dirty="0">
                <a:latin typeface="Calibri" panose="020F0502020204030204" pitchFamily="34" charset="0"/>
                <a:cs typeface="Calibri" panose="020F0502020204030204" pitchFamily="34" charset="0"/>
              </a:rPr>
              <a:t> et al. (2019): </a:t>
            </a: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“The results show significant disciplinary and platform specific differences in the OA advantage” in a study of articles published by Finnish Universities</a:t>
            </a:r>
            <a:r>
              <a:rPr lang="en-GB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de-DE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GB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Alhoori</a:t>
            </a:r>
            <a:r>
              <a:rPr lang="en-GB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et al. (2015): “…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we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found that OA articles receive higher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altmetrics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than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[closed]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articles; however, we found less significant differences when taking into consideration some influential factors such as journal, publication year, and citation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count</a:t>
            </a:r>
            <a:r>
              <a:rPr lang="en-GB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” based on comparisons of OA and closed articles in Hybrid journals.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Teplitskiy</a:t>
            </a:r>
            <a:r>
              <a:rPr lang="en-GB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et al. (2016): “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Controlling for field and impact factor, the odds that an open access journal is referenced on the English Wikipedia are 47% higher compared to paywall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journals.</a:t>
            </a:r>
            <a:r>
              <a:rPr lang="en-GB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  <a:endParaRPr lang="en-GB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altLang="de-DE" smtClean="0"/>
              <a:t>Slide </a:t>
            </a:r>
            <a:fld id="{A254B5CB-9231-4E8A-8CE2-E25F7BB92403}" type="slidenum">
              <a:rPr lang="de-DE" altLang="de-DE" smtClean="0"/>
              <a:pPr/>
              <a:t>16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086690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323528" y="267494"/>
            <a:ext cx="87849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Research </a:t>
            </a:r>
            <a:r>
              <a:rPr lang="de-DE" sz="2000" b="1" dirty="0" err="1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Questions</a:t>
            </a:r>
            <a:endParaRPr lang="en-GB" sz="20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395536" y="1114988"/>
            <a:ext cx="8208912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b="1" dirty="0">
                <a:latin typeface="Calibri" panose="020F0502020204030204" pitchFamily="34" charset="0"/>
                <a:cs typeface="Calibri" panose="020F0502020204030204" pitchFamily="34" charset="0"/>
              </a:rPr>
              <a:t>RQ1</a:t>
            </a: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: Do OA articles receive </a:t>
            </a:r>
            <a:r>
              <a:rPr lang="en-GB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more/different </a:t>
            </a:r>
            <a:r>
              <a:rPr lang="en-GB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altmetric</a:t>
            </a: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 attention than non-OA </a:t>
            </a:r>
            <a:r>
              <a:rPr lang="en-GB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articles at the global level?</a:t>
            </a:r>
            <a:endParaRPr lang="en-GB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b="1" dirty="0">
                <a:latin typeface="Calibri" panose="020F0502020204030204" pitchFamily="34" charset="0"/>
                <a:cs typeface="Calibri" panose="020F0502020204030204" pitchFamily="34" charset="0"/>
              </a:rPr>
              <a:t>RQ2</a:t>
            </a: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: Do articles with different </a:t>
            </a:r>
            <a:r>
              <a:rPr lang="en-GB" sz="1600" i="1" dirty="0">
                <a:latin typeface="Calibri" panose="020F0502020204030204" pitchFamily="34" charset="0"/>
                <a:cs typeface="Calibri" panose="020F0502020204030204" pitchFamily="34" charset="0"/>
              </a:rPr>
              <a:t>types</a:t>
            </a: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 of OA differ in the </a:t>
            </a:r>
            <a:r>
              <a:rPr lang="en-GB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altmetric</a:t>
            </a: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 attention they receive?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b="1" dirty="0">
                <a:latin typeface="Calibri" panose="020F0502020204030204" pitchFamily="34" charset="0"/>
                <a:cs typeface="Calibri" panose="020F0502020204030204" pitchFamily="34" charset="0"/>
              </a:rPr>
              <a:t>RQ3</a:t>
            </a: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: Which additional factors influence the relationship between OA and </a:t>
            </a:r>
            <a:r>
              <a:rPr lang="en-GB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altmetrics</a:t>
            </a:r>
            <a:r>
              <a:rPr lang="en-GB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*?</a:t>
            </a:r>
            <a:endParaRPr lang="en-GB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b="1" dirty="0">
                <a:latin typeface="Calibri" panose="020F0502020204030204" pitchFamily="34" charset="0"/>
                <a:cs typeface="Calibri" panose="020F0502020204030204" pitchFamily="34" charset="0"/>
              </a:rPr>
              <a:t>RQ4</a:t>
            </a: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: What are the limitations with current data sources in measuring the large-scale relationship between OA and </a:t>
            </a:r>
            <a:r>
              <a:rPr lang="en-GB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altmetrics</a:t>
            </a:r>
            <a:r>
              <a:rPr lang="en-GB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* e.g. time,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document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types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disciplines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authorship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countries,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journal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prestige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  <a:endParaRPr lang="de-DE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altLang="de-DE" smtClean="0"/>
              <a:t>Slide </a:t>
            </a:r>
            <a:fld id="{A254B5CB-9231-4E8A-8CE2-E25F7BB92403}" type="slidenum">
              <a:rPr lang="de-DE" altLang="de-DE" smtClean="0"/>
              <a:pPr/>
              <a:t>17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907799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323528" y="267494"/>
            <a:ext cx="87849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</a:t>
            </a:r>
            <a:r>
              <a:rPr lang="de-DE" sz="2000" b="1" dirty="0" err="1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retrieval</a:t>
            </a:r>
            <a:endParaRPr lang="en-GB" sz="20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altLang="de-DE" smtClean="0"/>
              <a:t>Slide </a:t>
            </a:r>
            <a:fld id="{A254B5CB-9231-4E8A-8CE2-E25F7BB92403}" type="slidenum">
              <a:rPr lang="de-DE" altLang="de-DE" smtClean="0"/>
              <a:pPr/>
              <a:t>18</a:t>
            </a:fld>
            <a:endParaRPr lang="de-DE" altLang="de-DE" dirty="0"/>
          </a:p>
        </p:txBody>
      </p:sp>
      <p:sp>
        <p:nvSpPr>
          <p:cNvPr id="5" name="AutoShape 2" descr="http://127.0.0.1:13665/chunk_output/4AA1C2B77074AA0/5163C4A2/cjq9i88yt7bmj/000010.png?fixed_size=1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" name="AutoShape 4" descr="http://127.0.0.1:13665/chunk_output/4AA1C2B77074AA0/5163C4A2/cjq9i88yt7bmj/000010.png?fixed_size=1"/>
          <p:cNvSpPr>
            <a:spLocks noChangeAspect="1" noChangeArrowheads="1"/>
          </p:cNvSpPr>
          <p:nvPr/>
        </p:nvSpPr>
        <p:spPr bwMode="auto">
          <a:xfrm>
            <a:off x="215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" name="AutoShape 6" descr="http://127.0.0.1:13665/chunk_output/4AA1C2B77074AA0/5163C4A2/cjq9i88yt7bmj/000010.png?fixed_size=1"/>
          <p:cNvSpPr>
            <a:spLocks noChangeAspect="1" noChangeArrowheads="1"/>
          </p:cNvSpPr>
          <p:nvPr/>
        </p:nvSpPr>
        <p:spPr bwMode="auto">
          <a:xfrm>
            <a:off x="368300" y="1682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" name="AutoShape 8" descr="http://127.0.0.1:13665/chunk_output/4AA1C2B77074AA0/5163C4A2/cjq9i88yt7bmj/000010.png?fixed_size=1"/>
          <p:cNvSpPr>
            <a:spLocks noChangeAspect="1" noChangeArrowheads="1"/>
          </p:cNvSpPr>
          <p:nvPr/>
        </p:nvSpPr>
        <p:spPr bwMode="auto">
          <a:xfrm>
            <a:off x="520700" y="3206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" name="TextBox 1"/>
          <p:cNvSpPr txBox="1"/>
          <p:nvPr/>
        </p:nvSpPr>
        <p:spPr>
          <a:xfrm>
            <a:off x="2699792" y="555526"/>
            <a:ext cx="3456384" cy="40011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de-DE" sz="10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Article</a:t>
            </a:r>
            <a:r>
              <a:rPr lang="de-DE" sz="10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0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corpus</a:t>
            </a:r>
            <a:r>
              <a:rPr lang="de-DE" sz="10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: Web </a:t>
            </a:r>
            <a:r>
              <a:rPr lang="de-DE" sz="10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DE" sz="10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Science, 2012-2018, </a:t>
            </a:r>
            <a:r>
              <a:rPr lang="de-DE" sz="10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Article</a:t>
            </a:r>
            <a:r>
              <a:rPr lang="de-DE" sz="10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0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de-DE" sz="10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Review type </a:t>
            </a:r>
            <a:r>
              <a:rPr lang="de-DE" sz="10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documents</a:t>
            </a:r>
            <a:r>
              <a:rPr lang="de-DE" sz="10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(CWTS </a:t>
            </a:r>
            <a:r>
              <a:rPr lang="de-DE" sz="10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database</a:t>
            </a:r>
            <a:r>
              <a:rPr lang="de-DE" sz="10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GB" sz="10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Box 15"/>
          <p:cNvSpPr txBox="1"/>
          <p:nvPr/>
        </p:nvSpPr>
        <p:spPr>
          <a:xfrm>
            <a:off x="2699792" y="1398193"/>
            <a:ext cx="3456384" cy="24622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de-DE" sz="1000" dirty="0" smtClean="0">
                <a:latin typeface="Calibri" panose="020F0502020204030204" pitchFamily="34" charset="0"/>
                <a:cs typeface="Calibri" panose="020F0502020204030204" pitchFamily="34" charset="0"/>
              </a:rPr>
              <a:t>OA </a:t>
            </a:r>
            <a:r>
              <a:rPr lang="de-DE" sz="1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classification</a:t>
            </a:r>
            <a:endParaRPr lang="en-GB" sz="10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6" name="Straight Arrow Connector 147"/>
          <p:cNvCxnSpPr/>
          <p:nvPr/>
        </p:nvCxnSpPr>
        <p:spPr bwMode="auto">
          <a:xfrm>
            <a:off x="4373610" y="1061860"/>
            <a:ext cx="0" cy="216024"/>
          </a:xfrm>
          <a:prstGeom prst="straightConnector1">
            <a:avLst/>
          </a:prstGeom>
          <a:solidFill>
            <a:schemeClr val="folHlink"/>
          </a:solidFill>
          <a:ln w="190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TextBox 15"/>
          <p:cNvSpPr txBox="1"/>
          <p:nvPr/>
        </p:nvSpPr>
        <p:spPr>
          <a:xfrm>
            <a:off x="2699792" y="1946918"/>
            <a:ext cx="3456384" cy="24622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de-DE" sz="1000" dirty="0" smtClean="0">
                <a:latin typeface="Calibri" panose="020F0502020204030204" pitchFamily="34" charset="0"/>
                <a:cs typeface="Calibri" panose="020F0502020204030204" pitchFamily="34" charset="0"/>
              </a:rPr>
              <a:t>OA </a:t>
            </a:r>
            <a:r>
              <a:rPr lang="de-DE" sz="1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classification</a:t>
            </a:r>
            <a:endParaRPr lang="en-GB" sz="10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Box 15"/>
          <p:cNvSpPr txBox="1"/>
          <p:nvPr/>
        </p:nvSpPr>
        <p:spPr>
          <a:xfrm>
            <a:off x="2699792" y="3363838"/>
            <a:ext cx="3456384" cy="24622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de-DE" sz="1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Altmetrics</a:t>
            </a:r>
            <a:r>
              <a:rPr lang="de-DE" sz="1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information</a:t>
            </a:r>
            <a:r>
              <a:rPr lang="de-DE" sz="1000" dirty="0" smtClean="0">
                <a:latin typeface="Calibri" panose="020F0502020204030204" pitchFamily="34" charset="0"/>
                <a:cs typeface="Calibri" panose="020F0502020204030204" pitchFamily="34" charset="0"/>
              </a:rPr>
              <a:t> (Altmetric.com)</a:t>
            </a:r>
            <a:endParaRPr lang="en-GB" sz="10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7180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323528" y="267494"/>
            <a:ext cx="87849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Open Access </a:t>
            </a:r>
            <a:r>
              <a:rPr lang="de-DE" sz="2000" b="1" dirty="0" err="1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Classification</a:t>
            </a:r>
            <a:endParaRPr lang="en-GB" sz="20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altLang="de-DE" smtClean="0"/>
              <a:t>Slide </a:t>
            </a:r>
            <a:fld id="{A254B5CB-9231-4E8A-8CE2-E25F7BB92403}" type="slidenum">
              <a:rPr lang="de-DE" altLang="de-DE" smtClean="0"/>
              <a:pPr/>
              <a:t>19</a:t>
            </a:fld>
            <a:endParaRPr lang="de-DE" altLang="de-DE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1337714"/>
            <a:ext cx="5189054" cy="3044136"/>
          </a:xfrm>
          <a:prstGeom prst="rect">
            <a:avLst/>
          </a:prstGeom>
        </p:spPr>
      </p:pic>
      <p:sp>
        <p:nvSpPr>
          <p:cNvPr id="4" name="Textfeld 3"/>
          <p:cNvSpPr txBox="1"/>
          <p:nvPr/>
        </p:nvSpPr>
        <p:spPr>
          <a:xfrm>
            <a:off x="368300" y="782340"/>
            <a:ext cx="585988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Classifications at two levels, based on </a:t>
            </a:r>
            <a:r>
              <a:rPr lang="en-GB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Unpaywall</a:t>
            </a:r>
            <a:r>
              <a:rPr lang="en-GB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metadata schema: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OA versus non-OA</a:t>
            </a:r>
          </a:p>
          <a:p>
            <a:pPr>
              <a:lnSpc>
                <a:spcPct val="150000"/>
              </a:lnSpc>
            </a:pPr>
            <a:endParaRPr lang="en-GB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en-GB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By OA types:</a:t>
            </a:r>
          </a:p>
          <a:p>
            <a:pPr marL="57150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GB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Gold</a:t>
            </a:r>
          </a:p>
          <a:p>
            <a:pPr marL="57150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GB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Hybrid</a:t>
            </a:r>
          </a:p>
          <a:p>
            <a:pPr marL="57150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GB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Bronze</a:t>
            </a:r>
          </a:p>
          <a:p>
            <a:pPr marL="57150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GB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Green</a:t>
            </a:r>
            <a:endParaRPr lang="en-GB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AutoShape 2" descr="http://127.0.0.1:13665/chunk_output/4AA1C2B77074AA0/5163C4A2/cjq9i88yt7bmj/000010.png?fixed_size=1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" name="AutoShape 4" descr="http://127.0.0.1:13665/chunk_output/4AA1C2B77074AA0/5163C4A2/cjq9i88yt7bmj/000010.png?fixed_size=1"/>
          <p:cNvSpPr>
            <a:spLocks noChangeAspect="1" noChangeArrowheads="1"/>
          </p:cNvSpPr>
          <p:nvPr/>
        </p:nvSpPr>
        <p:spPr bwMode="auto">
          <a:xfrm>
            <a:off x="215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" name="AutoShape 6" descr="http://127.0.0.1:13665/chunk_output/4AA1C2B77074AA0/5163C4A2/cjq9i88yt7bmj/000010.png?fixed_size=1"/>
          <p:cNvSpPr>
            <a:spLocks noChangeAspect="1" noChangeArrowheads="1"/>
          </p:cNvSpPr>
          <p:nvPr/>
        </p:nvSpPr>
        <p:spPr bwMode="auto">
          <a:xfrm>
            <a:off x="368300" y="1682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" name="AutoShape 8" descr="http://127.0.0.1:13665/chunk_output/4AA1C2B77074AA0/5163C4A2/cjq9i88yt7bmj/000010.png?fixed_size=1"/>
          <p:cNvSpPr>
            <a:spLocks noChangeAspect="1" noChangeArrowheads="1"/>
          </p:cNvSpPr>
          <p:nvPr/>
        </p:nvSpPr>
        <p:spPr bwMode="auto">
          <a:xfrm>
            <a:off x="520700" y="3206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" name="Right Arrow 11"/>
          <p:cNvSpPr/>
          <p:nvPr/>
        </p:nvSpPr>
        <p:spPr bwMode="auto">
          <a:xfrm>
            <a:off x="2420928" y="1347614"/>
            <a:ext cx="504056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2414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ight Arrow 12"/>
          <p:cNvSpPr/>
          <p:nvPr/>
        </p:nvSpPr>
        <p:spPr bwMode="auto">
          <a:xfrm>
            <a:off x="2420928" y="2427734"/>
            <a:ext cx="504056" cy="144016"/>
          </a:xfrm>
          <a:prstGeom prst="rightArrow">
            <a:avLst/>
          </a:prstGeom>
          <a:solidFill>
            <a:srgbClr val="00B0F0">
              <a:alpha val="50000"/>
            </a:srgb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2414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3149392" y="2095341"/>
            <a:ext cx="5171502" cy="2286509"/>
          </a:xfrm>
          <a:prstGeom prst="rect">
            <a:avLst/>
          </a:prstGeom>
          <a:solidFill>
            <a:srgbClr val="00B0F0">
              <a:alpha val="15000"/>
            </a:srgb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2414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3149392" y="1284533"/>
            <a:ext cx="2102688" cy="1008112"/>
          </a:xfrm>
          <a:prstGeom prst="rect">
            <a:avLst/>
          </a:prstGeom>
          <a:solidFill>
            <a:schemeClr val="bg1">
              <a:lumMod val="50000"/>
              <a:alpha val="15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2414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7454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1836998"/>
            <a:ext cx="3315796" cy="2624530"/>
          </a:xfrm>
          <a:prstGeom prst="rect">
            <a:avLst/>
          </a:prstGeom>
        </p:spPr>
      </p:pic>
      <p:sp>
        <p:nvSpPr>
          <p:cNvPr id="4" name="Textfeld 3"/>
          <p:cNvSpPr txBox="1"/>
          <p:nvPr/>
        </p:nvSpPr>
        <p:spPr>
          <a:xfrm>
            <a:off x="267192" y="915566"/>
            <a:ext cx="84191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Academic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background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in Earth Science (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PhD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de-DE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aleoclimatology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endParaRPr lang="de-DE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Then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worked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2.5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years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at an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academic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publisher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(Frontiers)</a:t>
            </a:r>
            <a:endParaRPr lang="de-DE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Now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postdoctoral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researcher</a:t>
            </a:r>
            <a:r>
              <a:rPr lang="de-DE" sz="1600" dirty="0">
                <a:latin typeface="Calibri" panose="020F0502020204030204" pitchFamily="34" charset="0"/>
                <a:cs typeface="Calibri" panose="020F0502020204030204" pitchFamily="34" charset="0"/>
              </a:rPr>
              <a:t> at ZBW 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Kiel, Germany</a:t>
            </a:r>
          </a:p>
        </p:txBody>
      </p:sp>
      <p:sp>
        <p:nvSpPr>
          <p:cNvPr id="36" name="Textfeld 35"/>
          <p:cNvSpPr txBox="1"/>
          <p:nvPr/>
        </p:nvSpPr>
        <p:spPr>
          <a:xfrm>
            <a:off x="323528" y="267494"/>
            <a:ext cx="8784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Who am I?</a:t>
            </a:r>
            <a:endParaRPr lang="en-GB" sz="24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altLang="de-DE" smtClean="0"/>
              <a:t>Slide </a:t>
            </a:r>
            <a:fld id="{A254B5CB-9231-4E8A-8CE2-E25F7BB92403}" type="slidenum">
              <a:rPr lang="de-DE" altLang="de-DE" smtClean="0"/>
              <a:pPr/>
              <a:t>2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579023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323528" y="267494"/>
            <a:ext cx="87849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RQ1: Do OA articles receive more/different </a:t>
            </a:r>
            <a:r>
              <a:rPr lang="en-GB" sz="20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altmetric</a:t>
            </a:r>
            <a:r>
              <a:rPr lang="en-GB" sz="20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attention than non-OA articles</a:t>
            </a:r>
            <a:r>
              <a:rPr lang="en-GB" sz="20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endParaRPr lang="en-GB" sz="24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altLang="de-DE" smtClean="0"/>
              <a:t>Slide </a:t>
            </a:r>
            <a:fld id="{A254B5CB-9231-4E8A-8CE2-E25F7BB92403}" type="slidenum">
              <a:rPr lang="de-DE" altLang="de-DE" smtClean="0"/>
              <a:pPr/>
              <a:t>20</a:t>
            </a:fld>
            <a:endParaRPr lang="de-DE" alt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751089"/>
            <a:ext cx="7704856" cy="3852428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 bwMode="auto">
          <a:xfrm>
            <a:off x="2555776" y="2931790"/>
            <a:ext cx="6192688" cy="165618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2414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323528" y="3442692"/>
                <a:ext cx="1656184" cy="5348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nl-NL" sz="140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nl-NL" sz="140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400" b="0" i="0" smtClean="0">
                                  <a:latin typeface="Cambria Math" panose="02040503050406030204" pitchFamily="18" charset="0"/>
                                </a:rPr>
                                <m:t>Coverage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400" b="0" i="0" smtClean="0">
                                  <a:latin typeface="Cambria Math" panose="02040503050406030204" pitchFamily="18" charset="0"/>
                                </a:rPr>
                                <m:t>subset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nl-NL" sz="140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400" b="0" i="0" smtClean="0">
                                  <a:latin typeface="Cambria Math" panose="02040503050406030204" pitchFamily="18" charset="0"/>
                                </a:rPr>
                                <m:t>Coverage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400" b="0" i="0" smtClean="0">
                                  <a:latin typeface="Cambria Math" panose="02040503050406030204" pitchFamily="18" charset="0"/>
                                </a:rPr>
                                <m:t>all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nl-NL" sz="14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3442692"/>
                <a:ext cx="1656184" cy="534826"/>
              </a:xfrm>
              <a:prstGeom prst="rect">
                <a:avLst/>
              </a:prstGeom>
              <a:blipFill>
                <a:blip r:embed="rId4"/>
                <a:stretch>
                  <a:fillRect b="-4598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>
            <a:endCxn id="3" idx="3"/>
          </p:cNvCxnSpPr>
          <p:nvPr/>
        </p:nvCxnSpPr>
        <p:spPr bwMode="auto">
          <a:xfrm flipH="1">
            <a:off x="1979712" y="3710105"/>
            <a:ext cx="504056" cy="0"/>
          </a:xfrm>
          <a:prstGeom prst="straightConnector1">
            <a:avLst/>
          </a:prstGeom>
          <a:solidFill>
            <a:schemeClr val="folHlink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767924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altLang="de-DE" smtClean="0"/>
              <a:t>Slide </a:t>
            </a:r>
            <a:fld id="{A254B5CB-9231-4E8A-8CE2-E25F7BB92403}" type="slidenum">
              <a:rPr lang="de-DE" altLang="de-DE" smtClean="0"/>
              <a:pPr/>
              <a:t>21</a:t>
            </a:fld>
            <a:endParaRPr lang="de-DE" alt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555143"/>
            <a:ext cx="4050000" cy="2700001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1555143"/>
            <a:ext cx="4050000" cy="2700001"/>
          </a:xfrm>
          <a:prstGeom prst="rect">
            <a:avLst/>
          </a:prstGeom>
        </p:spPr>
      </p:pic>
      <p:sp>
        <p:nvSpPr>
          <p:cNvPr id="13" name="Textfeld 12"/>
          <p:cNvSpPr txBox="1"/>
          <p:nvPr/>
        </p:nvSpPr>
        <p:spPr>
          <a:xfrm>
            <a:off x="1403648" y="1347614"/>
            <a:ext cx="27363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 smtClean="0">
                <a:latin typeface="+mn-lt"/>
                <a:cs typeface="Calibri" panose="020F0502020204030204" pitchFamily="34" charset="0"/>
              </a:rPr>
              <a:t>Twitter</a:t>
            </a:r>
            <a:endParaRPr lang="en-GB" sz="900" dirty="0">
              <a:latin typeface="+mn-lt"/>
              <a:cs typeface="Calibri" panose="020F0502020204030204" pitchFamily="34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4860032" y="1360016"/>
            <a:ext cx="27363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 smtClean="0">
                <a:latin typeface="+mn-lt"/>
                <a:cs typeface="Calibri" panose="020F0502020204030204" pitchFamily="34" charset="0"/>
              </a:rPr>
              <a:t>Facebook</a:t>
            </a:r>
            <a:endParaRPr lang="en-GB" sz="900" dirty="0">
              <a:latin typeface="+mn-lt"/>
              <a:cs typeface="Calibri" panose="020F0502020204030204" pitchFamily="34" charset="0"/>
            </a:endParaRPr>
          </a:p>
        </p:txBody>
      </p:sp>
      <p:sp>
        <p:nvSpPr>
          <p:cNvPr id="9" name="Textfeld 1"/>
          <p:cNvSpPr txBox="1"/>
          <p:nvPr/>
        </p:nvSpPr>
        <p:spPr>
          <a:xfrm>
            <a:off x="323528" y="267494"/>
            <a:ext cx="87849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RQ1: Do OA articles receive more/different </a:t>
            </a:r>
            <a:r>
              <a:rPr lang="en-GB" sz="20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altmetric</a:t>
            </a:r>
            <a:r>
              <a:rPr lang="en-GB" sz="20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attention than non-OA articles</a:t>
            </a:r>
            <a:r>
              <a:rPr lang="en-GB" sz="20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endParaRPr lang="en-GB" sz="24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8562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altLang="de-DE" smtClean="0"/>
              <a:t>Slide </a:t>
            </a:r>
            <a:fld id="{A254B5CB-9231-4E8A-8CE2-E25F7BB92403}" type="slidenum">
              <a:rPr lang="de-DE" altLang="de-DE" smtClean="0"/>
              <a:pPr/>
              <a:t>22</a:t>
            </a:fld>
            <a:endParaRPr lang="de-DE" alt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555143"/>
            <a:ext cx="4050000" cy="270000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1555143"/>
            <a:ext cx="4050000" cy="2700000"/>
          </a:xfrm>
          <a:prstGeom prst="rect">
            <a:avLst/>
          </a:prstGeom>
        </p:spPr>
      </p:pic>
      <p:sp>
        <p:nvSpPr>
          <p:cNvPr id="9" name="Textfeld 12"/>
          <p:cNvSpPr txBox="1"/>
          <p:nvPr/>
        </p:nvSpPr>
        <p:spPr>
          <a:xfrm>
            <a:off x="1403648" y="1347614"/>
            <a:ext cx="27363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 smtClean="0">
                <a:latin typeface="+mn-lt"/>
                <a:cs typeface="Calibri" panose="020F0502020204030204" pitchFamily="34" charset="0"/>
              </a:rPr>
              <a:t>News</a:t>
            </a:r>
            <a:endParaRPr lang="en-GB" sz="900" dirty="0">
              <a:latin typeface="+mn-lt"/>
              <a:cs typeface="Calibri" panose="020F0502020204030204" pitchFamily="34" charset="0"/>
            </a:endParaRPr>
          </a:p>
        </p:txBody>
      </p:sp>
      <p:sp>
        <p:nvSpPr>
          <p:cNvPr id="10" name="Textfeld 13"/>
          <p:cNvSpPr txBox="1"/>
          <p:nvPr/>
        </p:nvSpPr>
        <p:spPr>
          <a:xfrm>
            <a:off x="4860032" y="1360016"/>
            <a:ext cx="27363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 smtClean="0">
                <a:latin typeface="+mn-lt"/>
                <a:cs typeface="Calibri" panose="020F0502020204030204" pitchFamily="34" charset="0"/>
              </a:rPr>
              <a:t>Blogs</a:t>
            </a:r>
            <a:endParaRPr lang="en-GB" sz="900" dirty="0">
              <a:latin typeface="+mn-lt"/>
              <a:cs typeface="Calibri" panose="020F0502020204030204" pitchFamily="34" charset="0"/>
            </a:endParaRPr>
          </a:p>
        </p:txBody>
      </p:sp>
      <p:sp>
        <p:nvSpPr>
          <p:cNvPr id="11" name="Textfeld 1"/>
          <p:cNvSpPr txBox="1"/>
          <p:nvPr/>
        </p:nvSpPr>
        <p:spPr>
          <a:xfrm>
            <a:off x="323528" y="267494"/>
            <a:ext cx="87849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RQ1: Do OA articles receive more/different </a:t>
            </a:r>
            <a:r>
              <a:rPr lang="en-GB" sz="20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altmetric</a:t>
            </a:r>
            <a:r>
              <a:rPr lang="en-GB" sz="20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attention than non-OA articles</a:t>
            </a:r>
            <a:r>
              <a:rPr lang="en-GB" sz="20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endParaRPr lang="en-GB" sz="24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8525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altLang="de-DE" smtClean="0"/>
              <a:t>Slide </a:t>
            </a:r>
            <a:fld id="{A254B5CB-9231-4E8A-8CE2-E25F7BB92403}" type="slidenum">
              <a:rPr lang="de-DE" altLang="de-DE" smtClean="0"/>
              <a:pPr/>
              <a:t>23</a:t>
            </a:fld>
            <a:endParaRPr lang="de-DE" alt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555143"/>
            <a:ext cx="4049999" cy="270000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1555143"/>
            <a:ext cx="4049999" cy="2700000"/>
          </a:xfrm>
          <a:prstGeom prst="rect">
            <a:avLst/>
          </a:prstGeom>
        </p:spPr>
      </p:pic>
      <p:sp>
        <p:nvSpPr>
          <p:cNvPr id="9" name="Textfeld 12"/>
          <p:cNvSpPr txBox="1"/>
          <p:nvPr/>
        </p:nvSpPr>
        <p:spPr>
          <a:xfrm>
            <a:off x="1403648" y="1347614"/>
            <a:ext cx="27363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 smtClean="0">
                <a:latin typeface="+mn-lt"/>
                <a:cs typeface="Calibri" panose="020F0502020204030204" pitchFamily="34" charset="0"/>
              </a:rPr>
              <a:t>Wikipedia</a:t>
            </a:r>
            <a:endParaRPr lang="en-GB" sz="900" dirty="0">
              <a:latin typeface="+mn-lt"/>
              <a:cs typeface="Calibri" panose="020F0502020204030204" pitchFamily="34" charset="0"/>
            </a:endParaRPr>
          </a:p>
        </p:txBody>
      </p:sp>
      <p:sp>
        <p:nvSpPr>
          <p:cNvPr id="10" name="Textfeld 13"/>
          <p:cNvSpPr txBox="1"/>
          <p:nvPr/>
        </p:nvSpPr>
        <p:spPr>
          <a:xfrm>
            <a:off x="4860032" y="1360016"/>
            <a:ext cx="27363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 err="1" smtClean="0">
                <a:latin typeface="+mn-lt"/>
                <a:cs typeface="Calibri" panose="020F0502020204030204" pitchFamily="34" charset="0"/>
              </a:rPr>
              <a:t>Policies</a:t>
            </a:r>
            <a:endParaRPr lang="en-GB" sz="900" dirty="0">
              <a:latin typeface="+mn-lt"/>
              <a:cs typeface="Calibri" panose="020F0502020204030204" pitchFamily="34" charset="0"/>
            </a:endParaRPr>
          </a:p>
        </p:txBody>
      </p:sp>
      <p:sp>
        <p:nvSpPr>
          <p:cNvPr id="12" name="Textfeld 1"/>
          <p:cNvSpPr txBox="1"/>
          <p:nvPr/>
        </p:nvSpPr>
        <p:spPr>
          <a:xfrm>
            <a:off x="323528" y="267494"/>
            <a:ext cx="87849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RQ1: Do OA articles receive more/different </a:t>
            </a:r>
            <a:r>
              <a:rPr lang="en-GB" sz="20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altmetric</a:t>
            </a:r>
            <a:r>
              <a:rPr lang="en-GB" sz="20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attention than non-OA articles</a:t>
            </a:r>
            <a:r>
              <a:rPr lang="en-GB" sz="20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endParaRPr lang="en-GB" sz="24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9736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altLang="de-DE" smtClean="0"/>
              <a:t>Slide </a:t>
            </a:r>
            <a:fld id="{A254B5CB-9231-4E8A-8CE2-E25F7BB92403}" type="slidenum">
              <a:rPr lang="de-DE" altLang="de-DE" smtClean="0"/>
              <a:pPr/>
              <a:t>24</a:t>
            </a:fld>
            <a:endParaRPr lang="de-DE" alt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323528" y="267494"/>
            <a:ext cx="8640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RQ2: </a:t>
            </a:r>
            <a:r>
              <a:rPr lang="en-GB" sz="20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 articles with different types of OA differ in the </a:t>
            </a:r>
            <a:r>
              <a:rPr lang="en-GB" sz="20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altmetric</a:t>
            </a:r>
            <a:r>
              <a:rPr lang="en-GB" sz="20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attention they receive</a:t>
            </a:r>
            <a:r>
              <a:rPr lang="en-GB" sz="20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endParaRPr lang="en-GB" sz="20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588" y="751089"/>
            <a:ext cx="7704000" cy="38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799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323528" y="267494"/>
            <a:ext cx="87849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RQ2: Do articles with different types of OA differ in the </a:t>
            </a:r>
            <a:r>
              <a:rPr lang="en-GB" sz="20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altmetric</a:t>
            </a:r>
            <a:r>
              <a:rPr lang="en-GB" sz="20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attention they receive</a:t>
            </a:r>
            <a:r>
              <a:rPr lang="en-GB" sz="20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endParaRPr lang="en-GB" sz="20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altLang="de-DE" smtClean="0"/>
              <a:t>Slide </a:t>
            </a:r>
            <a:fld id="{A254B5CB-9231-4E8A-8CE2-E25F7BB92403}" type="slidenum">
              <a:rPr lang="de-DE" altLang="de-DE" smtClean="0"/>
              <a:pPr/>
              <a:t>25</a:t>
            </a:fld>
            <a:endParaRPr lang="de-DE" alt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555143"/>
            <a:ext cx="4050000" cy="270000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1555143"/>
            <a:ext cx="4050000" cy="2700000"/>
          </a:xfrm>
          <a:prstGeom prst="rect">
            <a:avLst/>
          </a:prstGeom>
        </p:spPr>
      </p:pic>
      <p:sp>
        <p:nvSpPr>
          <p:cNvPr id="13" name="Textfeld 12"/>
          <p:cNvSpPr txBox="1"/>
          <p:nvPr/>
        </p:nvSpPr>
        <p:spPr>
          <a:xfrm>
            <a:off x="1403648" y="1347614"/>
            <a:ext cx="27363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 smtClean="0">
                <a:latin typeface="+mn-lt"/>
                <a:cs typeface="Calibri" panose="020F0502020204030204" pitchFamily="34" charset="0"/>
              </a:rPr>
              <a:t>Twitter</a:t>
            </a:r>
            <a:endParaRPr lang="en-GB" sz="900" dirty="0">
              <a:latin typeface="+mn-lt"/>
              <a:cs typeface="Calibri" panose="020F0502020204030204" pitchFamily="34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4860032" y="1360016"/>
            <a:ext cx="27363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 smtClean="0">
                <a:latin typeface="+mn-lt"/>
                <a:cs typeface="Calibri" panose="020F0502020204030204" pitchFamily="34" charset="0"/>
              </a:rPr>
              <a:t>Facebook</a:t>
            </a:r>
            <a:endParaRPr lang="en-GB" sz="900" dirty="0">
              <a:latin typeface="+mn-lt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6183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323528" y="267494"/>
            <a:ext cx="87849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RQ2: Do articles with different types of OA differ in the </a:t>
            </a:r>
            <a:r>
              <a:rPr lang="en-GB" sz="20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altmetric</a:t>
            </a:r>
            <a:r>
              <a:rPr lang="en-GB" sz="20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attention they receive</a:t>
            </a:r>
            <a:r>
              <a:rPr lang="en-GB" sz="20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endParaRPr lang="en-GB" sz="20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altLang="de-DE" smtClean="0"/>
              <a:t>Slide </a:t>
            </a:r>
            <a:fld id="{A254B5CB-9231-4E8A-8CE2-E25F7BB92403}" type="slidenum">
              <a:rPr lang="de-DE" altLang="de-DE" smtClean="0"/>
              <a:pPr/>
              <a:t>26</a:t>
            </a:fld>
            <a:endParaRPr lang="de-DE" alt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555143"/>
            <a:ext cx="4049999" cy="270000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1555143"/>
            <a:ext cx="4049999" cy="2700000"/>
          </a:xfrm>
          <a:prstGeom prst="rect">
            <a:avLst/>
          </a:prstGeom>
        </p:spPr>
      </p:pic>
      <p:sp>
        <p:nvSpPr>
          <p:cNvPr id="9" name="Textfeld 12"/>
          <p:cNvSpPr txBox="1"/>
          <p:nvPr/>
        </p:nvSpPr>
        <p:spPr>
          <a:xfrm>
            <a:off x="1403648" y="1347614"/>
            <a:ext cx="27363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 smtClean="0">
                <a:latin typeface="+mn-lt"/>
                <a:cs typeface="Calibri" panose="020F0502020204030204" pitchFamily="34" charset="0"/>
              </a:rPr>
              <a:t>News</a:t>
            </a:r>
            <a:endParaRPr lang="en-GB" sz="900" dirty="0">
              <a:latin typeface="+mn-lt"/>
              <a:cs typeface="Calibri" panose="020F0502020204030204" pitchFamily="34" charset="0"/>
            </a:endParaRPr>
          </a:p>
        </p:txBody>
      </p:sp>
      <p:sp>
        <p:nvSpPr>
          <p:cNvPr id="10" name="Textfeld 13"/>
          <p:cNvSpPr txBox="1"/>
          <p:nvPr/>
        </p:nvSpPr>
        <p:spPr>
          <a:xfrm>
            <a:off x="4860032" y="1360016"/>
            <a:ext cx="27363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 smtClean="0">
                <a:latin typeface="+mn-lt"/>
                <a:cs typeface="Calibri" panose="020F0502020204030204" pitchFamily="34" charset="0"/>
              </a:rPr>
              <a:t>Blogs</a:t>
            </a:r>
            <a:endParaRPr lang="en-GB" sz="900" dirty="0">
              <a:latin typeface="+mn-lt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7225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323528" y="267494"/>
            <a:ext cx="87849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RQ2: Do articles with different types of OA differ in the </a:t>
            </a:r>
            <a:r>
              <a:rPr lang="en-GB" sz="20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altmetric</a:t>
            </a:r>
            <a:r>
              <a:rPr lang="en-GB" sz="20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attention they receive</a:t>
            </a:r>
            <a:r>
              <a:rPr lang="en-GB" sz="20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endParaRPr lang="en-GB" sz="20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altLang="de-DE" smtClean="0"/>
              <a:t>Slide </a:t>
            </a:r>
            <a:fld id="{A254B5CB-9231-4E8A-8CE2-E25F7BB92403}" type="slidenum">
              <a:rPr lang="de-DE" altLang="de-DE" smtClean="0"/>
              <a:pPr/>
              <a:t>27</a:t>
            </a:fld>
            <a:endParaRPr lang="de-DE" alt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555143"/>
            <a:ext cx="4049999" cy="2699999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1555143"/>
            <a:ext cx="4049999" cy="2699999"/>
          </a:xfrm>
          <a:prstGeom prst="rect">
            <a:avLst/>
          </a:prstGeom>
        </p:spPr>
      </p:pic>
      <p:sp>
        <p:nvSpPr>
          <p:cNvPr id="9" name="Textfeld 12"/>
          <p:cNvSpPr txBox="1"/>
          <p:nvPr/>
        </p:nvSpPr>
        <p:spPr>
          <a:xfrm>
            <a:off x="1403648" y="1347614"/>
            <a:ext cx="27363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 smtClean="0">
                <a:latin typeface="+mn-lt"/>
                <a:cs typeface="Calibri" panose="020F0502020204030204" pitchFamily="34" charset="0"/>
              </a:rPr>
              <a:t>Wikipedia</a:t>
            </a:r>
            <a:endParaRPr lang="en-GB" sz="900" dirty="0">
              <a:latin typeface="+mn-lt"/>
              <a:cs typeface="Calibri" panose="020F0502020204030204" pitchFamily="34" charset="0"/>
            </a:endParaRPr>
          </a:p>
        </p:txBody>
      </p:sp>
      <p:sp>
        <p:nvSpPr>
          <p:cNvPr id="10" name="Textfeld 13"/>
          <p:cNvSpPr txBox="1"/>
          <p:nvPr/>
        </p:nvSpPr>
        <p:spPr>
          <a:xfrm>
            <a:off x="4860032" y="1360016"/>
            <a:ext cx="27363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 err="1" smtClean="0">
                <a:latin typeface="+mn-lt"/>
                <a:cs typeface="Calibri" panose="020F0502020204030204" pitchFamily="34" charset="0"/>
              </a:rPr>
              <a:t>Policies</a:t>
            </a:r>
            <a:endParaRPr lang="en-GB" sz="900" dirty="0">
              <a:latin typeface="+mn-lt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8695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323528" y="267494"/>
            <a:ext cx="87849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RQ3: Which additional factors influence the relationship between OA and </a:t>
            </a:r>
            <a:r>
              <a:rPr lang="en-GB" sz="2000" b="1" dirty="0" err="1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altmetrics</a:t>
            </a:r>
            <a:r>
              <a:rPr lang="en-GB" sz="20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? -&gt; Disciplines</a:t>
            </a:r>
            <a:endParaRPr lang="de-DE" sz="2000" b="1" dirty="0" smtClean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altLang="de-DE" smtClean="0"/>
              <a:t>Slide </a:t>
            </a:r>
            <a:fld id="{A254B5CB-9231-4E8A-8CE2-E25F7BB92403}" type="slidenum">
              <a:rPr lang="de-DE" altLang="de-DE" smtClean="0"/>
              <a:pPr/>
              <a:t>28</a:t>
            </a:fld>
            <a:endParaRPr lang="de-DE" alt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879982"/>
            <a:ext cx="7560000" cy="3780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 rot="16200000">
            <a:off x="720000" y="3204008"/>
            <a:ext cx="1944216" cy="9002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Ins="72000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700" dirty="0" smtClean="0">
                <a:solidFill>
                  <a:schemeClr val="accent4">
                    <a:lumMod val="65000"/>
                    <a:lumOff val="35000"/>
                  </a:schemeClr>
                </a:solidFill>
              </a:rPr>
              <a:t>Biomedical and Health Sciences</a:t>
            </a:r>
          </a:p>
          <a:p>
            <a:pPr algn="r">
              <a:lnSpc>
                <a:spcPct val="150000"/>
              </a:lnSpc>
            </a:pPr>
            <a:r>
              <a:rPr lang="en-US" sz="700" dirty="0" smtClean="0">
                <a:solidFill>
                  <a:schemeClr val="accent4">
                    <a:lumMod val="65000"/>
                    <a:lumOff val="35000"/>
                  </a:schemeClr>
                </a:solidFill>
              </a:rPr>
              <a:t>Life and Earth Sciences</a:t>
            </a:r>
          </a:p>
          <a:p>
            <a:pPr algn="r">
              <a:lnSpc>
                <a:spcPct val="150000"/>
              </a:lnSpc>
            </a:pPr>
            <a:r>
              <a:rPr lang="en-US" sz="700" dirty="0" smtClean="0">
                <a:solidFill>
                  <a:schemeClr val="accent4">
                    <a:lumMod val="65000"/>
                    <a:lumOff val="35000"/>
                  </a:schemeClr>
                </a:solidFill>
              </a:rPr>
              <a:t>Mathematical and Computer Sciences</a:t>
            </a:r>
          </a:p>
          <a:p>
            <a:pPr algn="r">
              <a:lnSpc>
                <a:spcPct val="150000"/>
              </a:lnSpc>
            </a:pPr>
            <a:r>
              <a:rPr lang="en-US" sz="700" dirty="0" smtClean="0">
                <a:solidFill>
                  <a:schemeClr val="accent4">
                    <a:lumMod val="65000"/>
                    <a:lumOff val="35000"/>
                  </a:schemeClr>
                </a:solidFill>
              </a:rPr>
              <a:t>Physical Sciences and Engineering</a:t>
            </a:r>
          </a:p>
          <a:p>
            <a:pPr algn="r">
              <a:lnSpc>
                <a:spcPct val="150000"/>
              </a:lnSpc>
            </a:pPr>
            <a:r>
              <a:rPr lang="en-US" sz="700" b="1" dirty="0" smtClean="0">
                <a:solidFill>
                  <a:schemeClr val="accent4">
                    <a:lumMod val="65000"/>
                    <a:lumOff val="35000"/>
                  </a:schemeClr>
                </a:solidFill>
              </a:rPr>
              <a:t>S</a:t>
            </a:r>
            <a:r>
              <a:rPr lang="en-US" sz="700" dirty="0" smtClean="0">
                <a:solidFill>
                  <a:schemeClr val="accent4">
                    <a:lumMod val="65000"/>
                    <a:lumOff val="35000"/>
                  </a:schemeClr>
                </a:solidFill>
              </a:rPr>
              <a:t>ocial Sciences and Humanities</a:t>
            </a:r>
            <a:endParaRPr lang="nl-NL" sz="700" dirty="0">
              <a:solidFill>
                <a:schemeClr val="accent4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915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323528" y="267494"/>
            <a:ext cx="87849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RQ3: Which additional factors influence the relationship between OA and </a:t>
            </a:r>
            <a:r>
              <a:rPr lang="en-GB" sz="2000" b="1" dirty="0" err="1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altmetrics</a:t>
            </a:r>
            <a:r>
              <a:rPr lang="en-GB" sz="20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? -&gt; Disciplines</a:t>
            </a:r>
            <a:endParaRPr lang="de-DE" sz="2000" b="1" dirty="0" smtClean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altLang="de-DE" smtClean="0"/>
              <a:t>Slide </a:t>
            </a:r>
            <a:fld id="{A254B5CB-9231-4E8A-8CE2-E25F7BB92403}" type="slidenum">
              <a:rPr lang="de-DE" altLang="de-DE" smtClean="0"/>
              <a:pPr/>
              <a:t>29</a:t>
            </a:fld>
            <a:endParaRPr lang="de-DE" alt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843558"/>
            <a:ext cx="7560000" cy="3780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 rot="16200000">
            <a:off x="828932" y="3058652"/>
            <a:ext cx="1726351" cy="9002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Ins="72000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700" dirty="0" smtClean="0">
                <a:solidFill>
                  <a:schemeClr val="accent4">
                    <a:lumMod val="65000"/>
                    <a:lumOff val="35000"/>
                  </a:schemeClr>
                </a:solidFill>
              </a:rPr>
              <a:t>Biomedical and Health Sciences</a:t>
            </a:r>
          </a:p>
          <a:p>
            <a:pPr algn="r">
              <a:lnSpc>
                <a:spcPct val="150000"/>
              </a:lnSpc>
            </a:pPr>
            <a:r>
              <a:rPr lang="en-US" sz="700" dirty="0" smtClean="0">
                <a:solidFill>
                  <a:schemeClr val="accent4">
                    <a:lumMod val="65000"/>
                    <a:lumOff val="35000"/>
                  </a:schemeClr>
                </a:solidFill>
              </a:rPr>
              <a:t>Life and Earth Sciences</a:t>
            </a:r>
          </a:p>
          <a:p>
            <a:pPr algn="r">
              <a:lnSpc>
                <a:spcPct val="150000"/>
              </a:lnSpc>
            </a:pPr>
            <a:r>
              <a:rPr lang="en-US" sz="700" dirty="0" smtClean="0">
                <a:solidFill>
                  <a:schemeClr val="accent4">
                    <a:lumMod val="65000"/>
                    <a:lumOff val="35000"/>
                  </a:schemeClr>
                </a:solidFill>
              </a:rPr>
              <a:t>Mathematical and Computer Sciences</a:t>
            </a:r>
          </a:p>
          <a:p>
            <a:pPr algn="r">
              <a:lnSpc>
                <a:spcPct val="150000"/>
              </a:lnSpc>
            </a:pPr>
            <a:r>
              <a:rPr lang="en-US" sz="700" dirty="0" smtClean="0">
                <a:solidFill>
                  <a:schemeClr val="accent4">
                    <a:lumMod val="65000"/>
                    <a:lumOff val="35000"/>
                  </a:schemeClr>
                </a:solidFill>
              </a:rPr>
              <a:t>Physical Sciences and Engineering</a:t>
            </a:r>
          </a:p>
          <a:p>
            <a:pPr algn="r">
              <a:lnSpc>
                <a:spcPct val="150000"/>
              </a:lnSpc>
            </a:pPr>
            <a:r>
              <a:rPr lang="en-US" sz="700" b="1" dirty="0" smtClean="0">
                <a:solidFill>
                  <a:schemeClr val="accent4">
                    <a:lumMod val="65000"/>
                    <a:lumOff val="35000"/>
                  </a:schemeClr>
                </a:solidFill>
              </a:rPr>
              <a:t>S</a:t>
            </a:r>
            <a:r>
              <a:rPr lang="en-US" sz="700" dirty="0" smtClean="0">
                <a:solidFill>
                  <a:schemeClr val="accent4">
                    <a:lumMod val="65000"/>
                    <a:lumOff val="35000"/>
                  </a:schemeClr>
                </a:solidFill>
              </a:rPr>
              <a:t>ocial Sciences and Humanities</a:t>
            </a:r>
            <a:endParaRPr lang="nl-NL" sz="700" dirty="0">
              <a:solidFill>
                <a:schemeClr val="accent4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927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75856" y="555526"/>
            <a:ext cx="266429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pic>
        <p:nvPicPr>
          <p:cNvPr id="11" name="Grafik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95"/>
          <a:stretch/>
        </p:blipFill>
        <p:spPr>
          <a:xfrm>
            <a:off x="467544" y="447745"/>
            <a:ext cx="1625112" cy="53872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83456" y="1395737"/>
            <a:ext cx="8220992" cy="2531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GB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en-GB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lang="en-GB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pen </a:t>
            </a:r>
            <a:r>
              <a:rPr lang="en-GB" sz="16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GB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cces</a:t>
            </a:r>
            <a:r>
              <a:rPr lang="en-GB" sz="16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GB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GB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ffects”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GB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GB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Joint project between GESIS (Philipp </a:t>
            </a:r>
            <a:r>
              <a:rPr lang="en-GB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Mayr</a:t>
            </a:r>
            <a:r>
              <a:rPr lang="en-GB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GB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Masoud</a:t>
            </a:r>
            <a:r>
              <a:rPr lang="en-GB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Davari</a:t>
            </a:r>
            <a:r>
              <a:rPr lang="en-GB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GB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Fakhri</a:t>
            </a:r>
            <a:r>
              <a:rPr lang="en-GB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Momeni) and ZBW (Isabella Peters, Nicholas Fraser).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GB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GB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Broad aim is to investigate factors influencing the impact of OA publications:</a:t>
            </a:r>
          </a:p>
          <a:p>
            <a:pPr marL="1146175" lvl="3" indent="-285750">
              <a:lnSpc>
                <a:spcPct val="125000"/>
              </a:lnSpc>
              <a:buFont typeface="Courier New" panose="02070309020205020404" pitchFamily="49" charset="0"/>
              <a:buChar char="o"/>
            </a:pPr>
            <a:r>
              <a:rPr lang="en-GB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Structural factors (OA mandates, publishing models)</a:t>
            </a:r>
          </a:p>
          <a:p>
            <a:pPr marL="1146175" lvl="3" indent="-285750">
              <a:lnSpc>
                <a:spcPct val="125000"/>
              </a:lnSpc>
              <a:buFont typeface="Courier New" panose="02070309020205020404" pitchFamily="49" charset="0"/>
              <a:buChar char="o"/>
            </a:pPr>
            <a:r>
              <a:rPr lang="en-GB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Authorship factors (demographics, selectivity)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altLang="de-DE" smtClean="0"/>
              <a:t>Slide </a:t>
            </a:r>
            <a:fld id="{A254B5CB-9231-4E8A-8CE2-E25F7BB92403}" type="slidenum">
              <a:rPr lang="de-DE" altLang="de-DE" smtClean="0"/>
              <a:pPr/>
              <a:t>3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505665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323528" y="267494"/>
            <a:ext cx="87849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RQ3: Which additional factors influence the relationship between OA and </a:t>
            </a:r>
            <a:r>
              <a:rPr lang="en-GB" sz="2000" b="1" dirty="0" err="1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altmetrics</a:t>
            </a:r>
            <a:r>
              <a:rPr lang="en-GB" sz="20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? -&gt; Journals</a:t>
            </a:r>
            <a:endParaRPr lang="de-DE" sz="2000" b="1" dirty="0" smtClean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altLang="de-DE" smtClean="0"/>
              <a:t>Slide </a:t>
            </a:r>
            <a:fld id="{A254B5CB-9231-4E8A-8CE2-E25F7BB92403}" type="slidenum">
              <a:rPr lang="de-DE" altLang="de-DE" smtClean="0"/>
              <a:pPr/>
              <a:t>30</a:t>
            </a:fld>
            <a:endParaRPr lang="de-DE" altLang="de-DE" dirty="0"/>
          </a:p>
        </p:txBody>
      </p:sp>
      <p:pic>
        <p:nvPicPr>
          <p:cNvPr id="7" name="Grafik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771550"/>
            <a:ext cx="7560000" cy="37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282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323528" y="267494"/>
            <a:ext cx="87849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RQ3: Which additional factors influence the relationship between OA and </a:t>
            </a:r>
            <a:r>
              <a:rPr lang="en-GB" sz="2000" b="1" dirty="0" err="1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altmetrics</a:t>
            </a:r>
            <a:r>
              <a:rPr lang="en-GB" sz="20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? -&gt; Journals</a:t>
            </a:r>
            <a:endParaRPr lang="de-DE" sz="2000" b="1" dirty="0" smtClean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altLang="de-DE" smtClean="0"/>
              <a:t>Slide </a:t>
            </a:r>
            <a:fld id="{A254B5CB-9231-4E8A-8CE2-E25F7BB92403}" type="slidenum">
              <a:rPr lang="de-DE" altLang="de-DE" smtClean="0"/>
              <a:pPr/>
              <a:t>31</a:t>
            </a:fld>
            <a:endParaRPr lang="de-DE" altLang="de-DE" dirty="0"/>
          </a:p>
        </p:txBody>
      </p:sp>
      <p:pic>
        <p:nvPicPr>
          <p:cNvPr id="7" name="Grafik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771550"/>
            <a:ext cx="7560000" cy="37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85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323528" y="267494"/>
            <a:ext cx="87849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RQ3: Which additional factors influence the relationship between OA and </a:t>
            </a:r>
            <a:r>
              <a:rPr lang="en-GB" sz="2000" b="1" dirty="0" err="1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altmetrics</a:t>
            </a:r>
            <a:r>
              <a:rPr lang="en-GB" sz="20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? -&gt; Countries?</a:t>
            </a:r>
            <a:endParaRPr lang="de-DE" sz="2000" b="1" dirty="0" smtClean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altLang="de-DE" smtClean="0"/>
              <a:t>Slide </a:t>
            </a:r>
            <a:fld id="{A254B5CB-9231-4E8A-8CE2-E25F7BB92403}" type="slidenum">
              <a:rPr lang="de-DE" altLang="de-DE" smtClean="0"/>
              <a:pPr/>
              <a:t>32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34916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323528" y="267494"/>
            <a:ext cx="87849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RQ4: What are the limitations </a:t>
            </a:r>
            <a:r>
              <a:rPr lang="en-GB" sz="20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</a:t>
            </a:r>
            <a:r>
              <a:rPr lang="en-GB" sz="20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measuring the large-scale relationship between OA and </a:t>
            </a:r>
            <a:r>
              <a:rPr lang="en-GB" sz="20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altmetrics</a:t>
            </a:r>
            <a:r>
              <a:rPr lang="en-GB" sz="20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endParaRPr lang="en-GB" sz="20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altLang="de-DE" smtClean="0"/>
              <a:t>Slide </a:t>
            </a:r>
            <a:fld id="{A254B5CB-9231-4E8A-8CE2-E25F7BB92403}" type="slidenum">
              <a:rPr lang="de-DE" altLang="de-DE" smtClean="0"/>
              <a:pPr/>
              <a:t>33</a:t>
            </a:fld>
            <a:endParaRPr lang="de-DE" alt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322040" y="1635646"/>
            <a:ext cx="820891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Units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analysis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discipline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/countries/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document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types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cannot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be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considered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isolation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interaction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between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different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factors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must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be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considered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de-DE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Data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presented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here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are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purely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observational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no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proof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causality</a:t>
            </a:r>
            <a:r>
              <a:rPr lang="de-DE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(!).</a:t>
            </a:r>
            <a:endParaRPr lang="de-DE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Significant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barriers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with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respect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coverage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content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data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sources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themselves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which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may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introduce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systematic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bias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into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analyses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GB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8312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323528" y="267494"/>
            <a:ext cx="87849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Summary</a:t>
            </a:r>
            <a:endParaRPr lang="en-GB" sz="20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>
          <a:xfrm>
            <a:off x="7597104" y="4794026"/>
            <a:ext cx="1223368" cy="153988"/>
          </a:xfrm>
        </p:spPr>
        <p:txBody>
          <a:bodyPr/>
          <a:lstStyle/>
          <a:p>
            <a:r>
              <a:rPr lang="de-DE" altLang="de-DE" smtClean="0"/>
              <a:t>Slide </a:t>
            </a:r>
            <a:fld id="{A254B5CB-9231-4E8A-8CE2-E25F7BB92403}" type="slidenum">
              <a:rPr lang="de-DE" altLang="de-DE" smtClean="0"/>
              <a:pPr/>
              <a:t>34</a:t>
            </a:fld>
            <a:endParaRPr lang="de-DE" altLang="de-DE" dirty="0"/>
          </a:p>
        </p:txBody>
      </p:sp>
      <p:sp>
        <p:nvSpPr>
          <p:cNvPr id="5" name="AutoShape 2" descr="http://127.0.0.1:13665/chunk_output/4AA1C2B77074AA0/5163C4A2/cjq9i88yt7bmj/000010.png?fixed_size=1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" name="AutoShape 4" descr="http://127.0.0.1:13665/chunk_output/4AA1C2B77074AA0/5163C4A2/cjq9i88yt7bmj/000010.png?fixed_size=1"/>
          <p:cNvSpPr>
            <a:spLocks noChangeAspect="1" noChangeArrowheads="1"/>
          </p:cNvSpPr>
          <p:nvPr/>
        </p:nvSpPr>
        <p:spPr bwMode="auto">
          <a:xfrm>
            <a:off x="215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" name="AutoShape 6" descr="http://127.0.0.1:13665/chunk_output/4AA1C2B77074AA0/5163C4A2/cjq9i88yt7bmj/000010.png?fixed_size=1"/>
          <p:cNvSpPr>
            <a:spLocks noChangeAspect="1" noChangeArrowheads="1"/>
          </p:cNvSpPr>
          <p:nvPr/>
        </p:nvSpPr>
        <p:spPr bwMode="auto">
          <a:xfrm>
            <a:off x="368300" y="1682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" name="AutoShape 8" descr="http://127.0.0.1:13665/chunk_output/4AA1C2B77074AA0/5163C4A2/cjq9i88yt7bmj/000010.png?fixed_size=1"/>
          <p:cNvSpPr>
            <a:spLocks noChangeAspect="1" noChangeArrowheads="1"/>
          </p:cNvSpPr>
          <p:nvPr/>
        </p:nvSpPr>
        <p:spPr bwMode="auto">
          <a:xfrm>
            <a:off x="520700" y="3206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" name="Textfeld 6"/>
          <p:cNvSpPr txBox="1"/>
          <p:nvPr/>
        </p:nvSpPr>
        <p:spPr>
          <a:xfrm>
            <a:off x="322040" y="1419622"/>
            <a:ext cx="820891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Combining data from the Web of Science, </a:t>
            </a:r>
            <a:r>
              <a:rPr lang="en-GB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Unpaywall</a:t>
            </a:r>
            <a:r>
              <a:rPr lang="en-GB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and Altmetric.com, we observe that OA articles are shared, mentioned and cited more than closed articles in multiple </a:t>
            </a:r>
            <a:r>
              <a:rPr lang="en-GB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altmetric</a:t>
            </a:r>
            <a:r>
              <a:rPr lang="en-GB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sources (blogs, Facebook, news, policies, Twitter, Wikipedia). In addition, OA articles are shared more rapidly on plat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Limitations</a:t>
            </a:r>
          </a:p>
        </p:txBody>
      </p:sp>
    </p:spTree>
    <p:extLst>
      <p:ext uri="{BB962C8B-B14F-4D97-AF65-F5344CB8AC3E}">
        <p14:creationId xmlns:p14="http://schemas.microsoft.com/office/powerpoint/2010/main" val="1248926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905292"/>
            <a:ext cx="5926454" cy="355536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 bwMode="auto">
          <a:xfrm>
            <a:off x="921192" y="627534"/>
            <a:ext cx="338440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2414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769488" y="3219822"/>
            <a:ext cx="338440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2414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323528" y="267494"/>
            <a:ext cx="87849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err="1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Direct</a:t>
            </a:r>
            <a:r>
              <a:rPr lang="de-DE" sz="20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2000" b="1" dirty="0" err="1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citations</a:t>
            </a:r>
            <a:r>
              <a:rPr lang="de-DE" sz="20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2000" b="1" dirty="0" err="1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de-DE" sz="20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2000" b="1" dirty="0" err="1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published</a:t>
            </a:r>
            <a:r>
              <a:rPr lang="de-DE" sz="20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2000" b="1" dirty="0" err="1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de-DE" sz="20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2000" b="1" dirty="0" err="1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unpublished</a:t>
            </a:r>
            <a:r>
              <a:rPr lang="de-DE" sz="20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2000" b="1" dirty="0" err="1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preprints</a:t>
            </a:r>
            <a:endParaRPr lang="en-GB" sz="20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0076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830568"/>
            <a:ext cx="6142476" cy="368496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 bwMode="auto">
          <a:xfrm>
            <a:off x="921194" y="627534"/>
            <a:ext cx="266430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2414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912154" y="3219822"/>
            <a:ext cx="266430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2414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altLang="de-DE" dirty="0" err="1" smtClean="0"/>
              <a:t>page</a:t>
            </a:r>
            <a:r>
              <a:rPr lang="de-DE" altLang="de-DE" dirty="0" smtClean="0"/>
              <a:t> </a:t>
            </a:r>
            <a:fld id="{A254B5CB-9231-4E8A-8CE2-E25F7BB92403}" type="slidenum">
              <a:rPr lang="de-DE" altLang="de-DE" smtClean="0"/>
              <a:pPr/>
              <a:t>36</a:t>
            </a:fld>
            <a:endParaRPr lang="de-DE" alt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323528" y="267494"/>
            <a:ext cx="87849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err="1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Direct</a:t>
            </a:r>
            <a:r>
              <a:rPr lang="de-DE" sz="20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2000" b="1" dirty="0" err="1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citations</a:t>
            </a:r>
            <a:r>
              <a:rPr lang="de-DE" sz="20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2000" b="1" dirty="0" err="1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de-DE" sz="20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2000" b="1" dirty="0" err="1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preprints</a:t>
            </a:r>
            <a:r>
              <a:rPr lang="de-DE" sz="20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2000" b="1" dirty="0" err="1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following</a:t>
            </a:r>
            <a:r>
              <a:rPr lang="de-DE" sz="20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2000" b="1" dirty="0" err="1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journal</a:t>
            </a:r>
            <a:r>
              <a:rPr lang="de-DE" sz="20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2000" b="1" dirty="0" err="1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publication</a:t>
            </a:r>
            <a:endParaRPr lang="en-GB" sz="20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2692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323528" y="267494"/>
            <a:ext cx="87849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RQ4: What are the limitations </a:t>
            </a:r>
            <a:r>
              <a:rPr lang="en-GB" sz="20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</a:t>
            </a:r>
            <a:r>
              <a:rPr lang="en-GB" sz="20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measuring the large-scale relationship between OA and </a:t>
            </a:r>
            <a:r>
              <a:rPr lang="en-GB" sz="20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altmetrics</a:t>
            </a:r>
            <a:r>
              <a:rPr lang="en-GB" sz="20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endParaRPr lang="en-GB" sz="20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altLang="de-DE" smtClean="0"/>
              <a:t>Slide </a:t>
            </a:r>
            <a:fld id="{A254B5CB-9231-4E8A-8CE2-E25F7BB92403}" type="slidenum">
              <a:rPr lang="de-DE" altLang="de-DE" smtClean="0"/>
              <a:pPr/>
              <a:t>37</a:t>
            </a:fld>
            <a:endParaRPr lang="de-DE" altLang="de-DE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18" r="23394"/>
          <a:stretch/>
        </p:blipFill>
        <p:spPr>
          <a:xfrm>
            <a:off x="611560" y="1318598"/>
            <a:ext cx="3528392" cy="3323128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00" r="23666"/>
          <a:stretch/>
        </p:blipFill>
        <p:spPr>
          <a:xfrm>
            <a:off x="4932040" y="1318598"/>
            <a:ext cx="3511439" cy="3323128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611560" y="1131590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chemeClr val="accent4">
                    <a:lumMod val="65000"/>
                    <a:lumOff val="35000"/>
                  </a:schemeClr>
                </a:solidFill>
                <a:latin typeface="+mn-lt"/>
                <a:cs typeface="Calibri" panose="020F0502020204030204" pitchFamily="34" charset="0"/>
              </a:rPr>
              <a:t>Countries </a:t>
            </a:r>
            <a:r>
              <a:rPr lang="de-DE" sz="800" dirty="0" err="1" smtClean="0">
                <a:solidFill>
                  <a:schemeClr val="accent4">
                    <a:lumMod val="65000"/>
                    <a:lumOff val="35000"/>
                  </a:schemeClr>
                </a:solidFill>
                <a:latin typeface="+mn-lt"/>
                <a:cs typeface="Calibri" panose="020F0502020204030204" pitchFamily="34" charset="0"/>
              </a:rPr>
              <a:t>of</a:t>
            </a:r>
            <a:r>
              <a:rPr lang="de-DE" sz="800" dirty="0" smtClean="0">
                <a:solidFill>
                  <a:schemeClr val="accent4">
                    <a:lumMod val="65000"/>
                    <a:lumOff val="35000"/>
                  </a:schemeClr>
                </a:solidFill>
                <a:latin typeface="+mn-lt"/>
                <a:cs typeface="Calibri" panose="020F0502020204030204" pitchFamily="34" charset="0"/>
              </a:rPr>
              <a:t> </a:t>
            </a:r>
            <a:r>
              <a:rPr lang="de-DE" sz="800" dirty="0" err="1" smtClean="0">
                <a:solidFill>
                  <a:schemeClr val="accent4">
                    <a:lumMod val="65000"/>
                    <a:lumOff val="35000"/>
                  </a:schemeClr>
                </a:solidFill>
                <a:latin typeface="+mn-lt"/>
                <a:cs typeface="Calibri" panose="020F0502020204030204" pitchFamily="34" charset="0"/>
              </a:rPr>
              <a:t>tweeted</a:t>
            </a:r>
            <a:r>
              <a:rPr lang="de-DE" sz="800" dirty="0" smtClean="0">
                <a:solidFill>
                  <a:schemeClr val="accent4">
                    <a:lumMod val="65000"/>
                    <a:lumOff val="35000"/>
                  </a:schemeClr>
                </a:solidFill>
                <a:latin typeface="+mn-lt"/>
                <a:cs typeface="Calibri" panose="020F0502020204030204" pitchFamily="34" charset="0"/>
              </a:rPr>
              <a:t> </a:t>
            </a:r>
            <a:r>
              <a:rPr lang="de-DE" sz="800" dirty="0" err="1" smtClean="0">
                <a:solidFill>
                  <a:schemeClr val="accent4">
                    <a:lumMod val="65000"/>
                    <a:lumOff val="35000"/>
                  </a:schemeClr>
                </a:solidFill>
                <a:latin typeface="+mn-lt"/>
                <a:cs typeface="Calibri" panose="020F0502020204030204" pitchFamily="34" charset="0"/>
              </a:rPr>
              <a:t>papers</a:t>
            </a:r>
            <a:endParaRPr lang="en-GB" sz="800" dirty="0">
              <a:solidFill>
                <a:schemeClr val="accent4">
                  <a:lumMod val="65000"/>
                  <a:lumOff val="3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3048824" y="1131992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800" dirty="0" smtClean="0">
                <a:solidFill>
                  <a:schemeClr val="accent4">
                    <a:lumMod val="65000"/>
                    <a:lumOff val="35000"/>
                  </a:schemeClr>
                </a:solidFill>
                <a:latin typeface="+mn-lt"/>
                <a:cs typeface="Calibri" panose="020F0502020204030204" pitchFamily="34" charset="0"/>
              </a:rPr>
              <a:t>Countries </a:t>
            </a:r>
            <a:r>
              <a:rPr lang="de-DE" sz="800" dirty="0" err="1" smtClean="0">
                <a:solidFill>
                  <a:schemeClr val="accent4">
                    <a:lumMod val="65000"/>
                    <a:lumOff val="35000"/>
                  </a:schemeClr>
                </a:solidFill>
                <a:latin typeface="+mn-lt"/>
                <a:cs typeface="Calibri" panose="020F0502020204030204" pitchFamily="34" charset="0"/>
              </a:rPr>
              <a:t>of</a:t>
            </a:r>
            <a:r>
              <a:rPr lang="de-DE" sz="800" dirty="0" smtClean="0">
                <a:solidFill>
                  <a:schemeClr val="accent4">
                    <a:lumMod val="65000"/>
                    <a:lumOff val="35000"/>
                  </a:schemeClr>
                </a:solidFill>
                <a:latin typeface="+mn-lt"/>
                <a:cs typeface="Calibri" panose="020F0502020204030204" pitchFamily="34" charset="0"/>
              </a:rPr>
              <a:t> </a:t>
            </a:r>
            <a:r>
              <a:rPr lang="de-DE" sz="800" dirty="0" err="1" smtClean="0">
                <a:solidFill>
                  <a:schemeClr val="accent4">
                    <a:lumMod val="65000"/>
                    <a:lumOff val="35000"/>
                  </a:schemeClr>
                </a:solidFill>
                <a:latin typeface="+mn-lt"/>
                <a:cs typeface="Calibri" panose="020F0502020204030204" pitchFamily="34" charset="0"/>
              </a:rPr>
              <a:t>tweeters</a:t>
            </a:r>
            <a:endParaRPr lang="en-GB" sz="800" dirty="0">
              <a:solidFill>
                <a:schemeClr val="accent4">
                  <a:lumMod val="65000"/>
                  <a:lumOff val="3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4932040" y="1131590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chemeClr val="accent4">
                    <a:lumMod val="65000"/>
                    <a:lumOff val="35000"/>
                  </a:schemeClr>
                </a:solidFill>
                <a:latin typeface="+mn-lt"/>
                <a:cs typeface="Calibri" panose="020F0502020204030204" pitchFamily="34" charset="0"/>
              </a:rPr>
              <a:t>Countries </a:t>
            </a:r>
            <a:r>
              <a:rPr lang="de-DE" sz="800" dirty="0" err="1" smtClean="0">
                <a:solidFill>
                  <a:schemeClr val="accent4">
                    <a:lumMod val="65000"/>
                    <a:lumOff val="35000"/>
                  </a:schemeClr>
                </a:solidFill>
                <a:latin typeface="+mn-lt"/>
                <a:cs typeface="Calibri" panose="020F0502020204030204" pitchFamily="34" charset="0"/>
              </a:rPr>
              <a:t>of</a:t>
            </a:r>
            <a:r>
              <a:rPr lang="de-DE" sz="800" dirty="0" smtClean="0">
                <a:solidFill>
                  <a:schemeClr val="accent4">
                    <a:lumMod val="65000"/>
                    <a:lumOff val="35000"/>
                  </a:schemeClr>
                </a:solidFill>
                <a:latin typeface="+mn-lt"/>
                <a:cs typeface="Calibri" panose="020F0502020204030204" pitchFamily="34" charset="0"/>
              </a:rPr>
              <a:t> </a:t>
            </a:r>
            <a:r>
              <a:rPr lang="de-DE" sz="800" dirty="0" err="1" smtClean="0">
                <a:solidFill>
                  <a:schemeClr val="accent4">
                    <a:lumMod val="65000"/>
                    <a:lumOff val="35000"/>
                  </a:schemeClr>
                </a:solidFill>
                <a:latin typeface="+mn-lt"/>
                <a:cs typeface="Calibri" panose="020F0502020204030204" pitchFamily="34" charset="0"/>
              </a:rPr>
              <a:t>papers</a:t>
            </a:r>
            <a:r>
              <a:rPr lang="de-DE" sz="800" dirty="0" smtClean="0">
                <a:solidFill>
                  <a:schemeClr val="accent4">
                    <a:lumMod val="65000"/>
                    <a:lumOff val="35000"/>
                  </a:schemeClr>
                </a:solidFill>
                <a:latin typeface="+mn-lt"/>
                <a:cs typeface="Calibri" panose="020F0502020204030204" pitchFamily="34" charset="0"/>
              </a:rPr>
              <a:t> </a:t>
            </a:r>
            <a:r>
              <a:rPr lang="de-DE" sz="800" dirty="0" err="1" smtClean="0">
                <a:solidFill>
                  <a:schemeClr val="accent4">
                    <a:lumMod val="65000"/>
                    <a:lumOff val="35000"/>
                  </a:schemeClr>
                </a:solidFill>
                <a:latin typeface="+mn-lt"/>
                <a:cs typeface="Calibri" panose="020F0502020204030204" pitchFamily="34" charset="0"/>
              </a:rPr>
              <a:t>cited</a:t>
            </a:r>
            <a:r>
              <a:rPr lang="de-DE" sz="800" dirty="0" smtClean="0">
                <a:solidFill>
                  <a:schemeClr val="accent4">
                    <a:lumMod val="65000"/>
                    <a:lumOff val="35000"/>
                  </a:schemeClr>
                </a:solidFill>
                <a:latin typeface="+mn-lt"/>
                <a:cs typeface="Calibri" panose="020F0502020204030204" pitchFamily="34" charset="0"/>
              </a:rPr>
              <a:t> in </a:t>
            </a:r>
            <a:r>
              <a:rPr lang="de-DE" sz="800" dirty="0" err="1" smtClean="0">
                <a:solidFill>
                  <a:schemeClr val="accent4">
                    <a:lumMod val="65000"/>
                    <a:lumOff val="35000"/>
                  </a:schemeClr>
                </a:solidFill>
                <a:latin typeface="+mn-lt"/>
                <a:cs typeface="Calibri" panose="020F0502020204030204" pitchFamily="34" charset="0"/>
              </a:rPr>
              <a:t>policies</a:t>
            </a:r>
            <a:endParaRPr lang="en-GB" sz="800" dirty="0">
              <a:solidFill>
                <a:schemeClr val="accent4">
                  <a:lumMod val="65000"/>
                  <a:lumOff val="3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7452319" y="1131590"/>
            <a:ext cx="9911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800" dirty="0" smtClean="0">
                <a:solidFill>
                  <a:schemeClr val="accent4">
                    <a:lumMod val="65000"/>
                    <a:lumOff val="35000"/>
                  </a:schemeClr>
                </a:solidFill>
                <a:latin typeface="+mn-lt"/>
                <a:cs typeface="Calibri" panose="020F0502020204030204" pitchFamily="34" charset="0"/>
              </a:rPr>
              <a:t>Source </a:t>
            </a:r>
            <a:r>
              <a:rPr lang="de-DE" sz="800" dirty="0" err="1" smtClean="0">
                <a:solidFill>
                  <a:schemeClr val="accent4">
                    <a:lumMod val="65000"/>
                    <a:lumOff val="35000"/>
                  </a:schemeClr>
                </a:solidFill>
                <a:latin typeface="+mn-lt"/>
                <a:cs typeface="Calibri" panose="020F0502020204030204" pitchFamily="34" charset="0"/>
              </a:rPr>
              <a:t>country</a:t>
            </a:r>
            <a:r>
              <a:rPr lang="de-DE" sz="800" dirty="0" smtClean="0">
                <a:solidFill>
                  <a:schemeClr val="accent4">
                    <a:lumMod val="65000"/>
                    <a:lumOff val="35000"/>
                  </a:schemeClr>
                </a:solidFill>
                <a:latin typeface="+mn-lt"/>
                <a:cs typeface="Calibri" panose="020F0502020204030204" pitchFamily="34" charset="0"/>
              </a:rPr>
              <a:t> </a:t>
            </a:r>
            <a:r>
              <a:rPr lang="de-DE" sz="800" dirty="0" err="1" smtClean="0">
                <a:solidFill>
                  <a:schemeClr val="accent4">
                    <a:lumMod val="65000"/>
                    <a:lumOff val="35000"/>
                  </a:schemeClr>
                </a:solidFill>
                <a:latin typeface="+mn-lt"/>
                <a:cs typeface="Calibri" panose="020F0502020204030204" pitchFamily="34" charset="0"/>
              </a:rPr>
              <a:t>of</a:t>
            </a:r>
            <a:r>
              <a:rPr lang="de-DE" sz="800" dirty="0" smtClean="0">
                <a:solidFill>
                  <a:schemeClr val="accent4">
                    <a:lumMod val="65000"/>
                    <a:lumOff val="35000"/>
                  </a:schemeClr>
                </a:solidFill>
                <a:latin typeface="+mn-lt"/>
                <a:cs typeface="Calibri" panose="020F0502020204030204" pitchFamily="34" charset="0"/>
              </a:rPr>
              <a:t> </a:t>
            </a:r>
            <a:r>
              <a:rPr lang="de-DE" sz="800" dirty="0" err="1" smtClean="0">
                <a:solidFill>
                  <a:schemeClr val="accent4">
                    <a:lumMod val="65000"/>
                    <a:lumOff val="35000"/>
                  </a:schemeClr>
                </a:solidFill>
                <a:latin typeface="+mn-lt"/>
                <a:cs typeface="Calibri" panose="020F0502020204030204" pitchFamily="34" charset="0"/>
              </a:rPr>
              <a:t>policies</a:t>
            </a:r>
            <a:endParaRPr lang="en-GB" sz="800" dirty="0">
              <a:solidFill>
                <a:schemeClr val="accent4">
                  <a:lumMod val="65000"/>
                  <a:lumOff val="3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4779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/>
        </p:nvSpPr>
        <p:spPr>
          <a:xfrm>
            <a:off x="323528" y="267494"/>
            <a:ext cx="87849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OA </a:t>
            </a:r>
            <a:r>
              <a:rPr lang="de-DE" sz="2000" b="1" dirty="0" err="1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citation</a:t>
            </a:r>
            <a:r>
              <a:rPr lang="de-DE" sz="20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2000" b="1" dirty="0" err="1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advantage</a:t>
            </a:r>
            <a:endParaRPr lang="en-GB" sz="20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altLang="de-DE" dirty="0" smtClean="0"/>
              <a:t>Slide </a:t>
            </a:r>
            <a:fld id="{A254B5CB-9231-4E8A-8CE2-E25F7BB92403}" type="slidenum">
              <a:rPr lang="de-DE" altLang="de-DE" smtClean="0"/>
              <a:pPr/>
              <a:t>4</a:t>
            </a:fld>
            <a:endParaRPr lang="de-DE" alt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6084168" y="4795454"/>
            <a:ext cx="2304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indent="0"/>
            <a:r>
              <a:rPr lang="en-GB" sz="1000" baseline="30000" dirty="0" smtClean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 </a:t>
            </a:r>
            <a:r>
              <a:rPr lang="en-GB" sz="1000" dirty="0" smtClean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https</a:t>
            </a:r>
            <a:r>
              <a:rPr lang="en-GB" sz="10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://coalition-s.org/why-plan-s</a:t>
            </a:r>
            <a:r>
              <a:rPr lang="en-GB" sz="1000" dirty="0" smtClean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endParaRPr lang="en-GB" sz="1000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000" dirty="0">
              <a:solidFill>
                <a:schemeClr val="accent6"/>
              </a:solidFill>
            </a:endParaRP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2073776"/>
            <a:ext cx="3503071" cy="2244947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395536" y="843558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de-DE" sz="1600" b="1" dirty="0">
                <a:latin typeface="Calibri" panose="020F0502020204030204" pitchFamily="34" charset="0"/>
                <a:cs typeface="Calibri" panose="020F0502020204030204" pitchFamily="34" charset="0"/>
              </a:rPr>
              <a:t>Plan S: </a:t>
            </a: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“There is no valid reason to maintain any kind of subscription-based business model for scientific publishing in the digital world, where </a:t>
            </a:r>
            <a:r>
              <a:rPr lang="en-GB" sz="1600" i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Open Access dissemination is maximising the impact, visibility, and efficiency of the whole research process</a:t>
            </a:r>
            <a:r>
              <a:rPr lang="en-GB" sz="1600" i="1" baseline="300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 </a:t>
            </a:r>
            <a:r>
              <a:rPr lang="en-GB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”.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404352" y="2283718"/>
            <a:ext cx="439248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OA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articles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are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i="1" dirty="0" err="1">
                <a:latin typeface="Calibri" panose="020F0502020204030204" pitchFamily="34" charset="0"/>
                <a:cs typeface="Calibri" panose="020F0502020204030204" pitchFamily="34" charset="0"/>
              </a:rPr>
              <a:t>generally</a:t>
            </a:r>
            <a:r>
              <a:rPr lang="de-DE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cited</a:t>
            </a:r>
            <a:r>
              <a:rPr lang="de-DE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more</a:t>
            </a:r>
            <a:r>
              <a:rPr lang="de-DE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than</a:t>
            </a:r>
            <a:r>
              <a:rPr lang="de-DE" sz="1600" dirty="0">
                <a:latin typeface="Calibri" panose="020F0502020204030204" pitchFamily="34" charset="0"/>
                <a:cs typeface="Calibri" panose="020F0502020204030204" pitchFamily="34" charset="0"/>
              </a:rPr>
              <a:t> non-OA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articles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GB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OA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citation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advantage</a:t>
            </a:r>
            <a:r>
              <a:rPr lang="en-GB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”).</a:t>
            </a:r>
            <a:endParaRPr lang="de-DE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Citation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rates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differ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by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route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OA: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articles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published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via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Gold route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tend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receive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less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citations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than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via Green/Hybrid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routes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GB" dirty="0"/>
          </a:p>
        </p:txBody>
      </p:sp>
      <p:sp>
        <p:nvSpPr>
          <p:cNvPr id="12" name="Textfeld 11"/>
          <p:cNvSpPr txBox="1"/>
          <p:nvPr/>
        </p:nvSpPr>
        <p:spPr>
          <a:xfrm>
            <a:off x="5148064" y="4341753"/>
            <a:ext cx="33843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err="1" smtClean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Piwowar</a:t>
            </a:r>
            <a:r>
              <a:rPr lang="de-DE" sz="1000" dirty="0" smtClean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et al. (2018): https</a:t>
            </a:r>
            <a:r>
              <a:rPr lang="de-DE" sz="10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://doi.org/10.7717/peerj.4375</a:t>
            </a:r>
            <a:endParaRPr lang="en-GB" sz="1000" dirty="0">
              <a:solidFill>
                <a:schemeClr val="accent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1839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1"/>
          <p:cNvSpPr txBox="1"/>
          <p:nvPr/>
        </p:nvSpPr>
        <p:spPr>
          <a:xfrm>
            <a:off x="323528" y="987574"/>
            <a:ext cx="828092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Why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are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OA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publications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cited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more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than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non-OA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publication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de-DE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de-DE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Open Access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effect</a:t>
            </a:r>
            <a:endParaRPr lang="de-DE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1500" lvl="1" indent="-285750">
              <a:lnSpc>
                <a:spcPct val="125000"/>
              </a:lnSpc>
              <a:buFont typeface="Courier New" panose="02070309020205020404" pitchFamily="49" charset="0"/>
              <a:buChar char="o"/>
            </a:pP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paper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open,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therefore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it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easier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download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read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cite</a:t>
            </a:r>
            <a:endParaRPr lang="de-DE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1500" lvl="1" indent="-285750">
              <a:lnSpc>
                <a:spcPct val="125000"/>
              </a:lnSpc>
              <a:buFont typeface="Courier New" panose="02070309020205020404" pitchFamily="49" charset="0"/>
              <a:buChar char="o"/>
            </a:pP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rich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get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richer</a:t>
            </a:r>
            <a:endParaRPr lang="de-DE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de-DE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Early Access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effect</a:t>
            </a:r>
            <a:endParaRPr lang="de-DE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1500" lvl="1" indent="-285750">
              <a:lnSpc>
                <a:spcPct val="125000"/>
              </a:lnSpc>
              <a:buFont typeface="Courier New" panose="02070309020205020404" pitchFamily="49" charset="0"/>
              <a:buChar char="o"/>
            </a:pP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Earlier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availability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(via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self-archiving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leads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a (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short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-term)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boost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citation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rates</a:t>
            </a:r>
            <a:endParaRPr lang="de-DE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de-DE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Quality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effect</a:t>
            </a:r>
            <a:endParaRPr lang="de-DE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1500" lvl="1" indent="-285750">
              <a:lnSpc>
                <a:spcPct val="125000"/>
              </a:lnSpc>
              <a:buFont typeface="Courier New" panose="02070309020205020404" pitchFamily="49" charset="0"/>
              <a:buChar char="o"/>
            </a:pP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Higher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quality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papers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are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overrepresented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amongst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OA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papers</a:t>
            </a:r>
            <a:endParaRPr lang="de-DE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1500" lvl="1" indent="-285750">
              <a:lnSpc>
                <a:spcPct val="125000"/>
              </a:lnSpc>
              <a:buFont typeface="Courier New" panose="02070309020205020404" pitchFamily="49" charset="0"/>
              <a:buChar char="o"/>
            </a:pP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Authors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self-select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their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highest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quality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papers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make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OA</a:t>
            </a:r>
          </a:p>
        </p:txBody>
      </p:sp>
      <p:sp>
        <p:nvSpPr>
          <p:cNvPr id="2" name="Rechteck 1"/>
          <p:cNvSpPr/>
          <p:nvPr/>
        </p:nvSpPr>
        <p:spPr bwMode="auto">
          <a:xfrm>
            <a:off x="323528" y="2571750"/>
            <a:ext cx="7560840" cy="648072"/>
          </a:xfrm>
          <a:prstGeom prst="rect">
            <a:avLst/>
          </a:prstGeom>
          <a:noFill/>
          <a:ln w="28575">
            <a:solidFill>
              <a:srgbClr val="C00000"/>
            </a:solidFill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2414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altLang="de-DE" smtClean="0"/>
              <a:t>Slide </a:t>
            </a:r>
            <a:fld id="{A254B5CB-9231-4E8A-8CE2-E25F7BB92403}" type="slidenum">
              <a:rPr lang="de-DE" altLang="de-DE" smtClean="0"/>
              <a:pPr/>
              <a:t>5</a:t>
            </a:fld>
            <a:endParaRPr lang="de-DE" alt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323528" y="267494"/>
            <a:ext cx="87849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OA </a:t>
            </a:r>
            <a:r>
              <a:rPr lang="de-DE" sz="2000" b="1" dirty="0" err="1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citation</a:t>
            </a:r>
            <a:r>
              <a:rPr lang="de-DE" sz="20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2000" b="1" dirty="0" err="1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advantage</a:t>
            </a:r>
            <a:endParaRPr lang="en-GB" sz="20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3611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323528" y="267494"/>
            <a:ext cx="87849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Early Access </a:t>
            </a:r>
            <a:r>
              <a:rPr lang="de-DE" sz="2000" b="1" dirty="0" err="1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effect</a:t>
            </a:r>
            <a:endParaRPr lang="en-GB" sz="20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915566"/>
            <a:ext cx="4593081" cy="3384376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2051720" y="4299942"/>
            <a:ext cx="28083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000" dirty="0" err="1" smtClean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Moed</a:t>
            </a:r>
            <a:r>
              <a:rPr lang="de-DE" sz="10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000" dirty="0" smtClean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de-DE" sz="10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2007</a:t>
            </a:r>
            <a:r>
              <a:rPr lang="de-DE" sz="1000" dirty="0" smtClean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): </a:t>
            </a:r>
            <a:r>
              <a:rPr lang="de-DE" sz="10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https://arxiv.org/abs/cs/0611060</a:t>
            </a:r>
            <a:endParaRPr lang="en-GB" sz="1000" dirty="0">
              <a:solidFill>
                <a:schemeClr val="accent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5220072" y="1207370"/>
            <a:ext cx="331236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Journal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articles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that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were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previously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deposited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arXiv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were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cited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more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quickly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following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journal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publication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than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articles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not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deposited</a:t>
            </a:r>
            <a:r>
              <a:rPr lang="de-DE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(e.g.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Davis and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Fromerth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 2007,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Moed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 2007;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Gentil-Beccot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et al., 2010;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Larivière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et al., 2014</a:t>
            </a:r>
            <a:r>
              <a:rPr lang="en-GB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  <a:endParaRPr lang="de-DE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altLang="de-DE" smtClean="0"/>
              <a:t>Slide </a:t>
            </a:r>
            <a:fld id="{A254B5CB-9231-4E8A-8CE2-E25F7BB92403}" type="slidenum">
              <a:rPr lang="de-DE" altLang="de-DE" smtClean="0"/>
              <a:pPr/>
              <a:t>6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4261839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323528" y="267494"/>
            <a:ext cx="87849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err="1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Rise</a:t>
            </a:r>
            <a:r>
              <a:rPr lang="de-DE" sz="20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2000" b="1" dirty="0" err="1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DE" sz="20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2000" b="1" dirty="0" err="1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DE" sz="20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2000" b="1" dirty="0" err="1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preprints</a:t>
            </a:r>
            <a:endParaRPr lang="en-GB" sz="20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120" y="1275606"/>
            <a:ext cx="6876256" cy="248213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altLang="de-DE" smtClean="0"/>
              <a:t>Slide </a:t>
            </a:r>
            <a:fld id="{A254B5CB-9231-4E8A-8CE2-E25F7BB92403}" type="slidenum">
              <a:rPr lang="de-DE" altLang="de-DE" smtClean="0"/>
              <a:pPr/>
              <a:t>7</a:t>
            </a:fld>
            <a:endParaRPr lang="de-DE" altLang="de-DE" dirty="0"/>
          </a:p>
        </p:txBody>
      </p:sp>
      <p:sp>
        <p:nvSpPr>
          <p:cNvPr id="11" name="Textfeld 10"/>
          <p:cNvSpPr txBox="1"/>
          <p:nvPr/>
        </p:nvSpPr>
        <p:spPr>
          <a:xfrm>
            <a:off x="5220072" y="3757743"/>
            <a:ext cx="28083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0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https://osf.io/preprints/</a:t>
            </a:r>
          </a:p>
        </p:txBody>
      </p:sp>
    </p:spTree>
    <p:extLst>
      <p:ext uri="{BB962C8B-B14F-4D97-AF65-F5344CB8AC3E}">
        <p14:creationId xmlns:p14="http://schemas.microsoft.com/office/powerpoint/2010/main" val="2139754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323528" y="267494"/>
            <a:ext cx="87849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Early Access </a:t>
            </a:r>
            <a:r>
              <a:rPr lang="de-DE" sz="2000" b="1" dirty="0" err="1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effect</a:t>
            </a:r>
            <a:r>
              <a:rPr lang="de-DE" sz="20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20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</a:t>
            </a:r>
            <a:r>
              <a:rPr lang="de-DE" sz="2000" b="1" dirty="0" err="1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bioRxiv</a:t>
            </a:r>
            <a:r>
              <a:rPr lang="de-DE" sz="20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GB" sz="20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323528" y="1130834"/>
            <a:ext cx="518457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Do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findings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from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arXiv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apply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other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subject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areas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Can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we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say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something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about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mechanism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driving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differences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citation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behaviour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between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articles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with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without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preprints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What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about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other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metrics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impact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, e.g. </a:t>
            </a:r>
            <a:r>
              <a:rPr lang="de-D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altmetrics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</p:txBody>
      </p:sp>
      <p:grpSp>
        <p:nvGrpSpPr>
          <p:cNvPr id="7" name="Group 29"/>
          <p:cNvGrpSpPr/>
          <p:nvPr/>
        </p:nvGrpSpPr>
        <p:grpSpPr>
          <a:xfrm>
            <a:off x="5796136" y="635314"/>
            <a:ext cx="2875689" cy="3576744"/>
            <a:chOff x="611560" y="267494"/>
            <a:chExt cx="3471756" cy="431812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560" y="267494"/>
              <a:ext cx="3471756" cy="4318124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9" name="Rectangle 28"/>
            <p:cNvSpPr/>
            <p:nvPr/>
          </p:nvSpPr>
          <p:spPr bwMode="auto">
            <a:xfrm>
              <a:off x="3491880" y="267494"/>
              <a:ext cx="591436" cy="50405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2414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1" name="Foliennummernplatzhalt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altLang="de-DE" smtClean="0"/>
              <a:t>Slide </a:t>
            </a:r>
            <a:fld id="{A254B5CB-9231-4E8A-8CE2-E25F7BB92403}" type="slidenum">
              <a:rPr lang="de-DE" altLang="de-DE" smtClean="0"/>
              <a:pPr/>
              <a:t>8</a:t>
            </a:fld>
            <a:endParaRPr lang="de-DE" altLang="de-DE" dirty="0"/>
          </a:p>
        </p:txBody>
      </p:sp>
      <p:sp>
        <p:nvSpPr>
          <p:cNvPr id="12" name="Textfeld 11"/>
          <p:cNvSpPr txBox="1"/>
          <p:nvPr/>
        </p:nvSpPr>
        <p:spPr>
          <a:xfrm>
            <a:off x="5940152" y="4269745"/>
            <a:ext cx="28083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0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https://doi.org/10.1101/673665 </a:t>
            </a:r>
          </a:p>
        </p:txBody>
      </p:sp>
    </p:spTree>
    <p:extLst>
      <p:ext uri="{BB962C8B-B14F-4D97-AF65-F5344CB8AC3E}">
        <p14:creationId xmlns:p14="http://schemas.microsoft.com/office/powerpoint/2010/main" val="3623724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323528" y="267494"/>
            <a:ext cx="87849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</a:t>
            </a:r>
            <a:r>
              <a:rPr lang="de-DE" sz="2000" b="1" dirty="0" err="1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retrieval</a:t>
            </a:r>
            <a:endParaRPr lang="en-GB" sz="20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altLang="de-DE" smtClean="0"/>
              <a:t>Slide </a:t>
            </a:r>
            <a:fld id="{A254B5CB-9231-4E8A-8CE2-E25F7BB92403}" type="slidenum">
              <a:rPr lang="de-DE" altLang="de-DE" smtClean="0"/>
              <a:pPr/>
              <a:t>9</a:t>
            </a:fld>
            <a:endParaRPr lang="de-DE" altLang="de-DE" dirty="0"/>
          </a:p>
        </p:txBody>
      </p:sp>
      <p:sp>
        <p:nvSpPr>
          <p:cNvPr id="5" name="TextBox 1"/>
          <p:cNvSpPr txBox="1"/>
          <p:nvPr/>
        </p:nvSpPr>
        <p:spPr>
          <a:xfrm>
            <a:off x="2699792" y="555526"/>
            <a:ext cx="3456384" cy="47705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GB" sz="1000" dirty="0" smtClean="0">
                <a:latin typeface="Calibri" panose="020F0502020204030204" pitchFamily="34" charset="0"/>
                <a:cs typeface="Calibri" panose="020F0502020204030204" pitchFamily="34" charset="0"/>
              </a:rPr>
              <a:t>Retrieve preprint metadata (N ~18,000)</a:t>
            </a:r>
          </a:p>
          <a:p>
            <a:pPr algn="ctr">
              <a:spcAft>
                <a:spcPts val="600"/>
              </a:spcAft>
            </a:pPr>
            <a:r>
              <a:rPr lang="en-GB" sz="10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GB" sz="10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Crossref</a:t>
            </a:r>
            <a:r>
              <a:rPr lang="en-GB" sz="10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GB" sz="10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15"/>
          <p:cNvSpPr txBox="1"/>
          <p:nvPr/>
        </p:nvSpPr>
        <p:spPr>
          <a:xfrm>
            <a:off x="2699792" y="1476284"/>
            <a:ext cx="3456384" cy="47705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GB" sz="1000" dirty="0" smtClean="0">
                <a:latin typeface="Calibri" panose="020F0502020204030204" pitchFamily="34" charset="0"/>
                <a:cs typeface="Calibri" panose="020F0502020204030204" pitchFamily="34" charset="0"/>
              </a:rPr>
              <a:t>Match preprints to journal articles (N ~ 7000)</a:t>
            </a:r>
          </a:p>
          <a:p>
            <a:pPr algn="ctr">
              <a:spcAft>
                <a:spcPts val="600"/>
              </a:spcAft>
            </a:pPr>
            <a:r>
              <a:rPr lang="en-GB" sz="10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GB" sz="10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Crossref</a:t>
            </a:r>
            <a:r>
              <a:rPr lang="en-GB" sz="10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GB" sz="10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bioRxiv</a:t>
            </a:r>
            <a:r>
              <a:rPr lang="en-GB" sz="10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website*, Scopus)</a:t>
            </a:r>
            <a:endParaRPr lang="en-GB" sz="10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TextBox 96"/>
          <p:cNvSpPr txBox="1"/>
          <p:nvPr/>
        </p:nvSpPr>
        <p:spPr>
          <a:xfrm>
            <a:off x="2685512" y="2412390"/>
            <a:ext cx="3456384" cy="47705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GB" sz="1000" dirty="0" smtClean="0">
                <a:latin typeface="Calibri" panose="020F0502020204030204" pitchFamily="34" charset="0"/>
                <a:cs typeface="Calibri" panose="020F0502020204030204" pitchFamily="34" charset="0"/>
              </a:rPr>
              <a:t>Month and journal-matched control group </a:t>
            </a:r>
          </a:p>
          <a:p>
            <a:pPr algn="ctr">
              <a:spcAft>
                <a:spcPts val="600"/>
              </a:spcAft>
            </a:pPr>
            <a:r>
              <a:rPr lang="en-GB" sz="1000" dirty="0" smtClean="0">
                <a:latin typeface="Calibri" panose="020F0502020204030204" pitchFamily="34" charset="0"/>
                <a:cs typeface="Calibri" panose="020F0502020204030204" pitchFamily="34" charset="0"/>
              </a:rPr>
              <a:t>(N ~ 7000) </a:t>
            </a:r>
            <a:r>
              <a:rPr lang="en-GB" sz="10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(Scopus)</a:t>
            </a:r>
            <a:endParaRPr lang="en-GB" sz="10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TextBox 145"/>
          <p:cNvSpPr txBox="1"/>
          <p:nvPr/>
        </p:nvSpPr>
        <p:spPr>
          <a:xfrm>
            <a:off x="2699792" y="3363838"/>
            <a:ext cx="3442104" cy="24622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GB" sz="1000" dirty="0" smtClean="0">
                <a:latin typeface="Calibri" panose="020F0502020204030204" pitchFamily="34" charset="0"/>
                <a:cs typeface="Calibri" panose="020F0502020204030204" pitchFamily="34" charset="0"/>
              </a:rPr>
              <a:t>Citation counts, monthly aggregated </a:t>
            </a:r>
            <a:r>
              <a:rPr lang="en-GB" sz="10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(Scopus, </a:t>
            </a:r>
            <a:r>
              <a:rPr lang="en-GB" sz="10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Crossref</a:t>
            </a:r>
            <a:r>
              <a:rPr lang="en-GB" sz="10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GB" sz="10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TextBox 146"/>
          <p:cNvSpPr txBox="1"/>
          <p:nvPr/>
        </p:nvSpPr>
        <p:spPr>
          <a:xfrm>
            <a:off x="2685512" y="4011910"/>
            <a:ext cx="3456384" cy="24622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GB" sz="1000" dirty="0" smtClean="0">
                <a:latin typeface="Calibri" panose="020F0502020204030204" pitchFamily="34" charset="0"/>
                <a:cs typeface="Calibri" panose="020F0502020204030204" pitchFamily="34" charset="0"/>
              </a:rPr>
              <a:t>Altmetric counts </a:t>
            </a:r>
            <a:r>
              <a:rPr lang="en-GB" sz="10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(Altmetric.com)</a:t>
            </a:r>
            <a:endParaRPr lang="en-GB" sz="10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4" name="Straight Arrow Connector 147"/>
          <p:cNvCxnSpPr/>
          <p:nvPr/>
        </p:nvCxnSpPr>
        <p:spPr bwMode="auto">
          <a:xfrm>
            <a:off x="4373610" y="1151960"/>
            <a:ext cx="0" cy="216024"/>
          </a:xfrm>
          <a:prstGeom prst="straightConnector1">
            <a:avLst/>
          </a:prstGeom>
          <a:solidFill>
            <a:schemeClr val="folHlink"/>
          </a:solidFill>
          <a:ln w="190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Straight Arrow Connector 148"/>
          <p:cNvCxnSpPr/>
          <p:nvPr/>
        </p:nvCxnSpPr>
        <p:spPr bwMode="auto">
          <a:xfrm>
            <a:off x="4364268" y="3043984"/>
            <a:ext cx="0" cy="216024"/>
          </a:xfrm>
          <a:prstGeom prst="straightConnector1">
            <a:avLst/>
          </a:prstGeom>
          <a:solidFill>
            <a:schemeClr val="folHlink"/>
          </a:solidFill>
          <a:ln w="190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Straight Arrow Connector 149"/>
          <p:cNvCxnSpPr/>
          <p:nvPr/>
        </p:nvCxnSpPr>
        <p:spPr bwMode="auto">
          <a:xfrm>
            <a:off x="4364268" y="2088064"/>
            <a:ext cx="0" cy="216024"/>
          </a:xfrm>
          <a:prstGeom prst="straightConnector1">
            <a:avLst/>
          </a:prstGeom>
          <a:solidFill>
            <a:schemeClr val="folHlink"/>
          </a:solidFill>
          <a:ln w="190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Straight Arrow Connector 150"/>
          <p:cNvCxnSpPr/>
          <p:nvPr/>
        </p:nvCxnSpPr>
        <p:spPr bwMode="auto">
          <a:xfrm>
            <a:off x="4364268" y="3723878"/>
            <a:ext cx="0" cy="216024"/>
          </a:xfrm>
          <a:prstGeom prst="straightConnector1">
            <a:avLst/>
          </a:prstGeom>
          <a:solidFill>
            <a:schemeClr val="folHlink"/>
          </a:solidFill>
          <a:ln w="190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" name="Textfeld 3"/>
          <p:cNvSpPr txBox="1"/>
          <p:nvPr/>
        </p:nvSpPr>
        <p:spPr>
          <a:xfrm>
            <a:off x="2699792" y="4371950"/>
            <a:ext cx="60486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00" dirty="0" smtClean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*See R package: https</a:t>
            </a:r>
            <a:r>
              <a:rPr lang="en-GB" sz="10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://github.com/nicholasmfraser/biorrxiv</a:t>
            </a:r>
          </a:p>
        </p:txBody>
      </p:sp>
    </p:spTree>
    <p:extLst>
      <p:ext uri="{BB962C8B-B14F-4D97-AF65-F5344CB8AC3E}">
        <p14:creationId xmlns:p14="http://schemas.microsoft.com/office/powerpoint/2010/main" val="4079181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_Master_16_9_01_quer_eng">
  <a:themeElements>
    <a:clrScheme name="Leere Präsentation 1">
      <a:dk1>
        <a:srgbClr val="000000"/>
      </a:dk1>
      <a:lt1>
        <a:srgbClr val="FFFFFF"/>
      </a:lt1>
      <a:dk2>
        <a:srgbClr val="FF9900"/>
      </a:dk2>
      <a:lt2>
        <a:srgbClr val="3366FF"/>
      </a:lt2>
      <a:accent1>
        <a:srgbClr val="B2B2B2"/>
      </a:accent1>
      <a:accent2>
        <a:srgbClr val="808080"/>
      </a:accent2>
      <a:accent3>
        <a:srgbClr val="FFFFFF"/>
      </a:accent3>
      <a:accent4>
        <a:srgbClr val="000000"/>
      </a:accent4>
      <a:accent5>
        <a:srgbClr val="D5D5D5"/>
      </a:accent5>
      <a:accent6>
        <a:srgbClr val="737373"/>
      </a:accent6>
      <a:hlink>
        <a:srgbClr val="4D4D4D"/>
      </a:hlink>
      <a:folHlink>
        <a:srgbClr val="292929"/>
      </a:folHlink>
    </a:clrScheme>
    <a:fontScheme name="Leere Prä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124142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124142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FF9900"/>
        </a:dk2>
        <a:lt2>
          <a:srgbClr val="3366FF"/>
        </a:lt2>
        <a:accent1>
          <a:srgbClr val="B2B2B2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737373"/>
        </a:accent6>
        <a:hlink>
          <a:srgbClr val="4D4D4D"/>
        </a:hlink>
        <a:folHlink>
          <a:srgbClr val="29292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1722</Words>
  <Application>Microsoft Office PowerPoint</Application>
  <PresentationFormat>On-screen Show (16:9)</PresentationFormat>
  <Paragraphs>284</Paragraphs>
  <Slides>37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6" baseType="lpstr">
      <vt:lpstr>ＭＳ Ｐゴシック</vt:lpstr>
      <vt:lpstr>Arial</vt:lpstr>
      <vt:lpstr>Calibri</vt:lpstr>
      <vt:lpstr>Cambria</vt:lpstr>
      <vt:lpstr>Cambria Math</vt:lpstr>
      <vt:lpstr>Courier New</vt:lpstr>
      <vt:lpstr>Symbol</vt:lpstr>
      <vt:lpstr>Times New Roman</vt:lpstr>
      <vt:lpstr>PPT_Master_16_9_01_quer_eng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ZBW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Fraser Nicholas</dc:creator>
  <cp:lastModifiedBy>Fraser, N.M.</cp:lastModifiedBy>
  <cp:revision>108</cp:revision>
  <dcterms:created xsi:type="dcterms:W3CDTF">2019-04-02T09:49:51Z</dcterms:created>
  <dcterms:modified xsi:type="dcterms:W3CDTF">2020-02-06T15:07:39Z</dcterms:modified>
</cp:coreProperties>
</file>