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 id="2147483826" r:id="rId2"/>
  </p:sldMasterIdLst>
  <p:sldIdLst>
    <p:sldId id="256" r:id="rId3"/>
    <p:sldId id="258" r:id="rId4"/>
    <p:sldId id="257" r:id="rId5"/>
    <p:sldId id="263" r:id="rId6"/>
    <p:sldId id="261" r:id="rId7"/>
    <p:sldId id="264" r:id="rId8"/>
    <p:sldId id="259" r:id="rId9"/>
    <p:sldId id="265" r:id="rId10"/>
    <p:sldId id="262" r:id="rId11"/>
    <p:sldId id="273" r:id="rId12"/>
    <p:sldId id="266" r:id="rId13"/>
    <p:sldId id="274" r:id="rId14"/>
    <p:sldId id="267" r:id="rId15"/>
    <p:sldId id="271" r:id="rId16"/>
    <p:sldId id="268"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8895C7-3CE4-4608-A35E-C0E3E25A2EFA}" type="doc">
      <dgm:prSet loTypeId="urn:microsoft.com/office/officeart/2005/8/layout/process1" loCatId="process" qsTypeId="urn:microsoft.com/office/officeart/2005/8/quickstyle/simple1" qsCatId="simple" csTypeId="urn:microsoft.com/office/officeart/2005/8/colors/accent1_2" csCatId="accent1" phldr="1"/>
      <dgm:spPr/>
    </dgm:pt>
    <dgm:pt modelId="{2DE035BD-4D7C-4437-80C1-5D87474FB7EE}">
      <dgm:prSet phldrT="[Text]"/>
      <dgm:spPr/>
      <dgm:t>
        <a:bodyPr/>
        <a:lstStyle/>
        <a:p>
          <a:r>
            <a:rPr lang="en-US" dirty="0"/>
            <a:t>Import Data from CSV</a:t>
          </a:r>
          <a:endParaRPr lang="en-ID" dirty="0"/>
        </a:p>
      </dgm:t>
    </dgm:pt>
    <dgm:pt modelId="{FF8AD2AC-FC76-4264-91E9-4E9C4DF1F8E7}" type="parTrans" cxnId="{ED8E0031-0FE7-4ECD-8376-4E27C95C4D6D}">
      <dgm:prSet/>
      <dgm:spPr/>
      <dgm:t>
        <a:bodyPr/>
        <a:lstStyle/>
        <a:p>
          <a:endParaRPr lang="en-ID"/>
        </a:p>
      </dgm:t>
    </dgm:pt>
    <dgm:pt modelId="{C13C33B0-FDD5-433E-9773-271F3405C241}" type="sibTrans" cxnId="{ED8E0031-0FE7-4ECD-8376-4E27C95C4D6D}">
      <dgm:prSet/>
      <dgm:spPr/>
      <dgm:t>
        <a:bodyPr/>
        <a:lstStyle/>
        <a:p>
          <a:endParaRPr lang="en-ID"/>
        </a:p>
      </dgm:t>
    </dgm:pt>
    <dgm:pt modelId="{914723C3-1C0D-4CBC-885D-0B8C75113F68}">
      <dgm:prSet phldrT="[Text]"/>
      <dgm:spPr/>
      <dgm:t>
        <a:bodyPr/>
        <a:lstStyle/>
        <a:p>
          <a:r>
            <a:rPr lang="en-US" dirty="0"/>
            <a:t>Merge </a:t>
          </a:r>
          <a:r>
            <a:rPr lang="en-US" dirty="0" err="1"/>
            <a:t>Dataframes</a:t>
          </a:r>
          <a:r>
            <a:rPr lang="en-US" dirty="0"/>
            <a:t> from each CSV using Relevant Column	</a:t>
          </a:r>
          <a:endParaRPr lang="en-ID" dirty="0"/>
        </a:p>
      </dgm:t>
    </dgm:pt>
    <dgm:pt modelId="{80817B67-F1AB-4EF9-B5C3-E539DA818AF2}" type="parTrans" cxnId="{02D4FD19-7E23-430E-A463-2B00997754B8}">
      <dgm:prSet/>
      <dgm:spPr/>
      <dgm:t>
        <a:bodyPr/>
        <a:lstStyle/>
        <a:p>
          <a:endParaRPr lang="en-ID"/>
        </a:p>
      </dgm:t>
    </dgm:pt>
    <dgm:pt modelId="{2C8CB5DE-A2C0-4D4B-B5C2-26546F92E0E8}" type="sibTrans" cxnId="{02D4FD19-7E23-430E-A463-2B00997754B8}">
      <dgm:prSet/>
      <dgm:spPr/>
      <dgm:t>
        <a:bodyPr/>
        <a:lstStyle/>
        <a:p>
          <a:endParaRPr lang="en-ID"/>
        </a:p>
      </dgm:t>
    </dgm:pt>
    <dgm:pt modelId="{F4499E28-8AB4-4AC8-8815-5354AEFF58D8}">
      <dgm:prSet phldrT="[Text]"/>
      <dgm:spPr/>
      <dgm:t>
        <a:bodyPr/>
        <a:lstStyle/>
        <a:p>
          <a:r>
            <a:rPr lang="en-US" dirty="0"/>
            <a:t>Create RFM Matrix</a:t>
          </a:r>
          <a:endParaRPr lang="en-ID" dirty="0"/>
        </a:p>
      </dgm:t>
    </dgm:pt>
    <dgm:pt modelId="{CAEA5C2E-4CDE-41BC-B4A6-394FE240C4DD}" type="parTrans" cxnId="{3084D322-9482-42ED-BC26-686EE134F222}">
      <dgm:prSet/>
      <dgm:spPr/>
      <dgm:t>
        <a:bodyPr/>
        <a:lstStyle/>
        <a:p>
          <a:endParaRPr lang="en-ID"/>
        </a:p>
      </dgm:t>
    </dgm:pt>
    <dgm:pt modelId="{7D4E727C-C8D4-4F46-9410-8020E415FCA6}" type="sibTrans" cxnId="{3084D322-9482-42ED-BC26-686EE134F222}">
      <dgm:prSet/>
      <dgm:spPr/>
      <dgm:t>
        <a:bodyPr/>
        <a:lstStyle/>
        <a:p>
          <a:endParaRPr lang="en-ID"/>
        </a:p>
      </dgm:t>
    </dgm:pt>
    <dgm:pt modelId="{665A720E-898C-4F2F-ACDF-B144167937C3}">
      <dgm:prSet/>
      <dgm:spPr/>
      <dgm:t>
        <a:bodyPr/>
        <a:lstStyle/>
        <a:p>
          <a:r>
            <a:rPr lang="en-US" dirty="0"/>
            <a:t>Check Missing Values</a:t>
          </a:r>
          <a:endParaRPr lang="en-ID" dirty="0"/>
        </a:p>
      </dgm:t>
    </dgm:pt>
    <dgm:pt modelId="{EAFBD0D9-9838-4A71-B3C9-8D19DF0C2A65}" type="parTrans" cxnId="{00E1B985-3F0A-4612-9289-F8CC73D32A16}">
      <dgm:prSet/>
      <dgm:spPr/>
      <dgm:t>
        <a:bodyPr/>
        <a:lstStyle/>
        <a:p>
          <a:endParaRPr lang="en-ID"/>
        </a:p>
      </dgm:t>
    </dgm:pt>
    <dgm:pt modelId="{F9C36979-EBBF-47A4-8CDB-212829F17012}" type="sibTrans" cxnId="{00E1B985-3F0A-4612-9289-F8CC73D32A16}">
      <dgm:prSet/>
      <dgm:spPr/>
      <dgm:t>
        <a:bodyPr/>
        <a:lstStyle/>
        <a:p>
          <a:endParaRPr lang="en-ID"/>
        </a:p>
      </dgm:t>
    </dgm:pt>
    <dgm:pt modelId="{5DFB8BA0-D5F1-478E-9FF4-266CE8AB84C9}">
      <dgm:prSet/>
      <dgm:spPr/>
      <dgm:t>
        <a:bodyPr/>
        <a:lstStyle/>
        <a:p>
          <a:r>
            <a:rPr lang="en-US" dirty="0"/>
            <a:t>Clustering</a:t>
          </a:r>
          <a:endParaRPr lang="en-ID" dirty="0"/>
        </a:p>
      </dgm:t>
    </dgm:pt>
    <dgm:pt modelId="{D9EEBC57-65A6-460D-B189-ED3A0244852A}" type="parTrans" cxnId="{BC622D75-CD88-4A56-8277-E676D7E08B62}">
      <dgm:prSet/>
      <dgm:spPr/>
      <dgm:t>
        <a:bodyPr/>
        <a:lstStyle/>
        <a:p>
          <a:endParaRPr lang="en-ID"/>
        </a:p>
      </dgm:t>
    </dgm:pt>
    <dgm:pt modelId="{F1126FAA-7C72-4E23-91DC-B8867C8298ED}" type="sibTrans" cxnId="{BC622D75-CD88-4A56-8277-E676D7E08B62}">
      <dgm:prSet/>
      <dgm:spPr/>
      <dgm:t>
        <a:bodyPr/>
        <a:lstStyle/>
        <a:p>
          <a:endParaRPr lang="en-ID"/>
        </a:p>
      </dgm:t>
    </dgm:pt>
    <dgm:pt modelId="{F62B6AEC-E36A-40FF-8C7D-9097183FB3A9}">
      <dgm:prSet/>
      <dgm:spPr/>
      <dgm:t>
        <a:bodyPr/>
        <a:lstStyle/>
        <a:p>
          <a:r>
            <a:rPr lang="en-US" dirty="0"/>
            <a:t>Cluster EDA</a:t>
          </a:r>
          <a:endParaRPr lang="en-ID" dirty="0"/>
        </a:p>
      </dgm:t>
    </dgm:pt>
    <dgm:pt modelId="{059FF6FB-92A2-4688-BE26-FE057180587D}" type="parTrans" cxnId="{8D9552DE-165C-45B6-A55C-79AA9EA707A7}">
      <dgm:prSet/>
      <dgm:spPr/>
      <dgm:t>
        <a:bodyPr/>
        <a:lstStyle/>
        <a:p>
          <a:endParaRPr lang="en-ID"/>
        </a:p>
      </dgm:t>
    </dgm:pt>
    <dgm:pt modelId="{F4FC8E99-139D-4468-BA9E-1058BE74ECEC}" type="sibTrans" cxnId="{8D9552DE-165C-45B6-A55C-79AA9EA707A7}">
      <dgm:prSet/>
      <dgm:spPr/>
      <dgm:t>
        <a:bodyPr/>
        <a:lstStyle/>
        <a:p>
          <a:endParaRPr lang="en-ID"/>
        </a:p>
      </dgm:t>
    </dgm:pt>
    <dgm:pt modelId="{04265149-40B3-48CC-84C9-AF9457FE5A4A}" type="pres">
      <dgm:prSet presAssocID="{548895C7-3CE4-4608-A35E-C0E3E25A2EFA}" presName="Name0" presStyleCnt="0">
        <dgm:presLayoutVars>
          <dgm:dir/>
          <dgm:resizeHandles val="exact"/>
        </dgm:presLayoutVars>
      </dgm:prSet>
      <dgm:spPr/>
    </dgm:pt>
    <dgm:pt modelId="{93BA4BF5-93F0-453E-B8B5-330F268583F5}" type="pres">
      <dgm:prSet presAssocID="{2DE035BD-4D7C-4437-80C1-5D87474FB7EE}" presName="node" presStyleLbl="node1" presStyleIdx="0" presStyleCnt="6" custLinFactY="-9842" custLinFactNeighborX="7523" custLinFactNeighborY="-100000">
        <dgm:presLayoutVars>
          <dgm:bulletEnabled val="1"/>
        </dgm:presLayoutVars>
      </dgm:prSet>
      <dgm:spPr/>
    </dgm:pt>
    <dgm:pt modelId="{425189E5-6071-489B-8C1B-781F3AFC5D29}" type="pres">
      <dgm:prSet presAssocID="{C13C33B0-FDD5-433E-9773-271F3405C241}" presName="sibTrans" presStyleLbl="sibTrans2D1" presStyleIdx="0" presStyleCnt="5"/>
      <dgm:spPr/>
    </dgm:pt>
    <dgm:pt modelId="{1962EDE4-3230-43F8-A5D3-C732425A22DC}" type="pres">
      <dgm:prSet presAssocID="{C13C33B0-FDD5-433E-9773-271F3405C241}" presName="connectorText" presStyleLbl="sibTrans2D1" presStyleIdx="0" presStyleCnt="5"/>
      <dgm:spPr/>
    </dgm:pt>
    <dgm:pt modelId="{2329A3BF-76AE-43C5-AD46-70864FAF2DF0}" type="pres">
      <dgm:prSet presAssocID="{914723C3-1C0D-4CBC-885D-0B8C75113F68}" presName="node" presStyleLbl="node1" presStyleIdx="1" presStyleCnt="6" custLinFactY="-9842" custLinFactNeighborX="11575" custLinFactNeighborY="-100000">
        <dgm:presLayoutVars>
          <dgm:bulletEnabled val="1"/>
        </dgm:presLayoutVars>
      </dgm:prSet>
      <dgm:spPr/>
    </dgm:pt>
    <dgm:pt modelId="{AA9E65E1-871D-428E-BB1D-65F3C408B8E5}" type="pres">
      <dgm:prSet presAssocID="{2C8CB5DE-A2C0-4D4B-B5C2-26546F92E0E8}" presName="sibTrans" presStyleLbl="sibTrans2D1" presStyleIdx="1" presStyleCnt="5"/>
      <dgm:spPr/>
    </dgm:pt>
    <dgm:pt modelId="{B72A9A71-9D2B-4347-A4EA-70FD80AB158F}" type="pres">
      <dgm:prSet presAssocID="{2C8CB5DE-A2C0-4D4B-B5C2-26546F92E0E8}" presName="connectorText" presStyleLbl="sibTrans2D1" presStyleIdx="1" presStyleCnt="5"/>
      <dgm:spPr/>
    </dgm:pt>
    <dgm:pt modelId="{D2E385E6-1EAA-4647-A495-9CC245FF1551}" type="pres">
      <dgm:prSet presAssocID="{F4499E28-8AB4-4AC8-8815-5354AEFF58D8}" presName="node" presStyleLbl="node1" presStyleIdx="2" presStyleCnt="6" custLinFactNeighborX="16188" custLinFactNeighborY="-88692">
        <dgm:presLayoutVars>
          <dgm:bulletEnabled val="1"/>
        </dgm:presLayoutVars>
      </dgm:prSet>
      <dgm:spPr/>
    </dgm:pt>
    <dgm:pt modelId="{DB14C7EA-C0DE-4310-AA4E-75EE6D9F6A83}" type="pres">
      <dgm:prSet presAssocID="{7D4E727C-C8D4-4F46-9410-8020E415FCA6}" presName="sibTrans" presStyleLbl="sibTrans2D1" presStyleIdx="2" presStyleCnt="5"/>
      <dgm:spPr/>
    </dgm:pt>
    <dgm:pt modelId="{DC7408CF-ACE5-4973-A8E0-8DC006A9BC84}" type="pres">
      <dgm:prSet presAssocID="{7D4E727C-C8D4-4F46-9410-8020E415FCA6}" presName="connectorText" presStyleLbl="sibTrans2D1" presStyleIdx="2" presStyleCnt="5"/>
      <dgm:spPr/>
    </dgm:pt>
    <dgm:pt modelId="{80B6E595-6A9B-448B-8C01-CEB3AAAE3B25}" type="pres">
      <dgm:prSet presAssocID="{665A720E-898C-4F2F-ACDF-B144167937C3}" presName="node" presStyleLbl="node1" presStyleIdx="3" presStyleCnt="6" custLinFactNeighborX="17684" custLinFactNeighborY="-88692">
        <dgm:presLayoutVars>
          <dgm:bulletEnabled val="1"/>
        </dgm:presLayoutVars>
      </dgm:prSet>
      <dgm:spPr/>
    </dgm:pt>
    <dgm:pt modelId="{1C5B6B76-D5E1-481D-BE70-4F41046C8767}" type="pres">
      <dgm:prSet presAssocID="{F9C36979-EBBF-47A4-8CDB-212829F17012}" presName="sibTrans" presStyleLbl="sibTrans2D1" presStyleIdx="3" presStyleCnt="5"/>
      <dgm:spPr/>
    </dgm:pt>
    <dgm:pt modelId="{982341E3-65C6-444C-9359-1879252C5A09}" type="pres">
      <dgm:prSet presAssocID="{F9C36979-EBBF-47A4-8CDB-212829F17012}" presName="connectorText" presStyleLbl="sibTrans2D1" presStyleIdx="3" presStyleCnt="5"/>
      <dgm:spPr/>
    </dgm:pt>
    <dgm:pt modelId="{01F08755-5EF7-4A92-9BAA-7DB388BE5969}" type="pres">
      <dgm:prSet presAssocID="{5DFB8BA0-D5F1-478E-9FF4-266CE8AB84C9}" presName="node" presStyleLbl="node1" presStyleIdx="4" presStyleCnt="6" custLinFactNeighborX="27529" custLinFactNeighborY="-87499">
        <dgm:presLayoutVars>
          <dgm:bulletEnabled val="1"/>
        </dgm:presLayoutVars>
      </dgm:prSet>
      <dgm:spPr/>
    </dgm:pt>
    <dgm:pt modelId="{B6C49566-7C9D-43BA-ADA1-E58E3C384787}" type="pres">
      <dgm:prSet presAssocID="{F1126FAA-7C72-4E23-91DC-B8867C8298ED}" presName="sibTrans" presStyleLbl="sibTrans2D1" presStyleIdx="4" presStyleCnt="5"/>
      <dgm:spPr/>
    </dgm:pt>
    <dgm:pt modelId="{F42C0FFC-9D29-4128-913F-A6C25AD41781}" type="pres">
      <dgm:prSet presAssocID="{F1126FAA-7C72-4E23-91DC-B8867C8298ED}" presName="connectorText" presStyleLbl="sibTrans2D1" presStyleIdx="4" presStyleCnt="5"/>
      <dgm:spPr/>
    </dgm:pt>
    <dgm:pt modelId="{2B41D14D-CDC2-42AF-AA31-1D3D7E904A00}" type="pres">
      <dgm:prSet presAssocID="{F62B6AEC-E36A-40FF-8C7D-9097183FB3A9}" presName="node" presStyleLbl="node1" presStyleIdx="5" presStyleCnt="6" custScaleX="89792" custLinFactNeighborX="-7325" custLinFactNeighborY="-87499">
        <dgm:presLayoutVars>
          <dgm:bulletEnabled val="1"/>
        </dgm:presLayoutVars>
      </dgm:prSet>
      <dgm:spPr/>
    </dgm:pt>
  </dgm:ptLst>
  <dgm:cxnLst>
    <dgm:cxn modelId="{02D4FD19-7E23-430E-A463-2B00997754B8}" srcId="{548895C7-3CE4-4608-A35E-C0E3E25A2EFA}" destId="{914723C3-1C0D-4CBC-885D-0B8C75113F68}" srcOrd="1" destOrd="0" parTransId="{80817B67-F1AB-4EF9-B5C3-E539DA818AF2}" sibTransId="{2C8CB5DE-A2C0-4D4B-B5C2-26546F92E0E8}"/>
    <dgm:cxn modelId="{9005BE1A-6198-4180-B820-B2ACAB53BE16}" type="presOf" srcId="{2DE035BD-4D7C-4437-80C1-5D87474FB7EE}" destId="{93BA4BF5-93F0-453E-B8B5-330F268583F5}" srcOrd="0" destOrd="0" presId="urn:microsoft.com/office/officeart/2005/8/layout/process1"/>
    <dgm:cxn modelId="{3084D322-9482-42ED-BC26-686EE134F222}" srcId="{548895C7-3CE4-4608-A35E-C0E3E25A2EFA}" destId="{F4499E28-8AB4-4AC8-8815-5354AEFF58D8}" srcOrd="2" destOrd="0" parTransId="{CAEA5C2E-4CDE-41BC-B4A6-394FE240C4DD}" sibTransId="{7D4E727C-C8D4-4F46-9410-8020E415FCA6}"/>
    <dgm:cxn modelId="{7F6E232C-2406-4895-BCB5-3C2FAB355FA3}" type="presOf" srcId="{2C8CB5DE-A2C0-4D4B-B5C2-26546F92E0E8}" destId="{AA9E65E1-871D-428E-BB1D-65F3C408B8E5}" srcOrd="0" destOrd="0" presId="urn:microsoft.com/office/officeart/2005/8/layout/process1"/>
    <dgm:cxn modelId="{0E007630-A1DC-4FD3-A95E-5E9687BF069D}" type="presOf" srcId="{548895C7-3CE4-4608-A35E-C0E3E25A2EFA}" destId="{04265149-40B3-48CC-84C9-AF9457FE5A4A}" srcOrd="0" destOrd="0" presId="urn:microsoft.com/office/officeart/2005/8/layout/process1"/>
    <dgm:cxn modelId="{ED8E0031-0FE7-4ECD-8376-4E27C95C4D6D}" srcId="{548895C7-3CE4-4608-A35E-C0E3E25A2EFA}" destId="{2DE035BD-4D7C-4437-80C1-5D87474FB7EE}" srcOrd="0" destOrd="0" parTransId="{FF8AD2AC-FC76-4264-91E9-4E9C4DF1F8E7}" sibTransId="{C13C33B0-FDD5-433E-9773-271F3405C241}"/>
    <dgm:cxn modelId="{1E7B903E-80B4-4BE3-9A6D-F24643676632}" type="presOf" srcId="{F1126FAA-7C72-4E23-91DC-B8867C8298ED}" destId="{F42C0FFC-9D29-4128-913F-A6C25AD41781}" srcOrd="1" destOrd="0" presId="urn:microsoft.com/office/officeart/2005/8/layout/process1"/>
    <dgm:cxn modelId="{E111633F-4222-4B48-A322-69D377ADB6C8}" type="presOf" srcId="{7D4E727C-C8D4-4F46-9410-8020E415FCA6}" destId="{DB14C7EA-C0DE-4310-AA4E-75EE6D9F6A83}" srcOrd="0" destOrd="0" presId="urn:microsoft.com/office/officeart/2005/8/layout/process1"/>
    <dgm:cxn modelId="{BC350D45-BFA5-4935-B55A-D68ED272744D}" type="presOf" srcId="{914723C3-1C0D-4CBC-885D-0B8C75113F68}" destId="{2329A3BF-76AE-43C5-AD46-70864FAF2DF0}" srcOrd="0" destOrd="0" presId="urn:microsoft.com/office/officeart/2005/8/layout/process1"/>
    <dgm:cxn modelId="{8181EF4A-C14D-4DA5-BA9B-122457091214}" type="presOf" srcId="{C13C33B0-FDD5-433E-9773-271F3405C241}" destId="{1962EDE4-3230-43F8-A5D3-C732425A22DC}" srcOrd="1" destOrd="0" presId="urn:microsoft.com/office/officeart/2005/8/layout/process1"/>
    <dgm:cxn modelId="{EFDADE6C-1D27-4737-885E-74909D61EC7E}" type="presOf" srcId="{5DFB8BA0-D5F1-478E-9FF4-266CE8AB84C9}" destId="{01F08755-5EF7-4A92-9BAA-7DB388BE5969}" srcOrd="0" destOrd="0" presId="urn:microsoft.com/office/officeart/2005/8/layout/process1"/>
    <dgm:cxn modelId="{BC622D75-CD88-4A56-8277-E676D7E08B62}" srcId="{548895C7-3CE4-4608-A35E-C0E3E25A2EFA}" destId="{5DFB8BA0-D5F1-478E-9FF4-266CE8AB84C9}" srcOrd="4" destOrd="0" parTransId="{D9EEBC57-65A6-460D-B189-ED3A0244852A}" sibTransId="{F1126FAA-7C72-4E23-91DC-B8867C8298ED}"/>
    <dgm:cxn modelId="{6B4B5F57-B8A5-4C31-9065-703642036E6F}" type="presOf" srcId="{F9C36979-EBBF-47A4-8CDB-212829F17012}" destId="{1C5B6B76-D5E1-481D-BE70-4F41046C8767}" srcOrd="0" destOrd="0" presId="urn:microsoft.com/office/officeart/2005/8/layout/process1"/>
    <dgm:cxn modelId="{8926177A-CD6F-4B41-8948-6EC60956CA10}" type="presOf" srcId="{F62B6AEC-E36A-40FF-8C7D-9097183FB3A9}" destId="{2B41D14D-CDC2-42AF-AA31-1D3D7E904A00}" srcOrd="0" destOrd="0" presId="urn:microsoft.com/office/officeart/2005/8/layout/process1"/>
    <dgm:cxn modelId="{2AB00781-FD58-4AFA-A350-E8B95D7325FC}" type="presOf" srcId="{C13C33B0-FDD5-433E-9773-271F3405C241}" destId="{425189E5-6071-489B-8C1B-781F3AFC5D29}" srcOrd="0" destOrd="0" presId="urn:microsoft.com/office/officeart/2005/8/layout/process1"/>
    <dgm:cxn modelId="{00E1B985-3F0A-4612-9289-F8CC73D32A16}" srcId="{548895C7-3CE4-4608-A35E-C0E3E25A2EFA}" destId="{665A720E-898C-4F2F-ACDF-B144167937C3}" srcOrd="3" destOrd="0" parTransId="{EAFBD0D9-9838-4A71-B3C9-8D19DF0C2A65}" sibTransId="{F9C36979-EBBF-47A4-8CDB-212829F17012}"/>
    <dgm:cxn modelId="{F175D49A-5396-4F3F-B407-B005A3482C54}" type="presOf" srcId="{2C8CB5DE-A2C0-4D4B-B5C2-26546F92E0E8}" destId="{B72A9A71-9D2B-4347-A4EA-70FD80AB158F}" srcOrd="1" destOrd="0" presId="urn:microsoft.com/office/officeart/2005/8/layout/process1"/>
    <dgm:cxn modelId="{9188CDA0-8428-47BD-A6CE-FEA26A6145F7}" type="presOf" srcId="{F9C36979-EBBF-47A4-8CDB-212829F17012}" destId="{982341E3-65C6-444C-9359-1879252C5A09}" srcOrd="1" destOrd="0" presId="urn:microsoft.com/office/officeart/2005/8/layout/process1"/>
    <dgm:cxn modelId="{AB2611A2-E861-4801-A11D-35FE023B6EA3}" type="presOf" srcId="{F1126FAA-7C72-4E23-91DC-B8867C8298ED}" destId="{B6C49566-7C9D-43BA-ADA1-E58E3C384787}" srcOrd="0" destOrd="0" presId="urn:microsoft.com/office/officeart/2005/8/layout/process1"/>
    <dgm:cxn modelId="{D10690BA-E89F-4EDB-B78D-A8B6465E2792}" type="presOf" srcId="{665A720E-898C-4F2F-ACDF-B144167937C3}" destId="{80B6E595-6A9B-448B-8C01-CEB3AAAE3B25}" srcOrd="0" destOrd="0" presId="urn:microsoft.com/office/officeart/2005/8/layout/process1"/>
    <dgm:cxn modelId="{5CFD23C8-FAD5-42FC-A9BF-B3FA8C52A46C}" type="presOf" srcId="{7D4E727C-C8D4-4F46-9410-8020E415FCA6}" destId="{DC7408CF-ACE5-4973-A8E0-8DC006A9BC84}" srcOrd="1" destOrd="0" presId="urn:microsoft.com/office/officeart/2005/8/layout/process1"/>
    <dgm:cxn modelId="{134483D8-53D9-417E-9F31-63D300A0CE5E}" type="presOf" srcId="{F4499E28-8AB4-4AC8-8815-5354AEFF58D8}" destId="{D2E385E6-1EAA-4647-A495-9CC245FF1551}" srcOrd="0" destOrd="0" presId="urn:microsoft.com/office/officeart/2005/8/layout/process1"/>
    <dgm:cxn modelId="{8D9552DE-165C-45B6-A55C-79AA9EA707A7}" srcId="{548895C7-3CE4-4608-A35E-C0E3E25A2EFA}" destId="{F62B6AEC-E36A-40FF-8C7D-9097183FB3A9}" srcOrd="5" destOrd="0" parTransId="{059FF6FB-92A2-4688-BE26-FE057180587D}" sibTransId="{F4FC8E99-139D-4468-BA9E-1058BE74ECEC}"/>
    <dgm:cxn modelId="{DFA98FEC-0980-4AC3-A0C8-253DAE9CCDBA}" type="presParOf" srcId="{04265149-40B3-48CC-84C9-AF9457FE5A4A}" destId="{93BA4BF5-93F0-453E-B8B5-330F268583F5}" srcOrd="0" destOrd="0" presId="urn:microsoft.com/office/officeart/2005/8/layout/process1"/>
    <dgm:cxn modelId="{18F82632-B1E3-4265-BEF0-83F03D2AEBB0}" type="presParOf" srcId="{04265149-40B3-48CC-84C9-AF9457FE5A4A}" destId="{425189E5-6071-489B-8C1B-781F3AFC5D29}" srcOrd="1" destOrd="0" presId="urn:microsoft.com/office/officeart/2005/8/layout/process1"/>
    <dgm:cxn modelId="{47ACFB12-689D-46C8-97A7-DEB6739C19AB}" type="presParOf" srcId="{425189E5-6071-489B-8C1B-781F3AFC5D29}" destId="{1962EDE4-3230-43F8-A5D3-C732425A22DC}" srcOrd="0" destOrd="0" presId="urn:microsoft.com/office/officeart/2005/8/layout/process1"/>
    <dgm:cxn modelId="{71E49177-93DF-40E9-865E-BCBDFC378242}" type="presParOf" srcId="{04265149-40B3-48CC-84C9-AF9457FE5A4A}" destId="{2329A3BF-76AE-43C5-AD46-70864FAF2DF0}" srcOrd="2" destOrd="0" presId="urn:microsoft.com/office/officeart/2005/8/layout/process1"/>
    <dgm:cxn modelId="{E0C12527-C52E-40CB-93CF-DA89E808AA50}" type="presParOf" srcId="{04265149-40B3-48CC-84C9-AF9457FE5A4A}" destId="{AA9E65E1-871D-428E-BB1D-65F3C408B8E5}" srcOrd="3" destOrd="0" presId="urn:microsoft.com/office/officeart/2005/8/layout/process1"/>
    <dgm:cxn modelId="{0EA06147-4A2E-4ACA-9B88-231CE356EB62}" type="presParOf" srcId="{AA9E65E1-871D-428E-BB1D-65F3C408B8E5}" destId="{B72A9A71-9D2B-4347-A4EA-70FD80AB158F}" srcOrd="0" destOrd="0" presId="urn:microsoft.com/office/officeart/2005/8/layout/process1"/>
    <dgm:cxn modelId="{C2136748-BF88-4BCA-A652-B1B5C53D7322}" type="presParOf" srcId="{04265149-40B3-48CC-84C9-AF9457FE5A4A}" destId="{D2E385E6-1EAA-4647-A495-9CC245FF1551}" srcOrd="4" destOrd="0" presId="urn:microsoft.com/office/officeart/2005/8/layout/process1"/>
    <dgm:cxn modelId="{884EB108-4A49-4211-869B-64F41B41A0AA}" type="presParOf" srcId="{04265149-40B3-48CC-84C9-AF9457FE5A4A}" destId="{DB14C7EA-C0DE-4310-AA4E-75EE6D9F6A83}" srcOrd="5" destOrd="0" presId="urn:microsoft.com/office/officeart/2005/8/layout/process1"/>
    <dgm:cxn modelId="{7DB7F1F4-3B5A-4F86-83DD-6289D8ECE08A}" type="presParOf" srcId="{DB14C7EA-C0DE-4310-AA4E-75EE6D9F6A83}" destId="{DC7408CF-ACE5-4973-A8E0-8DC006A9BC84}" srcOrd="0" destOrd="0" presId="urn:microsoft.com/office/officeart/2005/8/layout/process1"/>
    <dgm:cxn modelId="{36611064-C834-41E2-ACA4-7AA0764313F8}" type="presParOf" srcId="{04265149-40B3-48CC-84C9-AF9457FE5A4A}" destId="{80B6E595-6A9B-448B-8C01-CEB3AAAE3B25}" srcOrd="6" destOrd="0" presId="urn:microsoft.com/office/officeart/2005/8/layout/process1"/>
    <dgm:cxn modelId="{63A70E56-5D15-418B-94E4-46629EEC5442}" type="presParOf" srcId="{04265149-40B3-48CC-84C9-AF9457FE5A4A}" destId="{1C5B6B76-D5E1-481D-BE70-4F41046C8767}" srcOrd="7" destOrd="0" presId="urn:microsoft.com/office/officeart/2005/8/layout/process1"/>
    <dgm:cxn modelId="{CF6160CE-5584-439F-A3FB-1BE991F77FFC}" type="presParOf" srcId="{1C5B6B76-D5E1-481D-BE70-4F41046C8767}" destId="{982341E3-65C6-444C-9359-1879252C5A09}" srcOrd="0" destOrd="0" presId="urn:microsoft.com/office/officeart/2005/8/layout/process1"/>
    <dgm:cxn modelId="{F88DEA2E-489E-4DDB-9B0E-0D057F2E2B5C}" type="presParOf" srcId="{04265149-40B3-48CC-84C9-AF9457FE5A4A}" destId="{01F08755-5EF7-4A92-9BAA-7DB388BE5969}" srcOrd="8" destOrd="0" presId="urn:microsoft.com/office/officeart/2005/8/layout/process1"/>
    <dgm:cxn modelId="{9C42C478-5019-4B51-A971-BC53C0840309}" type="presParOf" srcId="{04265149-40B3-48CC-84C9-AF9457FE5A4A}" destId="{B6C49566-7C9D-43BA-ADA1-E58E3C384787}" srcOrd="9" destOrd="0" presId="urn:microsoft.com/office/officeart/2005/8/layout/process1"/>
    <dgm:cxn modelId="{1DBA9B1E-FBC6-40C4-863C-76280757B890}" type="presParOf" srcId="{B6C49566-7C9D-43BA-ADA1-E58E3C384787}" destId="{F42C0FFC-9D29-4128-913F-A6C25AD41781}" srcOrd="0" destOrd="0" presId="urn:microsoft.com/office/officeart/2005/8/layout/process1"/>
    <dgm:cxn modelId="{E7F94755-23A0-474A-8DA3-D33A4A5F8FB2}" type="presParOf" srcId="{04265149-40B3-48CC-84C9-AF9457FE5A4A}" destId="{2B41D14D-CDC2-42AF-AA31-1D3D7E904A00}"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A4BF5-93F0-453E-B8B5-330F268583F5}">
      <dsp:nvSpPr>
        <dsp:cNvPr id="0" name=""/>
        <dsp:cNvSpPr/>
      </dsp:nvSpPr>
      <dsp:spPr>
        <a:xfrm>
          <a:off x="51244"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Import Data from CSV</a:t>
          </a:r>
          <a:endParaRPr lang="en-ID" sz="1800" kern="1200" dirty="0"/>
        </a:p>
      </dsp:txBody>
      <dsp:txXfrm>
        <a:off x="94373" y="43129"/>
        <a:ext cx="1386288" cy="1666992"/>
      </dsp:txXfrm>
    </dsp:sp>
    <dsp:sp modelId="{425189E5-6071-489B-8C1B-781F3AFC5D29}">
      <dsp:nvSpPr>
        <dsp:cNvPr id="0" name=""/>
        <dsp:cNvSpPr/>
      </dsp:nvSpPr>
      <dsp:spPr>
        <a:xfrm>
          <a:off x="1677012" y="694029"/>
          <a:ext cx="324829"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1677012" y="767067"/>
        <a:ext cx="227380" cy="219115"/>
      </dsp:txXfrm>
    </dsp:sp>
    <dsp:sp modelId="{2329A3BF-76AE-43C5-AD46-70864FAF2DF0}">
      <dsp:nvSpPr>
        <dsp:cNvPr id="0" name=""/>
        <dsp:cNvSpPr/>
      </dsp:nvSpPr>
      <dsp:spPr>
        <a:xfrm>
          <a:off x="2136676"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Merge </a:t>
          </a:r>
          <a:r>
            <a:rPr lang="en-US" sz="1800" kern="1200" dirty="0" err="1"/>
            <a:t>Dataframes</a:t>
          </a:r>
          <a:r>
            <a:rPr lang="en-US" sz="1800" kern="1200" dirty="0"/>
            <a:t> from each CSV using Relevant Column	</a:t>
          </a:r>
          <a:endParaRPr lang="en-ID" sz="1800" kern="1200" dirty="0"/>
        </a:p>
      </dsp:txBody>
      <dsp:txXfrm>
        <a:off x="2179805" y="43129"/>
        <a:ext cx="1386288" cy="1666992"/>
      </dsp:txXfrm>
    </dsp:sp>
    <dsp:sp modelId="{AA9E65E1-871D-428E-BB1D-65F3C408B8E5}">
      <dsp:nvSpPr>
        <dsp:cNvPr id="0" name=""/>
        <dsp:cNvSpPr/>
      </dsp:nvSpPr>
      <dsp:spPr>
        <a:xfrm>
          <a:off x="3763270" y="694029"/>
          <a:ext cx="326580"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3763270" y="767067"/>
        <a:ext cx="228606" cy="219115"/>
      </dsp:txXfrm>
    </dsp:sp>
    <dsp:sp modelId="{D2E385E6-1EAA-4647-A495-9CC245FF1551}">
      <dsp:nvSpPr>
        <dsp:cNvPr id="0" name=""/>
        <dsp:cNvSpPr/>
      </dsp:nvSpPr>
      <dsp:spPr>
        <a:xfrm>
          <a:off x="4225412"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RFM Matrix</a:t>
          </a:r>
          <a:endParaRPr lang="en-ID" sz="1800" kern="1200" dirty="0"/>
        </a:p>
      </dsp:txBody>
      <dsp:txXfrm>
        <a:off x="4268541" y="43129"/>
        <a:ext cx="1386288" cy="1666992"/>
      </dsp:txXfrm>
    </dsp:sp>
    <dsp:sp modelId="{DB14C7EA-C0DE-4310-AA4E-75EE6D9F6A83}">
      <dsp:nvSpPr>
        <dsp:cNvPr id="0" name=""/>
        <dsp:cNvSpPr/>
      </dsp:nvSpPr>
      <dsp:spPr>
        <a:xfrm>
          <a:off x="5847416" y="694029"/>
          <a:ext cx="316850"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5847416" y="767067"/>
        <a:ext cx="221795" cy="219115"/>
      </dsp:txXfrm>
    </dsp:sp>
    <dsp:sp modelId="{80B6E595-6A9B-448B-8C01-CEB3AAAE3B25}">
      <dsp:nvSpPr>
        <dsp:cNvPr id="0" name=""/>
        <dsp:cNvSpPr/>
      </dsp:nvSpPr>
      <dsp:spPr>
        <a:xfrm>
          <a:off x="6295789"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Missing Values</a:t>
          </a:r>
          <a:endParaRPr lang="en-ID" sz="1800" kern="1200" dirty="0"/>
        </a:p>
      </dsp:txBody>
      <dsp:txXfrm>
        <a:off x="6338918" y="43129"/>
        <a:ext cx="1386288" cy="1666992"/>
      </dsp:txXfrm>
    </dsp:sp>
    <dsp:sp modelId="{1C5B6B76-D5E1-481D-BE70-4F41046C8767}">
      <dsp:nvSpPr>
        <dsp:cNvPr id="0" name=""/>
        <dsp:cNvSpPr/>
      </dsp:nvSpPr>
      <dsp:spPr>
        <a:xfrm>
          <a:off x="7930087" y="694029"/>
          <a:ext cx="342913"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7930087" y="767067"/>
        <a:ext cx="240039" cy="219115"/>
      </dsp:txXfrm>
    </dsp:sp>
    <dsp:sp modelId="{01F08755-5EF7-4A92-9BAA-7DB388BE5969}">
      <dsp:nvSpPr>
        <dsp:cNvPr id="0" name=""/>
        <dsp:cNvSpPr/>
      </dsp:nvSpPr>
      <dsp:spPr>
        <a:xfrm>
          <a:off x="8415343"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a:t>
          </a:r>
          <a:endParaRPr lang="en-ID" sz="1800" kern="1200" dirty="0"/>
        </a:p>
      </dsp:txBody>
      <dsp:txXfrm>
        <a:off x="8458472" y="43129"/>
        <a:ext cx="1386288" cy="1666992"/>
      </dsp:txXfrm>
    </dsp:sp>
    <dsp:sp modelId="{B6C49566-7C9D-43BA-ADA1-E58E3C384787}">
      <dsp:nvSpPr>
        <dsp:cNvPr id="0" name=""/>
        <dsp:cNvSpPr/>
      </dsp:nvSpPr>
      <dsp:spPr>
        <a:xfrm>
          <a:off x="9983820" y="694029"/>
          <a:ext cx="203372"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9983820" y="767067"/>
        <a:ext cx="142360" cy="219115"/>
      </dsp:txXfrm>
    </dsp:sp>
    <dsp:sp modelId="{2B41D14D-CDC2-42AF-AA31-1D3D7E904A00}">
      <dsp:nvSpPr>
        <dsp:cNvPr id="0" name=""/>
        <dsp:cNvSpPr/>
      </dsp:nvSpPr>
      <dsp:spPr>
        <a:xfrm>
          <a:off x="10271611" y="0"/>
          <a:ext cx="1322228"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 EDA</a:t>
          </a:r>
          <a:endParaRPr lang="en-ID" sz="1800" kern="1200" dirty="0"/>
        </a:p>
      </dsp:txBody>
      <dsp:txXfrm>
        <a:off x="10310338" y="38727"/>
        <a:ext cx="1244774" cy="16757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2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35122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973058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E97B-CB51-4669-BDA6-94AD14AFD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28F5594-F66D-44BB-9994-79434014D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6FF4C85-6168-447C-A960-4334636CEC14}"/>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a:extLst>
              <a:ext uri="{FF2B5EF4-FFF2-40B4-BE49-F238E27FC236}">
                <a16:creationId xmlns:a16="http://schemas.microsoft.com/office/drawing/2014/main" id="{DE0F2AEA-D563-436F-9F63-1D65FC17D7D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93D08F0-B521-4589-920E-85062E840EEF}"/>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420149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8150-5EBC-4237-8287-273BAD2F1E5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CEE37E6-520C-4454-A577-DE55451A6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BB4EEC8-4F16-4746-A03F-1E8E45296EC8}"/>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a:extLst>
              <a:ext uri="{FF2B5EF4-FFF2-40B4-BE49-F238E27FC236}">
                <a16:creationId xmlns:a16="http://schemas.microsoft.com/office/drawing/2014/main" id="{792BAB44-3D72-4DBF-B345-247B20218E6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D57849-659C-4A9A-BD74-D9FCA7050C59}"/>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3911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3ED9-437C-4B10-B2B0-C2E0A17BD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F9EB73F-EC76-4213-914F-9281F83DD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750BB-1936-44D2-8B38-A7975BFE7EB1}"/>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a:extLst>
              <a:ext uri="{FF2B5EF4-FFF2-40B4-BE49-F238E27FC236}">
                <a16:creationId xmlns:a16="http://schemas.microsoft.com/office/drawing/2014/main" id="{A2D6DCD0-E81D-4DB6-A37C-1F406E70EA6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8AE7854-0CDA-4FE0-B9FD-19F251490E74}"/>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67853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ED45-68D7-480A-97FA-9B7E9771FAD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D41D32-5FA4-4FD5-81BA-CF01BF6EF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C486042-D5C8-48CC-8245-6A5CE2F641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2514783-64C7-43A7-A349-9388A930E05D}"/>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6" name="Footer Placeholder 5">
            <a:extLst>
              <a:ext uri="{FF2B5EF4-FFF2-40B4-BE49-F238E27FC236}">
                <a16:creationId xmlns:a16="http://schemas.microsoft.com/office/drawing/2014/main" id="{9D87D059-3325-491E-95A7-69CD98CCED8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2930321-3758-40DD-A573-562D102DB576}"/>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871582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07B6-F028-4F65-B1CA-25A8F193843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6ADCB0A-8650-40D6-BC69-5D3527BC5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493CB-1D13-46F5-8B3E-82F5FB104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E911EAD-6B07-4F9F-9B1B-2085CE9B3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1FF7B-C3DB-40A6-96AF-D84050FF0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3A12D4A-201E-4640-BA15-F08B77E85E1A}"/>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8" name="Footer Placeholder 7">
            <a:extLst>
              <a:ext uri="{FF2B5EF4-FFF2-40B4-BE49-F238E27FC236}">
                <a16:creationId xmlns:a16="http://schemas.microsoft.com/office/drawing/2014/main" id="{8864BBB0-A7CB-41C8-A813-CE8551B9179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7CB91584-14AF-4E15-BA4C-B18157F5CC9C}"/>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73259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52DC-4299-4FDF-916D-4125884AEA2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EEC36BF-7D03-4A8A-BBCC-751D7F8B947B}"/>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4" name="Footer Placeholder 3">
            <a:extLst>
              <a:ext uri="{FF2B5EF4-FFF2-40B4-BE49-F238E27FC236}">
                <a16:creationId xmlns:a16="http://schemas.microsoft.com/office/drawing/2014/main" id="{AB57CF44-390C-46FC-A89E-85435682A55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A25C51-06A6-4849-836B-F44AA70A1A5A}"/>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271323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CB4F8-FDEF-4A05-8EC1-BE6CA80643A7}"/>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3" name="Footer Placeholder 2">
            <a:extLst>
              <a:ext uri="{FF2B5EF4-FFF2-40B4-BE49-F238E27FC236}">
                <a16:creationId xmlns:a16="http://schemas.microsoft.com/office/drawing/2014/main" id="{72789ABD-6FAF-4642-8FFD-DE38CA09E57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326D1DD-6624-4FDF-B202-0A8EF7EF52B3}"/>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190146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0C84-1C69-465C-998F-239210BA5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96A4DDD-8EA0-4122-A569-70168448B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811FB77-1279-4F41-B5BD-AAC3747C6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9600C-C9A3-4DE5-9A4B-C09935DD9F9B}"/>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6" name="Footer Placeholder 5">
            <a:extLst>
              <a:ext uri="{FF2B5EF4-FFF2-40B4-BE49-F238E27FC236}">
                <a16:creationId xmlns:a16="http://schemas.microsoft.com/office/drawing/2014/main" id="{4ECF9DF2-3730-4B0E-AA0E-1212E00BF7E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FD5C876-5888-44C1-B511-BE54EDD54167}"/>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2269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765250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E862-91D2-4F62-8C33-41E92F51D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FAC62C5-BC0E-4DEB-A039-6A651890C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6F57D7A-B3B1-44D6-8C15-83281DB51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DE705-48AB-42F8-B5CF-D948BAF91312}"/>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6" name="Footer Placeholder 5">
            <a:extLst>
              <a:ext uri="{FF2B5EF4-FFF2-40B4-BE49-F238E27FC236}">
                <a16:creationId xmlns:a16="http://schemas.microsoft.com/office/drawing/2014/main" id="{3F2A0A3A-085F-4C09-8D8D-0B632AB45F2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E58FBF8-DE9A-4D0D-BC55-83D9BA2C8085}"/>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125041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E00C-1E7E-4647-BABB-28F8E01B03B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D28DCD5-4B8F-4AF4-879B-656ECC672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9ED9672-F684-4763-85B6-E921A65189C8}"/>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a:extLst>
              <a:ext uri="{FF2B5EF4-FFF2-40B4-BE49-F238E27FC236}">
                <a16:creationId xmlns:a16="http://schemas.microsoft.com/office/drawing/2014/main" id="{7295E539-F898-481B-A6E0-720E9E8CBB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7A516A-9C90-42BA-8382-4EE2ECD440A0}"/>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31629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91E-3274-4541-BA70-70303D7E8B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E93CC5D-2DED-44B1-918E-A941A230C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5DF1923-6A8A-4473-88A7-D52AA2832FDA}"/>
              </a:ext>
            </a:extLst>
          </p:cNvPr>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a:extLst>
              <a:ext uri="{FF2B5EF4-FFF2-40B4-BE49-F238E27FC236}">
                <a16:creationId xmlns:a16="http://schemas.microsoft.com/office/drawing/2014/main" id="{473B50FA-FD8C-49E5-8348-B954A0260E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1D72DA3-54FB-49FE-A5CC-4BD8627F7604}"/>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47825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6BC65-BAA6-4E58-A43E-C81176167CD9}" type="datetimeFigureOut">
              <a:rPr lang="en-ID" smtClean="0"/>
              <a:t>13/04/2021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3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6BC65-BAA6-4E58-A43E-C81176167CD9}" type="datetimeFigureOut">
              <a:rPr lang="en-ID" smtClean="0"/>
              <a:t>13/04/2021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08015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6BC65-BAA6-4E58-A43E-C81176167CD9}" type="datetimeFigureOut">
              <a:rPr lang="en-ID" smtClean="0"/>
              <a:t>13/04/2021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254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6BC65-BAA6-4E58-A43E-C81176167CD9}" type="datetimeFigureOut">
              <a:rPr lang="en-ID" smtClean="0"/>
              <a:t>13/04/2021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4798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06BC65-BAA6-4E58-A43E-C81176167CD9}" type="datetimeFigureOut">
              <a:rPr lang="en-ID" smtClean="0"/>
              <a:t>13/04/2021</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87033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06BC65-BAA6-4E58-A43E-C81176167CD9}" type="datetimeFigureOut">
              <a:rPr lang="en-ID" smtClean="0"/>
              <a:t>13/04/2021</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B2797E-43F8-4402-B52C-D28ED0A30053}" type="slidenum">
              <a:rPr lang="en-ID" smtClean="0"/>
              <a:t>‹#›</a:t>
            </a:fld>
            <a:endParaRPr lang="en-ID"/>
          </a:p>
        </p:txBody>
      </p:sp>
    </p:spTree>
    <p:extLst>
      <p:ext uri="{BB962C8B-B14F-4D97-AF65-F5344CB8AC3E}">
        <p14:creationId xmlns:p14="http://schemas.microsoft.com/office/powerpoint/2010/main" val="360287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6BC65-BAA6-4E58-A43E-C81176167CD9}" type="datetimeFigureOut">
              <a:rPr lang="en-ID" smtClean="0"/>
              <a:t>13/04/2021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79869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06BC65-BAA6-4E58-A43E-C81176167CD9}" type="datetimeFigureOut">
              <a:rPr lang="en-ID" smtClean="0"/>
              <a:t>13/04/2021</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B2797E-43F8-4402-B52C-D28ED0A30053}"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68409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6FDE9-7F45-4322-9323-C6F64CC17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0FCA80-8865-49CB-B592-7752F185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CCB2D45-CD7F-4955-BE50-0CEB82F54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6BC65-BAA6-4E58-A43E-C81176167CD9}" type="datetimeFigureOut">
              <a:rPr lang="en-ID" smtClean="0"/>
              <a:t>13/04/2021</a:t>
            </a:fld>
            <a:endParaRPr lang="en-ID"/>
          </a:p>
        </p:txBody>
      </p:sp>
      <p:sp>
        <p:nvSpPr>
          <p:cNvPr id="5" name="Footer Placeholder 4">
            <a:extLst>
              <a:ext uri="{FF2B5EF4-FFF2-40B4-BE49-F238E27FC236}">
                <a16:creationId xmlns:a16="http://schemas.microsoft.com/office/drawing/2014/main" id="{7E433E43-23E3-45D3-BEA9-5609486D5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7C9D0FF-A8E6-4EBA-951C-51B0AEF14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2797E-43F8-4402-B52C-D28ED0A30053}" type="slidenum">
              <a:rPr lang="en-ID" smtClean="0"/>
              <a:t>‹#›</a:t>
            </a:fld>
            <a:endParaRPr lang="en-ID"/>
          </a:p>
        </p:txBody>
      </p:sp>
    </p:spTree>
    <p:extLst>
      <p:ext uri="{BB962C8B-B14F-4D97-AF65-F5344CB8AC3E}">
        <p14:creationId xmlns:p14="http://schemas.microsoft.com/office/powerpoint/2010/main" val="358577651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bmarketing.com/articles/Art123.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E9EF-86BD-4F1D-B8C3-78010E300D07}"/>
              </a:ext>
            </a:extLst>
          </p:cNvPr>
          <p:cNvSpPr>
            <a:spLocks noGrp="1"/>
          </p:cNvSpPr>
          <p:nvPr>
            <p:ph type="ctrTitle"/>
          </p:nvPr>
        </p:nvSpPr>
        <p:spPr>
          <a:xfrm>
            <a:off x="337351" y="1251751"/>
            <a:ext cx="11130399" cy="2496450"/>
          </a:xfrm>
        </p:spPr>
        <p:txBody>
          <a:bodyPr>
            <a:noAutofit/>
          </a:bodyPr>
          <a:lstStyle/>
          <a:p>
            <a:pPr algn="ctr"/>
            <a:r>
              <a:rPr lang="en-US" sz="6600" dirty="0"/>
              <a:t>Customer Segmentation of </a:t>
            </a:r>
            <a:r>
              <a:rPr lang="en-US" sz="6600" dirty="0" err="1"/>
              <a:t>Olist</a:t>
            </a:r>
            <a:r>
              <a:rPr lang="en-US" sz="6600" dirty="0"/>
              <a:t> Ecommerce Customers in Sao Paolo using K-Means Method.</a:t>
            </a:r>
            <a:endParaRPr lang="en-ID" sz="6600" dirty="0"/>
          </a:p>
        </p:txBody>
      </p:sp>
      <p:sp>
        <p:nvSpPr>
          <p:cNvPr id="3" name="Subtitle 2">
            <a:extLst>
              <a:ext uri="{FF2B5EF4-FFF2-40B4-BE49-F238E27FC236}">
                <a16:creationId xmlns:a16="http://schemas.microsoft.com/office/drawing/2014/main" id="{0D5C3E7E-7A63-4BD0-A65A-F6E34F08F639}"/>
              </a:ext>
            </a:extLst>
          </p:cNvPr>
          <p:cNvSpPr>
            <a:spLocks noGrp="1"/>
          </p:cNvSpPr>
          <p:nvPr>
            <p:ph type="subTitle" idx="1"/>
          </p:nvPr>
        </p:nvSpPr>
        <p:spPr>
          <a:xfrm>
            <a:off x="1709530" y="4893091"/>
            <a:ext cx="8767860" cy="1388165"/>
          </a:xfrm>
        </p:spPr>
        <p:txBody>
          <a:bodyPr/>
          <a:lstStyle/>
          <a:p>
            <a:r>
              <a:rPr lang="en-US" dirty="0"/>
              <a:t>By : Nicholas Nehemia</a:t>
            </a:r>
          </a:p>
          <a:p>
            <a:r>
              <a:rPr lang="en-US" dirty="0"/>
              <a:t>Student of </a:t>
            </a:r>
            <a:r>
              <a:rPr lang="en-US" dirty="0" err="1"/>
              <a:t>jcdsah-bsd</a:t>
            </a:r>
            <a:endParaRPr lang="en-ID" dirty="0"/>
          </a:p>
        </p:txBody>
      </p:sp>
    </p:spTree>
    <p:extLst>
      <p:ext uri="{BB962C8B-B14F-4D97-AF65-F5344CB8AC3E}">
        <p14:creationId xmlns:p14="http://schemas.microsoft.com/office/powerpoint/2010/main" val="195642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7D9B-77EB-475F-B8B3-7DADEEAF8EE1}"/>
              </a:ext>
            </a:extLst>
          </p:cNvPr>
          <p:cNvSpPr>
            <a:spLocks noGrp="1"/>
          </p:cNvSpPr>
          <p:nvPr>
            <p:ph type="title"/>
          </p:nvPr>
        </p:nvSpPr>
        <p:spPr/>
        <p:txBody>
          <a:bodyPr/>
          <a:lstStyle/>
          <a:p>
            <a:r>
              <a:rPr lang="en-US" dirty="0"/>
              <a:t>Frequency Metric</a:t>
            </a:r>
          </a:p>
        </p:txBody>
      </p:sp>
      <p:pic>
        <p:nvPicPr>
          <p:cNvPr id="1028" name="Picture 4">
            <a:extLst>
              <a:ext uri="{FF2B5EF4-FFF2-40B4-BE49-F238E27FC236}">
                <a16:creationId xmlns:a16="http://schemas.microsoft.com/office/drawing/2014/main" id="{AB51D2C0-6AAE-495E-AA21-C451365264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92500" y="2831977"/>
            <a:ext cx="2800712" cy="31290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7D3700-3983-4A6D-8302-C97EBCACE364}"/>
              </a:ext>
            </a:extLst>
          </p:cNvPr>
          <p:cNvSpPr txBox="1"/>
          <p:nvPr/>
        </p:nvSpPr>
        <p:spPr>
          <a:xfrm>
            <a:off x="1198485" y="1737360"/>
            <a:ext cx="9365942" cy="923330"/>
          </a:xfrm>
          <a:prstGeom prst="rect">
            <a:avLst/>
          </a:prstGeom>
          <a:noFill/>
        </p:spPr>
        <p:txBody>
          <a:bodyPr wrap="square" rtlCol="0">
            <a:spAutoFit/>
          </a:bodyPr>
          <a:lstStyle/>
          <a:p>
            <a:r>
              <a:rPr lang="en-US" dirty="0"/>
              <a:t>From the Frequency metric, we can see that the 1 and 2 far outshine the other value, causing both the mean , and median , and quartiles to have a value of one. That is why we use the RFM as before.</a:t>
            </a:r>
          </a:p>
        </p:txBody>
      </p:sp>
      <p:pic>
        <p:nvPicPr>
          <p:cNvPr id="11" name="Picture 10">
            <a:extLst>
              <a:ext uri="{FF2B5EF4-FFF2-40B4-BE49-F238E27FC236}">
                <a16:creationId xmlns:a16="http://schemas.microsoft.com/office/drawing/2014/main" id="{FDBCA82D-B6C2-49C3-8CD1-74C3000E9C25}"/>
              </a:ext>
            </a:extLst>
          </p:cNvPr>
          <p:cNvPicPr>
            <a:picLocks noChangeAspect="1"/>
          </p:cNvPicPr>
          <p:nvPr/>
        </p:nvPicPr>
        <p:blipFill>
          <a:blip r:embed="rId3"/>
          <a:stretch>
            <a:fillRect/>
          </a:stretch>
        </p:blipFill>
        <p:spPr>
          <a:xfrm>
            <a:off x="5867373" y="2968839"/>
            <a:ext cx="4898719" cy="2627790"/>
          </a:xfrm>
          <a:prstGeom prst="rect">
            <a:avLst/>
          </a:prstGeom>
        </p:spPr>
      </p:pic>
    </p:spTree>
    <p:extLst>
      <p:ext uri="{BB962C8B-B14F-4D97-AF65-F5344CB8AC3E}">
        <p14:creationId xmlns:p14="http://schemas.microsoft.com/office/powerpoint/2010/main" val="314801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A7E8-51DA-45C8-8C68-8581A3C6C069}"/>
              </a:ext>
            </a:extLst>
          </p:cNvPr>
          <p:cNvSpPr>
            <a:spLocks noGrp="1"/>
          </p:cNvSpPr>
          <p:nvPr>
            <p:ph type="title"/>
          </p:nvPr>
        </p:nvSpPr>
        <p:spPr/>
        <p:txBody>
          <a:bodyPr/>
          <a:lstStyle/>
          <a:p>
            <a:r>
              <a:rPr lang="en-US" dirty="0"/>
              <a:t>Validation Metrics Used</a:t>
            </a:r>
            <a:endParaRPr lang="en-ID" dirty="0"/>
          </a:p>
        </p:txBody>
      </p:sp>
      <p:pic>
        <p:nvPicPr>
          <p:cNvPr id="1028" name="Picture 4">
            <a:extLst>
              <a:ext uri="{FF2B5EF4-FFF2-40B4-BE49-F238E27FC236}">
                <a16:creationId xmlns:a16="http://schemas.microsoft.com/office/drawing/2014/main" id="{0AC6EFD6-882A-41F7-AEDE-21FBACBBA9E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5942" y="1846264"/>
            <a:ext cx="4938712" cy="31039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54FC0BF-09D7-469E-BBB7-2B57A2EDF51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46523" y="1846264"/>
            <a:ext cx="3647635" cy="348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0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9CD7-8AB3-4703-8CD1-3591CC424E17}"/>
              </a:ext>
            </a:extLst>
          </p:cNvPr>
          <p:cNvSpPr>
            <a:spLocks noGrp="1"/>
          </p:cNvSpPr>
          <p:nvPr>
            <p:ph type="title"/>
          </p:nvPr>
        </p:nvSpPr>
        <p:spPr/>
        <p:txBody>
          <a:bodyPr/>
          <a:lstStyle/>
          <a:p>
            <a:r>
              <a:rPr lang="en-US" dirty="0"/>
              <a:t>Validation Metrics Used</a:t>
            </a:r>
          </a:p>
        </p:txBody>
      </p:sp>
      <p:sp>
        <p:nvSpPr>
          <p:cNvPr id="5" name="Content Placeholder 4">
            <a:extLst>
              <a:ext uri="{FF2B5EF4-FFF2-40B4-BE49-F238E27FC236}">
                <a16:creationId xmlns:a16="http://schemas.microsoft.com/office/drawing/2014/main" id="{AD198B82-55CA-494F-B8AE-A0F72E5A21AA}"/>
              </a:ext>
            </a:extLst>
          </p:cNvPr>
          <p:cNvSpPr>
            <a:spLocks noGrp="1"/>
          </p:cNvSpPr>
          <p:nvPr>
            <p:ph idx="1"/>
          </p:nvPr>
        </p:nvSpPr>
        <p:spPr/>
        <p:txBody>
          <a:bodyPr/>
          <a:lstStyle/>
          <a:p>
            <a:r>
              <a:rPr lang="en-US" dirty="0"/>
              <a:t>Both the Silhouette score and Elbow method points to the K-value of 4. That is why we use the k-value=4</a:t>
            </a:r>
          </a:p>
        </p:txBody>
      </p:sp>
    </p:spTree>
    <p:extLst>
      <p:ext uri="{BB962C8B-B14F-4D97-AF65-F5344CB8AC3E}">
        <p14:creationId xmlns:p14="http://schemas.microsoft.com/office/powerpoint/2010/main" val="344776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D30-0F8B-404E-AFA9-125D12FC49C5}"/>
              </a:ext>
            </a:extLst>
          </p:cNvPr>
          <p:cNvSpPr>
            <a:spLocks noGrp="1"/>
          </p:cNvSpPr>
          <p:nvPr>
            <p:ph type="title"/>
          </p:nvPr>
        </p:nvSpPr>
        <p:spPr>
          <a:xfrm>
            <a:off x="1130836" y="143991"/>
            <a:ext cx="10058400" cy="787188"/>
          </a:xfrm>
        </p:spPr>
        <p:txBody>
          <a:bodyPr/>
          <a:lstStyle/>
          <a:p>
            <a:pPr algn="ctr"/>
            <a:r>
              <a:rPr lang="en-US" dirty="0"/>
              <a:t>Cluster Distribution</a:t>
            </a:r>
            <a:endParaRPr lang="en-ID" dirty="0"/>
          </a:p>
        </p:txBody>
      </p:sp>
      <p:pic>
        <p:nvPicPr>
          <p:cNvPr id="2050" name="Picture 2">
            <a:extLst>
              <a:ext uri="{FF2B5EF4-FFF2-40B4-BE49-F238E27FC236}">
                <a16:creationId xmlns:a16="http://schemas.microsoft.com/office/drawing/2014/main" id="{92241266-CBB6-4DE7-BB72-7AB05EFCC5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6799" y="1174218"/>
            <a:ext cx="6870583" cy="561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0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CD16-C507-40F3-94B3-B610FC30E52D}"/>
              </a:ext>
            </a:extLst>
          </p:cNvPr>
          <p:cNvSpPr>
            <a:spLocks noGrp="1"/>
          </p:cNvSpPr>
          <p:nvPr>
            <p:ph type="title"/>
          </p:nvPr>
        </p:nvSpPr>
        <p:spPr/>
        <p:txBody>
          <a:bodyPr/>
          <a:lstStyle/>
          <a:p>
            <a:r>
              <a:rPr lang="en-US" dirty="0"/>
              <a:t>Cluster Statistics</a:t>
            </a:r>
            <a:endParaRPr lang="en-ID" dirty="0"/>
          </a:p>
        </p:txBody>
      </p:sp>
      <p:sp>
        <p:nvSpPr>
          <p:cNvPr id="4" name="Text Placeholder 3">
            <a:extLst>
              <a:ext uri="{FF2B5EF4-FFF2-40B4-BE49-F238E27FC236}">
                <a16:creationId xmlns:a16="http://schemas.microsoft.com/office/drawing/2014/main" id="{F1375497-74B6-4F53-9D69-5087051898B9}"/>
              </a:ext>
            </a:extLst>
          </p:cNvPr>
          <p:cNvSpPr>
            <a:spLocks noGrp="1"/>
          </p:cNvSpPr>
          <p:nvPr>
            <p:ph type="body" idx="1"/>
          </p:nvPr>
        </p:nvSpPr>
        <p:spPr>
          <a:xfrm>
            <a:off x="608879" y="1441017"/>
            <a:ext cx="5157787" cy="823912"/>
          </a:xfrm>
        </p:spPr>
        <p:txBody>
          <a:bodyPr/>
          <a:lstStyle/>
          <a:p>
            <a:r>
              <a:rPr lang="en-US" dirty="0"/>
              <a:t>Cluster Median</a:t>
            </a:r>
            <a:endParaRPr lang="en-ID" dirty="0"/>
          </a:p>
        </p:txBody>
      </p:sp>
      <p:pic>
        <p:nvPicPr>
          <p:cNvPr id="9" name="Content Placeholder 8">
            <a:extLst>
              <a:ext uri="{FF2B5EF4-FFF2-40B4-BE49-F238E27FC236}">
                <a16:creationId xmlns:a16="http://schemas.microsoft.com/office/drawing/2014/main" id="{9F1354BD-D2A4-4199-B12D-A5544D9409E4}"/>
              </a:ext>
            </a:extLst>
          </p:cNvPr>
          <p:cNvPicPr>
            <a:picLocks noGrp="1" noChangeAspect="1"/>
          </p:cNvPicPr>
          <p:nvPr>
            <p:ph sz="half" idx="2"/>
          </p:nvPr>
        </p:nvPicPr>
        <p:blipFill>
          <a:blip r:embed="rId2"/>
          <a:stretch>
            <a:fillRect/>
          </a:stretch>
        </p:blipFill>
        <p:spPr>
          <a:xfrm>
            <a:off x="373284" y="2477644"/>
            <a:ext cx="4077269" cy="1171739"/>
          </a:xfrm>
        </p:spPr>
      </p:pic>
      <p:sp>
        <p:nvSpPr>
          <p:cNvPr id="6" name="Text Placeholder 5">
            <a:extLst>
              <a:ext uri="{FF2B5EF4-FFF2-40B4-BE49-F238E27FC236}">
                <a16:creationId xmlns:a16="http://schemas.microsoft.com/office/drawing/2014/main" id="{7FC69EB9-5554-4175-9D24-90F357BC3199}"/>
              </a:ext>
            </a:extLst>
          </p:cNvPr>
          <p:cNvSpPr>
            <a:spLocks noGrp="1"/>
          </p:cNvSpPr>
          <p:nvPr>
            <p:ph type="body" sz="quarter" idx="3"/>
          </p:nvPr>
        </p:nvSpPr>
        <p:spPr>
          <a:xfrm>
            <a:off x="5941291" y="1441017"/>
            <a:ext cx="5183188" cy="823912"/>
          </a:xfrm>
        </p:spPr>
        <p:txBody>
          <a:bodyPr/>
          <a:lstStyle/>
          <a:p>
            <a:r>
              <a:rPr lang="en-US" dirty="0"/>
              <a:t>Cluster Mean</a:t>
            </a:r>
            <a:endParaRPr lang="en-ID" dirty="0"/>
          </a:p>
        </p:txBody>
      </p:sp>
      <p:pic>
        <p:nvPicPr>
          <p:cNvPr id="11" name="Content Placeholder 10">
            <a:extLst>
              <a:ext uri="{FF2B5EF4-FFF2-40B4-BE49-F238E27FC236}">
                <a16:creationId xmlns:a16="http://schemas.microsoft.com/office/drawing/2014/main" id="{CDE65E82-E8B0-404A-880D-515F76D6071F}"/>
              </a:ext>
            </a:extLst>
          </p:cNvPr>
          <p:cNvPicPr>
            <a:picLocks noGrp="1" noChangeAspect="1"/>
          </p:cNvPicPr>
          <p:nvPr>
            <p:ph sz="quarter" idx="4"/>
          </p:nvPr>
        </p:nvPicPr>
        <p:blipFill>
          <a:blip r:embed="rId3"/>
          <a:stretch>
            <a:fillRect/>
          </a:stretch>
        </p:blipFill>
        <p:spPr>
          <a:xfrm>
            <a:off x="5865091" y="2435138"/>
            <a:ext cx="3905795" cy="1133633"/>
          </a:xfrm>
        </p:spPr>
      </p:pic>
      <p:graphicFrame>
        <p:nvGraphicFramePr>
          <p:cNvPr id="15" name="Table 15">
            <a:extLst>
              <a:ext uri="{FF2B5EF4-FFF2-40B4-BE49-F238E27FC236}">
                <a16:creationId xmlns:a16="http://schemas.microsoft.com/office/drawing/2014/main" id="{7A98CB1D-79F1-495E-8ECB-FA11B7CA50B9}"/>
              </a:ext>
            </a:extLst>
          </p:cNvPr>
          <p:cNvGraphicFramePr>
            <a:graphicFrameLocks noGrp="1"/>
          </p:cNvGraphicFramePr>
          <p:nvPr>
            <p:extLst>
              <p:ext uri="{D42A27DB-BD31-4B8C-83A1-F6EECF244321}">
                <p14:modId xmlns:p14="http://schemas.microsoft.com/office/powerpoint/2010/main" val="3301786837"/>
              </p:ext>
            </p:extLst>
          </p:nvPr>
        </p:nvGraphicFramePr>
        <p:xfrm>
          <a:off x="1542473" y="4313221"/>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71502156"/>
                    </a:ext>
                  </a:extLst>
                </a:gridCol>
                <a:gridCol w="2032000">
                  <a:extLst>
                    <a:ext uri="{9D8B030D-6E8A-4147-A177-3AD203B41FA5}">
                      <a16:colId xmlns:a16="http://schemas.microsoft.com/office/drawing/2014/main" val="2765733042"/>
                    </a:ext>
                  </a:extLst>
                </a:gridCol>
                <a:gridCol w="2032000">
                  <a:extLst>
                    <a:ext uri="{9D8B030D-6E8A-4147-A177-3AD203B41FA5}">
                      <a16:colId xmlns:a16="http://schemas.microsoft.com/office/drawing/2014/main" val="1463656178"/>
                    </a:ext>
                  </a:extLst>
                </a:gridCol>
                <a:gridCol w="2032000">
                  <a:extLst>
                    <a:ext uri="{9D8B030D-6E8A-4147-A177-3AD203B41FA5}">
                      <a16:colId xmlns:a16="http://schemas.microsoft.com/office/drawing/2014/main" val="2139873602"/>
                    </a:ext>
                  </a:extLst>
                </a:gridCol>
              </a:tblGrid>
              <a:tr h="370840">
                <a:tc>
                  <a:txBody>
                    <a:bodyPr/>
                    <a:lstStyle/>
                    <a:p>
                      <a:r>
                        <a:rPr lang="en-US" dirty="0"/>
                        <a:t>Rank</a:t>
                      </a:r>
                      <a:endParaRPr lang="en-ID" dirty="0"/>
                    </a:p>
                  </a:txBody>
                  <a:tcPr/>
                </a:tc>
                <a:tc>
                  <a:txBody>
                    <a:bodyPr/>
                    <a:lstStyle/>
                    <a:p>
                      <a:r>
                        <a:rPr lang="en-US" dirty="0"/>
                        <a:t>Recency</a:t>
                      </a:r>
                      <a:endParaRPr lang="en-ID" dirty="0"/>
                    </a:p>
                  </a:txBody>
                  <a:tcPr/>
                </a:tc>
                <a:tc>
                  <a:txBody>
                    <a:bodyPr/>
                    <a:lstStyle/>
                    <a:p>
                      <a:r>
                        <a:rPr lang="en-US" dirty="0"/>
                        <a:t>Frequency</a:t>
                      </a:r>
                      <a:endParaRPr lang="en-ID" dirty="0"/>
                    </a:p>
                  </a:txBody>
                  <a:tcPr/>
                </a:tc>
                <a:tc>
                  <a:txBody>
                    <a:bodyPr/>
                    <a:lstStyle/>
                    <a:p>
                      <a:r>
                        <a:rPr lang="en-US" dirty="0"/>
                        <a:t>Monetary</a:t>
                      </a:r>
                      <a:endParaRPr lang="en-ID" dirty="0"/>
                    </a:p>
                  </a:txBody>
                  <a:tcPr/>
                </a:tc>
                <a:extLst>
                  <a:ext uri="{0D108BD9-81ED-4DB2-BD59-A6C34878D82A}">
                    <a16:rowId xmlns:a16="http://schemas.microsoft.com/office/drawing/2014/main" val="1576735385"/>
                  </a:ext>
                </a:extLst>
              </a:tr>
              <a:tr h="370840">
                <a:tc>
                  <a:txBody>
                    <a:bodyPr/>
                    <a:lstStyle/>
                    <a:p>
                      <a:r>
                        <a:rPr lang="en-US" dirty="0"/>
                        <a:t>1</a:t>
                      </a:r>
                      <a:endParaRPr lang="en-ID" dirty="0"/>
                    </a:p>
                  </a:txBody>
                  <a:tcPr/>
                </a:tc>
                <a:tc>
                  <a:txBody>
                    <a:bodyPr/>
                    <a:lstStyle/>
                    <a:p>
                      <a:r>
                        <a:rPr lang="en-US" dirty="0"/>
                        <a:t>Class 1</a:t>
                      </a:r>
                      <a:endParaRPr lang="en-ID" dirty="0"/>
                    </a:p>
                  </a:txBody>
                  <a:tcPr/>
                </a:tc>
                <a:tc>
                  <a:txBody>
                    <a:bodyPr/>
                    <a:lstStyle/>
                    <a:p>
                      <a:r>
                        <a:rPr lang="en-US" dirty="0"/>
                        <a:t>Class 2</a:t>
                      </a:r>
                      <a:endParaRPr lang="en-ID" dirty="0"/>
                    </a:p>
                  </a:txBody>
                  <a:tcPr/>
                </a:tc>
                <a:tc>
                  <a:txBody>
                    <a:bodyPr/>
                    <a:lstStyle/>
                    <a:p>
                      <a:r>
                        <a:rPr lang="en-US" dirty="0"/>
                        <a:t>Class 3</a:t>
                      </a:r>
                      <a:endParaRPr lang="en-ID" dirty="0"/>
                    </a:p>
                  </a:txBody>
                  <a:tcPr/>
                </a:tc>
                <a:extLst>
                  <a:ext uri="{0D108BD9-81ED-4DB2-BD59-A6C34878D82A}">
                    <a16:rowId xmlns:a16="http://schemas.microsoft.com/office/drawing/2014/main" val="3127815180"/>
                  </a:ext>
                </a:extLst>
              </a:tr>
              <a:tr h="370840">
                <a:tc>
                  <a:txBody>
                    <a:bodyPr/>
                    <a:lstStyle/>
                    <a:p>
                      <a:r>
                        <a:rPr lang="en-US" dirty="0"/>
                        <a:t>2</a:t>
                      </a:r>
                      <a:endParaRPr lang="en-ID" dirty="0"/>
                    </a:p>
                  </a:txBody>
                  <a:tcPr/>
                </a:tc>
                <a:tc>
                  <a:txBody>
                    <a:bodyPr/>
                    <a:lstStyle/>
                    <a:p>
                      <a:r>
                        <a:rPr lang="en-US" dirty="0"/>
                        <a:t>Class 2</a:t>
                      </a:r>
                      <a:endParaRPr lang="en-ID" dirty="0"/>
                    </a:p>
                  </a:txBody>
                  <a:tcPr/>
                </a:tc>
                <a:tc>
                  <a:txBody>
                    <a:bodyPr/>
                    <a:lstStyle/>
                    <a:p>
                      <a:r>
                        <a:rPr lang="en-US" dirty="0"/>
                        <a:t>Class 1</a:t>
                      </a:r>
                      <a:endParaRPr lang="en-ID" dirty="0"/>
                    </a:p>
                  </a:txBody>
                  <a:tcPr/>
                </a:tc>
                <a:tc>
                  <a:txBody>
                    <a:bodyPr/>
                    <a:lstStyle/>
                    <a:p>
                      <a:r>
                        <a:rPr lang="en-US" dirty="0"/>
                        <a:t>Class 2</a:t>
                      </a:r>
                      <a:endParaRPr lang="en-ID" dirty="0"/>
                    </a:p>
                  </a:txBody>
                  <a:tcPr/>
                </a:tc>
                <a:extLst>
                  <a:ext uri="{0D108BD9-81ED-4DB2-BD59-A6C34878D82A}">
                    <a16:rowId xmlns:a16="http://schemas.microsoft.com/office/drawing/2014/main" val="2104158476"/>
                  </a:ext>
                </a:extLst>
              </a:tr>
              <a:tr h="370840">
                <a:tc>
                  <a:txBody>
                    <a:bodyPr/>
                    <a:lstStyle/>
                    <a:p>
                      <a:r>
                        <a:rPr lang="en-US" dirty="0"/>
                        <a:t>3</a:t>
                      </a:r>
                      <a:endParaRPr lang="en-ID" dirty="0"/>
                    </a:p>
                  </a:txBody>
                  <a:tcPr/>
                </a:tc>
                <a:tc>
                  <a:txBody>
                    <a:bodyPr/>
                    <a:lstStyle/>
                    <a:p>
                      <a:r>
                        <a:rPr lang="en-US" dirty="0"/>
                        <a:t>Class 3</a:t>
                      </a:r>
                      <a:endParaRPr lang="en-ID" dirty="0"/>
                    </a:p>
                  </a:txBody>
                  <a:tcPr/>
                </a:tc>
                <a:tc>
                  <a:txBody>
                    <a:bodyPr/>
                    <a:lstStyle/>
                    <a:p>
                      <a:r>
                        <a:rPr lang="en-US" dirty="0"/>
                        <a:t>Class 3</a:t>
                      </a:r>
                      <a:endParaRPr lang="en-ID" dirty="0"/>
                    </a:p>
                  </a:txBody>
                  <a:tcPr/>
                </a:tc>
                <a:tc>
                  <a:txBody>
                    <a:bodyPr/>
                    <a:lstStyle/>
                    <a:p>
                      <a:r>
                        <a:rPr lang="en-US" dirty="0"/>
                        <a:t>Class 1</a:t>
                      </a:r>
                      <a:endParaRPr lang="en-ID" dirty="0"/>
                    </a:p>
                  </a:txBody>
                  <a:tcPr/>
                </a:tc>
                <a:extLst>
                  <a:ext uri="{0D108BD9-81ED-4DB2-BD59-A6C34878D82A}">
                    <a16:rowId xmlns:a16="http://schemas.microsoft.com/office/drawing/2014/main" val="1279133030"/>
                  </a:ext>
                </a:extLst>
              </a:tr>
              <a:tr h="370840">
                <a:tc>
                  <a:txBody>
                    <a:bodyPr/>
                    <a:lstStyle/>
                    <a:p>
                      <a:r>
                        <a:rPr lang="en-US" dirty="0"/>
                        <a:t>4</a:t>
                      </a:r>
                      <a:endParaRPr lang="en-ID" dirty="0"/>
                    </a:p>
                  </a:txBody>
                  <a:tcPr/>
                </a:tc>
                <a:tc>
                  <a:txBody>
                    <a:bodyPr/>
                    <a:lstStyle/>
                    <a:p>
                      <a:r>
                        <a:rPr lang="en-US" dirty="0"/>
                        <a:t>Class 0</a:t>
                      </a:r>
                      <a:endParaRPr lang="en-ID" dirty="0"/>
                    </a:p>
                  </a:txBody>
                  <a:tcPr/>
                </a:tc>
                <a:tc>
                  <a:txBody>
                    <a:bodyPr/>
                    <a:lstStyle/>
                    <a:p>
                      <a:r>
                        <a:rPr lang="en-US" dirty="0"/>
                        <a:t>Class 0</a:t>
                      </a:r>
                      <a:endParaRPr lang="en-ID" dirty="0"/>
                    </a:p>
                  </a:txBody>
                  <a:tcPr/>
                </a:tc>
                <a:tc>
                  <a:txBody>
                    <a:bodyPr/>
                    <a:lstStyle/>
                    <a:p>
                      <a:r>
                        <a:rPr lang="en-US" dirty="0"/>
                        <a:t>Class 0</a:t>
                      </a:r>
                      <a:endParaRPr lang="en-ID" dirty="0"/>
                    </a:p>
                  </a:txBody>
                  <a:tcPr/>
                </a:tc>
                <a:extLst>
                  <a:ext uri="{0D108BD9-81ED-4DB2-BD59-A6C34878D82A}">
                    <a16:rowId xmlns:a16="http://schemas.microsoft.com/office/drawing/2014/main" val="2555850514"/>
                  </a:ext>
                </a:extLst>
              </a:tr>
            </a:tbl>
          </a:graphicData>
        </a:graphic>
      </p:graphicFrame>
    </p:spTree>
    <p:extLst>
      <p:ext uri="{BB962C8B-B14F-4D97-AF65-F5344CB8AC3E}">
        <p14:creationId xmlns:p14="http://schemas.microsoft.com/office/powerpoint/2010/main" val="84213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1AF84B1-11A7-4149-B6C8-A1A1C7386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 y="1551475"/>
            <a:ext cx="2703444" cy="36760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31BAF4A-2D0F-4B0D-8FBB-FD87C5C8B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125" y="1472499"/>
            <a:ext cx="2852793" cy="37550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772CAFA-17C3-4729-8F35-5076DE6D8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153" y="1551475"/>
            <a:ext cx="2792794" cy="36760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4983348-E135-47C4-98DC-3A1B90DE6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9207" y="1472499"/>
            <a:ext cx="2852793" cy="3755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E7F7FF-2B4D-4807-A8DD-7DAC2388DFF3}"/>
              </a:ext>
            </a:extLst>
          </p:cNvPr>
          <p:cNvSpPr txBox="1"/>
          <p:nvPr/>
        </p:nvSpPr>
        <p:spPr>
          <a:xfrm>
            <a:off x="3488862" y="533111"/>
            <a:ext cx="6040581" cy="523220"/>
          </a:xfrm>
          <a:prstGeom prst="rect">
            <a:avLst/>
          </a:prstGeom>
          <a:noFill/>
        </p:spPr>
        <p:txBody>
          <a:bodyPr wrap="square" rtlCol="0">
            <a:spAutoFit/>
          </a:bodyPr>
          <a:lstStyle/>
          <a:p>
            <a:r>
              <a:rPr lang="en-US" sz="2800" dirty="0"/>
              <a:t>Popular Categories for Each Cluster</a:t>
            </a:r>
            <a:endParaRPr lang="en-ID" sz="2800" dirty="0"/>
          </a:p>
        </p:txBody>
      </p:sp>
    </p:spTree>
    <p:extLst>
      <p:ext uri="{BB962C8B-B14F-4D97-AF65-F5344CB8AC3E}">
        <p14:creationId xmlns:p14="http://schemas.microsoft.com/office/powerpoint/2010/main" val="100836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16FE25-329F-4274-B47E-74F115A535CA}"/>
              </a:ext>
            </a:extLst>
          </p:cNvPr>
          <p:cNvPicPr>
            <a:picLocks noChangeAspect="1"/>
          </p:cNvPicPr>
          <p:nvPr/>
        </p:nvPicPr>
        <p:blipFill>
          <a:blip r:embed="rId2"/>
          <a:stretch>
            <a:fillRect/>
          </a:stretch>
        </p:blipFill>
        <p:spPr>
          <a:xfrm>
            <a:off x="73232" y="798639"/>
            <a:ext cx="6373750" cy="2914379"/>
          </a:xfrm>
          <a:prstGeom prst="rect">
            <a:avLst/>
          </a:prstGeom>
        </p:spPr>
      </p:pic>
      <p:pic>
        <p:nvPicPr>
          <p:cNvPr id="5" name="Picture 4">
            <a:extLst>
              <a:ext uri="{FF2B5EF4-FFF2-40B4-BE49-F238E27FC236}">
                <a16:creationId xmlns:a16="http://schemas.microsoft.com/office/drawing/2014/main" id="{F9E78DF5-5F29-41C5-93CC-628E67E4A58D}"/>
              </a:ext>
            </a:extLst>
          </p:cNvPr>
          <p:cNvPicPr>
            <a:picLocks noChangeAspect="1"/>
          </p:cNvPicPr>
          <p:nvPr/>
        </p:nvPicPr>
        <p:blipFill>
          <a:blip r:embed="rId3"/>
          <a:stretch>
            <a:fillRect/>
          </a:stretch>
        </p:blipFill>
        <p:spPr>
          <a:xfrm>
            <a:off x="6439951" y="768869"/>
            <a:ext cx="5752048" cy="2510040"/>
          </a:xfrm>
          <a:prstGeom prst="rect">
            <a:avLst/>
          </a:prstGeom>
        </p:spPr>
      </p:pic>
      <p:pic>
        <p:nvPicPr>
          <p:cNvPr id="7" name="Picture 6">
            <a:extLst>
              <a:ext uri="{FF2B5EF4-FFF2-40B4-BE49-F238E27FC236}">
                <a16:creationId xmlns:a16="http://schemas.microsoft.com/office/drawing/2014/main" id="{3D1897F8-A4D2-400A-95C7-3CAD776898AA}"/>
              </a:ext>
            </a:extLst>
          </p:cNvPr>
          <p:cNvPicPr>
            <a:picLocks noChangeAspect="1"/>
          </p:cNvPicPr>
          <p:nvPr/>
        </p:nvPicPr>
        <p:blipFill>
          <a:blip r:embed="rId4"/>
          <a:stretch>
            <a:fillRect/>
          </a:stretch>
        </p:blipFill>
        <p:spPr>
          <a:xfrm>
            <a:off x="7121236" y="3529389"/>
            <a:ext cx="4593785" cy="3328611"/>
          </a:xfrm>
          <a:prstGeom prst="rect">
            <a:avLst/>
          </a:prstGeom>
        </p:spPr>
      </p:pic>
      <p:sp>
        <p:nvSpPr>
          <p:cNvPr id="8" name="TextBox 7">
            <a:extLst>
              <a:ext uri="{FF2B5EF4-FFF2-40B4-BE49-F238E27FC236}">
                <a16:creationId xmlns:a16="http://schemas.microsoft.com/office/drawing/2014/main" id="{C6D448D4-7D3B-4EA7-8182-1B69F5A95851}"/>
              </a:ext>
            </a:extLst>
          </p:cNvPr>
          <p:cNvSpPr txBox="1"/>
          <p:nvPr/>
        </p:nvSpPr>
        <p:spPr>
          <a:xfrm>
            <a:off x="4119419" y="120409"/>
            <a:ext cx="2761672" cy="523220"/>
          </a:xfrm>
          <a:prstGeom prst="rect">
            <a:avLst/>
          </a:prstGeom>
          <a:noFill/>
        </p:spPr>
        <p:txBody>
          <a:bodyPr wrap="square" rtlCol="0">
            <a:spAutoFit/>
          </a:bodyPr>
          <a:lstStyle/>
          <a:p>
            <a:r>
              <a:rPr lang="en-US" sz="2800" dirty="0"/>
              <a:t>Flask Deployment</a:t>
            </a:r>
            <a:endParaRPr lang="en-ID" sz="2800" dirty="0"/>
          </a:p>
        </p:txBody>
      </p:sp>
      <p:pic>
        <p:nvPicPr>
          <p:cNvPr id="4" name="Picture 3">
            <a:extLst>
              <a:ext uri="{FF2B5EF4-FFF2-40B4-BE49-F238E27FC236}">
                <a16:creationId xmlns:a16="http://schemas.microsoft.com/office/drawing/2014/main" id="{CAB5CC79-E23A-47D3-88D7-27E04DC9D61F}"/>
              </a:ext>
            </a:extLst>
          </p:cNvPr>
          <p:cNvPicPr>
            <a:picLocks noChangeAspect="1"/>
          </p:cNvPicPr>
          <p:nvPr/>
        </p:nvPicPr>
        <p:blipFill rotWithShape="1">
          <a:blip r:embed="rId5"/>
          <a:srcRect l="-510" t="12893" r="510" b="9048"/>
          <a:stretch/>
        </p:blipFill>
        <p:spPr>
          <a:xfrm>
            <a:off x="0" y="3868028"/>
            <a:ext cx="7064346" cy="3101797"/>
          </a:xfrm>
          <a:prstGeom prst="rect">
            <a:avLst/>
          </a:prstGeom>
        </p:spPr>
      </p:pic>
    </p:spTree>
    <p:extLst>
      <p:ext uri="{BB962C8B-B14F-4D97-AF65-F5344CB8AC3E}">
        <p14:creationId xmlns:p14="http://schemas.microsoft.com/office/powerpoint/2010/main" val="67950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BD0-FD81-4DB5-8076-50A305F37674}"/>
              </a:ext>
            </a:extLst>
          </p:cNvPr>
          <p:cNvSpPr>
            <a:spLocks noGrp="1"/>
          </p:cNvSpPr>
          <p:nvPr>
            <p:ph type="title"/>
          </p:nvPr>
        </p:nvSpPr>
        <p:spPr/>
        <p:txBody>
          <a:bodyPr/>
          <a:lstStyle/>
          <a:p>
            <a:r>
              <a:rPr lang="en-US" dirty="0"/>
              <a:t>Kesimpulan</a:t>
            </a:r>
            <a:endParaRPr lang="en-ID" dirty="0"/>
          </a:p>
        </p:txBody>
      </p:sp>
      <p:pic>
        <p:nvPicPr>
          <p:cNvPr id="7" name="Picture 6">
            <a:extLst>
              <a:ext uri="{FF2B5EF4-FFF2-40B4-BE49-F238E27FC236}">
                <a16:creationId xmlns:a16="http://schemas.microsoft.com/office/drawing/2014/main" id="{226CB14C-AED1-4421-A7B1-DB81DD0EC72A}"/>
              </a:ext>
            </a:extLst>
          </p:cNvPr>
          <p:cNvPicPr>
            <a:picLocks noChangeAspect="1"/>
          </p:cNvPicPr>
          <p:nvPr/>
        </p:nvPicPr>
        <p:blipFill>
          <a:blip r:embed="rId2"/>
          <a:stretch>
            <a:fillRect/>
          </a:stretch>
        </p:blipFill>
        <p:spPr>
          <a:xfrm>
            <a:off x="647725" y="1690688"/>
            <a:ext cx="10575289" cy="3743975"/>
          </a:xfrm>
          <a:prstGeom prst="rect">
            <a:avLst/>
          </a:prstGeom>
        </p:spPr>
      </p:pic>
    </p:spTree>
    <p:extLst>
      <p:ext uri="{BB962C8B-B14F-4D97-AF65-F5344CB8AC3E}">
        <p14:creationId xmlns:p14="http://schemas.microsoft.com/office/powerpoint/2010/main" val="334665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63DB2-491D-4354-854F-C2F86358149F}"/>
              </a:ext>
            </a:extLst>
          </p:cNvPr>
          <p:cNvPicPr>
            <a:picLocks noChangeAspect="1"/>
          </p:cNvPicPr>
          <p:nvPr/>
        </p:nvPicPr>
        <p:blipFill>
          <a:blip r:embed="rId2"/>
          <a:stretch>
            <a:fillRect/>
          </a:stretch>
        </p:blipFill>
        <p:spPr>
          <a:xfrm>
            <a:off x="741080" y="1699680"/>
            <a:ext cx="9665294" cy="3906791"/>
          </a:xfrm>
          <a:prstGeom prst="rect">
            <a:avLst/>
          </a:prstGeom>
        </p:spPr>
      </p:pic>
      <p:sp>
        <p:nvSpPr>
          <p:cNvPr id="4" name="Title 1">
            <a:extLst>
              <a:ext uri="{FF2B5EF4-FFF2-40B4-BE49-F238E27FC236}">
                <a16:creationId xmlns:a16="http://schemas.microsoft.com/office/drawing/2014/main" id="{A6C6F3FB-3CA0-46FF-AAF9-7F9AAB296951}"/>
              </a:ext>
            </a:extLst>
          </p:cNvPr>
          <p:cNvSpPr txBox="1">
            <a:spLocks/>
          </p:cNvSpPr>
          <p:nvPr/>
        </p:nvSpPr>
        <p:spPr>
          <a:xfrm>
            <a:off x="838200" y="365126"/>
            <a:ext cx="10515600" cy="99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Kesimpulan</a:t>
            </a:r>
            <a:endParaRPr lang="en-ID" dirty="0"/>
          </a:p>
        </p:txBody>
      </p:sp>
    </p:spTree>
    <p:extLst>
      <p:ext uri="{BB962C8B-B14F-4D97-AF65-F5344CB8AC3E}">
        <p14:creationId xmlns:p14="http://schemas.microsoft.com/office/powerpoint/2010/main" val="3292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53FF-9A58-4E28-B542-AE6DC4963683}"/>
              </a:ext>
            </a:extLst>
          </p:cNvPr>
          <p:cNvSpPr>
            <a:spLocks noGrp="1"/>
          </p:cNvSpPr>
          <p:nvPr>
            <p:ph type="title"/>
          </p:nvPr>
        </p:nvSpPr>
        <p:spPr>
          <a:xfrm>
            <a:off x="1097280" y="0"/>
            <a:ext cx="10058400" cy="1450757"/>
          </a:xfrm>
        </p:spPr>
        <p:txBody>
          <a:bodyPr/>
          <a:lstStyle/>
          <a:p>
            <a:r>
              <a:rPr lang="en-US" dirty="0"/>
              <a:t>What is Customer Segmentation?</a:t>
            </a:r>
            <a:endParaRPr lang="en-ID" dirty="0"/>
          </a:p>
        </p:txBody>
      </p:sp>
      <p:sp>
        <p:nvSpPr>
          <p:cNvPr id="3" name="Content Placeholder 2">
            <a:extLst>
              <a:ext uri="{FF2B5EF4-FFF2-40B4-BE49-F238E27FC236}">
                <a16:creationId xmlns:a16="http://schemas.microsoft.com/office/drawing/2014/main" id="{387EEA7F-8F77-4179-B298-6C682207F73A}"/>
              </a:ext>
            </a:extLst>
          </p:cNvPr>
          <p:cNvSpPr>
            <a:spLocks noGrp="1"/>
          </p:cNvSpPr>
          <p:nvPr>
            <p:ph idx="1"/>
          </p:nvPr>
        </p:nvSpPr>
        <p:spPr>
          <a:xfrm>
            <a:off x="1097280" y="1803789"/>
            <a:ext cx="10058400" cy="4023360"/>
          </a:xfrm>
        </p:spPr>
        <p:txBody>
          <a:bodyPr>
            <a:normAutofit/>
          </a:bodyPr>
          <a:lstStyle/>
          <a:p>
            <a:pPr marL="0" indent="0">
              <a:buNone/>
            </a:pPr>
            <a:r>
              <a:rPr lang="en-GB" dirty="0"/>
              <a:t>Market segmentation can be defined as dividing a market into distinct groups of customers, with different needs, characteristics or </a:t>
            </a:r>
            <a:r>
              <a:rPr lang="en-GB" dirty="0" err="1"/>
              <a:t>behavior</a:t>
            </a:r>
            <a:r>
              <a:rPr lang="en-GB" dirty="0"/>
              <a:t>, who might require separate products or who may respond differently to various combinations of marketing efforts (Kotler &amp; Armstrong, 1999). </a:t>
            </a:r>
            <a:r>
              <a:rPr lang="en-GB" b="0" i="0" dirty="0">
                <a:solidFill>
                  <a:srgbClr val="292929"/>
                </a:solidFill>
                <a:effectLst/>
                <a:latin typeface="charter"/>
              </a:rPr>
              <a:t> In segmenting customers, various criteria can also be used depending on the market such as geographic, demographic characteristics or </a:t>
            </a:r>
            <a:r>
              <a:rPr lang="en-GB" b="0" i="0" dirty="0" err="1">
                <a:solidFill>
                  <a:srgbClr val="292929"/>
                </a:solidFill>
                <a:effectLst/>
                <a:latin typeface="charter"/>
              </a:rPr>
              <a:t>behavior</a:t>
            </a:r>
            <a:r>
              <a:rPr lang="en-GB" b="0" i="0" dirty="0">
                <a:solidFill>
                  <a:srgbClr val="292929"/>
                </a:solidFill>
                <a:effectLst/>
                <a:latin typeface="charter"/>
              </a:rPr>
              <a:t> bases. This technique assumes that groups with different features require different approaches to marketing and wants to figure out the groups who can boost their profitability the most.</a:t>
            </a:r>
            <a:endParaRPr lang="en-ID" dirty="0"/>
          </a:p>
        </p:txBody>
      </p:sp>
    </p:spTree>
    <p:extLst>
      <p:ext uri="{BB962C8B-B14F-4D97-AF65-F5344CB8AC3E}">
        <p14:creationId xmlns:p14="http://schemas.microsoft.com/office/powerpoint/2010/main" val="324138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E55C-AC29-4BBC-A807-F9DF1BD6359E}"/>
              </a:ext>
            </a:extLst>
          </p:cNvPr>
          <p:cNvSpPr>
            <a:spLocks noGrp="1"/>
          </p:cNvSpPr>
          <p:nvPr>
            <p:ph type="title"/>
          </p:nvPr>
        </p:nvSpPr>
        <p:spPr/>
        <p:txBody>
          <a:bodyPr>
            <a:normAutofit/>
          </a:bodyPr>
          <a:lstStyle/>
          <a:p>
            <a:r>
              <a:rPr lang="en-US" dirty="0"/>
              <a:t>Why is Customer Segmentation Important?</a:t>
            </a:r>
            <a:endParaRPr lang="en-ID" dirty="0"/>
          </a:p>
        </p:txBody>
      </p:sp>
      <p:sp>
        <p:nvSpPr>
          <p:cNvPr id="3" name="Content Placeholder 2">
            <a:extLst>
              <a:ext uri="{FF2B5EF4-FFF2-40B4-BE49-F238E27FC236}">
                <a16:creationId xmlns:a16="http://schemas.microsoft.com/office/drawing/2014/main" id="{372462DB-B076-43C5-9E15-992E1E1B16EE}"/>
              </a:ext>
            </a:extLst>
          </p:cNvPr>
          <p:cNvSpPr>
            <a:spLocks noGrp="1"/>
          </p:cNvSpPr>
          <p:nvPr>
            <p:ph idx="1"/>
          </p:nvPr>
        </p:nvSpPr>
        <p:spPr/>
        <p:txBody>
          <a:bodyPr>
            <a:normAutofit fontScale="92500" lnSpcReduction="20000"/>
          </a:bodyPr>
          <a:lstStyle/>
          <a:p>
            <a:r>
              <a:rPr lang="en-GB" sz="2000" dirty="0" err="1">
                <a:solidFill>
                  <a:srgbClr val="000000"/>
                </a:solidFill>
                <a:latin typeface="Times New Roman" panose="02020603050405020304" pitchFamily="18" charset="0"/>
              </a:rPr>
              <a:t>Optimation</a:t>
            </a:r>
            <a:r>
              <a:rPr lang="en-GB" sz="2000" dirty="0">
                <a:solidFill>
                  <a:srgbClr val="000000"/>
                </a:solidFill>
                <a:latin typeface="Times New Roman" panose="02020603050405020304" pitchFamily="18" charset="0"/>
              </a:rPr>
              <a:t> of Resources </a:t>
            </a:r>
          </a:p>
          <a:p>
            <a:pPr lvl="1"/>
            <a:r>
              <a:rPr lang="en-GB" sz="2000" dirty="0"/>
              <a:t>Segmentation is critical because a company has limited resources, and must focus on how to best identify and serve </a:t>
            </a:r>
            <a:r>
              <a:rPr lang="en-ID" sz="2000" dirty="0"/>
              <a:t>its customers. </a:t>
            </a:r>
            <a:r>
              <a:rPr lang="en-GB" sz="2000" dirty="0"/>
              <a:t>Individual customer segments are characterized by a certain degree of within-group homogeneity that helps ensure that the members of a segment will respond in similar ways to marketing efforts.</a:t>
            </a:r>
            <a:endParaRPr lang="en-GB" sz="2000" dirty="0">
              <a:solidFill>
                <a:srgbClr val="000000"/>
              </a:solidFill>
              <a:latin typeface="Times New Roman" panose="02020603050405020304" pitchFamily="18" charset="0"/>
            </a:endParaRPr>
          </a:p>
          <a:p>
            <a:r>
              <a:rPr lang="en-GB" sz="2000" dirty="0">
                <a:solidFill>
                  <a:srgbClr val="000000"/>
                </a:solidFill>
                <a:latin typeface="Times New Roman" panose="02020603050405020304" pitchFamily="18" charset="0"/>
              </a:rPr>
              <a:t>Understanding Customer Positions and Movement:</a:t>
            </a:r>
          </a:p>
          <a:p>
            <a:pPr lvl="1"/>
            <a:r>
              <a:rPr lang="en-GB" sz="2000" dirty="0">
                <a:solidFill>
                  <a:srgbClr val="000000"/>
                </a:solidFill>
                <a:latin typeface="Times New Roman" panose="02020603050405020304" pitchFamily="18" charset="0"/>
              </a:rPr>
              <a:t>A deeper understanding of customers has validated the value of focusing on them. It is now generally accepted that it costs about five times more to gain a new customer than to keep an existing one, and ten times more to get a dissatisfied customer back (Marcus C., 1998). </a:t>
            </a:r>
          </a:p>
          <a:p>
            <a:pPr lvl="1"/>
            <a:r>
              <a:rPr lang="en-GB" sz="2000" dirty="0">
                <a:solidFill>
                  <a:srgbClr val="000000"/>
                </a:solidFill>
                <a:latin typeface="Times New Roman" panose="02020603050405020304" pitchFamily="18" charset="0"/>
              </a:rPr>
              <a:t>Rerunning the model over periods of time, we can see the growth of each cluster, and evaluate whether the marketing strategies we have employed are effective or not.</a:t>
            </a:r>
          </a:p>
          <a:p>
            <a:r>
              <a:rPr lang="en-GB" dirty="0">
                <a:solidFill>
                  <a:srgbClr val="000000"/>
                </a:solidFill>
                <a:latin typeface="Times New Roman" panose="02020603050405020304" pitchFamily="18" charset="0"/>
              </a:rPr>
              <a:t>Increase Customer Retention and Decrease Customer Churn:</a:t>
            </a:r>
          </a:p>
          <a:p>
            <a:pPr lvl="1"/>
            <a:r>
              <a:rPr lang="en-GB" dirty="0">
                <a:solidFill>
                  <a:srgbClr val="000000"/>
                </a:solidFill>
                <a:latin typeface="Times New Roman" panose="02020603050405020304" pitchFamily="18" charset="0"/>
              </a:rPr>
              <a:t>By using this method, we can see which customers are potential Customers and High Value Customers. Through Customer Relationship Management, we can hopefully convert Potential Customers into High Value Customers, and focus our energy into High Value Customers. </a:t>
            </a:r>
          </a:p>
        </p:txBody>
      </p:sp>
    </p:spTree>
    <p:extLst>
      <p:ext uri="{BB962C8B-B14F-4D97-AF65-F5344CB8AC3E}">
        <p14:creationId xmlns:p14="http://schemas.microsoft.com/office/powerpoint/2010/main" val="326761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AB8F-1B65-4D8A-9774-2FCE0CFBA18B}"/>
              </a:ext>
            </a:extLst>
          </p:cNvPr>
          <p:cNvSpPr>
            <a:spLocks noGrp="1"/>
          </p:cNvSpPr>
          <p:nvPr>
            <p:ph type="title"/>
          </p:nvPr>
        </p:nvSpPr>
        <p:spPr/>
        <p:txBody>
          <a:bodyPr/>
          <a:lstStyle/>
          <a:p>
            <a:r>
              <a:rPr lang="en-US" dirty="0"/>
              <a:t>Problem Statement</a:t>
            </a:r>
            <a:endParaRPr lang="en-ID" dirty="0"/>
          </a:p>
        </p:txBody>
      </p:sp>
      <p:sp>
        <p:nvSpPr>
          <p:cNvPr id="3" name="Content Placeholder 2">
            <a:extLst>
              <a:ext uri="{FF2B5EF4-FFF2-40B4-BE49-F238E27FC236}">
                <a16:creationId xmlns:a16="http://schemas.microsoft.com/office/drawing/2014/main" id="{63C6F2A9-CBBA-4A57-A0BA-ABD091577981}"/>
              </a:ext>
            </a:extLst>
          </p:cNvPr>
          <p:cNvSpPr>
            <a:spLocks noGrp="1"/>
          </p:cNvSpPr>
          <p:nvPr>
            <p:ph idx="1"/>
          </p:nvPr>
        </p:nvSpPr>
        <p:spPr/>
        <p:txBody>
          <a:bodyPr/>
          <a:lstStyle/>
          <a:p>
            <a:r>
              <a:rPr lang="en-US" dirty="0"/>
              <a:t>We would like do drive down marketing cost through Targeted Marketing based on Customer Segmentation.</a:t>
            </a:r>
            <a:endParaRPr lang="en-ID" dirty="0"/>
          </a:p>
        </p:txBody>
      </p:sp>
    </p:spTree>
    <p:extLst>
      <p:ext uri="{BB962C8B-B14F-4D97-AF65-F5344CB8AC3E}">
        <p14:creationId xmlns:p14="http://schemas.microsoft.com/office/powerpoint/2010/main" val="170195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EB29-95D8-4BCD-8B48-B1F05F585D35}"/>
              </a:ext>
            </a:extLst>
          </p:cNvPr>
          <p:cNvSpPr>
            <a:spLocks noGrp="1"/>
          </p:cNvSpPr>
          <p:nvPr>
            <p:ph type="title"/>
          </p:nvPr>
        </p:nvSpPr>
        <p:spPr/>
        <p:txBody>
          <a:bodyPr/>
          <a:lstStyle/>
          <a:p>
            <a:r>
              <a:rPr lang="en-US" dirty="0"/>
              <a:t>RFM Segmentation</a:t>
            </a:r>
            <a:endParaRPr lang="en-ID" dirty="0"/>
          </a:p>
        </p:txBody>
      </p:sp>
      <p:sp>
        <p:nvSpPr>
          <p:cNvPr id="3" name="Content Placeholder 2">
            <a:extLst>
              <a:ext uri="{FF2B5EF4-FFF2-40B4-BE49-F238E27FC236}">
                <a16:creationId xmlns:a16="http://schemas.microsoft.com/office/drawing/2014/main" id="{7952F4B2-C259-4869-B635-D4EFC313B508}"/>
              </a:ext>
            </a:extLst>
          </p:cNvPr>
          <p:cNvSpPr>
            <a:spLocks noGrp="1"/>
          </p:cNvSpPr>
          <p:nvPr>
            <p:ph idx="1"/>
          </p:nvPr>
        </p:nvSpPr>
        <p:spPr/>
        <p:txBody>
          <a:bodyPr/>
          <a:lstStyle/>
          <a:p>
            <a:r>
              <a:rPr lang="en-US" dirty="0"/>
              <a:t>RFM segments customers based on their </a:t>
            </a:r>
            <a:r>
              <a:rPr lang="en-US" dirty="0" err="1"/>
              <a:t>behaviour</a:t>
            </a:r>
            <a:r>
              <a:rPr lang="en-US" dirty="0"/>
              <a:t>.  The 3 main components are :</a:t>
            </a:r>
          </a:p>
          <a:p>
            <a:pPr lvl="1"/>
            <a:r>
              <a:rPr lang="en-GB" b="1" i="0" dirty="0">
                <a:solidFill>
                  <a:srgbClr val="1D1D1D"/>
                </a:solidFill>
                <a:effectLst/>
                <a:latin typeface="Rubik"/>
              </a:rPr>
              <a:t>Recency</a:t>
            </a:r>
            <a:r>
              <a:rPr lang="en-GB" b="0" i="0" dirty="0">
                <a:solidFill>
                  <a:srgbClr val="1D1D1D"/>
                </a:solidFill>
                <a:effectLst/>
                <a:latin typeface="Rubik"/>
              </a:rPr>
              <a:t>: How much time has elapsed since a customer’s last activity or transaction with the brand?</a:t>
            </a:r>
            <a:endParaRPr lang="en-US" b="0" i="0" dirty="0">
              <a:solidFill>
                <a:srgbClr val="1D1D1D"/>
              </a:solidFill>
              <a:effectLst/>
              <a:latin typeface="Rubik"/>
            </a:endParaRPr>
          </a:p>
          <a:p>
            <a:pPr lvl="1"/>
            <a:r>
              <a:rPr lang="en-GB" b="1" i="0" dirty="0">
                <a:solidFill>
                  <a:srgbClr val="1D1D1D"/>
                </a:solidFill>
                <a:effectLst/>
                <a:latin typeface="Rubik"/>
              </a:rPr>
              <a:t>Frequency</a:t>
            </a:r>
            <a:r>
              <a:rPr lang="en-GB" b="0" i="0" dirty="0">
                <a:solidFill>
                  <a:srgbClr val="1D1D1D"/>
                </a:solidFill>
                <a:effectLst/>
                <a:latin typeface="Rubik"/>
              </a:rPr>
              <a:t>: How often has a customer transacted or interacted with the brand during a particular period of time? </a:t>
            </a:r>
            <a:endParaRPr lang="en-US" dirty="0">
              <a:solidFill>
                <a:srgbClr val="1D1D1D"/>
              </a:solidFill>
              <a:latin typeface="Rubik"/>
            </a:endParaRPr>
          </a:p>
          <a:p>
            <a:pPr lvl="1"/>
            <a:r>
              <a:rPr lang="en-GB" b="1" i="0" dirty="0">
                <a:solidFill>
                  <a:srgbClr val="1D1D1D"/>
                </a:solidFill>
                <a:effectLst/>
                <a:latin typeface="Rubik"/>
              </a:rPr>
              <a:t>Monetary</a:t>
            </a:r>
            <a:r>
              <a:rPr lang="en-GB" b="0" i="0" dirty="0">
                <a:solidFill>
                  <a:srgbClr val="1D1D1D"/>
                </a:solidFill>
                <a:effectLst/>
                <a:latin typeface="Rubik"/>
              </a:rPr>
              <a:t>: Also referred to as “monetary value,” this factor reflects how much a customer has spent with the brand during a particular period of time. </a:t>
            </a:r>
            <a:endParaRPr lang="en-ID" dirty="0"/>
          </a:p>
        </p:txBody>
      </p:sp>
    </p:spTree>
    <p:extLst>
      <p:ext uri="{BB962C8B-B14F-4D97-AF65-F5344CB8AC3E}">
        <p14:creationId xmlns:p14="http://schemas.microsoft.com/office/powerpoint/2010/main" val="147571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3A4-C813-4CB4-B953-2F3631737C90}"/>
              </a:ext>
            </a:extLst>
          </p:cNvPr>
          <p:cNvSpPr>
            <a:spLocks noGrp="1"/>
          </p:cNvSpPr>
          <p:nvPr>
            <p:ph type="title"/>
          </p:nvPr>
        </p:nvSpPr>
        <p:spPr/>
        <p:txBody>
          <a:bodyPr/>
          <a:lstStyle/>
          <a:p>
            <a:r>
              <a:rPr lang="en-GB" b="1" i="0" dirty="0">
                <a:solidFill>
                  <a:srgbClr val="000000"/>
                </a:solidFill>
                <a:effectLst/>
                <a:latin typeface="Times New Roman" panose="02020603050405020304" pitchFamily="18" charset="0"/>
              </a:rPr>
              <a:t>Why RFM works.</a:t>
            </a:r>
            <a:endParaRPr lang="en-ID" dirty="0"/>
          </a:p>
        </p:txBody>
      </p:sp>
      <p:sp>
        <p:nvSpPr>
          <p:cNvPr id="3" name="Content Placeholder 2">
            <a:extLst>
              <a:ext uri="{FF2B5EF4-FFF2-40B4-BE49-F238E27FC236}">
                <a16:creationId xmlns:a16="http://schemas.microsoft.com/office/drawing/2014/main" id="{A5B54A68-8433-48B2-AA5B-915532928396}"/>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rPr>
              <a:t>Customers who have purchased from you recently are more likely to respond to your next promotion than those whose last purchase was further in the past. This is a universal principle which has been found to be true in almost all industries: insurance, banks, </a:t>
            </a:r>
            <a:r>
              <a:rPr lang="en-GB" b="0" i="0" dirty="0" err="1">
                <a:solidFill>
                  <a:srgbClr val="000000"/>
                </a:solidFill>
                <a:effectLst/>
                <a:latin typeface="Times New Roman" panose="02020603050405020304" pitchFamily="18" charset="0"/>
              </a:rPr>
              <a:t>cataloging</a:t>
            </a:r>
            <a:r>
              <a:rPr lang="en-GB" b="0" i="0" dirty="0">
                <a:solidFill>
                  <a:srgbClr val="000000"/>
                </a:solidFill>
                <a:effectLst/>
                <a:latin typeface="Times New Roman" panose="02020603050405020304" pitchFamily="18" charset="0"/>
              </a:rPr>
              <a:t>, retail, travel, etc. It is also true that frequent buyers are more likely to respond than less frequent buyers. Big spenders often respond better than low spenders. </a:t>
            </a:r>
            <a:r>
              <a:rPr lang="en-GB" b="0" i="0" dirty="0">
                <a:solidFill>
                  <a:srgbClr val="000000"/>
                </a:solidFill>
                <a:effectLst/>
                <a:latin typeface="Times New Roman" panose="02020603050405020304" pitchFamily="18" charset="0"/>
                <a:hlinkClick r:id="rId2"/>
              </a:rPr>
              <a:t>(Arthu</a:t>
            </a:r>
            <a:r>
              <a:rPr lang="en-GB" dirty="0">
                <a:solidFill>
                  <a:srgbClr val="000000"/>
                </a:solidFill>
                <a:latin typeface="Times New Roman" panose="02020603050405020304" pitchFamily="18" charset="0"/>
                <a:hlinkClick r:id="rId2"/>
              </a:rPr>
              <a:t>r Hughes)</a:t>
            </a:r>
            <a:endParaRPr lang="en-GB" b="0" i="0" dirty="0">
              <a:solidFill>
                <a:srgbClr val="000000"/>
              </a:solidFill>
              <a:effectLst/>
              <a:latin typeface="Times New Roman" panose="02020603050405020304" pitchFamily="18" charset="0"/>
            </a:endParaRPr>
          </a:p>
          <a:p>
            <a:endParaRPr lang="en-ID" dirty="0"/>
          </a:p>
        </p:txBody>
      </p:sp>
    </p:spTree>
    <p:extLst>
      <p:ext uri="{BB962C8B-B14F-4D97-AF65-F5344CB8AC3E}">
        <p14:creationId xmlns:p14="http://schemas.microsoft.com/office/powerpoint/2010/main" val="59583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2D14-D220-42BA-9417-CD21F34A4ACC}"/>
              </a:ext>
            </a:extLst>
          </p:cNvPr>
          <p:cNvSpPr>
            <a:spLocks noGrp="1"/>
          </p:cNvSpPr>
          <p:nvPr>
            <p:ph type="title"/>
          </p:nvPr>
        </p:nvSpPr>
        <p:spPr/>
        <p:txBody>
          <a:bodyPr/>
          <a:lstStyle/>
          <a:p>
            <a:r>
              <a:rPr lang="en-US" dirty="0"/>
              <a:t>Data Used</a:t>
            </a:r>
            <a:endParaRPr lang="en-ID" dirty="0"/>
          </a:p>
        </p:txBody>
      </p:sp>
      <p:sp>
        <p:nvSpPr>
          <p:cNvPr id="4" name="Content Placeholder 3">
            <a:extLst>
              <a:ext uri="{FF2B5EF4-FFF2-40B4-BE49-F238E27FC236}">
                <a16:creationId xmlns:a16="http://schemas.microsoft.com/office/drawing/2014/main" id="{8405ADC4-D394-4507-9F8B-339A8F2337B6}"/>
              </a:ext>
            </a:extLst>
          </p:cNvPr>
          <p:cNvSpPr>
            <a:spLocks noGrp="1"/>
          </p:cNvSpPr>
          <p:nvPr>
            <p:ph idx="1"/>
          </p:nvPr>
        </p:nvSpPr>
        <p:spPr/>
        <p:txBody>
          <a:bodyPr/>
          <a:lstStyle/>
          <a:p>
            <a:r>
              <a:rPr lang="en-US" dirty="0"/>
              <a:t>For this Customer Segmentation Case, we use </a:t>
            </a:r>
            <a:r>
              <a:rPr lang="en-US" dirty="0" err="1">
                <a:hlinkClick r:id="rId2"/>
              </a:rPr>
              <a:t>Brazzilian</a:t>
            </a:r>
            <a:r>
              <a:rPr lang="en-US" dirty="0">
                <a:hlinkClick r:id="rId2"/>
              </a:rPr>
              <a:t> E-Commerce Public Dataset by </a:t>
            </a:r>
            <a:r>
              <a:rPr lang="en-US" dirty="0" err="1">
                <a:hlinkClick r:id="rId2"/>
              </a:rPr>
              <a:t>Olist</a:t>
            </a:r>
            <a:r>
              <a:rPr lang="en-US" dirty="0"/>
              <a:t> from Kaggle. </a:t>
            </a:r>
            <a:endParaRPr lang="en-ID" dirty="0"/>
          </a:p>
        </p:txBody>
      </p:sp>
    </p:spTree>
    <p:extLst>
      <p:ext uri="{BB962C8B-B14F-4D97-AF65-F5344CB8AC3E}">
        <p14:creationId xmlns:p14="http://schemas.microsoft.com/office/powerpoint/2010/main" val="135319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CBCF-9A4B-480D-8C7C-8C30F4A70DDC}"/>
              </a:ext>
            </a:extLst>
          </p:cNvPr>
          <p:cNvSpPr>
            <a:spLocks noGrp="1"/>
          </p:cNvSpPr>
          <p:nvPr>
            <p:ph type="title"/>
          </p:nvPr>
        </p:nvSpPr>
        <p:spPr>
          <a:xfrm>
            <a:off x="1066800" y="68489"/>
            <a:ext cx="10058400" cy="980135"/>
          </a:xfrm>
        </p:spPr>
        <p:txBody>
          <a:bodyPr/>
          <a:lstStyle/>
          <a:p>
            <a:pPr algn="ctr"/>
            <a:r>
              <a:rPr lang="en-US" dirty="0"/>
              <a:t>Workflow</a:t>
            </a:r>
            <a:endParaRPr lang="en-ID" dirty="0"/>
          </a:p>
        </p:txBody>
      </p:sp>
      <p:graphicFrame>
        <p:nvGraphicFramePr>
          <p:cNvPr id="4" name="Content Placeholder 3">
            <a:extLst>
              <a:ext uri="{FF2B5EF4-FFF2-40B4-BE49-F238E27FC236}">
                <a16:creationId xmlns:a16="http://schemas.microsoft.com/office/drawing/2014/main" id="{B2AC9C6C-D891-4971-A837-4089F626012A}"/>
              </a:ext>
            </a:extLst>
          </p:cNvPr>
          <p:cNvGraphicFramePr>
            <a:graphicFrameLocks noGrp="1"/>
          </p:cNvGraphicFramePr>
          <p:nvPr>
            <p:ph idx="1"/>
            <p:extLst>
              <p:ext uri="{D42A27DB-BD31-4B8C-83A1-F6EECF244321}">
                <p14:modId xmlns:p14="http://schemas.microsoft.com/office/powerpoint/2010/main" val="3780894246"/>
              </p:ext>
            </p:extLst>
          </p:nvPr>
        </p:nvGraphicFramePr>
        <p:xfrm>
          <a:off x="117445" y="2541864"/>
          <a:ext cx="11643919" cy="4806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0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4F03-9E15-4D49-9F3C-2B89597BBB28}"/>
              </a:ext>
            </a:extLst>
          </p:cNvPr>
          <p:cNvSpPr>
            <a:spLocks noGrp="1"/>
          </p:cNvSpPr>
          <p:nvPr>
            <p:ph type="title"/>
          </p:nvPr>
        </p:nvSpPr>
        <p:spPr/>
        <p:txBody>
          <a:bodyPr/>
          <a:lstStyle/>
          <a:p>
            <a:r>
              <a:rPr lang="en-US" dirty="0"/>
              <a:t>RFM Metrics Used</a:t>
            </a:r>
            <a:endParaRPr lang="en-ID" dirty="0"/>
          </a:p>
        </p:txBody>
      </p:sp>
      <p:sp>
        <p:nvSpPr>
          <p:cNvPr id="3" name="Content Placeholder 2">
            <a:extLst>
              <a:ext uri="{FF2B5EF4-FFF2-40B4-BE49-F238E27FC236}">
                <a16:creationId xmlns:a16="http://schemas.microsoft.com/office/drawing/2014/main" id="{49875237-ADE1-4C70-AEBD-4680C92972D8}"/>
              </a:ext>
            </a:extLst>
          </p:cNvPr>
          <p:cNvSpPr>
            <a:spLocks noGrp="1"/>
          </p:cNvSpPr>
          <p:nvPr>
            <p:ph idx="1"/>
          </p:nvPr>
        </p:nvSpPr>
        <p:spPr/>
        <p:txBody>
          <a:bodyPr/>
          <a:lstStyle/>
          <a:p>
            <a:r>
              <a:rPr lang="en-US" dirty="0"/>
              <a:t>Arthur Hughes uses Equal Binning Frequency in his RFM Matrix,</a:t>
            </a:r>
            <a:r>
              <a:rPr lang="en-ID" dirty="0"/>
              <a:t> but in this case this method is inappropriate , as most of the data in Frequency (Over 14000 data /16000 of total data) has a value of 1. </a:t>
            </a:r>
            <a:r>
              <a:rPr lang="en-US" dirty="0"/>
              <a:t> This will create multiple bins with the same value. So for this dataset , we used Quartiles of category, and for the Frequency category we use a special method.</a:t>
            </a:r>
            <a:endParaRPr lang="en-ID" dirty="0"/>
          </a:p>
        </p:txBody>
      </p:sp>
      <p:sp>
        <p:nvSpPr>
          <p:cNvPr id="7" name="TextBox 6">
            <a:extLst>
              <a:ext uri="{FF2B5EF4-FFF2-40B4-BE49-F238E27FC236}">
                <a16:creationId xmlns:a16="http://schemas.microsoft.com/office/drawing/2014/main" id="{064CDBAA-0DAF-4C1C-AEA7-1B8A888E8011}"/>
              </a:ext>
            </a:extLst>
          </p:cNvPr>
          <p:cNvSpPr txBox="1"/>
          <p:nvPr/>
        </p:nvSpPr>
        <p:spPr>
          <a:xfrm>
            <a:off x="1036321"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rfm_price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42.90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79.99</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149.81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9E2BA0D-B426-4893-AB31-CB4171011942}"/>
              </a:ext>
            </a:extLst>
          </p:cNvPr>
          <p:cNvSpPr txBox="1"/>
          <p:nvPr/>
        </p:nvSpPr>
        <p:spPr>
          <a:xfrm>
            <a:off x="4748370"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rfm_freq</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3BA31E5-25E2-469C-87A3-C53744D8CD02}"/>
              </a:ext>
            </a:extLst>
          </p:cNvPr>
          <p:cNvSpPr txBox="1"/>
          <p:nvPr/>
        </p:nvSpPr>
        <p:spPr>
          <a:xfrm>
            <a:off x="8317490"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rfm_recency</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336.0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209.0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112.0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0526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4415</TotalTime>
  <Words>1139</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charter</vt:lpstr>
      <vt:lpstr>Consolas</vt:lpstr>
      <vt:lpstr>Rubik</vt:lpstr>
      <vt:lpstr>Times New Roman</vt:lpstr>
      <vt:lpstr>Retrospect</vt:lpstr>
      <vt:lpstr>Office Theme</vt:lpstr>
      <vt:lpstr>Customer Segmentation of Olist Ecommerce Customers in Sao Paolo using K-Means Method.</vt:lpstr>
      <vt:lpstr>What is Customer Segmentation?</vt:lpstr>
      <vt:lpstr>Why is Customer Segmentation Important?</vt:lpstr>
      <vt:lpstr>Problem Statement</vt:lpstr>
      <vt:lpstr>RFM Segmentation</vt:lpstr>
      <vt:lpstr>Why RFM works.</vt:lpstr>
      <vt:lpstr>Data Used</vt:lpstr>
      <vt:lpstr>Workflow</vt:lpstr>
      <vt:lpstr>RFM Metrics Used</vt:lpstr>
      <vt:lpstr>Frequency Metric</vt:lpstr>
      <vt:lpstr>Validation Metrics Used</vt:lpstr>
      <vt:lpstr>Validation Metrics Used</vt:lpstr>
      <vt:lpstr>Cluster Distribution</vt:lpstr>
      <vt:lpstr>Cluster Statistics</vt:lpstr>
      <vt:lpstr>PowerPoint Presentation</vt:lpstr>
      <vt:lpstr>PowerPoint Presentation</vt:lpstr>
      <vt:lpstr>Kesimpulan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of Olist Ecommerce Customers in Sao Paolo using K-Means Method.</dc:title>
  <dc:creator>Nicholas Nehemia</dc:creator>
  <cp:lastModifiedBy>USER</cp:lastModifiedBy>
  <cp:revision>28</cp:revision>
  <dcterms:created xsi:type="dcterms:W3CDTF">2021-04-10T02:40:28Z</dcterms:created>
  <dcterms:modified xsi:type="dcterms:W3CDTF">2021-04-13T06:03:40Z</dcterms:modified>
</cp:coreProperties>
</file>