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 id="2147483826" r:id="rId2"/>
  </p:sldMasterIdLst>
  <p:notesMasterIdLst>
    <p:notesMasterId r:id="rId26"/>
  </p:notesMasterIdLst>
  <p:sldIdLst>
    <p:sldId id="256" r:id="rId3"/>
    <p:sldId id="258" r:id="rId4"/>
    <p:sldId id="257" r:id="rId5"/>
    <p:sldId id="277" r:id="rId6"/>
    <p:sldId id="261" r:id="rId7"/>
    <p:sldId id="264" r:id="rId8"/>
    <p:sldId id="263" r:id="rId9"/>
    <p:sldId id="259" r:id="rId10"/>
    <p:sldId id="275" r:id="rId11"/>
    <p:sldId id="276" r:id="rId12"/>
    <p:sldId id="265" r:id="rId13"/>
    <p:sldId id="278" r:id="rId14"/>
    <p:sldId id="262" r:id="rId15"/>
    <p:sldId id="273" r:id="rId16"/>
    <p:sldId id="266" r:id="rId17"/>
    <p:sldId id="274" r:id="rId18"/>
    <p:sldId id="267" r:id="rId19"/>
    <p:sldId id="271" r:id="rId20"/>
    <p:sldId id="268" r:id="rId21"/>
    <p:sldId id="269" r:id="rId22"/>
    <p:sldId id="270" r:id="rId23"/>
    <p:sldId id="272"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5439" autoAdjust="0"/>
  </p:normalViewPr>
  <p:slideViewPr>
    <p:cSldViewPr snapToGrid="0">
      <p:cViewPr varScale="1">
        <p:scale>
          <a:sx n="86" d="100"/>
          <a:sy n="86" d="100"/>
        </p:scale>
        <p:origin x="15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BE2CF-1AAB-4B0C-9631-D6FDAA9D6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D293E2CD-6AA7-4F27-8EF3-624726A8DA6E}">
      <dgm:prSet phldrT="[Text]"/>
      <dgm:spPr/>
      <dgm:t>
        <a:bodyPr/>
        <a:lstStyle/>
        <a:p>
          <a:r>
            <a:rPr lang="en-US" dirty="0"/>
            <a:t>What Is </a:t>
          </a:r>
          <a:r>
            <a:rPr lang="en-US" dirty="0" err="1"/>
            <a:t>Olist</a:t>
          </a:r>
          <a:r>
            <a:rPr lang="en-US" dirty="0"/>
            <a:t>?</a:t>
          </a:r>
          <a:endParaRPr lang="en-ID" dirty="0"/>
        </a:p>
      </dgm:t>
    </dgm:pt>
    <dgm:pt modelId="{52393B47-3DEA-4BCF-8EFD-CAEA8BBC95CE}" type="parTrans" cxnId="{10F8AE8C-23BA-4FDC-B043-E847B93B38A6}">
      <dgm:prSet/>
      <dgm:spPr/>
      <dgm:t>
        <a:bodyPr/>
        <a:lstStyle/>
        <a:p>
          <a:endParaRPr lang="en-ID"/>
        </a:p>
      </dgm:t>
    </dgm:pt>
    <dgm:pt modelId="{4AA00CBE-7C0F-4B51-9529-E8DC7CCA76FB}" type="sibTrans" cxnId="{10F8AE8C-23BA-4FDC-B043-E847B93B38A6}">
      <dgm:prSet/>
      <dgm:spPr/>
      <dgm:t>
        <a:bodyPr/>
        <a:lstStyle/>
        <a:p>
          <a:endParaRPr lang="en-ID"/>
        </a:p>
      </dgm:t>
    </dgm:pt>
    <dgm:pt modelId="{572C7FE9-38D3-4D16-A10C-A4025EF77029}">
      <dgm:prSet phldrT="[Text]"/>
      <dgm:spPr/>
      <dgm:t>
        <a:bodyPr/>
        <a:lstStyle/>
        <a:p>
          <a:r>
            <a:rPr lang="en-GB" b="0" i="0" dirty="0" err="1"/>
            <a:t>Olist</a:t>
          </a:r>
          <a:r>
            <a:rPr lang="en-GB" b="0" i="0" dirty="0"/>
            <a:t> operates an online e-commerce site for sellers, that connects merchants and their products to the main marketplaces of Brazil. It has developed a platform for shopkeepers of all sizes and segments to register their products to be sold at the </a:t>
          </a:r>
          <a:r>
            <a:rPr lang="en-GB" b="0" i="0" dirty="0" err="1"/>
            <a:t>Olist</a:t>
          </a:r>
          <a:r>
            <a:rPr lang="en-GB" b="0" i="0" dirty="0"/>
            <a:t> store within Brazil's top retailers.</a:t>
          </a:r>
          <a:endParaRPr lang="en-ID" dirty="0"/>
        </a:p>
      </dgm:t>
    </dgm:pt>
    <dgm:pt modelId="{668897A6-0B94-4168-B432-53F76A6447C8}" type="parTrans" cxnId="{43D6AD0B-5186-431A-92AA-A319A18FE933}">
      <dgm:prSet/>
      <dgm:spPr/>
      <dgm:t>
        <a:bodyPr/>
        <a:lstStyle/>
        <a:p>
          <a:endParaRPr lang="en-ID"/>
        </a:p>
      </dgm:t>
    </dgm:pt>
    <dgm:pt modelId="{6750BBBB-EAA2-4BFD-9F43-A8A4E71E1749}" type="sibTrans" cxnId="{43D6AD0B-5186-431A-92AA-A319A18FE933}">
      <dgm:prSet/>
      <dgm:spPr/>
      <dgm:t>
        <a:bodyPr/>
        <a:lstStyle/>
        <a:p>
          <a:endParaRPr lang="en-ID"/>
        </a:p>
      </dgm:t>
    </dgm:pt>
    <dgm:pt modelId="{B703441A-45DC-459F-BB8F-3988D9B92164}">
      <dgm:prSet phldrT="[Text]"/>
      <dgm:spPr/>
      <dgm:t>
        <a:bodyPr/>
        <a:lstStyle/>
        <a:p>
          <a:endParaRPr lang="en-ID" dirty="0"/>
        </a:p>
      </dgm:t>
    </dgm:pt>
    <dgm:pt modelId="{2C8B51AC-7D11-465C-B6C3-0380C41F639C}" type="parTrans" cxnId="{41E74381-6B20-45BB-A665-8195D9EF4590}">
      <dgm:prSet/>
      <dgm:spPr/>
    </dgm:pt>
    <dgm:pt modelId="{82A3CD9C-FC78-4326-9109-FA359CF67A1C}" type="sibTrans" cxnId="{41E74381-6B20-45BB-A665-8195D9EF4590}">
      <dgm:prSet/>
      <dgm:spPr/>
    </dgm:pt>
    <dgm:pt modelId="{4579856C-CF2F-4CFE-B006-233672B8B95C}" type="pres">
      <dgm:prSet presAssocID="{DDEBE2CF-1AAB-4B0C-9631-D6FDAA9D6A23}" presName="linear" presStyleCnt="0">
        <dgm:presLayoutVars>
          <dgm:animLvl val="lvl"/>
          <dgm:resizeHandles val="exact"/>
        </dgm:presLayoutVars>
      </dgm:prSet>
      <dgm:spPr/>
    </dgm:pt>
    <dgm:pt modelId="{ED7FA085-8644-4B52-896D-1F5ED8B17C73}" type="pres">
      <dgm:prSet presAssocID="{D293E2CD-6AA7-4F27-8EF3-624726A8DA6E}" presName="parentText" presStyleLbl="node1" presStyleIdx="0" presStyleCnt="1" custScaleY="93169" custLinFactNeighborX="-31402" custLinFactNeighborY="-3093">
        <dgm:presLayoutVars>
          <dgm:chMax val="0"/>
          <dgm:bulletEnabled val="1"/>
        </dgm:presLayoutVars>
      </dgm:prSet>
      <dgm:spPr/>
    </dgm:pt>
    <dgm:pt modelId="{6C021367-A5E8-4BF6-847B-6AABA00C8730}" type="pres">
      <dgm:prSet presAssocID="{D293E2CD-6AA7-4F27-8EF3-624726A8DA6E}" presName="childText" presStyleLbl="revTx" presStyleIdx="0" presStyleCnt="1">
        <dgm:presLayoutVars>
          <dgm:bulletEnabled val="1"/>
        </dgm:presLayoutVars>
      </dgm:prSet>
      <dgm:spPr/>
    </dgm:pt>
  </dgm:ptLst>
  <dgm:cxnLst>
    <dgm:cxn modelId="{43D6AD0B-5186-431A-92AA-A319A18FE933}" srcId="{D293E2CD-6AA7-4F27-8EF3-624726A8DA6E}" destId="{572C7FE9-38D3-4D16-A10C-A4025EF77029}" srcOrd="0" destOrd="0" parTransId="{668897A6-0B94-4168-B432-53F76A6447C8}" sibTransId="{6750BBBB-EAA2-4BFD-9F43-A8A4E71E1749}"/>
    <dgm:cxn modelId="{7B2B630D-40BB-4B0B-9D0C-9BDF810A807B}" type="presOf" srcId="{DDEBE2CF-1AAB-4B0C-9631-D6FDAA9D6A23}" destId="{4579856C-CF2F-4CFE-B006-233672B8B95C}" srcOrd="0" destOrd="0" presId="urn:microsoft.com/office/officeart/2005/8/layout/vList2"/>
    <dgm:cxn modelId="{31C2036D-1E41-43FA-957C-CF26A2BB3CAD}" type="presOf" srcId="{572C7FE9-38D3-4D16-A10C-A4025EF77029}" destId="{6C021367-A5E8-4BF6-847B-6AABA00C8730}" srcOrd="0" destOrd="0" presId="urn:microsoft.com/office/officeart/2005/8/layout/vList2"/>
    <dgm:cxn modelId="{41E74381-6B20-45BB-A665-8195D9EF4590}" srcId="{D293E2CD-6AA7-4F27-8EF3-624726A8DA6E}" destId="{B703441A-45DC-459F-BB8F-3988D9B92164}" srcOrd="1" destOrd="0" parTransId="{2C8B51AC-7D11-465C-B6C3-0380C41F639C}" sibTransId="{82A3CD9C-FC78-4326-9109-FA359CF67A1C}"/>
    <dgm:cxn modelId="{10F8AE8C-23BA-4FDC-B043-E847B93B38A6}" srcId="{DDEBE2CF-1AAB-4B0C-9631-D6FDAA9D6A23}" destId="{D293E2CD-6AA7-4F27-8EF3-624726A8DA6E}" srcOrd="0" destOrd="0" parTransId="{52393B47-3DEA-4BCF-8EFD-CAEA8BBC95CE}" sibTransId="{4AA00CBE-7C0F-4B51-9529-E8DC7CCA76FB}"/>
    <dgm:cxn modelId="{EEB84092-EA30-4EB9-9631-1387A406BBBA}" type="presOf" srcId="{D293E2CD-6AA7-4F27-8EF3-624726A8DA6E}" destId="{ED7FA085-8644-4B52-896D-1F5ED8B17C73}" srcOrd="0" destOrd="0" presId="urn:microsoft.com/office/officeart/2005/8/layout/vList2"/>
    <dgm:cxn modelId="{97954BAA-40F1-49F9-A7C4-9394A1F19533}" type="presOf" srcId="{B703441A-45DC-459F-BB8F-3988D9B92164}" destId="{6C021367-A5E8-4BF6-847B-6AABA00C8730}" srcOrd="0" destOrd="1" presId="urn:microsoft.com/office/officeart/2005/8/layout/vList2"/>
    <dgm:cxn modelId="{1357A54C-0976-4B31-9758-00CC5179C0BF}" type="presParOf" srcId="{4579856C-CF2F-4CFE-B006-233672B8B95C}" destId="{ED7FA085-8644-4B52-896D-1F5ED8B17C73}" srcOrd="0" destOrd="0" presId="urn:microsoft.com/office/officeart/2005/8/layout/vList2"/>
    <dgm:cxn modelId="{E5DF8075-175E-44F6-AF83-C9E3719A6255}" type="presParOf" srcId="{4579856C-CF2F-4CFE-B006-233672B8B95C}" destId="{6C021367-A5E8-4BF6-847B-6AABA00C873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BE2CF-1AAB-4B0C-9631-D6FDAA9D6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572C7FE9-38D3-4D16-A10C-A4025EF77029}">
      <dgm:prSet phldrT="[Text]"/>
      <dgm:spPr/>
      <dgm:t>
        <a:bodyPr/>
        <a:lstStyle/>
        <a:p>
          <a:r>
            <a:rPr lang="en-GB" b="0" i="0" dirty="0"/>
            <a:t>At the date of the last data within the data set , </a:t>
          </a:r>
          <a:r>
            <a:rPr lang="en-GB" b="0" i="0" dirty="0" err="1"/>
            <a:t>Olist</a:t>
          </a:r>
          <a:r>
            <a:rPr lang="en-GB" b="0" i="0" dirty="0"/>
            <a:t> has just Received it’s series B Funding. At this point ,growth is what is important, and through customer segmentation we can keep customer churn low , and also know who are our potential customers.</a:t>
          </a:r>
          <a:endParaRPr lang="en-ID" dirty="0"/>
        </a:p>
      </dgm:t>
    </dgm:pt>
    <dgm:pt modelId="{668897A6-0B94-4168-B432-53F76A6447C8}" type="parTrans" cxnId="{43D6AD0B-5186-431A-92AA-A319A18FE933}">
      <dgm:prSet/>
      <dgm:spPr/>
      <dgm:t>
        <a:bodyPr/>
        <a:lstStyle/>
        <a:p>
          <a:endParaRPr lang="en-ID"/>
        </a:p>
      </dgm:t>
    </dgm:pt>
    <dgm:pt modelId="{6750BBBB-EAA2-4BFD-9F43-A8A4E71E1749}" type="sibTrans" cxnId="{43D6AD0B-5186-431A-92AA-A319A18FE933}">
      <dgm:prSet/>
      <dgm:spPr/>
      <dgm:t>
        <a:bodyPr/>
        <a:lstStyle/>
        <a:p>
          <a:endParaRPr lang="en-ID"/>
        </a:p>
      </dgm:t>
    </dgm:pt>
    <dgm:pt modelId="{B703441A-45DC-459F-BB8F-3988D9B92164}">
      <dgm:prSet phldrT="[Text]"/>
      <dgm:spPr/>
      <dgm:t>
        <a:bodyPr/>
        <a:lstStyle/>
        <a:p>
          <a:endParaRPr lang="en-ID" dirty="0"/>
        </a:p>
      </dgm:t>
    </dgm:pt>
    <dgm:pt modelId="{2C8B51AC-7D11-465C-B6C3-0380C41F639C}" type="parTrans" cxnId="{41E74381-6B20-45BB-A665-8195D9EF4590}">
      <dgm:prSet/>
      <dgm:spPr/>
      <dgm:t>
        <a:bodyPr/>
        <a:lstStyle/>
        <a:p>
          <a:endParaRPr lang="en-ID"/>
        </a:p>
      </dgm:t>
    </dgm:pt>
    <dgm:pt modelId="{82A3CD9C-FC78-4326-9109-FA359CF67A1C}" type="sibTrans" cxnId="{41E74381-6B20-45BB-A665-8195D9EF4590}">
      <dgm:prSet/>
      <dgm:spPr/>
      <dgm:t>
        <a:bodyPr/>
        <a:lstStyle/>
        <a:p>
          <a:endParaRPr lang="en-ID"/>
        </a:p>
      </dgm:t>
    </dgm:pt>
    <dgm:pt modelId="{D293E2CD-6AA7-4F27-8EF3-624726A8DA6E}">
      <dgm:prSet phldrT="[Text]"/>
      <dgm:spPr/>
      <dgm:t>
        <a:bodyPr/>
        <a:lstStyle/>
        <a:p>
          <a:r>
            <a:rPr lang="en-US" dirty="0"/>
            <a:t>Funding</a:t>
          </a:r>
          <a:endParaRPr lang="en-ID" dirty="0"/>
        </a:p>
      </dgm:t>
    </dgm:pt>
    <dgm:pt modelId="{4AA00CBE-7C0F-4B51-9529-E8DC7CCA76FB}" type="sibTrans" cxnId="{10F8AE8C-23BA-4FDC-B043-E847B93B38A6}">
      <dgm:prSet/>
      <dgm:spPr/>
      <dgm:t>
        <a:bodyPr/>
        <a:lstStyle/>
        <a:p>
          <a:endParaRPr lang="en-ID"/>
        </a:p>
      </dgm:t>
    </dgm:pt>
    <dgm:pt modelId="{52393B47-3DEA-4BCF-8EFD-CAEA8BBC95CE}" type="parTrans" cxnId="{10F8AE8C-23BA-4FDC-B043-E847B93B38A6}">
      <dgm:prSet/>
      <dgm:spPr/>
      <dgm:t>
        <a:bodyPr/>
        <a:lstStyle/>
        <a:p>
          <a:endParaRPr lang="en-ID"/>
        </a:p>
      </dgm:t>
    </dgm:pt>
    <dgm:pt modelId="{4579856C-CF2F-4CFE-B006-233672B8B95C}" type="pres">
      <dgm:prSet presAssocID="{DDEBE2CF-1AAB-4B0C-9631-D6FDAA9D6A23}" presName="linear" presStyleCnt="0">
        <dgm:presLayoutVars>
          <dgm:animLvl val="lvl"/>
          <dgm:resizeHandles val="exact"/>
        </dgm:presLayoutVars>
      </dgm:prSet>
      <dgm:spPr/>
    </dgm:pt>
    <dgm:pt modelId="{ED7FA085-8644-4B52-896D-1F5ED8B17C73}" type="pres">
      <dgm:prSet presAssocID="{D293E2CD-6AA7-4F27-8EF3-624726A8DA6E}" presName="parentText" presStyleLbl="node1" presStyleIdx="0" presStyleCnt="1" custScaleY="93169" custLinFactNeighborX="-31402" custLinFactNeighborY="-3093">
        <dgm:presLayoutVars>
          <dgm:chMax val="0"/>
          <dgm:bulletEnabled val="1"/>
        </dgm:presLayoutVars>
      </dgm:prSet>
      <dgm:spPr/>
    </dgm:pt>
    <dgm:pt modelId="{6C021367-A5E8-4BF6-847B-6AABA00C8730}" type="pres">
      <dgm:prSet presAssocID="{D293E2CD-6AA7-4F27-8EF3-624726A8DA6E}" presName="childText" presStyleLbl="revTx" presStyleIdx="0" presStyleCnt="1">
        <dgm:presLayoutVars>
          <dgm:bulletEnabled val="1"/>
        </dgm:presLayoutVars>
      </dgm:prSet>
      <dgm:spPr/>
    </dgm:pt>
  </dgm:ptLst>
  <dgm:cxnLst>
    <dgm:cxn modelId="{43D6AD0B-5186-431A-92AA-A319A18FE933}" srcId="{D293E2CD-6AA7-4F27-8EF3-624726A8DA6E}" destId="{572C7FE9-38D3-4D16-A10C-A4025EF77029}" srcOrd="0" destOrd="0" parTransId="{668897A6-0B94-4168-B432-53F76A6447C8}" sibTransId="{6750BBBB-EAA2-4BFD-9F43-A8A4E71E1749}"/>
    <dgm:cxn modelId="{7B2B630D-40BB-4B0B-9D0C-9BDF810A807B}" type="presOf" srcId="{DDEBE2CF-1AAB-4B0C-9631-D6FDAA9D6A23}" destId="{4579856C-CF2F-4CFE-B006-233672B8B95C}" srcOrd="0" destOrd="0" presId="urn:microsoft.com/office/officeart/2005/8/layout/vList2"/>
    <dgm:cxn modelId="{31C2036D-1E41-43FA-957C-CF26A2BB3CAD}" type="presOf" srcId="{572C7FE9-38D3-4D16-A10C-A4025EF77029}" destId="{6C021367-A5E8-4BF6-847B-6AABA00C8730}" srcOrd="0" destOrd="0" presId="urn:microsoft.com/office/officeart/2005/8/layout/vList2"/>
    <dgm:cxn modelId="{41E74381-6B20-45BB-A665-8195D9EF4590}" srcId="{D293E2CD-6AA7-4F27-8EF3-624726A8DA6E}" destId="{B703441A-45DC-459F-BB8F-3988D9B92164}" srcOrd="1" destOrd="0" parTransId="{2C8B51AC-7D11-465C-B6C3-0380C41F639C}" sibTransId="{82A3CD9C-FC78-4326-9109-FA359CF67A1C}"/>
    <dgm:cxn modelId="{10F8AE8C-23BA-4FDC-B043-E847B93B38A6}" srcId="{DDEBE2CF-1AAB-4B0C-9631-D6FDAA9D6A23}" destId="{D293E2CD-6AA7-4F27-8EF3-624726A8DA6E}" srcOrd="0" destOrd="0" parTransId="{52393B47-3DEA-4BCF-8EFD-CAEA8BBC95CE}" sibTransId="{4AA00CBE-7C0F-4B51-9529-E8DC7CCA76FB}"/>
    <dgm:cxn modelId="{EEB84092-EA30-4EB9-9631-1387A406BBBA}" type="presOf" srcId="{D293E2CD-6AA7-4F27-8EF3-624726A8DA6E}" destId="{ED7FA085-8644-4B52-896D-1F5ED8B17C73}" srcOrd="0" destOrd="0" presId="urn:microsoft.com/office/officeart/2005/8/layout/vList2"/>
    <dgm:cxn modelId="{97954BAA-40F1-49F9-A7C4-9394A1F19533}" type="presOf" srcId="{B703441A-45DC-459F-BB8F-3988D9B92164}" destId="{6C021367-A5E8-4BF6-847B-6AABA00C8730}" srcOrd="0" destOrd="1" presId="urn:microsoft.com/office/officeart/2005/8/layout/vList2"/>
    <dgm:cxn modelId="{1357A54C-0976-4B31-9758-00CC5179C0BF}" type="presParOf" srcId="{4579856C-CF2F-4CFE-B006-233672B8B95C}" destId="{ED7FA085-8644-4B52-896D-1F5ED8B17C73}" srcOrd="0" destOrd="0" presId="urn:microsoft.com/office/officeart/2005/8/layout/vList2"/>
    <dgm:cxn modelId="{E5DF8075-175E-44F6-AF83-C9E3719A6255}" type="presParOf" srcId="{4579856C-CF2F-4CFE-B006-233672B8B95C}" destId="{6C021367-A5E8-4BF6-847B-6AABA00C873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895C7-3CE4-4608-A35E-C0E3E25A2EFA}" type="doc">
      <dgm:prSet loTypeId="urn:microsoft.com/office/officeart/2005/8/layout/process1" loCatId="process" qsTypeId="urn:microsoft.com/office/officeart/2005/8/quickstyle/simple1" qsCatId="simple" csTypeId="urn:microsoft.com/office/officeart/2005/8/colors/accent1_2" csCatId="accent1" phldr="1"/>
      <dgm:spPr/>
    </dgm:pt>
    <dgm:pt modelId="{2DE035BD-4D7C-4437-80C1-5D87474FB7EE}">
      <dgm:prSet phldrT="[Text]"/>
      <dgm:spPr/>
      <dgm:t>
        <a:bodyPr/>
        <a:lstStyle/>
        <a:p>
          <a:r>
            <a:rPr lang="en-US" dirty="0"/>
            <a:t>Import Data from CSV</a:t>
          </a:r>
          <a:endParaRPr lang="en-ID" dirty="0"/>
        </a:p>
      </dgm:t>
    </dgm:pt>
    <dgm:pt modelId="{FF8AD2AC-FC76-4264-91E9-4E9C4DF1F8E7}" type="parTrans" cxnId="{ED8E0031-0FE7-4ECD-8376-4E27C95C4D6D}">
      <dgm:prSet/>
      <dgm:spPr/>
      <dgm:t>
        <a:bodyPr/>
        <a:lstStyle/>
        <a:p>
          <a:endParaRPr lang="en-ID"/>
        </a:p>
      </dgm:t>
    </dgm:pt>
    <dgm:pt modelId="{C13C33B0-FDD5-433E-9773-271F3405C241}" type="sibTrans" cxnId="{ED8E0031-0FE7-4ECD-8376-4E27C95C4D6D}">
      <dgm:prSet/>
      <dgm:spPr/>
      <dgm:t>
        <a:bodyPr/>
        <a:lstStyle/>
        <a:p>
          <a:endParaRPr lang="en-ID"/>
        </a:p>
      </dgm:t>
    </dgm:pt>
    <dgm:pt modelId="{914723C3-1C0D-4CBC-885D-0B8C75113F68}">
      <dgm:prSet phldrT="[Text]"/>
      <dgm:spPr/>
      <dgm:t>
        <a:bodyPr/>
        <a:lstStyle/>
        <a:p>
          <a:r>
            <a:rPr lang="en-US" dirty="0"/>
            <a:t>Merge </a:t>
          </a:r>
          <a:r>
            <a:rPr lang="en-US" dirty="0" err="1"/>
            <a:t>Dataframes</a:t>
          </a:r>
          <a:r>
            <a:rPr lang="en-US" dirty="0"/>
            <a:t> from each CSV using Relevant Column	</a:t>
          </a:r>
          <a:endParaRPr lang="en-ID" dirty="0"/>
        </a:p>
      </dgm:t>
    </dgm:pt>
    <dgm:pt modelId="{80817B67-F1AB-4EF9-B5C3-E539DA818AF2}" type="parTrans" cxnId="{02D4FD19-7E23-430E-A463-2B00997754B8}">
      <dgm:prSet/>
      <dgm:spPr/>
      <dgm:t>
        <a:bodyPr/>
        <a:lstStyle/>
        <a:p>
          <a:endParaRPr lang="en-ID"/>
        </a:p>
      </dgm:t>
    </dgm:pt>
    <dgm:pt modelId="{2C8CB5DE-A2C0-4D4B-B5C2-26546F92E0E8}" type="sibTrans" cxnId="{02D4FD19-7E23-430E-A463-2B00997754B8}">
      <dgm:prSet/>
      <dgm:spPr/>
      <dgm:t>
        <a:bodyPr/>
        <a:lstStyle/>
        <a:p>
          <a:endParaRPr lang="en-ID"/>
        </a:p>
      </dgm:t>
    </dgm:pt>
    <dgm:pt modelId="{F4499E28-8AB4-4AC8-8815-5354AEFF58D8}">
      <dgm:prSet phldrT="[Text]"/>
      <dgm:spPr/>
      <dgm:t>
        <a:bodyPr/>
        <a:lstStyle/>
        <a:p>
          <a:r>
            <a:rPr lang="en-US" dirty="0"/>
            <a:t>Create RFM Matrix</a:t>
          </a:r>
          <a:endParaRPr lang="en-ID" dirty="0"/>
        </a:p>
      </dgm:t>
    </dgm:pt>
    <dgm:pt modelId="{CAEA5C2E-4CDE-41BC-B4A6-394FE240C4DD}" type="parTrans" cxnId="{3084D322-9482-42ED-BC26-686EE134F222}">
      <dgm:prSet/>
      <dgm:spPr/>
      <dgm:t>
        <a:bodyPr/>
        <a:lstStyle/>
        <a:p>
          <a:endParaRPr lang="en-ID"/>
        </a:p>
      </dgm:t>
    </dgm:pt>
    <dgm:pt modelId="{7D4E727C-C8D4-4F46-9410-8020E415FCA6}" type="sibTrans" cxnId="{3084D322-9482-42ED-BC26-686EE134F222}">
      <dgm:prSet/>
      <dgm:spPr/>
      <dgm:t>
        <a:bodyPr/>
        <a:lstStyle/>
        <a:p>
          <a:endParaRPr lang="en-ID"/>
        </a:p>
      </dgm:t>
    </dgm:pt>
    <dgm:pt modelId="{665A720E-898C-4F2F-ACDF-B144167937C3}">
      <dgm:prSet/>
      <dgm:spPr/>
      <dgm:t>
        <a:bodyPr/>
        <a:lstStyle/>
        <a:p>
          <a:r>
            <a:rPr lang="en-US" dirty="0"/>
            <a:t>Check Missing Values</a:t>
          </a:r>
          <a:endParaRPr lang="en-ID" dirty="0"/>
        </a:p>
      </dgm:t>
    </dgm:pt>
    <dgm:pt modelId="{EAFBD0D9-9838-4A71-B3C9-8D19DF0C2A65}" type="parTrans" cxnId="{00E1B985-3F0A-4612-9289-F8CC73D32A16}">
      <dgm:prSet/>
      <dgm:spPr/>
      <dgm:t>
        <a:bodyPr/>
        <a:lstStyle/>
        <a:p>
          <a:endParaRPr lang="en-ID"/>
        </a:p>
      </dgm:t>
    </dgm:pt>
    <dgm:pt modelId="{F9C36979-EBBF-47A4-8CDB-212829F17012}" type="sibTrans" cxnId="{00E1B985-3F0A-4612-9289-F8CC73D32A16}">
      <dgm:prSet/>
      <dgm:spPr/>
      <dgm:t>
        <a:bodyPr/>
        <a:lstStyle/>
        <a:p>
          <a:endParaRPr lang="en-ID"/>
        </a:p>
      </dgm:t>
    </dgm:pt>
    <dgm:pt modelId="{5DFB8BA0-D5F1-478E-9FF4-266CE8AB84C9}">
      <dgm:prSet/>
      <dgm:spPr/>
      <dgm:t>
        <a:bodyPr/>
        <a:lstStyle/>
        <a:p>
          <a:r>
            <a:rPr lang="en-US" dirty="0"/>
            <a:t>Clustering</a:t>
          </a:r>
          <a:endParaRPr lang="en-ID" dirty="0"/>
        </a:p>
      </dgm:t>
    </dgm:pt>
    <dgm:pt modelId="{D9EEBC57-65A6-460D-B189-ED3A0244852A}" type="parTrans" cxnId="{BC622D75-CD88-4A56-8277-E676D7E08B62}">
      <dgm:prSet/>
      <dgm:spPr/>
      <dgm:t>
        <a:bodyPr/>
        <a:lstStyle/>
        <a:p>
          <a:endParaRPr lang="en-ID"/>
        </a:p>
      </dgm:t>
    </dgm:pt>
    <dgm:pt modelId="{F1126FAA-7C72-4E23-91DC-B8867C8298ED}" type="sibTrans" cxnId="{BC622D75-CD88-4A56-8277-E676D7E08B62}">
      <dgm:prSet/>
      <dgm:spPr/>
      <dgm:t>
        <a:bodyPr/>
        <a:lstStyle/>
        <a:p>
          <a:endParaRPr lang="en-ID"/>
        </a:p>
      </dgm:t>
    </dgm:pt>
    <dgm:pt modelId="{F62B6AEC-E36A-40FF-8C7D-9097183FB3A9}">
      <dgm:prSet/>
      <dgm:spPr/>
      <dgm:t>
        <a:bodyPr/>
        <a:lstStyle/>
        <a:p>
          <a:r>
            <a:rPr lang="en-US" dirty="0"/>
            <a:t>Cluster EDA</a:t>
          </a:r>
          <a:endParaRPr lang="en-ID" dirty="0"/>
        </a:p>
      </dgm:t>
    </dgm:pt>
    <dgm:pt modelId="{059FF6FB-92A2-4688-BE26-FE057180587D}" type="parTrans" cxnId="{8D9552DE-165C-45B6-A55C-79AA9EA707A7}">
      <dgm:prSet/>
      <dgm:spPr/>
      <dgm:t>
        <a:bodyPr/>
        <a:lstStyle/>
        <a:p>
          <a:endParaRPr lang="en-ID"/>
        </a:p>
      </dgm:t>
    </dgm:pt>
    <dgm:pt modelId="{F4FC8E99-139D-4468-BA9E-1058BE74ECEC}" type="sibTrans" cxnId="{8D9552DE-165C-45B6-A55C-79AA9EA707A7}">
      <dgm:prSet/>
      <dgm:spPr/>
      <dgm:t>
        <a:bodyPr/>
        <a:lstStyle/>
        <a:p>
          <a:endParaRPr lang="en-ID"/>
        </a:p>
      </dgm:t>
    </dgm:pt>
    <dgm:pt modelId="{04265149-40B3-48CC-84C9-AF9457FE5A4A}" type="pres">
      <dgm:prSet presAssocID="{548895C7-3CE4-4608-A35E-C0E3E25A2EFA}" presName="Name0" presStyleCnt="0">
        <dgm:presLayoutVars>
          <dgm:dir/>
          <dgm:resizeHandles val="exact"/>
        </dgm:presLayoutVars>
      </dgm:prSet>
      <dgm:spPr/>
    </dgm:pt>
    <dgm:pt modelId="{93BA4BF5-93F0-453E-B8B5-330F268583F5}" type="pres">
      <dgm:prSet presAssocID="{2DE035BD-4D7C-4437-80C1-5D87474FB7EE}" presName="node" presStyleLbl="node1" presStyleIdx="0" presStyleCnt="6" custLinFactY="-9842" custLinFactNeighborX="7523" custLinFactNeighborY="-100000">
        <dgm:presLayoutVars>
          <dgm:bulletEnabled val="1"/>
        </dgm:presLayoutVars>
      </dgm:prSet>
      <dgm:spPr/>
    </dgm:pt>
    <dgm:pt modelId="{425189E5-6071-489B-8C1B-781F3AFC5D29}" type="pres">
      <dgm:prSet presAssocID="{C13C33B0-FDD5-433E-9773-271F3405C241}" presName="sibTrans" presStyleLbl="sibTrans2D1" presStyleIdx="0" presStyleCnt="5"/>
      <dgm:spPr/>
    </dgm:pt>
    <dgm:pt modelId="{1962EDE4-3230-43F8-A5D3-C732425A22DC}" type="pres">
      <dgm:prSet presAssocID="{C13C33B0-FDD5-433E-9773-271F3405C241}" presName="connectorText" presStyleLbl="sibTrans2D1" presStyleIdx="0" presStyleCnt="5"/>
      <dgm:spPr/>
    </dgm:pt>
    <dgm:pt modelId="{2329A3BF-76AE-43C5-AD46-70864FAF2DF0}" type="pres">
      <dgm:prSet presAssocID="{914723C3-1C0D-4CBC-885D-0B8C75113F68}" presName="node" presStyleLbl="node1" presStyleIdx="1" presStyleCnt="6" custLinFactY="-9842" custLinFactNeighborX="11575" custLinFactNeighborY="-100000">
        <dgm:presLayoutVars>
          <dgm:bulletEnabled val="1"/>
        </dgm:presLayoutVars>
      </dgm:prSet>
      <dgm:spPr/>
    </dgm:pt>
    <dgm:pt modelId="{AA9E65E1-871D-428E-BB1D-65F3C408B8E5}" type="pres">
      <dgm:prSet presAssocID="{2C8CB5DE-A2C0-4D4B-B5C2-26546F92E0E8}" presName="sibTrans" presStyleLbl="sibTrans2D1" presStyleIdx="1" presStyleCnt="5"/>
      <dgm:spPr/>
    </dgm:pt>
    <dgm:pt modelId="{B72A9A71-9D2B-4347-A4EA-70FD80AB158F}" type="pres">
      <dgm:prSet presAssocID="{2C8CB5DE-A2C0-4D4B-B5C2-26546F92E0E8}" presName="connectorText" presStyleLbl="sibTrans2D1" presStyleIdx="1" presStyleCnt="5"/>
      <dgm:spPr/>
    </dgm:pt>
    <dgm:pt modelId="{D2E385E6-1EAA-4647-A495-9CC245FF1551}" type="pres">
      <dgm:prSet presAssocID="{F4499E28-8AB4-4AC8-8815-5354AEFF58D8}" presName="node" presStyleLbl="node1" presStyleIdx="2" presStyleCnt="6" custLinFactNeighborX="16188" custLinFactNeighborY="-88692">
        <dgm:presLayoutVars>
          <dgm:bulletEnabled val="1"/>
        </dgm:presLayoutVars>
      </dgm:prSet>
      <dgm:spPr/>
    </dgm:pt>
    <dgm:pt modelId="{DB14C7EA-C0DE-4310-AA4E-75EE6D9F6A83}" type="pres">
      <dgm:prSet presAssocID="{7D4E727C-C8D4-4F46-9410-8020E415FCA6}" presName="sibTrans" presStyleLbl="sibTrans2D1" presStyleIdx="2" presStyleCnt="5"/>
      <dgm:spPr/>
    </dgm:pt>
    <dgm:pt modelId="{DC7408CF-ACE5-4973-A8E0-8DC006A9BC84}" type="pres">
      <dgm:prSet presAssocID="{7D4E727C-C8D4-4F46-9410-8020E415FCA6}" presName="connectorText" presStyleLbl="sibTrans2D1" presStyleIdx="2" presStyleCnt="5"/>
      <dgm:spPr/>
    </dgm:pt>
    <dgm:pt modelId="{80B6E595-6A9B-448B-8C01-CEB3AAAE3B25}" type="pres">
      <dgm:prSet presAssocID="{665A720E-898C-4F2F-ACDF-B144167937C3}" presName="node" presStyleLbl="node1" presStyleIdx="3" presStyleCnt="6" custLinFactNeighborX="17684" custLinFactNeighborY="-88692">
        <dgm:presLayoutVars>
          <dgm:bulletEnabled val="1"/>
        </dgm:presLayoutVars>
      </dgm:prSet>
      <dgm:spPr/>
    </dgm:pt>
    <dgm:pt modelId="{1C5B6B76-D5E1-481D-BE70-4F41046C8767}" type="pres">
      <dgm:prSet presAssocID="{F9C36979-EBBF-47A4-8CDB-212829F17012}" presName="sibTrans" presStyleLbl="sibTrans2D1" presStyleIdx="3" presStyleCnt="5"/>
      <dgm:spPr/>
    </dgm:pt>
    <dgm:pt modelId="{982341E3-65C6-444C-9359-1879252C5A09}" type="pres">
      <dgm:prSet presAssocID="{F9C36979-EBBF-47A4-8CDB-212829F17012}" presName="connectorText" presStyleLbl="sibTrans2D1" presStyleIdx="3" presStyleCnt="5"/>
      <dgm:spPr/>
    </dgm:pt>
    <dgm:pt modelId="{01F08755-5EF7-4A92-9BAA-7DB388BE5969}" type="pres">
      <dgm:prSet presAssocID="{5DFB8BA0-D5F1-478E-9FF4-266CE8AB84C9}" presName="node" presStyleLbl="node1" presStyleIdx="4" presStyleCnt="6" custLinFactNeighborX="27529" custLinFactNeighborY="-87499">
        <dgm:presLayoutVars>
          <dgm:bulletEnabled val="1"/>
        </dgm:presLayoutVars>
      </dgm:prSet>
      <dgm:spPr/>
    </dgm:pt>
    <dgm:pt modelId="{B6C49566-7C9D-43BA-ADA1-E58E3C384787}" type="pres">
      <dgm:prSet presAssocID="{F1126FAA-7C72-4E23-91DC-B8867C8298ED}" presName="sibTrans" presStyleLbl="sibTrans2D1" presStyleIdx="4" presStyleCnt="5"/>
      <dgm:spPr/>
    </dgm:pt>
    <dgm:pt modelId="{F42C0FFC-9D29-4128-913F-A6C25AD41781}" type="pres">
      <dgm:prSet presAssocID="{F1126FAA-7C72-4E23-91DC-B8867C8298ED}" presName="connectorText" presStyleLbl="sibTrans2D1" presStyleIdx="4" presStyleCnt="5"/>
      <dgm:spPr/>
    </dgm:pt>
    <dgm:pt modelId="{2B41D14D-CDC2-42AF-AA31-1D3D7E904A00}" type="pres">
      <dgm:prSet presAssocID="{F62B6AEC-E36A-40FF-8C7D-9097183FB3A9}" presName="node" presStyleLbl="node1" presStyleIdx="5" presStyleCnt="6" custScaleX="89792" custLinFactNeighborX="-7325" custLinFactNeighborY="-87499">
        <dgm:presLayoutVars>
          <dgm:bulletEnabled val="1"/>
        </dgm:presLayoutVars>
      </dgm:prSet>
      <dgm:spPr/>
    </dgm:pt>
  </dgm:ptLst>
  <dgm:cxnLst>
    <dgm:cxn modelId="{02D4FD19-7E23-430E-A463-2B00997754B8}" srcId="{548895C7-3CE4-4608-A35E-C0E3E25A2EFA}" destId="{914723C3-1C0D-4CBC-885D-0B8C75113F68}" srcOrd="1" destOrd="0" parTransId="{80817B67-F1AB-4EF9-B5C3-E539DA818AF2}" sibTransId="{2C8CB5DE-A2C0-4D4B-B5C2-26546F92E0E8}"/>
    <dgm:cxn modelId="{9005BE1A-6198-4180-B820-B2ACAB53BE16}" type="presOf" srcId="{2DE035BD-4D7C-4437-80C1-5D87474FB7EE}" destId="{93BA4BF5-93F0-453E-B8B5-330F268583F5}" srcOrd="0" destOrd="0" presId="urn:microsoft.com/office/officeart/2005/8/layout/process1"/>
    <dgm:cxn modelId="{3084D322-9482-42ED-BC26-686EE134F222}" srcId="{548895C7-3CE4-4608-A35E-C0E3E25A2EFA}" destId="{F4499E28-8AB4-4AC8-8815-5354AEFF58D8}" srcOrd="2" destOrd="0" parTransId="{CAEA5C2E-4CDE-41BC-B4A6-394FE240C4DD}" sibTransId="{7D4E727C-C8D4-4F46-9410-8020E415FCA6}"/>
    <dgm:cxn modelId="{7F6E232C-2406-4895-BCB5-3C2FAB355FA3}" type="presOf" srcId="{2C8CB5DE-A2C0-4D4B-B5C2-26546F92E0E8}" destId="{AA9E65E1-871D-428E-BB1D-65F3C408B8E5}" srcOrd="0" destOrd="0" presId="urn:microsoft.com/office/officeart/2005/8/layout/process1"/>
    <dgm:cxn modelId="{0E007630-A1DC-4FD3-A95E-5E9687BF069D}" type="presOf" srcId="{548895C7-3CE4-4608-A35E-C0E3E25A2EFA}" destId="{04265149-40B3-48CC-84C9-AF9457FE5A4A}" srcOrd="0" destOrd="0" presId="urn:microsoft.com/office/officeart/2005/8/layout/process1"/>
    <dgm:cxn modelId="{ED8E0031-0FE7-4ECD-8376-4E27C95C4D6D}" srcId="{548895C7-3CE4-4608-A35E-C0E3E25A2EFA}" destId="{2DE035BD-4D7C-4437-80C1-5D87474FB7EE}" srcOrd="0" destOrd="0" parTransId="{FF8AD2AC-FC76-4264-91E9-4E9C4DF1F8E7}" sibTransId="{C13C33B0-FDD5-433E-9773-271F3405C241}"/>
    <dgm:cxn modelId="{1E7B903E-80B4-4BE3-9A6D-F24643676632}" type="presOf" srcId="{F1126FAA-7C72-4E23-91DC-B8867C8298ED}" destId="{F42C0FFC-9D29-4128-913F-A6C25AD41781}" srcOrd="1" destOrd="0" presId="urn:microsoft.com/office/officeart/2005/8/layout/process1"/>
    <dgm:cxn modelId="{E111633F-4222-4B48-A322-69D377ADB6C8}" type="presOf" srcId="{7D4E727C-C8D4-4F46-9410-8020E415FCA6}" destId="{DB14C7EA-C0DE-4310-AA4E-75EE6D9F6A83}" srcOrd="0" destOrd="0" presId="urn:microsoft.com/office/officeart/2005/8/layout/process1"/>
    <dgm:cxn modelId="{BC350D45-BFA5-4935-B55A-D68ED272744D}" type="presOf" srcId="{914723C3-1C0D-4CBC-885D-0B8C75113F68}" destId="{2329A3BF-76AE-43C5-AD46-70864FAF2DF0}" srcOrd="0" destOrd="0" presId="urn:microsoft.com/office/officeart/2005/8/layout/process1"/>
    <dgm:cxn modelId="{8181EF4A-C14D-4DA5-BA9B-122457091214}" type="presOf" srcId="{C13C33B0-FDD5-433E-9773-271F3405C241}" destId="{1962EDE4-3230-43F8-A5D3-C732425A22DC}" srcOrd="1" destOrd="0" presId="urn:microsoft.com/office/officeart/2005/8/layout/process1"/>
    <dgm:cxn modelId="{EFDADE6C-1D27-4737-885E-74909D61EC7E}" type="presOf" srcId="{5DFB8BA0-D5F1-478E-9FF4-266CE8AB84C9}" destId="{01F08755-5EF7-4A92-9BAA-7DB388BE5969}" srcOrd="0" destOrd="0" presId="urn:microsoft.com/office/officeart/2005/8/layout/process1"/>
    <dgm:cxn modelId="{BC622D75-CD88-4A56-8277-E676D7E08B62}" srcId="{548895C7-3CE4-4608-A35E-C0E3E25A2EFA}" destId="{5DFB8BA0-D5F1-478E-9FF4-266CE8AB84C9}" srcOrd="4" destOrd="0" parTransId="{D9EEBC57-65A6-460D-B189-ED3A0244852A}" sibTransId="{F1126FAA-7C72-4E23-91DC-B8867C8298ED}"/>
    <dgm:cxn modelId="{6B4B5F57-B8A5-4C31-9065-703642036E6F}" type="presOf" srcId="{F9C36979-EBBF-47A4-8CDB-212829F17012}" destId="{1C5B6B76-D5E1-481D-BE70-4F41046C8767}" srcOrd="0" destOrd="0" presId="urn:microsoft.com/office/officeart/2005/8/layout/process1"/>
    <dgm:cxn modelId="{8926177A-CD6F-4B41-8948-6EC60956CA10}" type="presOf" srcId="{F62B6AEC-E36A-40FF-8C7D-9097183FB3A9}" destId="{2B41D14D-CDC2-42AF-AA31-1D3D7E904A00}" srcOrd="0" destOrd="0" presId="urn:microsoft.com/office/officeart/2005/8/layout/process1"/>
    <dgm:cxn modelId="{2AB00781-FD58-4AFA-A350-E8B95D7325FC}" type="presOf" srcId="{C13C33B0-FDD5-433E-9773-271F3405C241}" destId="{425189E5-6071-489B-8C1B-781F3AFC5D29}" srcOrd="0" destOrd="0" presId="urn:microsoft.com/office/officeart/2005/8/layout/process1"/>
    <dgm:cxn modelId="{00E1B985-3F0A-4612-9289-F8CC73D32A16}" srcId="{548895C7-3CE4-4608-A35E-C0E3E25A2EFA}" destId="{665A720E-898C-4F2F-ACDF-B144167937C3}" srcOrd="3" destOrd="0" parTransId="{EAFBD0D9-9838-4A71-B3C9-8D19DF0C2A65}" sibTransId="{F9C36979-EBBF-47A4-8CDB-212829F17012}"/>
    <dgm:cxn modelId="{F175D49A-5396-4F3F-B407-B005A3482C54}" type="presOf" srcId="{2C8CB5DE-A2C0-4D4B-B5C2-26546F92E0E8}" destId="{B72A9A71-9D2B-4347-A4EA-70FD80AB158F}" srcOrd="1" destOrd="0" presId="urn:microsoft.com/office/officeart/2005/8/layout/process1"/>
    <dgm:cxn modelId="{9188CDA0-8428-47BD-A6CE-FEA26A6145F7}" type="presOf" srcId="{F9C36979-EBBF-47A4-8CDB-212829F17012}" destId="{982341E3-65C6-444C-9359-1879252C5A09}" srcOrd="1" destOrd="0" presId="urn:microsoft.com/office/officeart/2005/8/layout/process1"/>
    <dgm:cxn modelId="{AB2611A2-E861-4801-A11D-35FE023B6EA3}" type="presOf" srcId="{F1126FAA-7C72-4E23-91DC-B8867C8298ED}" destId="{B6C49566-7C9D-43BA-ADA1-E58E3C384787}" srcOrd="0" destOrd="0" presId="urn:microsoft.com/office/officeart/2005/8/layout/process1"/>
    <dgm:cxn modelId="{D10690BA-E89F-4EDB-B78D-A8B6465E2792}" type="presOf" srcId="{665A720E-898C-4F2F-ACDF-B144167937C3}" destId="{80B6E595-6A9B-448B-8C01-CEB3AAAE3B25}" srcOrd="0" destOrd="0" presId="urn:microsoft.com/office/officeart/2005/8/layout/process1"/>
    <dgm:cxn modelId="{5CFD23C8-FAD5-42FC-A9BF-B3FA8C52A46C}" type="presOf" srcId="{7D4E727C-C8D4-4F46-9410-8020E415FCA6}" destId="{DC7408CF-ACE5-4973-A8E0-8DC006A9BC84}" srcOrd="1" destOrd="0" presId="urn:microsoft.com/office/officeart/2005/8/layout/process1"/>
    <dgm:cxn modelId="{134483D8-53D9-417E-9F31-63D300A0CE5E}" type="presOf" srcId="{F4499E28-8AB4-4AC8-8815-5354AEFF58D8}" destId="{D2E385E6-1EAA-4647-A495-9CC245FF1551}" srcOrd="0" destOrd="0" presId="urn:microsoft.com/office/officeart/2005/8/layout/process1"/>
    <dgm:cxn modelId="{8D9552DE-165C-45B6-A55C-79AA9EA707A7}" srcId="{548895C7-3CE4-4608-A35E-C0E3E25A2EFA}" destId="{F62B6AEC-E36A-40FF-8C7D-9097183FB3A9}" srcOrd="5" destOrd="0" parTransId="{059FF6FB-92A2-4688-BE26-FE057180587D}" sibTransId="{F4FC8E99-139D-4468-BA9E-1058BE74ECEC}"/>
    <dgm:cxn modelId="{DFA98FEC-0980-4AC3-A0C8-253DAE9CCDBA}" type="presParOf" srcId="{04265149-40B3-48CC-84C9-AF9457FE5A4A}" destId="{93BA4BF5-93F0-453E-B8B5-330F268583F5}" srcOrd="0" destOrd="0" presId="urn:microsoft.com/office/officeart/2005/8/layout/process1"/>
    <dgm:cxn modelId="{18F82632-B1E3-4265-BEF0-83F03D2AEBB0}" type="presParOf" srcId="{04265149-40B3-48CC-84C9-AF9457FE5A4A}" destId="{425189E5-6071-489B-8C1B-781F3AFC5D29}" srcOrd="1" destOrd="0" presId="urn:microsoft.com/office/officeart/2005/8/layout/process1"/>
    <dgm:cxn modelId="{47ACFB12-689D-46C8-97A7-DEB6739C19AB}" type="presParOf" srcId="{425189E5-6071-489B-8C1B-781F3AFC5D29}" destId="{1962EDE4-3230-43F8-A5D3-C732425A22DC}" srcOrd="0" destOrd="0" presId="urn:microsoft.com/office/officeart/2005/8/layout/process1"/>
    <dgm:cxn modelId="{71E49177-93DF-40E9-865E-BCBDFC378242}" type="presParOf" srcId="{04265149-40B3-48CC-84C9-AF9457FE5A4A}" destId="{2329A3BF-76AE-43C5-AD46-70864FAF2DF0}" srcOrd="2" destOrd="0" presId="urn:microsoft.com/office/officeart/2005/8/layout/process1"/>
    <dgm:cxn modelId="{E0C12527-C52E-40CB-93CF-DA89E808AA50}" type="presParOf" srcId="{04265149-40B3-48CC-84C9-AF9457FE5A4A}" destId="{AA9E65E1-871D-428E-BB1D-65F3C408B8E5}" srcOrd="3" destOrd="0" presId="urn:microsoft.com/office/officeart/2005/8/layout/process1"/>
    <dgm:cxn modelId="{0EA06147-4A2E-4ACA-9B88-231CE356EB62}" type="presParOf" srcId="{AA9E65E1-871D-428E-BB1D-65F3C408B8E5}" destId="{B72A9A71-9D2B-4347-A4EA-70FD80AB158F}" srcOrd="0" destOrd="0" presId="urn:microsoft.com/office/officeart/2005/8/layout/process1"/>
    <dgm:cxn modelId="{C2136748-BF88-4BCA-A652-B1B5C53D7322}" type="presParOf" srcId="{04265149-40B3-48CC-84C9-AF9457FE5A4A}" destId="{D2E385E6-1EAA-4647-A495-9CC245FF1551}" srcOrd="4" destOrd="0" presId="urn:microsoft.com/office/officeart/2005/8/layout/process1"/>
    <dgm:cxn modelId="{884EB108-4A49-4211-869B-64F41B41A0AA}" type="presParOf" srcId="{04265149-40B3-48CC-84C9-AF9457FE5A4A}" destId="{DB14C7EA-C0DE-4310-AA4E-75EE6D9F6A83}" srcOrd="5" destOrd="0" presId="urn:microsoft.com/office/officeart/2005/8/layout/process1"/>
    <dgm:cxn modelId="{7DB7F1F4-3B5A-4F86-83DD-6289D8ECE08A}" type="presParOf" srcId="{DB14C7EA-C0DE-4310-AA4E-75EE6D9F6A83}" destId="{DC7408CF-ACE5-4973-A8E0-8DC006A9BC84}" srcOrd="0" destOrd="0" presId="urn:microsoft.com/office/officeart/2005/8/layout/process1"/>
    <dgm:cxn modelId="{36611064-C834-41E2-ACA4-7AA0764313F8}" type="presParOf" srcId="{04265149-40B3-48CC-84C9-AF9457FE5A4A}" destId="{80B6E595-6A9B-448B-8C01-CEB3AAAE3B25}" srcOrd="6" destOrd="0" presId="urn:microsoft.com/office/officeart/2005/8/layout/process1"/>
    <dgm:cxn modelId="{63A70E56-5D15-418B-94E4-46629EEC5442}" type="presParOf" srcId="{04265149-40B3-48CC-84C9-AF9457FE5A4A}" destId="{1C5B6B76-D5E1-481D-BE70-4F41046C8767}" srcOrd="7" destOrd="0" presId="urn:microsoft.com/office/officeart/2005/8/layout/process1"/>
    <dgm:cxn modelId="{CF6160CE-5584-439F-A3FB-1BE991F77FFC}" type="presParOf" srcId="{1C5B6B76-D5E1-481D-BE70-4F41046C8767}" destId="{982341E3-65C6-444C-9359-1879252C5A09}" srcOrd="0" destOrd="0" presId="urn:microsoft.com/office/officeart/2005/8/layout/process1"/>
    <dgm:cxn modelId="{F88DEA2E-489E-4DDB-9B0E-0D057F2E2B5C}" type="presParOf" srcId="{04265149-40B3-48CC-84C9-AF9457FE5A4A}" destId="{01F08755-5EF7-4A92-9BAA-7DB388BE5969}" srcOrd="8" destOrd="0" presId="urn:microsoft.com/office/officeart/2005/8/layout/process1"/>
    <dgm:cxn modelId="{9C42C478-5019-4B51-A971-BC53C0840309}" type="presParOf" srcId="{04265149-40B3-48CC-84C9-AF9457FE5A4A}" destId="{B6C49566-7C9D-43BA-ADA1-E58E3C384787}" srcOrd="9" destOrd="0" presId="urn:microsoft.com/office/officeart/2005/8/layout/process1"/>
    <dgm:cxn modelId="{1DBA9B1E-FBC6-40C4-863C-76280757B890}" type="presParOf" srcId="{B6C49566-7C9D-43BA-ADA1-E58E3C384787}" destId="{F42C0FFC-9D29-4128-913F-A6C25AD41781}" srcOrd="0" destOrd="0" presId="urn:microsoft.com/office/officeart/2005/8/layout/process1"/>
    <dgm:cxn modelId="{E7F94755-23A0-474A-8DA3-D33A4A5F8FB2}" type="presParOf" srcId="{04265149-40B3-48CC-84C9-AF9457FE5A4A}" destId="{2B41D14D-CDC2-42AF-AA31-1D3D7E904A00}"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A085-8644-4B52-896D-1F5ED8B17C73}">
      <dsp:nvSpPr>
        <dsp:cNvPr id="0" name=""/>
        <dsp:cNvSpPr/>
      </dsp:nvSpPr>
      <dsp:spPr>
        <a:xfrm>
          <a:off x="0" y="0"/>
          <a:ext cx="11638625" cy="1005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What Is </a:t>
          </a:r>
          <a:r>
            <a:rPr lang="en-US" sz="4200" kern="1200" dirty="0" err="1"/>
            <a:t>Olist</a:t>
          </a:r>
          <a:r>
            <a:rPr lang="en-US" sz="4200" kern="1200" dirty="0"/>
            <a:t>?</a:t>
          </a:r>
          <a:endParaRPr lang="en-ID" sz="4200" kern="1200" dirty="0"/>
        </a:p>
      </dsp:txBody>
      <dsp:txXfrm>
        <a:off x="49089" y="49089"/>
        <a:ext cx="11540447" cy="907418"/>
      </dsp:txXfrm>
    </dsp:sp>
    <dsp:sp modelId="{6C021367-A5E8-4BF6-847B-6AABA00C8730}">
      <dsp:nvSpPr>
        <dsp:cNvPr id="0" name=""/>
        <dsp:cNvSpPr/>
      </dsp:nvSpPr>
      <dsp:spPr>
        <a:xfrm>
          <a:off x="0" y="1036768"/>
          <a:ext cx="11638625" cy="372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526"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GB" sz="3300" b="0" i="0" kern="1200" dirty="0" err="1"/>
            <a:t>Olist</a:t>
          </a:r>
          <a:r>
            <a:rPr lang="en-GB" sz="3300" b="0" i="0" kern="1200" dirty="0"/>
            <a:t> operates an online e-commerce site for sellers, that connects merchants and their products to the main marketplaces of Brazil. It has developed a platform for shopkeepers of all sizes and segments to register their products to be sold at the </a:t>
          </a:r>
          <a:r>
            <a:rPr lang="en-GB" sz="3300" b="0" i="0" kern="1200" dirty="0" err="1"/>
            <a:t>Olist</a:t>
          </a:r>
          <a:r>
            <a:rPr lang="en-GB" sz="3300" b="0" i="0" kern="1200" dirty="0"/>
            <a:t> store within Brazil's top retailers.</a:t>
          </a:r>
          <a:endParaRPr lang="en-ID" sz="3300" kern="1200" dirty="0"/>
        </a:p>
        <a:p>
          <a:pPr marL="285750" lvl="1" indent="-285750" algn="l" defTabSz="1466850">
            <a:lnSpc>
              <a:spcPct val="90000"/>
            </a:lnSpc>
            <a:spcBef>
              <a:spcPct val="0"/>
            </a:spcBef>
            <a:spcAft>
              <a:spcPct val="20000"/>
            </a:spcAft>
            <a:buChar char="•"/>
          </a:pPr>
          <a:endParaRPr lang="en-ID" sz="3300" kern="1200" dirty="0"/>
        </a:p>
      </dsp:txBody>
      <dsp:txXfrm>
        <a:off x="0" y="1036768"/>
        <a:ext cx="11638625" cy="3725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A085-8644-4B52-896D-1F5ED8B17C73}">
      <dsp:nvSpPr>
        <dsp:cNvPr id="0" name=""/>
        <dsp:cNvSpPr/>
      </dsp:nvSpPr>
      <dsp:spPr>
        <a:xfrm>
          <a:off x="0" y="0"/>
          <a:ext cx="4998128" cy="7374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Funding</a:t>
          </a:r>
          <a:endParaRPr lang="en-ID" sz="3000" kern="1200" dirty="0"/>
        </a:p>
      </dsp:txBody>
      <dsp:txXfrm>
        <a:off x="35999" y="35999"/>
        <a:ext cx="4926130" cy="665439"/>
      </dsp:txXfrm>
    </dsp:sp>
    <dsp:sp modelId="{6C021367-A5E8-4BF6-847B-6AABA00C8730}">
      <dsp:nvSpPr>
        <dsp:cNvPr id="0" name=""/>
        <dsp:cNvSpPr/>
      </dsp:nvSpPr>
      <dsp:spPr>
        <a:xfrm>
          <a:off x="0" y="853009"/>
          <a:ext cx="4998128"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9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b="0" i="0" kern="1200" dirty="0"/>
            <a:t>At the date of the last data within the data set , </a:t>
          </a:r>
          <a:r>
            <a:rPr lang="en-GB" sz="2300" b="0" i="0" kern="1200" dirty="0" err="1"/>
            <a:t>Olist</a:t>
          </a:r>
          <a:r>
            <a:rPr lang="en-GB" sz="2300" b="0" i="0" kern="1200" dirty="0"/>
            <a:t> has just Received it’s series B Funding. At this point ,growth is what is important, and through customer segmentation we can keep customer churn low , and also know who are our potential customers.</a:t>
          </a:r>
          <a:endParaRPr lang="en-ID" sz="2300" kern="1200" dirty="0"/>
        </a:p>
        <a:p>
          <a:pPr marL="228600" lvl="1" indent="-228600" algn="l" defTabSz="1022350">
            <a:lnSpc>
              <a:spcPct val="90000"/>
            </a:lnSpc>
            <a:spcBef>
              <a:spcPct val="0"/>
            </a:spcBef>
            <a:spcAft>
              <a:spcPct val="20000"/>
            </a:spcAft>
            <a:buChar char="•"/>
          </a:pPr>
          <a:endParaRPr lang="en-ID" sz="2300" kern="1200" dirty="0"/>
        </a:p>
      </dsp:txBody>
      <dsp:txXfrm>
        <a:off x="0" y="853009"/>
        <a:ext cx="4998128" cy="3825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A4BF5-93F0-453E-B8B5-330F268583F5}">
      <dsp:nvSpPr>
        <dsp:cNvPr id="0" name=""/>
        <dsp:cNvSpPr/>
      </dsp:nvSpPr>
      <dsp:spPr>
        <a:xfrm>
          <a:off x="51244"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Import Data from CSV</a:t>
          </a:r>
          <a:endParaRPr lang="en-ID" sz="1800" kern="1200" dirty="0"/>
        </a:p>
      </dsp:txBody>
      <dsp:txXfrm>
        <a:off x="94373" y="43129"/>
        <a:ext cx="1386288" cy="1666992"/>
      </dsp:txXfrm>
    </dsp:sp>
    <dsp:sp modelId="{425189E5-6071-489B-8C1B-781F3AFC5D29}">
      <dsp:nvSpPr>
        <dsp:cNvPr id="0" name=""/>
        <dsp:cNvSpPr/>
      </dsp:nvSpPr>
      <dsp:spPr>
        <a:xfrm>
          <a:off x="1677012" y="694029"/>
          <a:ext cx="324829"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1677012" y="767067"/>
        <a:ext cx="227380" cy="219115"/>
      </dsp:txXfrm>
    </dsp:sp>
    <dsp:sp modelId="{2329A3BF-76AE-43C5-AD46-70864FAF2DF0}">
      <dsp:nvSpPr>
        <dsp:cNvPr id="0" name=""/>
        <dsp:cNvSpPr/>
      </dsp:nvSpPr>
      <dsp:spPr>
        <a:xfrm>
          <a:off x="2136676"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Merge </a:t>
          </a:r>
          <a:r>
            <a:rPr lang="en-US" sz="1800" kern="1200" dirty="0" err="1"/>
            <a:t>Dataframes</a:t>
          </a:r>
          <a:r>
            <a:rPr lang="en-US" sz="1800" kern="1200" dirty="0"/>
            <a:t> from each CSV using Relevant Column	</a:t>
          </a:r>
          <a:endParaRPr lang="en-ID" sz="1800" kern="1200" dirty="0"/>
        </a:p>
      </dsp:txBody>
      <dsp:txXfrm>
        <a:off x="2179805" y="43129"/>
        <a:ext cx="1386288" cy="1666992"/>
      </dsp:txXfrm>
    </dsp:sp>
    <dsp:sp modelId="{AA9E65E1-871D-428E-BB1D-65F3C408B8E5}">
      <dsp:nvSpPr>
        <dsp:cNvPr id="0" name=""/>
        <dsp:cNvSpPr/>
      </dsp:nvSpPr>
      <dsp:spPr>
        <a:xfrm>
          <a:off x="3763270" y="694029"/>
          <a:ext cx="32658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3763270" y="767067"/>
        <a:ext cx="228606" cy="219115"/>
      </dsp:txXfrm>
    </dsp:sp>
    <dsp:sp modelId="{D2E385E6-1EAA-4647-A495-9CC245FF1551}">
      <dsp:nvSpPr>
        <dsp:cNvPr id="0" name=""/>
        <dsp:cNvSpPr/>
      </dsp:nvSpPr>
      <dsp:spPr>
        <a:xfrm>
          <a:off x="4225412"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RFM Matrix</a:t>
          </a:r>
          <a:endParaRPr lang="en-ID" sz="1800" kern="1200" dirty="0"/>
        </a:p>
      </dsp:txBody>
      <dsp:txXfrm>
        <a:off x="4268541" y="43129"/>
        <a:ext cx="1386288" cy="1666992"/>
      </dsp:txXfrm>
    </dsp:sp>
    <dsp:sp modelId="{DB14C7EA-C0DE-4310-AA4E-75EE6D9F6A83}">
      <dsp:nvSpPr>
        <dsp:cNvPr id="0" name=""/>
        <dsp:cNvSpPr/>
      </dsp:nvSpPr>
      <dsp:spPr>
        <a:xfrm>
          <a:off x="5847416" y="694029"/>
          <a:ext cx="31685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5847416" y="767067"/>
        <a:ext cx="221795" cy="219115"/>
      </dsp:txXfrm>
    </dsp:sp>
    <dsp:sp modelId="{80B6E595-6A9B-448B-8C01-CEB3AAAE3B25}">
      <dsp:nvSpPr>
        <dsp:cNvPr id="0" name=""/>
        <dsp:cNvSpPr/>
      </dsp:nvSpPr>
      <dsp:spPr>
        <a:xfrm>
          <a:off x="6295789"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Missing Values</a:t>
          </a:r>
          <a:endParaRPr lang="en-ID" sz="1800" kern="1200" dirty="0"/>
        </a:p>
      </dsp:txBody>
      <dsp:txXfrm>
        <a:off x="6338918" y="43129"/>
        <a:ext cx="1386288" cy="1666992"/>
      </dsp:txXfrm>
    </dsp:sp>
    <dsp:sp modelId="{1C5B6B76-D5E1-481D-BE70-4F41046C8767}">
      <dsp:nvSpPr>
        <dsp:cNvPr id="0" name=""/>
        <dsp:cNvSpPr/>
      </dsp:nvSpPr>
      <dsp:spPr>
        <a:xfrm>
          <a:off x="7930087" y="694029"/>
          <a:ext cx="342913"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7930087" y="767067"/>
        <a:ext cx="240039" cy="219115"/>
      </dsp:txXfrm>
    </dsp:sp>
    <dsp:sp modelId="{01F08755-5EF7-4A92-9BAA-7DB388BE5969}">
      <dsp:nvSpPr>
        <dsp:cNvPr id="0" name=""/>
        <dsp:cNvSpPr/>
      </dsp:nvSpPr>
      <dsp:spPr>
        <a:xfrm>
          <a:off x="8415343"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endParaRPr lang="en-ID" sz="1800" kern="1200" dirty="0"/>
        </a:p>
      </dsp:txBody>
      <dsp:txXfrm>
        <a:off x="8458472" y="43129"/>
        <a:ext cx="1386288" cy="1666992"/>
      </dsp:txXfrm>
    </dsp:sp>
    <dsp:sp modelId="{B6C49566-7C9D-43BA-ADA1-E58E3C384787}">
      <dsp:nvSpPr>
        <dsp:cNvPr id="0" name=""/>
        <dsp:cNvSpPr/>
      </dsp:nvSpPr>
      <dsp:spPr>
        <a:xfrm>
          <a:off x="9983820" y="694029"/>
          <a:ext cx="203372"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9983820" y="767067"/>
        <a:ext cx="142360" cy="219115"/>
      </dsp:txXfrm>
    </dsp:sp>
    <dsp:sp modelId="{2B41D14D-CDC2-42AF-AA31-1D3D7E904A00}">
      <dsp:nvSpPr>
        <dsp:cNvPr id="0" name=""/>
        <dsp:cNvSpPr/>
      </dsp:nvSpPr>
      <dsp:spPr>
        <a:xfrm>
          <a:off x="10271611" y="0"/>
          <a:ext cx="1322228"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 EDA</a:t>
          </a:r>
          <a:endParaRPr lang="en-ID" sz="1800" kern="1200" dirty="0"/>
        </a:p>
      </dsp:txBody>
      <dsp:txXfrm>
        <a:off x="10310338" y="38727"/>
        <a:ext cx="1244774" cy="16757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F1043-5388-4FB7-81D2-B8A6F681925A}" type="datetimeFigureOut">
              <a:rPr lang="en-ID" smtClean="0"/>
              <a:t>18/04/2021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274AF-D5EA-49AF-B5F1-6BA1319F5609}" type="slidenum">
              <a:rPr lang="en-ID" smtClean="0"/>
              <a:t>‹#›</a:t>
            </a:fld>
            <a:endParaRPr lang="en-ID"/>
          </a:p>
        </p:txBody>
      </p:sp>
    </p:spTree>
    <p:extLst>
      <p:ext uri="{BB962C8B-B14F-4D97-AF65-F5344CB8AC3E}">
        <p14:creationId xmlns:p14="http://schemas.microsoft.com/office/powerpoint/2010/main" val="381679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usiness-reporter.co.uk/2016/07/11/customers-want-personalised-offers/#gsc.tab=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Inti </a:t>
            </a:r>
            <a:r>
              <a:rPr lang="en-US" dirty="0" err="1"/>
              <a:t>dari</a:t>
            </a:r>
            <a:r>
              <a:rPr lang="en-US" dirty="0"/>
              <a:t> </a:t>
            </a:r>
            <a:r>
              <a:rPr lang="en-US" dirty="0" err="1"/>
              <a:t>dari</a:t>
            </a:r>
            <a:r>
              <a:rPr lang="en-US" dirty="0"/>
              <a:t> customer segmentation , </a:t>
            </a:r>
            <a:r>
              <a:rPr lang="en-US" dirty="0" err="1"/>
              <a:t>adalah</a:t>
            </a:r>
            <a:r>
              <a:rPr lang="en-US" dirty="0"/>
              <a:t> </a:t>
            </a:r>
            <a:r>
              <a:rPr lang="en-US" dirty="0" err="1"/>
              <a:t>membagi</a:t>
            </a:r>
            <a:r>
              <a:rPr lang="en-US" dirty="0"/>
              <a:t> customer </a:t>
            </a:r>
            <a:r>
              <a:rPr lang="en-US" dirty="0" err="1"/>
              <a:t>menjadi</a:t>
            </a:r>
            <a:r>
              <a:rPr lang="en-US" dirty="0"/>
              <a:t> </a:t>
            </a:r>
            <a:r>
              <a:rPr lang="en-US" dirty="0" err="1"/>
              <a:t>beberapa</a:t>
            </a:r>
            <a:r>
              <a:rPr lang="en-US" dirty="0"/>
              <a:t> group yang </a:t>
            </a:r>
            <a:r>
              <a:rPr lang="en-US" dirty="0" err="1"/>
              <a:t>memiliki</a:t>
            </a:r>
            <a:r>
              <a:rPr lang="en-US" dirty="0"/>
              <a:t> </a:t>
            </a:r>
            <a:r>
              <a:rPr lang="en-US" dirty="0" err="1"/>
              <a:t>sifat</a:t>
            </a:r>
            <a:r>
              <a:rPr lang="en-US" dirty="0"/>
              <a:t> yang </a:t>
            </a:r>
            <a:r>
              <a:rPr lang="en-US" dirty="0" err="1"/>
              <a:t>mirip</a:t>
            </a:r>
            <a:r>
              <a:rPr lang="en-US" dirty="0"/>
              <a:t>.</a:t>
            </a:r>
          </a:p>
          <a:p>
            <a:r>
              <a:rPr lang="en-US" dirty="0"/>
              <a:t>Customer segmentation </a:t>
            </a:r>
            <a:r>
              <a:rPr lang="en-US" dirty="0" err="1"/>
              <a:t>bisa</a:t>
            </a:r>
            <a:r>
              <a:rPr lang="en-US" dirty="0"/>
              <a:t> </a:t>
            </a:r>
            <a:r>
              <a:rPr lang="en-US" dirty="0" err="1"/>
              <a:t>menggunakan</a:t>
            </a:r>
            <a:r>
              <a:rPr lang="en-US" dirty="0"/>
              <a:t> </a:t>
            </a:r>
            <a:r>
              <a:rPr lang="en-US" dirty="0" err="1"/>
              <a:t>beberapa</a:t>
            </a:r>
            <a:r>
              <a:rPr lang="en-US" dirty="0"/>
              <a:t> </a:t>
            </a:r>
            <a:r>
              <a:rPr lang="en-US" dirty="0" err="1"/>
              <a:t>kriteria</a:t>
            </a:r>
            <a:r>
              <a:rPr lang="en-US" dirty="0"/>
              <a:t> , </a:t>
            </a:r>
            <a:r>
              <a:rPr lang="en-US" dirty="0" err="1"/>
              <a:t>diantaranya</a:t>
            </a:r>
            <a:r>
              <a:rPr lang="en-US" dirty="0"/>
              <a:t> </a:t>
            </a:r>
            <a:r>
              <a:rPr lang="en-US" dirty="0" err="1"/>
              <a:t>geografis</a:t>
            </a:r>
            <a:r>
              <a:rPr lang="en-US" dirty="0"/>
              <a:t> , </a:t>
            </a:r>
            <a:r>
              <a:rPr lang="en-US" dirty="0" err="1"/>
              <a:t>Demografis</a:t>
            </a:r>
            <a:r>
              <a:rPr lang="en-US" dirty="0"/>
              <a:t>, </a:t>
            </a:r>
            <a:r>
              <a:rPr lang="en-US" dirty="0" err="1"/>
              <a:t>atau</a:t>
            </a:r>
            <a:r>
              <a:rPr lang="en-US" dirty="0"/>
              <a:t> </a:t>
            </a:r>
            <a:r>
              <a:rPr lang="en-US" dirty="0" err="1"/>
              <a:t>perilaku</a:t>
            </a:r>
            <a:r>
              <a:rPr lang="en-US" dirty="0"/>
              <a:t>.</a:t>
            </a:r>
          </a:p>
          <a:p>
            <a:r>
              <a:rPr lang="en-US" dirty="0" err="1"/>
              <a:t>Menurut</a:t>
            </a:r>
            <a:r>
              <a:rPr lang="en-US" dirty="0"/>
              <a:t> Teknik customer segmentation , cluster </a:t>
            </a:r>
            <a:r>
              <a:rPr lang="en-US" dirty="0" err="1"/>
              <a:t>dengan</a:t>
            </a:r>
            <a:r>
              <a:rPr lang="en-US" dirty="0"/>
              <a:t> </a:t>
            </a:r>
            <a:r>
              <a:rPr lang="en-US" dirty="0" err="1"/>
              <a:t>sifat</a:t>
            </a:r>
            <a:r>
              <a:rPr lang="en-US" dirty="0"/>
              <a:t> yang </a:t>
            </a:r>
            <a:r>
              <a:rPr lang="en-US" dirty="0" err="1"/>
              <a:t>mirip</a:t>
            </a:r>
            <a:r>
              <a:rPr lang="en-US" dirty="0"/>
              <a:t> </a:t>
            </a:r>
            <a:r>
              <a:rPr lang="en-US" dirty="0" err="1"/>
              <a:t>akan</a:t>
            </a:r>
            <a:r>
              <a:rPr lang="en-US" dirty="0"/>
              <a:t> </a:t>
            </a:r>
            <a:r>
              <a:rPr lang="en-US" dirty="0" err="1"/>
              <a:t>memiliki</a:t>
            </a:r>
            <a:r>
              <a:rPr lang="en-US" dirty="0"/>
              <a:t> </a:t>
            </a:r>
            <a:r>
              <a:rPr lang="en-US" dirty="0" err="1"/>
              <a:t>respons</a:t>
            </a:r>
            <a:r>
              <a:rPr lang="en-US" dirty="0"/>
              <a:t> yang </a:t>
            </a:r>
            <a:r>
              <a:rPr lang="en-US" dirty="0" err="1"/>
              <a:t>mirip</a:t>
            </a:r>
            <a:r>
              <a:rPr lang="en-US" dirty="0"/>
              <a:t> </a:t>
            </a:r>
            <a:r>
              <a:rPr lang="en-US" dirty="0" err="1"/>
              <a:t>terhadap</a:t>
            </a:r>
            <a:r>
              <a:rPr lang="en-US" dirty="0"/>
              <a:t> </a:t>
            </a:r>
            <a:r>
              <a:rPr lang="en-US" dirty="0" err="1"/>
              <a:t>suatu</a:t>
            </a:r>
            <a:r>
              <a:rPr lang="en-US" dirty="0"/>
              <a:t> campaign marketing.</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2</a:t>
            </a:fld>
            <a:endParaRPr lang="en-ID"/>
          </a:p>
        </p:txBody>
      </p:sp>
    </p:spTree>
    <p:extLst>
      <p:ext uri="{BB962C8B-B14F-4D97-AF65-F5344CB8AC3E}">
        <p14:creationId xmlns:p14="http://schemas.microsoft.com/office/powerpoint/2010/main" val="31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Optimation</a:t>
            </a:r>
            <a:r>
              <a:rPr lang="en-US" dirty="0"/>
              <a:t> of Resources :</a:t>
            </a:r>
          </a:p>
          <a:p>
            <a:r>
              <a:rPr lang="en-US" dirty="0" err="1"/>
              <a:t>Penting</a:t>
            </a:r>
            <a:r>
              <a:rPr lang="en-US" dirty="0"/>
              <a:t> </a:t>
            </a:r>
            <a:r>
              <a:rPr lang="en-US" dirty="0" err="1"/>
              <a:t>karena</a:t>
            </a:r>
            <a:r>
              <a:rPr lang="en-US" dirty="0"/>
              <a:t> , </a:t>
            </a:r>
            <a:r>
              <a:rPr lang="en-US" dirty="0" err="1"/>
              <a:t>kita</a:t>
            </a:r>
            <a:r>
              <a:rPr lang="en-US" dirty="0"/>
              <a:t> </a:t>
            </a:r>
            <a:r>
              <a:rPr lang="en-US" dirty="0" err="1"/>
              <a:t>harus</a:t>
            </a:r>
            <a:r>
              <a:rPr lang="en-US" dirty="0"/>
              <a:t> </a:t>
            </a:r>
            <a:r>
              <a:rPr lang="en-US" dirty="0" err="1"/>
              <a:t>bisa</a:t>
            </a:r>
            <a:r>
              <a:rPr lang="en-US" dirty="0"/>
              <a:t> </a:t>
            </a:r>
            <a:r>
              <a:rPr lang="en-US" dirty="0" err="1"/>
              <a:t>mengidentifikasi</a:t>
            </a:r>
            <a:r>
              <a:rPr lang="en-US" dirty="0"/>
              <a:t> </a:t>
            </a:r>
            <a:r>
              <a:rPr lang="en-US" dirty="0" err="1"/>
              <a:t>dimana</a:t>
            </a:r>
            <a:r>
              <a:rPr lang="en-US" dirty="0"/>
              <a:t> </a:t>
            </a:r>
            <a:r>
              <a:rPr lang="en-US" dirty="0" err="1"/>
              <a:t>kita</a:t>
            </a:r>
            <a:r>
              <a:rPr lang="en-US" dirty="0"/>
              <a:t> </a:t>
            </a:r>
            <a:r>
              <a:rPr lang="en-US" dirty="0" err="1"/>
              <a:t>harus</a:t>
            </a:r>
            <a:r>
              <a:rPr lang="en-US" dirty="0"/>
              <a:t> </a:t>
            </a:r>
            <a:r>
              <a:rPr lang="en-US" dirty="0" err="1"/>
              <a:t>membagi</a:t>
            </a:r>
            <a:r>
              <a:rPr lang="en-US" dirty="0"/>
              <a:t> </a:t>
            </a:r>
            <a:r>
              <a:rPr lang="en-US" dirty="0" err="1"/>
              <a:t>sumber</a:t>
            </a:r>
            <a:r>
              <a:rPr lang="en-US" dirty="0"/>
              <a:t> </a:t>
            </a:r>
            <a:r>
              <a:rPr lang="en-US" dirty="0" err="1"/>
              <a:t>daya</a:t>
            </a:r>
            <a:r>
              <a:rPr lang="en-US" dirty="0"/>
              <a:t> yang </a:t>
            </a:r>
            <a:r>
              <a:rPr lang="en-US" dirty="0" err="1"/>
              <a:t>ada</a:t>
            </a:r>
            <a:r>
              <a:rPr lang="en-US" dirty="0"/>
              <a:t>, </a:t>
            </a:r>
            <a:r>
              <a:rPr lang="en-US" dirty="0" err="1"/>
              <a:t>karena</a:t>
            </a:r>
            <a:r>
              <a:rPr lang="en-US" dirty="0"/>
              <a:t> targeted marketing </a:t>
            </a:r>
            <a:r>
              <a:rPr lang="en-US" dirty="0" err="1"/>
              <a:t>memimiliki</a:t>
            </a:r>
            <a:r>
              <a:rPr lang="en-US" dirty="0"/>
              <a:t> </a:t>
            </a:r>
            <a:r>
              <a:rPr lang="en-US" dirty="0" err="1"/>
              <a:t>effisiensi</a:t>
            </a:r>
            <a:r>
              <a:rPr lang="en-US" dirty="0"/>
              <a:t> yang </a:t>
            </a:r>
            <a:r>
              <a:rPr lang="en-US" dirty="0" err="1"/>
              <a:t>lebih</a:t>
            </a:r>
            <a:r>
              <a:rPr lang="en-US" dirty="0"/>
              <a:t> </a:t>
            </a:r>
            <a:r>
              <a:rPr lang="en-US" dirty="0" err="1"/>
              <a:t>tinggi</a:t>
            </a:r>
            <a:r>
              <a:rPr lang="en-US" dirty="0"/>
              <a:t> </a:t>
            </a:r>
            <a:r>
              <a:rPr lang="en-US" dirty="0" err="1"/>
              <a:t>daripada</a:t>
            </a:r>
            <a:r>
              <a:rPr lang="en-US" dirty="0"/>
              <a:t> mass marketing.</a:t>
            </a:r>
          </a:p>
          <a:p>
            <a:r>
              <a:rPr lang="en-US" dirty="0"/>
              <a:t>Hal </a:t>
            </a:r>
            <a:r>
              <a:rPr lang="en-US" dirty="0" err="1"/>
              <a:t>ini</a:t>
            </a:r>
            <a:r>
              <a:rPr lang="en-US" dirty="0"/>
              <a:t> </a:t>
            </a:r>
            <a:r>
              <a:rPr lang="en-US" dirty="0" err="1"/>
              <a:t>karena</a:t>
            </a:r>
            <a:r>
              <a:rPr lang="en-US" dirty="0"/>
              <a:t> </a:t>
            </a:r>
            <a:r>
              <a:rPr lang="en-US" dirty="0" err="1"/>
              <a:t>menurut</a:t>
            </a:r>
            <a:r>
              <a:rPr lang="en-US" dirty="0"/>
              <a:t> </a:t>
            </a:r>
            <a:r>
              <a:rPr lang="en-US" dirty="0" err="1"/>
              <a:t>teori</a:t>
            </a:r>
            <a:r>
              <a:rPr lang="en-US" dirty="0"/>
              <a:t> customer </a:t>
            </a:r>
            <a:r>
              <a:rPr lang="en-US" dirty="0" err="1"/>
              <a:t>segmention</a:t>
            </a:r>
            <a:r>
              <a:rPr lang="en-US" dirty="0"/>
              <a:t> , Segment </a:t>
            </a:r>
            <a:r>
              <a:rPr lang="en-US" dirty="0" err="1"/>
              <a:t>dengan</a:t>
            </a:r>
            <a:r>
              <a:rPr lang="en-US" dirty="0"/>
              <a:t> </a:t>
            </a:r>
            <a:r>
              <a:rPr lang="en-US" dirty="0" err="1"/>
              <a:t>sifat</a:t>
            </a:r>
            <a:r>
              <a:rPr lang="en-US" dirty="0"/>
              <a:t> yang </a:t>
            </a:r>
            <a:r>
              <a:rPr lang="en-US" dirty="0" err="1"/>
              <a:t>mirip</a:t>
            </a:r>
            <a:r>
              <a:rPr lang="en-US" dirty="0"/>
              <a:t> </a:t>
            </a:r>
            <a:r>
              <a:rPr lang="en-US" dirty="0" err="1"/>
              <a:t>cenderung</a:t>
            </a:r>
            <a:r>
              <a:rPr lang="en-US" dirty="0"/>
              <a:t> </a:t>
            </a:r>
            <a:r>
              <a:rPr lang="en-US" dirty="0" err="1"/>
              <a:t>memberi</a:t>
            </a:r>
            <a:r>
              <a:rPr lang="en-US" dirty="0"/>
              <a:t> </a:t>
            </a:r>
            <a:r>
              <a:rPr lang="en-US" dirty="0" err="1"/>
              <a:t>respons</a:t>
            </a:r>
            <a:r>
              <a:rPr lang="en-US" dirty="0"/>
              <a:t> yang </a:t>
            </a:r>
            <a:r>
              <a:rPr lang="en-US" dirty="0" err="1"/>
              <a:t>sama</a:t>
            </a:r>
            <a:r>
              <a:rPr lang="en-US" dirty="0"/>
              <a:t> pada </a:t>
            </a:r>
            <a:r>
              <a:rPr lang="en-US" dirty="0" err="1"/>
              <a:t>suatu</a:t>
            </a:r>
            <a:r>
              <a:rPr lang="en-US" dirty="0"/>
              <a:t> marketing campaign.</a:t>
            </a:r>
          </a:p>
          <a:p>
            <a:endParaRPr lang="en-US" dirty="0"/>
          </a:p>
          <a:p>
            <a:endParaRPr lang="en-US" dirty="0"/>
          </a:p>
          <a:p>
            <a:r>
              <a:rPr lang="en-US" dirty="0"/>
              <a:t>Understanding customer position and movement:  </a:t>
            </a:r>
          </a:p>
          <a:p>
            <a:r>
              <a:rPr lang="en-US" dirty="0"/>
              <a:t>-Kita </a:t>
            </a:r>
            <a:r>
              <a:rPr lang="en-US" dirty="0" err="1"/>
              <a:t>bisa</a:t>
            </a:r>
            <a:r>
              <a:rPr lang="en-US" dirty="0"/>
              <a:t> </a:t>
            </a:r>
            <a:r>
              <a:rPr lang="en-US" dirty="0" err="1"/>
              <a:t>mengengetahui</a:t>
            </a:r>
            <a:r>
              <a:rPr lang="en-US" dirty="0"/>
              <a:t> mana customer yang </a:t>
            </a:r>
            <a:r>
              <a:rPr lang="en-US" dirty="0" err="1"/>
              <a:t>berharga</a:t>
            </a:r>
            <a:r>
              <a:rPr lang="en-US" dirty="0"/>
              <a:t> dan </a:t>
            </a:r>
            <a:r>
              <a:rPr lang="en-US" dirty="0" err="1"/>
              <a:t>bernilai</a:t>
            </a:r>
            <a:r>
              <a:rPr lang="en-US" dirty="0"/>
              <a:t> </a:t>
            </a:r>
            <a:r>
              <a:rPr lang="en-US" dirty="0" err="1"/>
              <a:t>tinggi</a:t>
            </a:r>
            <a:r>
              <a:rPr lang="en-US" dirty="0"/>
              <a:t>, dan mana customer yang </a:t>
            </a:r>
            <a:r>
              <a:rPr lang="en-US" dirty="0" err="1"/>
              <a:t>kurang</a:t>
            </a:r>
            <a:r>
              <a:rPr lang="en-US" dirty="0"/>
              <a:t> </a:t>
            </a:r>
            <a:r>
              <a:rPr lang="en-US" dirty="0" err="1"/>
              <a:t>berharga</a:t>
            </a:r>
            <a:r>
              <a:rPr lang="en-US" dirty="0"/>
              <a:t> / </a:t>
            </a:r>
            <a:r>
              <a:rPr lang="en-US" dirty="0" err="1"/>
              <a:t>sudah</a:t>
            </a:r>
            <a:r>
              <a:rPr lang="en-US" dirty="0"/>
              <a:t> churn.</a:t>
            </a:r>
          </a:p>
          <a:p>
            <a:r>
              <a:rPr lang="en-US" dirty="0" err="1"/>
              <a:t>Menurut</a:t>
            </a:r>
            <a:r>
              <a:rPr lang="en-US" dirty="0"/>
              <a:t> Growth Share Matrix BCG , </a:t>
            </a:r>
            <a:r>
              <a:rPr lang="en-US" dirty="0" err="1"/>
              <a:t>kita</a:t>
            </a:r>
            <a:r>
              <a:rPr lang="en-US" dirty="0"/>
              <a:t> </a:t>
            </a:r>
            <a:r>
              <a:rPr lang="en-US" dirty="0" err="1"/>
              <a:t>sebaiknya</a:t>
            </a:r>
            <a:r>
              <a:rPr lang="en-US" dirty="0"/>
              <a:t> </a:t>
            </a:r>
            <a:r>
              <a:rPr lang="en-US" dirty="0" err="1"/>
              <a:t>memberi</a:t>
            </a:r>
            <a:r>
              <a:rPr lang="en-US" dirty="0"/>
              <a:t> </a:t>
            </a:r>
            <a:r>
              <a:rPr lang="en-US" dirty="0" err="1"/>
              <a:t>perhatian</a:t>
            </a:r>
            <a:r>
              <a:rPr lang="en-US" dirty="0"/>
              <a:t> paling </a:t>
            </a:r>
            <a:r>
              <a:rPr lang="en-US" dirty="0" err="1"/>
              <a:t>besar</a:t>
            </a:r>
            <a:r>
              <a:rPr lang="en-US" dirty="0"/>
              <a:t> pada </a:t>
            </a:r>
            <a:r>
              <a:rPr lang="en-US" dirty="0" err="1"/>
              <a:t>segmen</a:t>
            </a:r>
            <a:r>
              <a:rPr lang="en-US" dirty="0"/>
              <a:t> yang </a:t>
            </a:r>
            <a:r>
              <a:rPr lang="en-US" dirty="0" err="1"/>
              <a:t>memiliki</a:t>
            </a:r>
            <a:r>
              <a:rPr lang="en-US" dirty="0"/>
              <a:t> growth dan </a:t>
            </a:r>
            <a:r>
              <a:rPr lang="en-US" dirty="0" err="1"/>
              <a:t>marketshare</a:t>
            </a:r>
            <a:r>
              <a:rPr lang="en-US" dirty="0"/>
              <a:t> </a:t>
            </a:r>
            <a:r>
              <a:rPr lang="en-US" dirty="0" err="1"/>
              <a:t>tertinggi</a:t>
            </a:r>
            <a:r>
              <a:rPr lang="en-US" dirty="0"/>
              <a:t>. </a:t>
            </a:r>
          </a:p>
          <a:p>
            <a:r>
              <a:rPr lang="en-US" dirty="0" err="1"/>
              <a:t>Kemudian</a:t>
            </a:r>
            <a:r>
              <a:rPr lang="en-US" dirty="0"/>
              <a:t> </a:t>
            </a:r>
            <a:r>
              <a:rPr lang="en-US" dirty="0" err="1"/>
              <a:t>baru</a:t>
            </a:r>
            <a:r>
              <a:rPr lang="en-US" dirty="0"/>
              <a:t> focus pada group yang </a:t>
            </a:r>
            <a:r>
              <a:rPr lang="en-US" dirty="0" err="1"/>
              <a:t>memiliki</a:t>
            </a:r>
            <a:r>
              <a:rPr lang="en-US" dirty="0"/>
              <a:t> </a:t>
            </a:r>
            <a:r>
              <a:rPr lang="en-US" dirty="0" err="1"/>
              <a:t>kesempatan</a:t>
            </a:r>
            <a:r>
              <a:rPr lang="en-US" dirty="0"/>
              <a:t> </a:t>
            </a:r>
            <a:r>
              <a:rPr lang="en-US" dirty="0" err="1"/>
              <a:t>untuk</a:t>
            </a:r>
            <a:r>
              <a:rPr lang="en-US" dirty="0"/>
              <a:t> </a:t>
            </a:r>
            <a:r>
              <a:rPr lang="en-US" dirty="0" err="1"/>
              <a:t>diconvert</a:t>
            </a:r>
            <a:r>
              <a:rPr lang="en-US" dirty="0"/>
              <a:t> </a:t>
            </a:r>
            <a:r>
              <a:rPr lang="en-US" dirty="0" err="1"/>
              <a:t>menjadi</a:t>
            </a:r>
            <a:r>
              <a:rPr lang="en-US" dirty="0"/>
              <a:t> market share </a:t>
            </a:r>
            <a:r>
              <a:rPr lang="en-US" dirty="0" err="1"/>
              <a:t>tinggi</a:t>
            </a:r>
            <a:r>
              <a:rPr lang="en-US" dirty="0"/>
              <a:t>. </a:t>
            </a:r>
          </a:p>
          <a:p>
            <a:r>
              <a:rPr lang="en-US" dirty="0" err="1"/>
              <a:t>Untuk</a:t>
            </a:r>
            <a:r>
              <a:rPr lang="en-US" dirty="0"/>
              <a:t> customer yang </a:t>
            </a:r>
            <a:r>
              <a:rPr lang="en-US" dirty="0" err="1"/>
              <a:t>memiliki</a:t>
            </a:r>
            <a:r>
              <a:rPr lang="en-US" dirty="0"/>
              <a:t> value </a:t>
            </a:r>
            <a:r>
              <a:rPr lang="en-US" dirty="0" err="1"/>
              <a:t>rendah</a:t>
            </a:r>
            <a:r>
              <a:rPr lang="en-US" dirty="0"/>
              <a:t> , </a:t>
            </a:r>
            <a:r>
              <a:rPr lang="en-US" dirty="0" err="1"/>
              <a:t>bisa</a:t>
            </a:r>
            <a:r>
              <a:rPr lang="en-US" dirty="0"/>
              <a:t> </a:t>
            </a:r>
            <a:r>
              <a:rPr lang="en-US" dirty="0" err="1"/>
              <a:t>diberi</a:t>
            </a:r>
            <a:r>
              <a:rPr lang="en-US" dirty="0"/>
              <a:t> effort yang </a:t>
            </a:r>
            <a:r>
              <a:rPr lang="en-US" dirty="0" err="1"/>
              <a:t>kecil</a:t>
            </a:r>
            <a:r>
              <a:rPr lang="en-US" dirty="0"/>
              <a:t> juga.</a:t>
            </a:r>
          </a:p>
          <a:p>
            <a:endParaRPr lang="en-US" dirty="0"/>
          </a:p>
          <a:p>
            <a:r>
              <a:rPr lang="en-US" dirty="0"/>
              <a:t>-Kita juga </a:t>
            </a:r>
            <a:r>
              <a:rPr lang="en-US" dirty="0" err="1"/>
              <a:t>bisa</a:t>
            </a:r>
            <a:r>
              <a:rPr lang="en-US" dirty="0"/>
              <a:t> </a:t>
            </a:r>
            <a:r>
              <a:rPr lang="en-US" dirty="0" err="1"/>
              <a:t>mengerti</a:t>
            </a:r>
            <a:r>
              <a:rPr lang="en-US" dirty="0"/>
              <a:t> </a:t>
            </a:r>
            <a:r>
              <a:rPr lang="en-US" dirty="0" err="1"/>
              <a:t>perpindahan</a:t>
            </a:r>
            <a:r>
              <a:rPr lang="en-US" dirty="0"/>
              <a:t> customer </a:t>
            </a:r>
            <a:r>
              <a:rPr lang="en-US" dirty="0" err="1"/>
              <a:t>dari</a:t>
            </a:r>
            <a:r>
              <a:rPr lang="en-US" dirty="0"/>
              <a:t> 1 segment </a:t>
            </a:r>
            <a:r>
              <a:rPr lang="en-US" dirty="0" err="1"/>
              <a:t>ke</a:t>
            </a:r>
            <a:r>
              <a:rPr lang="en-US" dirty="0"/>
              <a:t> segment yang lain </a:t>
            </a:r>
            <a:r>
              <a:rPr lang="en-US" dirty="0" err="1"/>
              <a:t>dengan</a:t>
            </a:r>
            <a:r>
              <a:rPr lang="en-US" dirty="0"/>
              <a:t> running model </a:t>
            </a:r>
            <a:r>
              <a:rPr lang="en-US" dirty="0" err="1"/>
              <a:t>secara</a:t>
            </a:r>
            <a:r>
              <a:rPr lang="en-US" dirty="0"/>
              <a:t> </a:t>
            </a:r>
            <a:r>
              <a:rPr lang="en-US" dirty="0" err="1"/>
              <a:t>berkala</a:t>
            </a:r>
            <a:r>
              <a:rPr lang="en-US" dirty="0"/>
              <a:t>.</a:t>
            </a:r>
          </a:p>
          <a:p>
            <a:r>
              <a:rPr lang="en-US" dirty="0" err="1"/>
              <a:t>Dengan</a:t>
            </a:r>
            <a:r>
              <a:rPr lang="en-US" dirty="0"/>
              <a:t> </a:t>
            </a:r>
            <a:r>
              <a:rPr lang="en-US" dirty="0" err="1"/>
              <a:t>demikian</a:t>
            </a:r>
            <a:r>
              <a:rPr lang="en-US" dirty="0"/>
              <a:t> , </a:t>
            </a:r>
            <a:r>
              <a:rPr lang="en-US" dirty="0" err="1"/>
              <a:t>kita</a:t>
            </a:r>
            <a:r>
              <a:rPr lang="en-US" dirty="0"/>
              <a:t> </a:t>
            </a:r>
            <a:r>
              <a:rPr lang="en-US" dirty="0" err="1"/>
              <a:t>bisa</a:t>
            </a:r>
            <a:r>
              <a:rPr lang="en-US" dirty="0"/>
              <a:t> </a:t>
            </a:r>
            <a:r>
              <a:rPr lang="en-US" dirty="0" err="1"/>
              <a:t>melakukan</a:t>
            </a:r>
            <a:r>
              <a:rPr lang="en-US" dirty="0"/>
              <a:t> </a:t>
            </a:r>
            <a:r>
              <a:rPr lang="en-US" dirty="0" err="1"/>
              <a:t>evaluasi</a:t>
            </a:r>
            <a:r>
              <a:rPr lang="en-US" dirty="0"/>
              <a:t> </a:t>
            </a:r>
            <a:r>
              <a:rPr lang="en-US" dirty="0" err="1"/>
              <a:t>apakah</a:t>
            </a:r>
            <a:r>
              <a:rPr lang="en-US" dirty="0"/>
              <a:t> strategi marketing yang </a:t>
            </a:r>
            <a:r>
              <a:rPr lang="en-US" dirty="0" err="1"/>
              <a:t>kita</a:t>
            </a:r>
            <a:r>
              <a:rPr lang="en-US" dirty="0"/>
              <a:t> </a:t>
            </a:r>
            <a:r>
              <a:rPr lang="en-US" dirty="0" err="1"/>
              <a:t>gunakan</a:t>
            </a:r>
            <a:r>
              <a:rPr lang="en-US" dirty="0"/>
              <a:t> </a:t>
            </a:r>
            <a:r>
              <a:rPr lang="en-US" dirty="0" err="1"/>
              <a:t>sudah</a:t>
            </a:r>
            <a:r>
              <a:rPr lang="en-US" dirty="0"/>
              <a:t> </a:t>
            </a:r>
            <a:r>
              <a:rPr lang="en-US" dirty="0" err="1"/>
              <a:t>efektif</a:t>
            </a:r>
            <a:r>
              <a:rPr lang="en-US" dirty="0"/>
              <a:t> </a:t>
            </a:r>
            <a:r>
              <a:rPr lang="en-US" dirty="0" err="1"/>
              <a:t>atau</a:t>
            </a:r>
            <a:r>
              <a:rPr lang="en-US" dirty="0"/>
              <a:t> </a:t>
            </a:r>
            <a:r>
              <a:rPr lang="en-US" dirty="0" err="1"/>
              <a:t>belum</a:t>
            </a:r>
            <a:endParaRPr lang="en-US" dirty="0"/>
          </a:p>
          <a:p>
            <a:r>
              <a:rPr lang="en-US" dirty="0"/>
              <a:t> </a:t>
            </a:r>
          </a:p>
          <a:p>
            <a:endParaRPr lang="en-US" dirty="0"/>
          </a:p>
          <a:p>
            <a:r>
              <a:rPr lang="en-US" dirty="0"/>
              <a:t>Increase Customer Retention.</a:t>
            </a:r>
          </a:p>
          <a:p>
            <a:r>
              <a:rPr lang="en-US" dirty="0"/>
              <a:t>Customer retention </a:t>
            </a:r>
            <a:r>
              <a:rPr lang="en-US" dirty="0" err="1"/>
              <a:t>itu</a:t>
            </a:r>
            <a:r>
              <a:rPr lang="en-US" dirty="0"/>
              <a:t> </a:t>
            </a:r>
            <a:r>
              <a:rPr lang="en-US" dirty="0" err="1"/>
              <a:t>adalah</a:t>
            </a:r>
            <a:r>
              <a:rPr lang="en-US" dirty="0"/>
              <a:t> </a:t>
            </a:r>
            <a:r>
              <a:rPr lang="en-US" dirty="0" err="1"/>
              <a:t>suatu</a:t>
            </a:r>
            <a:r>
              <a:rPr lang="en-US" dirty="0"/>
              <a:t> </a:t>
            </a:r>
            <a:r>
              <a:rPr lang="en-US" dirty="0" err="1"/>
              <a:t>hal</a:t>
            </a:r>
            <a:r>
              <a:rPr lang="en-US" dirty="0"/>
              <a:t> yang </a:t>
            </a:r>
            <a:r>
              <a:rPr lang="en-US" dirty="0" err="1"/>
              <a:t>penting</a:t>
            </a:r>
            <a:r>
              <a:rPr lang="en-US" dirty="0"/>
              <a:t>, dan </a:t>
            </a:r>
            <a:r>
              <a:rPr lang="en-US" dirty="0" err="1"/>
              <a:t>membutuhkan</a:t>
            </a:r>
            <a:r>
              <a:rPr lang="en-US" dirty="0"/>
              <a:t> dana </a:t>
            </a:r>
            <a:r>
              <a:rPr lang="en-US" dirty="0" err="1"/>
              <a:t>jauh</a:t>
            </a:r>
            <a:r>
              <a:rPr lang="en-US" dirty="0"/>
              <a:t> </a:t>
            </a:r>
            <a:r>
              <a:rPr lang="en-US" dirty="0" err="1"/>
              <a:t>lebih</a:t>
            </a:r>
            <a:r>
              <a:rPr lang="en-US" dirty="0"/>
              <a:t> </a:t>
            </a:r>
            <a:r>
              <a:rPr lang="en-US" dirty="0" err="1"/>
              <a:t>banyak</a:t>
            </a:r>
            <a:r>
              <a:rPr lang="en-US" dirty="0"/>
              <a:t> </a:t>
            </a:r>
            <a:r>
              <a:rPr lang="en-US" dirty="0" err="1"/>
              <a:t>untuk</a:t>
            </a:r>
            <a:r>
              <a:rPr lang="en-US" dirty="0"/>
              <a:t> </a:t>
            </a:r>
            <a:r>
              <a:rPr lang="en-US" dirty="0" err="1"/>
              <a:t>mencari</a:t>
            </a:r>
            <a:r>
              <a:rPr lang="en-US" dirty="0"/>
              <a:t> customer </a:t>
            </a:r>
            <a:r>
              <a:rPr lang="en-US" dirty="0" err="1"/>
              <a:t>baru</a:t>
            </a:r>
            <a:r>
              <a:rPr lang="en-US" dirty="0"/>
              <a:t> </a:t>
            </a:r>
            <a:r>
              <a:rPr lang="en-US" dirty="0" err="1"/>
              <a:t>daripada</a:t>
            </a:r>
            <a:r>
              <a:rPr lang="en-US" dirty="0"/>
              <a:t> </a:t>
            </a:r>
            <a:r>
              <a:rPr lang="en-US" dirty="0" err="1"/>
              <a:t>mempertahankan</a:t>
            </a:r>
            <a:r>
              <a:rPr lang="en-US" dirty="0"/>
              <a:t> customer yang </a:t>
            </a:r>
            <a:r>
              <a:rPr lang="en-US" dirty="0" err="1"/>
              <a:t>ada</a:t>
            </a:r>
            <a:r>
              <a:rPr lang="en-US" dirty="0"/>
              <a:t>.</a:t>
            </a:r>
          </a:p>
          <a:p>
            <a:r>
              <a:rPr lang="en-US" dirty="0" err="1"/>
              <a:t>Melalui</a:t>
            </a:r>
            <a:r>
              <a:rPr lang="en-US" dirty="0"/>
              <a:t> model </a:t>
            </a:r>
            <a:r>
              <a:rPr lang="en-US" dirty="0" err="1"/>
              <a:t>ini</a:t>
            </a:r>
            <a:r>
              <a:rPr lang="en-US" dirty="0"/>
              <a:t> , </a:t>
            </a:r>
            <a:r>
              <a:rPr lang="en-US" dirty="0" err="1"/>
              <a:t>diharapkan</a:t>
            </a:r>
            <a:r>
              <a:rPr lang="en-US" dirty="0"/>
              <a:t> </a:t>
            </a:r>
            <a:r>
              <a:rPr lang="en-US" dirty="0" err="1"/>
              <a:t>kita</a:t>
            </a:r>
            <a:r>
              <a:rPr lang="en-US" dirty="0"/>
              <a:t> </a:t>
            </a:r>
            <a:r>
              <a:rPr lang="en-US" dirty="0" err="1"/>
              <a:t>bisa</a:t>
            </a:r>
            <a:r>
              <a:rPr lang="en-US" dirty="0"/>
              <a:t> </a:t>
            </a:r>
            <a:r>
              <a:rPr lang="en-US" dirty="0" err="1"/>
              <a:t>mengurangi</a:t>
            </a:r>
            <a:r>
              <a:rPr lang="en-US" dirty="0"/>
              <a:t> churn </a:t>
            </a:r>
            <a:r>
              <a:rPr lang="en-US" dirty="0" err="1"/>
              <a:t>dengan</a:t>
            </a:r>
            <a:r>
              <a:rPr lang="en-US" dirty="0"/>
              <a:t> </a:t>
            </a:r>
            <a:r>
              <a:rPr lang="en-US" dirty="0" err="1"/>
              <a:t>menjaga</a:t>
            </a:r>
            <a:r>
              <a:rPr lang="en-US" dirty="0"/>
              <a:t> </a:t>
            </a:r>
            <a:r>
              <a:rPr lang="en-US" dirty="0" err="1"/>
              <a:t>hubungan</a:t>
            </a:r>
            <a:r>
              <a:rPr lang="en-US" dirty="0"/>
              <a:t> yang </a:t>
            </a:r>
            <a:r>
              <a:rPr lang="en-US" dirty="0" err="1"/>
              <a:t>baik</a:t>
            </a:r>
            <a:r>
              <a:rPr lang="en-US" dirty="0"/>
              <a:t> </a:t>
            </a:r>
            <a:r>
              <a:rPr lang="en-US" dirty="0" err="1"/>
              <a:t>dengan</a:t>
            </a:r>
            <a:r>
              <a:rPr lang="en-US" dirty="0"/>
              <a:t> customer value </a:t>
            </a:r>
            <a:r>
              <a:rPr lang="en-US" dirty="0" err="1"/>
              <a:t>tinggi</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3</a:t>
            </a:fld>
            <a:endParaRPr lang="en-ID"/>
          </a:p>
        </p:txBody>
      </p:sp>
    </p:spTree>
    <p:extLst>
      <p:ext uri="{BB962C8B-B14F-4D97-AF65-F5344CB8AC3E}">
        <p14:creationId xmlns:p14="http://schemas.microsoft.com/office/powerpoint/2010/main" val="186913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Menurut</a:t>
            </a:r>
            <a:r>
              <a:rPr lang="en-US" dirty="0"/>
              <a:t> Growth Share Matrix BCG , </a:t>
            </a:r>
            <a:r>
              <a:rPr lang="en-US" dirty="0" err="1"/>
              <a:t>kita</a:t>
            </a:r>
            <a:r>
              <a:rPr lang="en-US" dirty="0"/>
              <a:t> </a:t>
            </a:r>
            <a:r>
              <a:rPr lang="en-US" dirty="0" err="1"/>
              <a:t>sebaiknya</a:t>
            </a:r>
            <a:r>
              <a:rPr lang="en-US" dirty="0"/>
              <a:t> </a:t>
            </a:r>
            <a:r>
              <a:rPr lang="en-US" dirty="0" err="1"/>
              <a:t>memberi</a:t>
            </a:r>
            <a:r>
              <a:rPr lang="en-US" dirty="0"/>
              <a:t> </a:t>
            </a:r>
            <a:r>
              <a:rPr lang="en-US" dirty="0" err="1"/>
              <a:t>perhatian</a:t>
            </a:r>
            <a:r>
              <a:rPr lang="en-US" dirty="0"/>
              <a:t> paling </a:t>
            </a:r>
            <a:r>
              <a:rPr lang="en-US" dirty="0" err="1"/>
              <a:t>besar</a:t>
            </a:r>
            <a:r>
              <a:rPr lang="en-US" dirty="0"/>
              <a:t> pada </a:t>
            </a:r>
            <a:r>
              <a:rPr lang="en-US" dirty="0" err="1"/>
              <a:t>segmen</a:t>
            </a:r>
            <a:r>
              <a:rPr lang="en-US" dirty="0"/>
              <a:t> yang </a:t>
            </a:r>
            <a:r>
              <a:rPr lang="en-US" dirty="0" err="1"/>
              <a:t>memiliki</a:t>
            </a:r>
            <a:r>
              <a:rPr lang="en-US" dirty="0"/>
              <a:t> growth dan </a:t>
            </a:r>
            <a:r>
              <a:rPr lang="en-US" dirty="0" err="1"/>
              <a:t>marketshare</a:t>
            </a:r>
            <a:r>
              <a:rPr lang="en-US" dirty="0"/>
              <a:t> </a:t>
            </a:r>
            <a:r>
              <a:rPr lang="en-US" dirty="0" err="1"/>
              <a:t>tertinggi</a:t>
            </a:r>
            <a:r>
              <a:rPr lang="en-US" dirty="0"/>
              <a:t>. </a:t>
            </a:r>
          </a:p>
          <a:p>
            <a:r>
              <a:rPr lang="en-US" dirty="0" err="1"/>
              <a:t>Kemudian</a:t>
            </a:r>
            <a:r>
              <a:rPr lang="en-US" dirty="0"/>
              <a:t> </a:t>
            </a:r>
            <a:r>
              <a:rPr lang="en-US" dirty="0" err="1"/>
              <a:t>baru</a:t>
            </a:r>
            <a:r>
              <a:rPr lang="en-US" dirty="0"/>
              <a:t> focus pada group yang </a:t>
            </a:r>
            <a:r>
              <a:rPr lang="en-US" dirty="0" err="1"/>
              <a:t>memiliki</a:t>
            </a:r>
            <a:r>
              <a:rPr lang="en-US" dirty="0"/>
              <a:t> </a:t>
            </a:r>
            <a:r>
              <a:rPr lang="en-US" dirty="0" err="1"/>
              <a:t>kesempatan</a:t>
            </a:r>
            <a:r>
              <a:rPr lang="en-US" dirty="0"/>
              <a:t> </a:t>
            </a:r>
            <a:r>
              <a:rPr lang="en-US" dirty="0" err="1"/>
              <a:t>untuk</a:t>
            </a:r>
            <a:r>
              <a:rPr lang="en-US" dirty="0"/>
              <a:t> </a:t>
            </a:r>
            <a:r>
              <a:rPr lang="en-US" dirty="0" err="1"/>
              <a:t>diconvert</a:t>
            </a:r>
            <a:r>
              <a:rPr lang="en-US" dirty="0"/>
              <a:t> </a:t>
            </a:r>
            <a:r>
              <a:rPr lang="en-US" dirty="0" err="1"/>
              <a:t>menjadi</a:t>
            </a:r>
            <a:r>
              <a:rPr lang="en-US" dirty="0"/>
              <a:t> market share </a:t>
            </a:r>
            <a:r>
              <a:rPr lang="en-US" dirty="0" err="1"/>
              <a:t>tinggi</a:t>
            </a:r>
            <a:r>
              <a:rPr lang="en-US" dirty="0"/>
              <a:t>. </a:t>
            </a:r>
          </a:p>
          <a:p>
            <a:r>
              <a:rPr lang="en-US" dirty="0" err="1"/>
              <a:t>Untuk</a:t>
            </a:r>
            <a:r>
              <a:rPr lang="en-US" dirty="0"/>
              <a:t> customer yang </a:t>
            </a:r>
            <a:r>
              <a:rPr lang="en-US" dirty="0" err="1"/>
              <a:t>memiliki</a:t>
            </a:r>
            <a:r>
              <a:rPr lang="en-US" dirty="0"/>
              <a:t> value </a:t>
            </a:r>
            <a:r>
              <a:rPr lang="en-US" dirty="0" err="1"/>
              <a:t>rendah</a:t>
            </a:r>
            <a:r>
              <a:rPr lang="en-US" dirty="0"/>
              <a:t> , </a:t>
            </a:r>
            <a:r>
              <a:rPr lang="en-US" dirty="0" err="1"/>
              <a:t>bisa</a:t>
            </a:r>
            <a:r>
              <a:rPr lang="en-US" dirty="0"/>
              <a:t> </a:t>
            </a:r>
            <a:r>
              <a:rPr lang="en-US" dirty="0" err="1"/>
              <a:t>diberi</a:t>
            </a:r>
            <a:r>
              <a:rPr lang="en-US" dirty="0"/>
              <a:t> effort yang </a:t>
            </a:r>
            <a:r>
              <a:rPr lang="en-US" dirty="0" err="1"/>
              <a:t>kecil</a:t>
            </a:r>
            <a:r>
              <a:rPr lang="en-US" dirty="0"/>
              <a:t> juga.</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4</a:t>
            </a:fld>
            <a:endParaRPr lang="en-ID"/>
          </a:p>
        </p:txBody>
      </p:sp>
    </p:spTree>
    <p:extLst>
      <p:ext uri="{BB962C8B-B14F-4D97-AF65-F5344CB8AC3E}">
        <p14:creationId xmlns:p14="http://schemas.microsoft.com/office/powerpoint/2010/main" val="248823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yang </a:t>
            </a:r>
            <a:r>
              <a:rPr lang="en-US" dirty="0" err="1"/>
              <a:t>membeli</a:t>
            </a:r>
            <a:r>
              <a:rPr lang="en-US" dirty="0"/>
              <a:t> </a:t>
            </a:r>
            <a:r>
              <a:rPr lang="en-US" dirty="0" err="1"/>
              <a:t>produk</a:t>
            </a:r>
            <a:r>
              <a:rPr lang="en-US" dirty="0"/>
              <a:t> </a:t>
            </a:r>
            <a:r>
              <a:rPr lang="en-US" dirty="0" err="1"/>
              <a:t>dari</a:t>
            </a:r>
            <a:r>
              <a:rPr lang="en-US" dirty="0"/>
              <a:t> </a:t>
            </a:r>
            <a:r>
              <a:rPr lang="en-US" dirty="0" err="1"/>
              <a:t>kita</a:t>
            </a:r>
            <a:r>
              <a:rPr lang="en-US" dirty="0"/>
              <a:t> </a:t>
            </a:r>
            <a:r>
              <a:rPr lang="en-US" dirty="0" err="1"/>
              <a:t>baru-baru</a:t>
            </a:r>
            <a:r>
              <a:rPr lang="en-US" dirty="0"/>
              <a:t> </a:t>
            </a:r>
            <a:r>
              <a:rPr lang="en-US" dirty="0" err="1"/>
              <a:t>ini</a:t>
            </a:r>
            <a:r>
              <a:rPr lang="en-US" dirty="0"/>
              <a:t> </a:t>
            </a:r>
            <a:r>
              <a:rPr lang="en-US" dirty="0" err="1"/>
              <a:t>cenderung</a:t>
            </a:r>
            <a:r>
              <a:rPr lang="en-US" dirty="0"/>
              <a:t> </a:t>
            </a:r>
            <a:r>
              <a:rPr lang="en-US" dirty="0" err="1"/>
              <a:t>lebih</a:t>
            </a:r>
            <a:r>
              <a:rPr lang="en-US" dirty="0"/>
              <a:t> </a:t>
            </a:r>
            <a:r>
              <a:rPr lang="en-US" dirty="0" err="1"/>
              <a:t>menanggapi</a:t>
            </a:r>
            <a:r>
              <a:rPr lang="en-US" dirty="0"/>
              <a:t> </a:t>
            </a:r>
            <a:r>
              <a:rPr lang="en-US" dirty="0" err="1"/>
              <a:t>promosi</a:t>
            </a:r>
            <a:r>
              <a:rPr lang="en-US" dirty="0"/>
              <a:t> </a:t>
            </a:r>
            <a:r>
              <a:rPr lang="en-US" dirty="0" err="1"/>
              <a:t>daripada</a:t>
            </a:r>
            <a:r>
              <a:rPr lang="en-US" dirty="0"/>
              <a:t> yang </a:t>
            </a:r>
            <a:r>
              <a:rPr lang="en-US" dirty="0" err="1"/>
              <a:t>sudah</a:t>
            </a:r>
            <a:r>
              <a:rPr lang="en-US" dirty="0"/>
              <a:t> lama. </a:t>
            </a:r>
          </a:p>
          <a:p>
            <a:r>
              <a:rPr lang="en-US" dirty="0" err="1"/>
              <a:t>Begitu</a:t>
            </a:r>
            <a:r>
              <a:rPr lang="en-US" dirty="0"/>
              <a:t> juga customer yang </a:t>
            </a:r>
            <a:r>
              <a:rPr lang="en-US" dirty="0" err="1"/>
              <a:t>lebih</a:t>
            </a:r>
            <a:r>
              <a:rPr lang="en-US" dirty="0"/>
              <a:t> </a:t>
            </a:r>
            <a:r>
              <a:rPr lang="en-US" dirty="0" err="1"/>
              <a:t>sering</a:t>
            </a:r>
            <a:r>
              <a:rPr lang="en-US" dirty="0"/>
              <a:t> </a:t>
            </a:r>
            <a:r>
              <a:rPr lang="en-US" dirty="0" err="1"/>
              <a:t>membeli</a:t>
            </a:r>
            <a:r>
              <a:rPr lang="en-US" dirty="0"/>
              <a:t> juga </a:t>
            </a:r>
            <a:r>
              <a:rPr lang="en-US" dirty="0" err="1"/>
              <a:t>cenderung</a:t>
            </a:r>
            <a:r>
              <a:rPr lang="en-US" dirty="0"/>
              <a:t> </a:t>
            </a:r>
            <a:r>
              <a:rPr lang="en-US" dirty="0" err="1"/>
              <a:t>lebih</a:t>
            </a:r>
            <a:r>
              <a:rPr lang="en-US" dirty="0"/>
              <a:t> </a:t>
            </a:r>
            <a:r>
              <a:rPr lang="en-US" dirty="0" err="1"/>
              <a:t>menanggapi</a:t>
            </a:r>
            <a:r>
              <a:rPr lang="en-US" dirty="0"/>
              <a:t> </a:t>
            </a:r>
            <a:r>
              <a:rPr lang="en-US" dirty="0" err="1"/>
              <a:t>promosi</a:t>
            </a:r>
            <a:r>
              <a:rPr lang="en-US" dirty="0"/>
              <a:t> </a:t>
            </a:r>
            <a:r>
              <a:rPr lang="en-US" dirty="0" err="1"/>
              <a:t>daripada</a:t>
            </a:r>
            <a:r>
              <a:rPr lang="en-US" dirty="0"/>
              <a:t> yang </a:t>
            </a:r>
            <a:r>
              <a:rPr lang="en-US" dirty="0" err="1"/>
              <a:t>jarang</a:t>
            </a:r>
            <a:r>
              <a:rPr lang="en-US" dirty="0"/>
              <a:t> </a:t>
            </a:r>
            <a:r>
              <a:rPr lang="en-US" dirty="0" err="1"/>
              <a:t>membeli</a:t>
            </a:r>
            <a:r>
              <a:rPr lang="en-US" dirty="0"/>
              <a:t>.</a:t>
            </a:r>
          </a:p>
          <a:p>
            <a:r>
              <a:rPr lang="en-US" dirty="0" err="1"/>
              <a:t>Begitu</a:t>
            </a:r>
            <a:r>
              <a:rPr lang="en-US" dirty="0"/>
              <a:t> juga </a:t>
            </a:r>
            <a:r>
              <a:rPr lang="en-US" dirty="0" err="1"/>
              <a:t>dengan</a:t>
            </a:r>
            <a:r>
              <a:rPr lang="en-US" dirty="0"/>
              <a:t> orang yang </a:t>
            </a:r>
            <a:r>
              <a:rPr lang="en-US" dirty="0" err="1"/>
              <a:t>memiliki</a:t>
            </a:r>
            <a:r>
              <a:rPr lang="en-US" dirty="0"/>
              <a:t> </a:t>
            </a:r>
            <a:r>
              <a:rPr lang="en-US" dirty="0" err="1"/>
              <a:t>nilai</a:t>
            </a:r>
            <a:r>
              <a:rPr lang="en-US" dirty="0"/>
              <a:t> monetary </a:t>
            </a:r>
            <a:r>
              <a:rPr lang="en-US" dirty="0" err="1"/>
              <a:t>lebih</a:t>
            </a:r>
            <a:r>
              <a:rPr lang="en-US" dirty="0"/>
              <a:t> </a:t>
            </a:r>
            <a:r>
              <a:rPr lang="en-US" dirty="0" err="1"/>
              <a:t>tinggi</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6</a:t>
            </a:fld>
            <a:endParaRPr lang="en-ID"/>
          </a:p>
        </p:txBody>
      </p:sp>
    </p:spTree>
    <p:extLst>
      <p:ext uri="{BB962C8B-B14F-4D97-AF65-F5344CB8AC3E}">
        <p14:creationId xmlns:p14="http://schemas.microsoft.com/office/powerpoint/2010/main" val="415307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8</a:t>
            </a:fld>
            <a:endParaRPr lang="en-ID"/>
          </a:p>
        </p:txBody>
      </p:sp>
    </p:spTree>
    <p:extLst>
      <p:ext uri="{BB962C8B-B14F-4D97-AF65-F5344CB8AC3E}">
        <p14:creationId xmlns:p14="http://schemas.microsoft.com/office/powerpoint/2010/main" val="117465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Olist</a:t>
            </a:r>
            <a:r>
              <a:rPr lang="en-US" dirty="0"/>
              <a:t> </a:t>
            </a:r>
            <a:r>
              <a:rPr lang="en-US" dirty="0" err="1"/>
              <a:t>baru</a:t>
            </a:r>
            <a:r>
              <a:rPr lang="en-US" dirty="0"/>
              <a:t> </a:t>
            </a:r>
            <a:r>
              <a:rPr lang="en-US" dirty="0" err="1"/>
              <a:t>saja</a:t>
            </a:r>
            <a:r>
              <a:rPr lang="en-US" dirty="0"/>
              <a:t> </a:t>
            </a:r>
            <a:r>
              <a:rPr lang="en-US" dirty="0" err="1"/>
              <a:t>menerima</a:t>
            </a:r>
            <a:r>
              <a:rPr lang="en-US" dirty="0"/>
              <a:t> </a:t>
            </a:r>
            <a:r>
              <a:rPr lang="en-US" dirty="0" err="1"/>
              <a:t>Investasi</a:t>
            </a:r>
            <a:r>
              <a:rPr lang="en-US" dirty="0"/>
              <a:t> Series B , dan </a:t>
            </a:r>
            <a:r>
              <a:rPr lang="en-US" dirty="0" err="1"/>
              <a:t>biasanya</a:t>
            </a:r>
            <a:r>
              <a:rPr lang="en-US" dirty="0"/>
              <a:t> pada series B , start-up </a:t>
            </a:r>
            <a:r>
              <a:rPr lang="en-US" dirty="0" err="1"/>
              <a:t>akan</a:t>
            </a:r>
            <a:r>
              <a:rPr lang="en-US" dirty="0"/>
              <a:t> focus pada </a:t>
            </a:r>
            <a:r>
              <a:rPr lang="en-US" dirty="0" err="1"/>
              <a:t>perluasan</a:t>
            </a:r>
            <a:r>
              <a:rPr lang="en-US" dirty="0"/>
              <a:t> pasar. (Growth) Jadi </a:t>
            </a:r>
            <a:r>
              <a:rPr lang="en-US" dirty="0" err="1"/>
              <a:t>dengan</a:t>
            </a:r>
            <a:r>
              <a:rPr lang="en-US" dirty="0"/>
              <a:t> customer segmentation </a:t>
            </a:r>
            <a:r>
              <a:rPr lang="en-US" dirty="0" err="1"/>
              <a:t>ini</a:t>
            </a:r>
            <a:r>
              <a:rPr lang="en-US" dirty="0"/>
              <a:t> , </a:t>
            </a:r>
            <a:r>
              <a:rPr lang="en-US" dirty="0" err="1"/>
              <a:t>bisa</a:t>
            </a:r>
            <a:r>
              <a:rPr lang="en-US" dirty="0"/>
              <a:t> </a:t>
            </a:r>
            <a:r>
              <a:rPr lang="en-US" dirty="0" err="1"/>
              <a:t>mengetahui</a:t>
            </a:r>
            <a:r>
              <a:rPr lang="en-US" dirty="0"/>
              <a:t> Customer </a:t>
            </a:r>
            <a:r>
              <a:rPr lang="en-US" dirty="0" err="1"/>
              <a:t>Potensial</a:t>
            </a:r>
            <a:r>
              <a:rPr lang="en-US" dirty="0"/>
              <a:t> , dan </a:t>
            </a:r>
            <a:r>
              <a:rPr lang="en-US" dirty="0" err="1"/>
              <a:t>mengconvert</a:t>
            </a:r>
            <a:r>
              <a:rPr lang="en-US" dirty="0"/>
              <a:t> </a:t>
            </a:r>
            <a:r>
              <a:rPr lang="en-US" dirty="0" err="1"/>
              <a:t>mereka</a:t>
            </a:r>
            <a:r>
              <a:rPr lang="en-US" dirty="0"/>
              <a:t> </a:t>
            </a:r>
            <a:r>
              <a:rPr lang="en-US" dirty="0" err="1"/>
              <a:t>menjadi</a:t>
            </a:r>
            <a:r>
              <a:rPr lang="en-US" dirty="0"/>
              <a:t> customer high value.</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10</a:t>
            </a:fld>
            <a:endParaRPr lang="en-ID"/>
          </a:p>
        </p:txBody>
      </p:sp>
    </p:spTree>
    <p:extLst>
      <p:ext uri="{BB962C8B-B14F-4D97-AF65-F5344CB8AC3E}">
        <p14:creationId xmlns:p14="http://schemas.microsoft.com/office/powerpoint/2010/main" val="53371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a:t>
            </a:r>
            <a:r>
              <a:rPr lang="en-US" dirty="0" err="1"/>
              <a:t>dipakai</a:t>
            </a:r>
            <a:r>
              <a:rPr lang="en-US" dirty="0"/>
              <a:t> </a:t>
            </a:r>
            <a:r>
              <a:rPr lang="en-US" dirty="0" err="1"/>
              <a:t>untuk</a:t>
            </a:r>
            <a:r>
              <a:rPr lang="en-US" dirty="0"/>
              <a:t> Analisa RFM : </a:t>
            </a:r>
          </a:p>
          <a:p>
            <a:r>
              <a:rPr lang="en-US" dirty="0"/>
              <a:t>Orders </a:t>
            </a:r>
          </a:p>
          <a:p>
            <a:r>
              <a:rPr lang="en-US" dirty="0" err="1"/>
              <a:t>Order_items</a:t>
            </a:r>
            <a:endParaRPr lang="en-US" dirty="0"/>
          </a:p>
          <a:p>
            <a:r>
              <a:rPr lang="en-US" dirty="0" err="1"/>
              <a:t>Order_payments</a:t>
            </a:r>
            <a:endParaRPr lang="en-US" dirty="0"/>
          </a:p>
          <a:p>
            <a:endParaRPr lang="en-US" dirty="0"/>
          </a:p>
          <a:p>
            <a:r>
              <a:rPr lang="en-US" dirty="0" err="1"/>
              <a:t>Untuk</a:t>
            </a:r>
            <a:r>
              <a:rPr lang="en-US" dirty="0"/>
              <a:t> Analisa </a:t>
            </a:r>
            <a:r>
              <a:rPr lang="en-US" dirty="0" err="1"/>
              <a:t>preferensi</a:t>
            </a:r>
            <a:r>
              <a:rPr lang="en-US" dirty="0"/>
              <a:t> : </a:t>
            </a:r>
          </a:p>
          <a:p>
            <a:r>
              <a:rPr lang="en-US" dirty="0"/>
              <a:t>Order</a:t>
            </a:r>
          </a:p>
          <a:p>
            <a:r>
              <a:rPr lang="en-US" dirty="0" err="1"/>
              <a:t>Order_items</a:t>
            </a:r>
            <a:endParaRPr lang="en-US" dirty="0"/>
          </a:p>
          <a:p>
            <a:r>
              <a:rPr lang="en-US" dirty="0" err="1"/>
              <a:t>Product_id</a:t>
            </a:r>
            <a:endParaRPr lang="en-US" dirty="0"/>
          </a:p>
          <a:p>
            <a:r>
              <a:rPr lang="en-US" dirty="0"/>
              <a:t>translate</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12</a:t>
            </a:fld>
            <a:endParaRPr lang="en-ID"/>
          </a:p>
        </p:txBody>
      </p:sp>
    </p:spTree>
    <p:extLst>
      <p:ext uri="{BB962C8B-B14F-4D97-AF65-F5344CB8AC3E}">
        <p14:creationId xmlns:p14="http://schemas.microsoft.com/office/powerpoint/2010/main" val="195931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Berdasarkan</a:t>
            </a:r>
            <a:r>
              <a:rPr lang="en-US" dirty="0"/>
              <a:t> data yang </a:t>
            </a:r>
            <a:r>
              <a:rPr lang="en-US" dirty="0" err="1"/>
              <a:t>ada</a:t>
            </a:r>
            <a:r>
              <a:rPr lang="en-US" dirty="0"/>
              <a:t> , </a:t>
            </a:r>
          </a:p>
          <a:p>
            <a:endParaRPr lang="en-US" dirty="0"/>
          </a:p>
          <a:p>
            <a:r>
              <a:rPr lang="en-US" dirty="0" err="1"/>
              <a:t>Sebenarnya</a:t>
            </a:r>
            <a:r>
              <a:rPr lang="en-US" dirty="0"/>
              <a:t> data </a:t>
            </a:r>
            <a:r>
              <a:rPr lang="en-US" dirty="0" err="1"/>
              <a:t>distribusinya</a:t>
            </a:r>
            <a:r>
              <a:rPr lang="en-US" dirty="0"/>
              <a:t> </a:t>
            </a:r>
            <a:r>
              <a:rPr lang="en-US" dirty="0" err="1"/>
              <a:t>tidak</a:t>
            </a:r>
            <a:r>
              <a:rPr lang="en-US" dirty="0"/>
              <a:t> normal , </a:t>
            </a:r>
            <a:r>
              <a:rPr lang="en-US" dirty="0" err="1"/>
              <a:t>seharusnya</a:t>
            </a:r>
            <a:r>
              <a:rPr lang="en-US" dirty="0"/>
              <a:t> </a:t>
            </a:r>
            <a:r>
              <a:rPr lang="en-US" dirty="0" err="1"/>
              <a:t>menggunakan</a:t>
            </a:r>
            <a:r>
              <a:rPr lang="en-US" dirty="0"/>
              <a:t> median. </a:t>
            </a:r>
            <a:r>
              <a:rPr lang="en-US" dirty="0" err="1"/>
              <a:t>Tetapi</a:t>
            </a:r>
            <a:r>
              <a:rPr lang="en-US" dirty="0"/>
              <a:t>, </a:t>
            </a:r>
            <a:r>
              <a:rPr lang="en-US" dirty="0" err="1"/>
              <a:t>perbedaan</a:t>
            </a:r>
            <a:r>
              <a:rPr lang="en-US" dirty="0"/>
              <a:t> </a:t>
            </a:r>
            <a:r>
              <a:rPr lang="en-US" dirty="0" err="1"/>
              <a:t>frequensi</a:t>
            </a:r>
            <a:r>
              <a:rPr lang="en-US" dirty="0"/>
              <a:t> </a:t>
            </a:r>
            <a:r>
              <a:rPr lang="en-US" dirty="0" err="1"/>
              <a:t>menjadi</a:t>
            </a:r>
            <a:r>
              <a:rPr lang="en-US" dirty="0"/>
              <a:t> </a:t>
            </a:r>
            <a:r>
              <a:rPr lang="en-US" dirty="0" err="1"/>
              <a:t>tidak</a:t>
            </a:r>
            <a:r>
              <a:rPr lang="en-US" dirty="0"/>
              <a:t> </a:t>
            </a:r>
            <a:r>
              <a:rPr lang="en-US" dirty="0" err="1"/>
              <a:t>terlihat</a:t>
            </a:r>
            <a:r>
              <a:rPr lang="en-US" dirty="0"/>
              <a:t> </a:t>
            </a:r>
            <a:r>
              <a:rPr lang="en-US" dirty="0" err="1"/>
              <a:t>saat</a:t>
            </a:r>
            <a:r>
              <a:rPr lang="en-US" dirty="0"/>
              <a:t> </a:t>
            </a:r>
            <a:r>
              <a:rPr lang="en-US" dirty="0" err="1"/>
              <a:t>menggunakan</a:t>
            </a:r>
            <a:r>
              <a:rPr lang="en-US" dirty="0"/>
              <a:t> median, oleh </a:t>
            </a:r>
            <a:r>
              <a:rPr lang="en-US" dirty="0" err="1"/>
              <a:t>karena</a:t>
            </a:r>
            <a:r>
              <a:rPr lang="en-US" dirty="0"/>
              <a:t> </a:t>
            </a:r>
            <a:r>
              <a:rPr lang="en-US" dirty="0" err="1"/>
              <a:t>itu</a:t>
            </a:r>
            <a:r>
              <a:rPr lang="en-US" dirty="0"/>
              <a:t> </a:t>
            </a:r>
            <a:r>
              <a:rPr lang="en-US" dirty="0" err="1"/>
              <a:t>saya</a:t>
            </a:r>
            <a:r>
              <a:rPr lang="en-US" dirty="0"/>
              <a:t> </a:t>
            </a:r>
            <a:r>
              <a:rPr lang="en-US" dirty="0" err="1"/>
              <a:t>menggunakan</a:t>
            </a:r>
            <a:r>
              <a:rPr lang="en-US" dirty="0"/>
              <a:t> mean.</a:t>
            </a:r>
          </a:p>
          <a:p>
            <a:endParaRPr lang="en-US" dirty="0"/>
          </a:p>
          <a:p>
            <a:endParaRPr lang="en-US" dirty="0"/>
          </a:p>
          <a:p>
            <a:r>
              <a:rPr lang="en-US" dirty="0"/>
              <a:t>Class 0 </a:t>
            </a:r>
            <a:r>
              <a:rPr lang="en-US" dirty="0" err="1"/>
              <a:t>Memiliki</a:t>
            </a:r>
            <a:r>
              <a:rPr lang="en-US" dirty="0"/>
              <a:t> recency dan frequency paling </a:t>
            </a:r>
            <a:r>
              <a:rPr lang="en-US" dirty="0" err="1"/>
              <a:t>rendah</a:t>
            </a:r>
            <a:r>
              <a:rPr lang="en-US" dirty="0"/>
              <a:t> , dan monetary relative </a:t>
            </a:r>
            <a:r>
              <a:rPr lang="en-US" dirty="0" err="1"/>
              <a:t>rendah</a:t>
            </a:r>
            <a:endParaRPr lang="en-US" dirty="0"/>
          </a:p>
          <a:p>
            <a:r>
              <a:rPr lang="en-US" dirty="0"/>
              <a:t>Class 1 </a:t>
            </a:r>
            <a:r>
              <a:rPr lang="en-US" dirty="0" err="1"/>
              <a:t>Memiliki</a:t>
            </a:r>
            <a:r>
              <a:rPr lang="en-US" dirty="0"/>
              <a:t> Recency </a:t>
            </a:r>
            <a:r>
              <a:rPr lang="en-US" dirty="0" err="1"/>
              <a:t>rendah</a:t>
            </a:r>
            <a:r>
              <a:rPr lang="en-US" dirty="0"/>
              <a:t> , frequency </a:t>
            </a:r>
            <a:r>
              <a:rPr lang="en-US" dirty="0" err="1"/>
              <a:t>agak</a:t>
            </a:r>
            <a:r>
              <a:rPr lang="en-US" dirty="0"/>
              <a:t> </a:t>
            </a:r>
            <a:r>
              <a:rPr lang="en-US" dirty="0" err="1"/>
              <a:t>tinggi</a:t>
            </a:r>
            <a:r>
              <a:rPr lang="en-US" dirty="0"/>
              <a:t>, dan monetary relative </a:t>
            </a:r>
            <a:r>
              <a:rPr lang="en-US" dirty="0" err="1"/>
              <a:t>tinggi</a:t>
            </a:r>
            <a:endParaRPr lang="en-US" dirty="0"/>
          </a:p>
          <a:p>
            <a:r>
              <a:rPr lang="en-US" dirty="0"/>
              <a:t>Class 2 </a:t>
            </a:r>
            <a:r>
              <a:rPr lang="en-US" dirty="0" err="1"/>
              <a:t>Memiliki</a:t>
            </a:r>
            <a:r>
              <a:rPr lang="en-US" dirty="0"/>
              <a:t> recency yang relative </a:t>
            </a:r>
            <a:r>
              <a:rPr lang="en-US" dirty="0" err="1"/>
              <a:t>tinggi</a:t>
            </a:r>
            <a:r>
              <a:rPr lang="en-US" dirty="0"/>
              <a:t>, frequency yang </a:t>
            </a:r>
            <a:r>
              <a:rPr lang="en-US" dirty="0" err="1"/>
              <a:t>tinggi</a:t>
            </a:r>
            <a:r>
              <a:rPr lang="en-US" dirty="0"/>
              <a:t> , dan monetary yang relative </a:t>
            </a:r>
            <a:r>
              <a:rPr lang="en-US" dirty="0" err="1"/>
              <a:t>tinggi</a:t>
            </a:r>
            <a:r>
              <a:rPr lang="en-US" dirty="0"/>
              <a:t> juga</a:t>
            </a:r>
          </a:p>
          <a:p>
            <a:r>
              <a:rPr lang="en-US" dirty="0"/>
              <a:t>Class 3 </a:t>
            </a:r>
            <a:r>
              <a:rPr lang="en-US" dirty="0" err="1"/>
              <a:t>Memiliki</a:t>
            </a:r>
            <a:r>
              <a:rPr lang="en-US" dirty="0"/>
              <a:t> recency yang paling </a:t>
            </a:r>
            <a:r>
              <a:rPr lang="en-US" dirty="0" err="1"/>
              <a:t>tinggi</a:t>
            </a:r>
            <a:r>
              <a:rPr lang="en-US" dirty="0"/>
              <a:t> </a:t>
            </a:r>
            <a:r>
              <a:rPr lang="en-US" dirty="0" err="1"/>
              <a:t>tinggi</a:t>
            </a:r>
            <a:r>
              <a:rPr lang="en-US" dirty="0"/>
              <a:t> , Frequency yang  relative </a:t>
            </a:r>
            <a:r>
              <a:rPr lang="en-US" dirty="0" err="1"/>
              <a:t>tinggi</a:t>
            </a:r>
            <a:r>
              <a:rPr lang="en-US" dirty="0"/>
              <a:t> , dan  Monetary yang paling </a:t>
            </a:r>
            <a:r>
              <a:rPr lang="en-US" dirty="0" err="1"/>
              <a:t>rendah</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18</a:t>
            </a:fld>
            <a:endParaRPr lang="en-ID"/>
          </a:p>
        </p:txBody>
      </p:sp>
    </p:spTree>
    <p:extLst>
      <p:ext uri="{BB962C8B-B14F-4D97-AF65-F5344CB8AC3E}">
        <p14:creationId xmlns:p14="http://schemas.microsoft.com/office/powerpoint/2010/main" val="1439012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00000"/>
                </a:solidFill>
                <a:effectLst/>
                <a:latin typeface="Montserrat"/>
              </a:rPr>
              <a:t>Personalize Offers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Montserrat"/>
              </a:rPr>
              <a:t>Salah </a:t>
            </a:r>
            <a:r>
              <a:rPr lang="en-GB" b="0" i="0" dirty="0" err="1">
                <a:solidFill>
                  <a:srgbClr val="000000"/>
                </a:solidFill>
                <a:effectLst/>
                <a:latin typeface="Montserrat"/>
              </a:rPr>
              <a:t>satu</a:t>
            </a:r>
            <a:r>
              <a:rPr lang="en-GB" b="0" i="0" dirty="0">
                <a:solidFill>
                  <a:srgbClr val="000000"/>
                </a:solidFill>
                <a:effectLst/>
                <a:latin typeface="Montserrat"/>
              </a:rPr>
              <a:t> </a:t>
            </a:r>
            <a:r>
              <a:rPr lang="en-GB" b="0" i="0" dirty="0" err="1">
                <a:solidFill>
                  <a:srgbClr val="000000"/>
                </a:solidFill>
                <a:effectLst/>
                <a:latin typeface="Montserrat"/>
              </a:rPr>
              <a:t>cara</a:t>
            </a:r>
            <a:r>
              <a:rPr lang="en-GB" b="0" i="0" dirty="0">
                <a:solidFill>
                  <a:srgbClr val="000000"/>
                </a:solidFill>
                <a:effectLst/>
                <a:latin typeface="Montserrat"/>
              </a:rPr>
              <a:t> </a:t>
            </a:r>
            <a:r>
              <a:rPr lang="en-GB" b="0" i="0" dirty="0" err="1">
                <a:solidFill>
                  <a:srgbClr val="000000"/>
                </a:solidFill>
                <a:effectLst/>
                <a:latin typeface="Montserrat"/>
              </a:rPr>
              <a:t>meningkatkan</a:t>
            </a:r>
            <a:r>
              <a:rPr lang="en-GB" b="0" i="0" dirty="0">
                <a:solidFill>
                  <a:srgbClr val="000000"/>
                </a:solidFill>
                <a:effectLst/>
                <a:latin typeface="Montserrat"/>
              </a:rPr>
              <a:t> </a:t>
            </a:r>
            <a:r>
              <a:rPr lang="en-GB" b="0" i="0" dirty="0" err="1">
                <a:solidFill>
                  <a:srgbClr val="000000"/>
                </a:solidFill>
                <a:effectLst/>
                <a:latin typeface="Montserrat"/>
              </a:rPr>
              <a:t>penjualan</a:t>
            </a:r>
            <a:r>
              <a:rPr lang="en-GB" b="0" i="0" dirty="0">
                <a:solidFill>
                  <a:srgbClr val="000000"/>
                </a:solidFill>
                <a:effectLst/>
                <a:latin typeface="Montserrat"/>
              </a:rPr>
              <a:t> </a:t>
            </a:r>
            <a:r>
              <a:rPr lang="en-GB" b="0" i="0" dirty="0" err="1">
                <a:solidFill>
                  <a:srgbClr val="000000"/>
                </a:solidFill>
                <a:effectLst/>
                <a:latin typeface="Montserrat"/>
              </a:rPr>
              <a:t>bisa</a:t>
            </a:r>
            <a:r>
              <a:rPr lang="en-GB" b="0" i="0" dirty="0">
                <a:solidFill>
                  <a:srgbClr val="000000"/>
                </a:solidFill>
                <a:effectLst/>
                <a:latin typeface="Montserrat"/>
              </a:rPr>
              <a:t> </a:t>
            </a:r>
            <a:r>
              <a:rPr lang="en-GB" b="0" i="0" dirty="0" err="1">
                <a:solidFill>
                  <a:srgbClr val="000000"/>
                </a:solidFill>
                <a:effectLst/>
                <a:latin typeface="Montserrat"/>
              </a:rPr>
              <a:t>dengan</a:t>
            </a:r>
            <a:r>
              <a:rPr lang="en-GB" b="0" i="0" dirty="0">
                <a:solidFill>
                  <a:srgbClr val="000000"/>
                </a:solidFill>
                <a:effectLst/>
                <a:latin typeface="Montserrat"/>
              </a:rPr>
              <a:t> </a:t>
            </a:r>
            <a:r>
              <a:rPr lang="en-GB" b="0" i="0" dirty="0" err="1">
                <a:solidFill>
                  <a:srgbClr val="000000"/>
                </a:solidFill>
                <a:effectLst/>
                <a:latin typeface="Montserrat"/>
              </a:rPr>
              <a:t>melakukan</a:t>
            </a:r>
            <a:r>
              <a:rPr lang="en-GB" b="0" i="0" dirty="0">
                <a:solidFill>
                  <a:srgbClr val="000000"/>
                </a:solidFill>
                <a:effectLst/>
                <a:latin typeface="Montserrat"/>
              </a:rPr>
              <a:t> personalized offers. Bisa </a:t>
            </a:r>
            <a:r>
              <a:rPr lang="en-GB" b="0" i="0" dirty="0" err="1">
                <a:solidFill>
                  <a:srgbClr val="000000"/>
                </a:solidFill>
                <a:effectLst/>
                <a:latin typeface="Montserrat"/>
              </a:rPr>
              <a:t>dilakukan</a:t>
            </a:r>
            <a:r>
              <a:rPr lang="en-GB" b="0" i="0" dirty="0">
                <a:solidFill>
                  <a:srgbClr val="000000"/>
                </a:solidFill>
                <a:effectLst/>
                <a:latin typeface="Montserrat"/>
              </a:rPr>
              <a:t> </a:t>
            </a:r>
            <a:r>
              <a:rPr lang="en-GB" b="0" i="0" dirty="0" err="1">
                <a:solidFill>
                  <a:srgbClr val="000000"/>
                </a:solidFill>
                <a:effectLst/>
                <a:latin typeface="Montserrat"/>
              </a:rPr>
              <a:t>promosi</a:t>
            </a:r>
            <a:r>
              <a:rPr lang="en-GB" b="0" i="0" dirty="0">
                <a:solidFill>
                  <a:srgbClr val="000000"/>
                </a:solidFill>
                <a:effectLst/>
                <a:latin typeface="Montserrat"/>
              </a:rPr>
              <a:t> </a:t>
            </a:r>
            <a:r>
              <a:rPr lang="en-GB" b="0" i="0" dirty="0" err="1">
                <a:solidFill>
                  <a:srgbClr val="000000"/>
                </a:solidFill>
                <a:effectLst/>
                <a:latin typeface="Montserrat"/>
              </a:rPr>
              <a:t>dengan</a:t>
            </a:r>
            <a:r>
              <a:rPr lang="en-GB" b="0" i="0" dirty="0">
                <a:solidFill>
                  <a:srgbClr val="000000"/>
                </a:solidFill>
                <a:effectLst/>
                <a:latin typeface="Montserrat"/>
              </a:rPr>
              <a:t> </a:t>
            </a:r>
            <a:r>
              <a:rPr lang="en-GB" b="0" i="0" dirty="0" err="1">
                <a:solidFill>
                  <a:srgbClr val="000000"/>
                </a:solidFill>
                <a:effectLst/>
                <a:latin typeface="Montserrat"/>
              </a:rPr>
              <a:t>penekanan</a:t>
            </a:r>
            <a:r>
              <a:rPr lang="en-GB" b="0" i="0" dirty="0">
                <a:solidFill>
                  <a:srgbClr val="000000"/>
                </a:solidFill>
                <a:effectLst/>
                <a:latin typeface="Montserrat"/>
              </a:rPr>
              <a:t> pada </a:t>
            </a:r>
            <a:r>
              <a:rPr lang="en-GB" b="0" i="0" dirty="0" err="1">
                <a:solidFill>
                  <a:srgbClr val="000000"/>
                </a:solidFill>
                <a:effectLst/>
                <a:latin typeface="Montserrat"/>
              </a:rPr>
              <a:t>barang</a:t>
            </a:r>
            <a:r>
              <a:rPr lang="en-GB" b="0" i="0" dirty="0">
                <a:solidFill>
                  <a:srgbClr val="000000"/>
                </a:solidFill>
                <a:effectLst/>
                <a:latin typeface="Montserrat"/>
              </a:rPr>
              <a:t> </a:t>
            </a:r>
            <a:r>
              <a:rPr lang="en-GB" b="0" i="0" dirty="0" err="1">
                <a:solidFill>
                  <a:srgbClr val="000000"/>
                </a:solidFill>
                <a:effectLst/>
                <a:latin typeface="Montserrat"/>
              </a:rPr>
              <a:t>tertentu</a:t>
            </a:r>
            <a:r>
              <a:rPr lang="en-GB" b="0" i="0" dirty="0">
                <a:solidFill>
                  <a:srgbClr val="000000"/>
                </a:solidFill>
                <a:effectLst/>
                <a:latin typeface="Montserrat"/>
              </a:rPr>
              <a:t> </a:t>
            </a:r>
            <a:r>
              <a:rPr lang="en-GB" b="0" i="0" dirty="0" err="1">
                <a:solidFill>
                  <a:srgbClr val="000000"/>
                </a:solidFill>
                <a:effectLst/>
                <a:latin typeface="Montserrat"/>
              </a:rPr>
              <a:t>untuk</a:t>
            </a:r>
            <a:r>
              <a:rPr lang="en-GB" b="0" i="0" dirty="0">
                <a:solidFill>
                  <a:srgbClr val="000000"/>
                </a:solidFill>
                <a:effectLst/>
                <a:latin typeface="Montserrat"/>
              </a:rPr>
              <a:t> </a:t>
            </a:r>
            <a:r>
              <a:rPr lang="en-GB" b="0" i="0" dirty="0" err="1">
                <a:solidFill>
                  <a:srgbClr val="000000"/>
                </a:solidFill>
                <a:effectLst/>
                <a:latin typeface="Montserrat"/>
              </a:rPr>
              <a:t>menstimulasi</a:t>
            </a:r>
            <a:r>
              <a:rPr lang="en-GB" b="0" i="0" dirty="0">
                <a:solidFill>
                  <a:srgbClr val="000000"/>
                </a:solidFill>
                <a:effectLst/>
                <a:latin typeface="Montserrat"/>
              </a:rPr>
              <a:t> </a:t>
            </a:r>
            <a:r>
              <a:rPr lang="en-GB" b="0" i="0" dirty="0" err="1">
                <a:solidFill>
                  <a:srgbClr val="000000"/>
                </a:solidFill>
                <a:effectLst/>
                <a:latin typeface="Montserrat"/>
              </a:rPr>
              <a:t>pembelian</a:t>
            </a:r>
            <a:r>
              <a:rPr lang="en-GB" b="0" i="0" dirty="0">
                <a:solidFill>
                  <a:srgbClr val="000000"/>
                </a:solidFill>
                <a:effectLst/>
                <a:latin typeface="Montserrat"/>
              </a:rPr>
              <a:t> oleh </a:t>
            </a:r>
            <a:r>
              <a:rPr lang="en-GB" b="0" i="0" dirty="0" err="1">
                <a:solidFill>
                  <a:srgbClr val="000000"/>
                </a:solidFill>
                <a:effectLst/>
                <a:latin typeface="Montserrat"/>
              </a:rPr>
              <a:t>segmen</a:t>
            </a:r>
            <a:r>
              <a:rPr lang="en-GB" b="0" i="0" dirty="0">
                <a:solidFill>
                  <a:srgbClr val="000000"/>
                </a:solidFill>
                <a:effectLst/>
                <a:latin typeface="Montserrat"/>
              </a:rPr>
              <a:t> yang </a:t>
            </a:r>
            <a:r>
              <a:rPr lang="en-GB" b="0" i="0" dirty="0" err="1">
                <a:solidFill>
                  <a:srgbClr val="000000"/>
                </a:solidFill>
                <a:effectLst/>
                <a:latin typeface="Montserrat"/>
              </a:rPr>
              <a:t>ingin</a:t>
            </a:r>
            <a:r>
              <a:rPr lang="en-GB" b="0" i="0" dirty="0">
                <a:solidFill>
                  <a:srgbClr val="000000"/>
                </a:solidFill>
                <a:effectLst/>
                <a:latin typeface="Montserrat"/>
              </a:rPr>
              <a:t> </a:t>
            </a:r>
            <a:r>
              <a:rPr lang="en-GB" b="0" i="0" dirty="0" err="1">
                <a:solidFill>
                  <a:srgbClr val="000000"/>
                </a:solidFill>
                <a:effectLst/>
                <a:latin typeface="Montserrat"/>
              </a:rPr>
              <a:t>kita</a:t>
            </a:r>
            <a:r>
              <a:rPr lang="en-GB" b="0" i="0" dirty="0">
                <a:solidFill>
                  <a:srgbClr val="000000"/>
                </a:solidFill>
                <a:effectLst/>
                <a:latin typeface="Montserrat"/>
              </a:rPr>
              <a:t> target.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Montserrat"/>
              </a:rPr>
              <a:t>Personalised offers can boost conversion rates by up to </a:t>
            </a:r>
            <a:r>
              <a:rPr lang="en-GB" b="0" i="0" u="sng" dirty="0">
                <a:solidFill>
                  <a:srgbClr val="26679E"/>
                </a:solidFill>
                <a:effectLst/>
                <a:latin typeface="Montserrat"/>
                <a:hlinkClick r:id="rId3"/>
              </a:rPr>
              <a:t>10%</a:t>
            </a:r>
            <a:r>
              <a:rPr lang="en-GB" b="0" i="0" dirty="0">
                <a:solidFill>
                  <a:srgbClr val="000000"/>
                </a:solidFill>
                <a:effectLst/>
                <a:latin typeface="Montserrat"/>
              </a:rPr>
              <a:t>. RFM analysis allow brands to better customers and offer them personalised offers at the right time to incentivize a desired action.</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19</a:t>
            </a:fld>
            <a:endParaRPr lang="en-ID"/>
          </a:p>
        </p:txBody>
      </p:sp>
    </p:spTree>
    <p:extLst>
      <p:ext uri="{BB962C8B-B14F-4D97-AF65-F5344CB8AC3E}">
        <p14:creationId xmlns:p14="http://schemas.microsoft.com/office/powerpoint/2010/main" val="82641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2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3512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973058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E97B-CB51-4669-BDA6-94AD14AFD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28F5594-F66D-44BB-9994-79434014D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6FF4C85-6168-447C-A960-4334636CEC14}"/>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DE0F2AEA-D563-436F-9F63-1D65FC17D7D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3D08F0-B521-4589-920E-85062E840EEF}"/>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20149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8150-5EBC-4237-8287-273BAD2F1E5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EE37E6-520C-4454-A577-DE55451A6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BB4EEC8-4F16-4746-A03F-1E8E45296EC8}"/>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792BAB44-3D72-4DBF-B345-247B20218E6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D57849-659C-4A9A-BD74-D9FCA7050C59}"/>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911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3ED9-437C-4B10-B2B0-C2E0A17BD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9EB73F-EC76-4213-914F-9281F83DD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750BB-1936-44D2-8B38-A7975BFE7EB1}"/>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A2D6DCD0-E81D-4DB6-A37C-1F406E70EA6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8AE7854-0CDA-4FE0-B9FD-19F251490E7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67853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D45-68D7-480A-97FA-9B7E9771FAD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D41D32-5FA4-4FD5-81BA-CF01BF6EF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C486042-D5C8-48CC-8245-6A5CE2F641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2514783-64C7-43A7-A349-9388A930E05D}"/>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6" name="Footer Placeholder 5">
            <a:extLst>
              <a:ext uri="{FF2B5EF4-FFF2-40B4-BE49-F238E27FC236}">
                <a16:creationId xmlns:a16="http://schemas.microsoft.com/office/drawing/2014/main" id="{9D87D059-3325-491E-95A7-69CD98CCED8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2930321-3758-40DD-A573-562D102DB576}"/>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871582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7B6-F028-4F65-B1CA-25A8F19384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6ADCB0A-8650-40D6-BC69-5D3527BC5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493CB-1D13-46F5-8B3E-82F5FB104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E911EAD-6B07-4F9F-9B1B-2085CE9B3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1FF7B-C3DB-40A6-96AF-D84050FF0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3A12D4A-201E-4640-BA15-F08B77E85E1A}"/>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8" name="Footer Placeholder 7">
            <a:extLst>
              <a:ext uri="{FF2B5EF4-FFF2-40B4-BE49-F238E27FC236}">
                <a16:creationId xmlns:a16="http://schemas.microsoft.com/office/drawing/2014/main" id="{8864BBB0-A7CB-41C8-A813-CE8551B9179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CB91584-14AF-4E15-BA4C-B18157F5CC9C}"/>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73259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52DC-4299-4FDF-916D-4125884AEA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EEC36BF-7D03-4A8A-BBCC-751D7F8B947B}"/>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4" name="Footer Placeholder 3">
            <a:extLst>
              <a:ext uri="{FF2B5EF4-FFF2-40B4-BE49-F238E27FC236}">
                <a16:creationId xmlns:a16="http://schemas.microsoft.com/office/drawing/2014/main" id="{AB57CF44-390C-46FC-A89E-85435682A55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A25C51-06A6-4849-836B-F44AA70A1A5A}"/>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271323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CB4F8-FDEF-4A05-8EC1-BE6CA80643A7}"/>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3" name="Footer Placeholder 2">
            <a:extLst>
              <a:ext uri="{FF2B5EF4-FFF2-40B4-BE49-F238E27FC236}">
                <a16:creationId xmlns:a16="http://schemas.microsoft.com/office/drawing/2014/main" id="{72789ABD-6FAF-4642-8FFD-DE38CA09E57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326D1DD-6624-4FDF-B202-0A8EF7EF52B3}"/>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90146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0C84-1C69-465C-998F-239210BA5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96A4DDD-8EA0-4122-A569-70168448B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811FB77-1279-4F41-B5BD-AAC3747C6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9600C-C9A3-4DE5-9A4B-C09935DD9F9B}"/>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6" name="Footer Placeholder 5">
            <a:extLst>
              <a:ext uri="{FF2B5EF4-FFF2-40B4-BE49-F238E27FC236}">
                <a16:creationId xmlns:a16="http://schemas.microsoft.com/office/drawing/2014/main" id="{4ECF9DF2-3730-4B0E-AA0E-1212E00BF7E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FD5C876-5888-44C1-B511-BE54EDD54167}"/>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2269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765250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E862-91D2-4F62-8C33-41E92F51D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FAC62C5-BC0E-4DEB-A039-6A651890C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6F57D7A-B3B1-44D6-8C15-83281DB51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DE705-48AB-42F8-B5CF-D948BAF91312}"/>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6" name="Footer Placeholder 5">
            <a:extLst>
              <a:ext uri="{FF2B5EF4-FFF2-40B4-BE49-F238E27FC236}">
                <a16:creationId xmlns:a16="http://schemas.microsoft.com/office/drawing/2014/main" id="{3F2A0A3A-085F-4C09-8D8D-0B632AB45F2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E58FBF8-DE9A-4D0D-BC55-83D9BA2C8085}"/>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25041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E00C-1E7E-4647-BABB-28F8E01B03B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28DCD5-4B8F-4AF4-879B-656ECC672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9ED9672-F684-4763-85B6-E921A65189C8}"/>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7295E539-F898-481B-A6E0-720E9E8CBB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7A516A-9C90-42BA-8382-4EE2ECD440A0}"/>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1629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91E-3274-4541-BA70-70303D7E8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E93CC5D-2DED-44B1-918E-A941A230C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DF1923-6A8A-4473-88A7-D52AA2832FDA}"/>
              </a:ext>
            </a:extLst>
          </p:cNvPr>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473B50FA-FD8C-49E5-8348-B954A0260E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D72DA3-54FB-49FE-A5CC-4BD8627F760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47825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6BC65-BAA6-4E58-A43E-C81176167CD9}" type="datetimeFigureOut">
              <a:rPr lang="en-ID" smtClean="0"/>
              <a:t>18/04/2021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3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6BC65-BAA6-4E58-A43E-C81176167CD9}" type="datetimeFigureOut">
              <a:rPr lang="en-ID" smtClean="0"/>
              <a:t>18/04/2021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08015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6BC65-BAA6-4E58-A43E-C81176167CD9}" type="datetimeFigureOut">
              <a:rPr lang="en-ID" smtClean="0"/>
              <a:t>18/04/2021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254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6BC65-BAA6-4E58-A43E-C81176167CD9}" type="datetimeFigureOut">
              <a:rPr lang="en-ID" smtClean="0"/>
              <a:t>18/04/2021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79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06BC65-BAA6-4E58-A43E-C81176167CD9}" type="datetimeFigureOut">
              <a:rPr lang="en-ID" smtClean="0"/>
              <a:t>18/04/2021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87033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06BC65-BAA6-4E58-A43E-C81176167CD9}" type="datetimeFigureOut">
              <a:rPr lang="en-ID" smtClean="0"/>
              <a:t>18/04/2021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60287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6BC65-BAA6-4E58-A43E-C81176167CD9}" type="datetimeFigureOut">
              <a:rPr lang="en-ID" smtClean="0"/>
              <a:t>18/04/2021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79869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06BC65-BAA6-4E58-A43E-C81176167CD9}" type="datetimeFigureOut">
              <a:rPr lang="en-ID" smtClean="0"/>
              <a:t>18/04/2021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B2797E-43F8-4402-B52C-D28ED0A30053}"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68409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6FDE9-7F45-4322-9323-C6F64CC1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0FCA80-8865-49CB-B592-7752F185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CCB2D45-CD7F-4955-BE50-0CEB82F54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6BC65-BAA6-4E58-A43E-C81176167CD9}" type="datetimeFigureOut">
              <a:rPr lang="en-ID" smtClean="0"/>
              <a:t>18/04/2021</a:t>
            </a:fld>
            <a:endParaRPr lang="en-ID"/>
          </a:p>
        </p:txBody>
      </p:sp>
      <p:sp>
        <p:nvSpPr>
          <p:cNvPr id="5" name="Footer Placeholder 4">
            <a:extLst>
              <a:ext uri="{FF2B5EF4-FFF2-40B4-BE49-F238E27FC236}">
                <a16:creationId xmlns:a16="http://schemas.microsoft.com/office/drawing/2014/main" id="{7E433E43-23E3-45D3-BEA9-5609486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7C9D0FF-A8E6-4EBA-951C-51B0AEF14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58577651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bmarketing.com/articles/Art123.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olistbr/brazilian-ecommer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E9EF-86BD-4F1D-B8C3-78010E300D07}"/>
              </a:ext>
            </a:extLst>
          </p:cNvPr>
          <p:cNvSpPr>
            <a:spLocks noGrp="1"/>
          </p:cNvSpPr>
          <p:nvPr>
            <p:ph type="ctrTitle"/>
          </p:nvPr>
        </p:nvSpPr>
        <p:spPr>
          <a:xfrm>
            <a:off x="337351" y="1251751"/>
            <a:ext cx="11130399" cy="2496450"/>
          </a:xfrm>
        </p:spPr>
        <p:txBody>
          <a:bodyPr>
            <a:noAutofit/>
          </a:bodyPr>
          <a:lstStyle/>
          <a:p>
            <a:pPr algn="ctr"/>
            <a:r>
              <a:rPr lang="en-US" sz="6600" dirty="0"/>
              <a:t>Customer Segmentation of </a:t>
            </a:r>
            <a:r>
              <a:rPr lang="en-US" sz="6600" dirty="0" err="1"/>
              <a:t>Olist</a:t>
            </a:r>
            <a:r>
              <a:rPr lang="en-US" sz="6600" dirty="0"/>
              <a:t> Ecommerce Customers in Sao Paolo using K-Means Method.</a:t>
            </a:r>
            <a:endParaRPr lang="en-ID" sz="6600" dirty="0"/>
          </a:p>
        </p:txBody>
      </p:sp>
      <p:sp>
        <p:nvSpPr>
          <p:cNvPr id="3" name="Subtitle 2">
            <a:extLst>
              <a:ext uri="{FF2B5EF4-FFF2-40B4-BE49-F238E27FC236}">
                <a16:creationId xmlns:a16="http://schemas.microsoft.com/office/drawing/2014/main" id="{0D5C3E7E-7A63-4BD0-A65A-F6E34F08F639}"/>
              </a:ext>
            </a:extLst>
          </p:cNvPr>
          <p:cNvSpPr>
            <a:spLocks noGrp="1"/>
          </p:cNvSpPr>
          <p:nvPr>
            <p:ph type="subTitle" idx="1"/>
          </p:nvPr>
        </p:nvSpPr>
        <p:spPr>
          <a:xfrm>
            <a:off x="1709530" y="4893091"/>
            <a:ext cx="8767860" cy="1388165"/>
          </a:xfrm>
        </p:spPr>
        <p:txBody>
          <a:bodyPr/>
          <a:lstStyle/>
          <a:p>
            <a:r>
              <a:rPr lang="en-US" dirty="0"/>
              <a:t>By : Nicholas Nehemia</a:t>
            </a:r>
          </a:p>
          <a:p>
            <a:r>
              <a:rPr lang="en-US" dirty="0"/>
              <a:t>Student of </a:t>
            </a:r>
            <a:r>
              <a:rPr lang="en-US" dirty="0" err="1"/>
              <a:t>jcdsah-bsd</a:t>
            </a:r>
            <a:endParaRPr lang="en-ID" dirty="0"/>
          </a:p>
        </p:txBody>
      </p:sp>
    </p:spTree>
    <p:extLst>
      <p:ext uri="{BB962C8B-B14F-4D97-AF65-F5344CB8AC3E}">
        <p14:creationId xmlns:p14="http://schemas.microsoft.com/office/powerpoint/2010/main" val="195642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List - Crunchbase Company Profile &amp; Funding">
            <a:extLst>
              <a:ext uri="{FF2B5EF4-FFF2-40B4-BE49-F238E27FC236}">
                <a16:creationId xmlns:a16="http://schemas.microsoft.com/office/drawing/2014/main" id="{D05BB790-1FC6-48DB-85FE-AA7CD7352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946" y="-1083425"/>
            <a:ext cx="3606183" cy="3606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F8A638CF-B5BD-4DB9-8442-12FAC44BF31C}"/>
              </a:ext>
            </a:extLst>
          </p:cNvPr>
          <p:cNvGraphicFramePr/>
          <p:nvPr>
            <p:extLst>
              <p:ext uri="{D42A27DB-BD31-4B8C-83A1-F6EECF244321}">
                <p14:modId xmlns:p14="http://schemas.microsoft.com/office/powerpoint/2010/main" val="2357402621"/>
              </p:ext>
            </p:extLst>
          </p:nvPr>
        </p:nvGraphicFramePr>
        <p:xfrm>
          <a:off x="186432" y="1704513"/>
          <a:ext cx="4998128" cy="47939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20799282-5243-4515-9651-999DB9718AB7}"/>
              </a:ext>
            </a:extLst>
          </p:cNvPr>
          <p:cNvPicPr>
            <a:picLocks noChangeAspect="1"/>
          </p:cNvPicPr>
          <p:nvPr/>
        </p:nvPicPr>
        <p:blipFill rotWithShape="1">
          <a:blip r:embed="rId9"/>
          <a:srcRect l="11843" r="40085"/>
          <a:stretch/>
        </p:blipFill>
        <p:spPr>
          <a:xfrm>
            <a:off x="6667608" y="1532196"/>
            <a:ext cx="4818418" cy="4818419"/>
          </a:xfrm>
          <a:prstGeom prst="rect">
            <a:avLst/>
          </a:prstGeom>
        </p:spPr>
      </p:pic>
    </p:spTree>
    <p:extLst>
      <p:ext uri="{BB962C8B-B14F-4D97-AF65-F5344CB8AC3E}">
        <p14:creationId xmlns:p14="http://schemas.microsoft.com/office/powerpoint/2010/main" val="6974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CBCF-9A4B-480D-8C7C-8C30F4A70DDC}"/>
              </a:ext>
            </a:extLst>
          </p:cNvPr>
          <p:cNvSpPr>
            <a:spLocks noGrp="1"/>
          </p:cNvSpPr>
          <p:nvPr>
            <p:ph type="title"/>
          </p:nvPr>
        </p:nvSpPr>
        <p:spPr>
          <a:xfrm>
            <a:off x="1066800" y="68489"/>
            <a:ext cx="10058400" cy="980135"/>
          </a:xfrm>
        </p:spPr>
        <p:txBody>
          <a:bodyPr/>
          <a:lstStyle/>
          <a:p>
            <a:pPr algn="ctr"/>
            <a:r>
              <a:rPr lang="en-US" dirty="0"/>
              <a:t>Workflow</a:t>
            </a:r>
            <a:endParaRPr lang="en-ID" dirty="0"/>
          </a:p>
        </p:txBody>
      </p:sp>
      <p:graphicFrame>
        <p:nvGraphicFramePr>
          <p:cNvPr id="4" name="Content Placeholder 3">
            <a:extLst>
              <a:ext uri="{FF2B5EF4-FFF2-40B4-BE49-F238E27FC236}">
                <a16:creationId xmlns:a16="http://schemas.microsoft.com/office/drawing/2014/main" id="{B2AC9C6C-D891-4971-A837-4089F626012A}"/>
              </a:ext>
            </a:extLst>
          </p:cNvPr>
          <p:cNvGraphicFramePr>
            <a:graphicFrameLocks noGrp="1"/>
          </p:cNvGraphicFramePr>
          <p:nvPr>
            <p:ph idx="1"/>
            <p:extLst>
              <p:ext uri="{D42A27DB-BD31-4B8C-83A1-F6EECF244321}">
                <p14:modId xmlns:p14="http://schemas.microsoft.com/office/powerpoint/2010/main" val="3780894246"/>
              </p:ext>
            </p:extLst>
          </p:nvPr>
        </p:nvGraphicFramePr>
        <p:xfrm>
          <a:off x="117445" y="2541864"/>
          <a:ext cx="11643919" cy="4806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0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Schema">
            <a:extLst>
              <a:ext uri="{FF2B5EF4-FFF2-40B4-BE49-F238E27FC236}">
                <a16:creationId xmlns:a16="http://schemas.microsoft.com/office/drawing/2014/main" id="{0EA6C789-1E87-4412-B858-486F8036F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272" y="1137424"/>
            <a:ext cx="9191456" cy="553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3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4F03-9E15-4D49-9F3C-2B89597BBB28}"/>
              </a:ext>
            </a:extLst>
          </p:cNvPr>
          <p:cNvSpPr>
            <a:spLocks noGrp="1"/>
          </p:cNvSpPr>
          <p:nvPr>
            <p:ph type="title"/>
          </p:nvPr>
        </p:nvSpPr>
        <p:spPr/>
        <p:txBody>
          <a:bodyPr/>
          <a:lstStyle/>
          <a:p>
            <a:r>
              <a:rPr lang="en-US" dirty="0"/>
              <a:t>RFM Metrics Used</a:t>
            </a:r>
            <a:endParaRPr lang="en-ID" dirty="0"/>
          </a:p>
        </p:txBody>
      </p:sp>
      <p:sp>
        <p:nvSpPr>
          <p:cNvPr id="3" name="Content Placeholder 2">
            <a:extLst>
              <a:ext uri="{FF2B5EF4-FFF2-40B4-BE49-F238E27FC236}">
                <a16:creationId xmlns:a16="http://schemas.microsoft.com/office/drawing/2014/main" id="{49875237-ADE1-4C70-AEBD-4680C92972D8}"/>
              </a:ext>
            </a:extLst>
          </p:cNvPr>
          <p:cNvSpPr>
            <a:spLocks noGrp="1"/>
          </p:cNvSpPr>
          <p:nvPr>
            <p:ph idx="1"/>
          </p:nvPr>
        </p:nvSpPr>
        <p:spPr/>
        <p:txBody>
          <a:bodyPr/>
          <a:lstStyle/>
          <a:p>
            <a:r>
              <a:rPr lang="en-US" dirty="0"/>
              <a:t>Arthur Hughes uses Equal Binning Frequency in his RFM Matrix,</a:t>
            </a:r>
            <a:r>
              <a:rPr lang="en-ID" dirty="0"/>
              <a:t> but in this case this method is inappropriate , as most of the data in Frequency (Over 14000 data /16000 of total data) has a value of 1. </a:t>
            </a:r>
            <a:r>
              <a:rPr lang="en-US" dirty="0"/>
              <a:t> This will create multiple bins with the same value. So for this dataset , we used Quartiles of category, and for the Frequency category we use a special method.</a:t>
            </a:r>
            <a:endParaRPr lang="en-ID" dirty="0"/>
          </a:p>
        </p:txBody>
      </p:sp>
      <p:sp>
        <p:nvSpPr>
          <p:cNvPr id="7" name="TextBox 6">
            <a:extLst>
              <a:ext uri="{FF2B5EF4-FFF2-40B4-BE49-F238E27FC236}">
                <a16:creationId xmlns:a16="http://schemas.microsoft.com/office/drawing/2014/main" id="{064CDBAA-0DAF-4C1C-AEA7-1B8A888E8011}"/>
              </a:ext>
            </a:extLst>
          </p:cNvPr>
          <p:cNvSpPr txBox="1"/>
          <p:nvPr/>
        </p:nvSpPr>
        <p:spPr>
          <a:xfrm>
            <a:off x="1036321"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rfm_price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42.90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79.99</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149.81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9E2BA0D-B426-4893-AB31-CB4171011942}"/>
              </a:ext>
            </a:extLst>
          </p:cNvPr>
          <p:cNvSpPr txBox="1"/>
          <p:nvPr/>
        </p:nvSpPr>
        <p:spPr>
          <a:xfrm>
            <a:off x="474837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rfm_freq</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3BA31E5-25E2-469C-87A3-C53744D8CD02}"/>
              </a:ext>
            </a:extLst>
          </p:cNvPr>
          <p:cNvSpPr txBox="1"/>
          <p:nvPr/>
        </p:nvSpPr>
        <p:spPr>
          <a:xfrm>
            <a:off x="831749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rfm_recency</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336.0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209.0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112.0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05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7D9B-77EB-475F-B8B3-7DADEEAF8EE1}"/>
              </a:ext>
            </a:extLst>
          </p:cNvPr>
          <p:cNvSpPr>
            <a:spLocks noGrp="1"/>
          </p:cNvSpPr>
          <p:nvPr>
            <p:ph type="title"/>
          </p:nvPr>
        </p:nvSpPr>
        <p:spPr/>
        <p:txBody>
          <a:bodyPr/>
          <a:lstStyle/>
          <a:p>
            <a:r>
              <a:rPr lang="en-US" dirty="0"/>
              <a:t>Frequency Metric</a:t>
            </a:r>
          </a:p>
        </p:txBody>
      </p:sp>
      <p:pic>
        <p:nvPicPr>
          <p:cNvPr id="1028" name="Picture 4">
            <a:extLst>
              <a:ext uri="{FF2B5EF4-FFF2-40B4-BE49-F238E27FC236}">
                <a16:creationId xmlns:a16="http://schemas.microsoft.com/office/drawing/2014/main" id="{AB51D2C0-6AAE-495E-AA21-C451365264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92500" y="2831977"/>
            <a:ext cx="2800712" cy="31290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7D3700-3983-4A6D-8302-C97EBCACE364}"/>
              </a:ext>
            </a:extLst>
          </p:cNvPr>
          <p:cNvSpPr txBox="1"/>
          <p:nvPr/>
        </p:nvSpPr>
        <p:spPr>
          <a:xfrm>
            <a:off x="1198485" y="1737360"/>
            <a:ext cx="9365942" cy="923330"/>
          </a:xfrm>
          <a:prstGeom prst="rect">
            <a:avLst/>
          </a:prstGeom>
          <a:noFill/>
        </p:spPr>
        <p:txBody>
          <a:bodyPr wrap="square" rtlCol="0">
            <a:spAutoFit/>
          </a:bodyPr>
          <a:lstStyle/>
          <a:p>
            <a:r>
              <a:rPr lang="en-US" dirty="0"/>
              <a:t>From the Frequency metric, we can see that the 1 and 2 far outshine the other value, causing both the mean , and median , and quartiles to have a value of one. That is why we use the RFM as before.</a:t>
            </a:r>
          </a:p>
        </p:txBody>
      </p:sp>
      <p:pic>
        <p:nvPicPr>
          <p:cNvPr id="11" name="Picture 10">
            <a:extLst>
              <a:ext uri="{FF2B5EF4-FFF2-40B4-BE49-F238E27FC236}">
                <a16:creationId xmlns:a16="http://schemas.microsoft.com/office/drawing/2014/main" id="{FDBCA82D-B6C2-49C3-8CD1-74C3000E9C25}"/>
              </a:ext>
            </a:extLst>
          </p:cNvPr>
          <p:cNvPicPr>
            <a:picLocks noChangeAspect="1"/>
          </p:cNvPicPr>
          <p:nvPr/>
        </p:nvPicPr>
        <p:blipFill>
          <a:blip r:embed="rId3"/>
          <a:stretch>
            <a:fillRect/>
          </a:stretch>
        </p:blipFill>
        <p:spPr>
          <a:xfrm>
            <a:off x="5867373" y="2968839"/>
            <a:ext cx="4898719" cy="2627790"/>
          </a:xfrm>
          <a:prstGeom prst="rect">
            <a:avLst/>
          </a:prstGeom>
        </p:spPr>
      </p:pic>
    </p:spTree>
    <p:extLst>
      <p:ext uri="{BB962C8B-B14F-4D97-AF65-F5344CB8AC3E}">
        <p14:creationId xmlns:p14="http://schemas.microsoft.com/office/powerpoint/2010/main" val="314801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A7E8-51DA-45C8-8C68-8581A3C6C069}"/>
              </a:ext>
            </a:extLst>
          </p:cNvPr>
          <p:cNvSpPr>
            <a:spLocks noGrp="1"/>
          </p:cNvSpPr>
          <p:nvPr>
            <p:ph type="title"/>
          </p:nvPr>
        </p:nvSpPr>
        <p:spPr/>
        <p:txBody>
          <a:bodyPr/>
          <a:lstStyle/>
          <a:p>
            <a:r>
              <a:rPr lang="en-US" dirty="0"/>
              <a:t>Validation Metrics Used</a:t>
            </a:r>
            <a:endParaRPr lang="en-ID" dirty="0"/>
          </a:p>
        </p:txBody>
      </p:sp>
      <p:pic>
        <p:nvPicPr>
          <p:cNvPr id="1028" name="Picture 4">
            <a:extLst>
              <a:ext uri="{FF2B5EF4-FFF2-40B4-BE49-F238E27FC236}">
                <a16:creationId xmlns:a16="http://schemas.microsoft.com/office/drawing/2014/main" id="{0AC6EFD6-882A-41F7-AEDE-21FBACBBA9E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5942" y="1846264"/>
            <a:ext cx="4938712" cy="31039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4FC0BF-09D7-469E-BBB7-2B57A2EDF51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46523" y="1846264"/>
            <a:ext cx="3647635" cy="348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0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CD7-8AB3-4703-8CD1-3591CC424E17}"/>
              </a:ext>
            </a:extLst>
          </p:cNvPr>
          <p:cNvSpPr>
            <a:spLocks noGrp="1"/>
          </p:cNvSpPr>
          <p:nvPr>
            <p:ph type="title"/>
          </p:nvPr>
        </p:nvSpPr>
        <p:spPr/>
        <p:txBody>
          <a:bodyPr/>
          <a:lstStyle/>
          <a:p>
            <a:r>
              <a:rPr lang="en-US" dirty="0"/>
              <a:t>Validation Metrics Used</a:t>
            </a:r>
          </a:p>
        </p:txBody>
      </p:sp>
      <p:sp>
        <p:nvSpPr>
          <p:cNvPr id="5" name="Content Placeholder 4">
            <a:extLst>
              <a:ext uri="{FF2B5EF4-FFF2-40B4-BE49-F238E27FC236}">
                <a16:creationId xmlns:a16="http://schemas.microsoft.com/office/drawing/2014/main" id="{AD198B82-55CA-494F-B8AE-A0F72E5A21AA}"/>
              </a:ext>
            </a:extLst>
          </p:cNvPr>
          <p:cNvSpPr>
            <a:spLocks noGrp="1"/>
          </p:cNvSpPr>
          <p:nvPr>
            <p:ph idx="1"/>
          </p:nvPr>
        </p:nvSpPr>
        <p:spPr/>
        <p:txBody>
          <a:bodyPr/>
          <a:lstStyle/>
          <a:p>
            <a:r>
              <a:rPr lang="en-US" dirty="0"/>
              <a:t>Both the Silhouette score and Elbow method points to the K-value of 4. </a:t>
            </a:r>
          </a:p>
          <a:p>
            <a:r>
              <a:rPr lang="en-US" dirty="0"/>
              <a:t>We can also refer to the Boston Consulting Group’s growth share matrix to help us define the number of clusters.</a:t>
            </a:r>
          </a:p>
        </p:txBody>
      </p:sp>
    </p:spTree>
    <p:extLst>
      <p:ext uri="{BB962C8B-B14F-4D97-AF65-F5344CB8AC3E}">
        <p14:creationId xmlns:p14="http://schemas.microsoft.com/office/powerpoint/2010/main" val="344776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30-0F8B-404E-AFA9-125D12FC49C5}"/>
              </a:ext>
            </a:extLst>
          </p:cNvPr>
          <p:cNvSpPr>
            <a:spLocks noGrp="1"/>
          </p:cNvSpPr>
          <p:nvPr>
            <p:ph type="title"/>
          </p:nvPr>
        </p:nvSpPr>
        <p:spPr>
          <a:xfrm>
            <a:off x="1130836" y="143991"/>
            <a:ext cx="10058400" cy="787188"/>
          </a:xfrm>
        </p:spPr>
        <p:txBody>
          <a:bodyPr/>
          <a:lstStyle/>
          <a:p>
            <a:pPr algn="ctr"/>
            <a:r>
              <a:rPr lang="en-US" dirty="0"/>
              <a:t>Cluster Distribution</a:t>
            </a:r>
            <a:endParaRPr lang="en-ID" dirty="0"/>
          </a:p>
        </p:txBody>
      </p:sp>
      <p:pic>
        <p:nvPicPr>
          <p:cNvPr id="2050" name="Picture 2">
            <a:extLst>
              <a:ext uri="{FF2B5EF4-FFF2-40B4-BE49-F238E27FC236}">
                <a16:creationId xmlns:a16="http://schemas.microsoft.com/office/drawing/2014/main" id="{92241266-CBB6-4DE7-BB72-7AB05EFCC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799" y="1174218"/>
            <a:ext cx="6870583" cy="561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0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CD16-C507-40F3-94B3-B610FC30E52D}"/>
              </a:ext>
            </a:extLst>
          </p:cNvPr>
          <p:cNvSpPr>
            <a:spLocks noGrp="1"/>
          </p:cNvSpPr>
          <p:nvPr>
            <p:ph type="title"/>
          </p:nvPr>
        </p:nvSpPr>
        <p:spPr/>
        <p:txBody>
          <a:bodyPr/>
          <a:lstStyle/>
          <a:p>
            <a:r>
              <a:rPr lang="en-US" dirty="0"/>
              <a:t>Cluster Statistics</a:t>
            </a:r>
            <a:endParaRPr lang="en-ID" dirty="0"/>
          </a:p>
        </p:txBody>
      </p:sp>
      <p:sp>
        <p:nvSpPr>
          <p:cNvPr id="4" name="Text Placeholder 3">
            <a:extLst>
              <a:ext uri="{FF2B5EF4-FFF2-40B4-BE49-F238E27FC236}">
                <a16:creationId xmlns:a16="http://schemas.microsoft.com/office/drawing/2014/main" id="{F1375497-74B6-4F53-9D69-5087051898B9}"/>
              </a:ext>
            </a:extLst>
          </p:cNvPr>
          <p:cNvSpPr>
            <a:spLocks noGrp="1"/>
          </p:cNvSpPr>
          <p:nvPr>
            <p:ph type="body" idx="1"/>
          </p:nvPr>
        </p:nvSpPr>
        <p:spPr>
          <a:xfrm>
            <a:off x="608879" y="1441017"/>
            <a:ext cx="5157787" cy="823912"/>
          </a:xfrm>
        </p:spPr>
        <p:txBody>
          <a:bodyPr/>
          <a:lstStyle/>
          <a:p>
            <a:r>
              <a:rPr lang="en-US" dirty="0"/>
              <a:t>Cluster Median</a:t>
            </a:r>
            <a:endParaRPr lang="en-ID" dirty="0"/>
          </a:p>
        </p:txBody>
      </p:sp>
      <p:pic>
        <p:nvPicPr>
          <p:cNvPr id="9" name="Content Placeholder 8">
            <a:extLst>
              <a:ext uri="{FF2B5EF4-FFF2-40B4-BE49-F238E27FC236}">
                <a16:creationId xmlns:a16="http://schemas.microsoft.com/office/drawing/2014/main" id="{9F1354BD-D2A4-4199-B12D-A5544D9409E4}"/>
              </a:ext>
            </a:extLst>
          </p:cNvPr>
          <p:cNvPicPr>
            <a:picLocks noGrp="1" noChangeAspect="1"/>
          </p:cNvPicPr>
          <p:nvPr>
            <p:ph sz="half" idx="2"/>
          </p:nvPr>
        </p:nvPicPr>
        <p:blipFill>
          <a:blip r:embed="rId3"/>
          <a:stretch>
            <a:fillRect/>
          </a:stretch>
        </p:blipFill>
        <p:spPr>
          <a:xfrm>
            <a:off x="373284" y="2477644"/>
            <a:ext cx="4077269" cy="1171739"/>
          </a:xfrm>
        </p:spPr>
      </p:pic>
      <p:sp>
        <p:nvSpPr>
          <p:cNvPr id="6" name="Text Placeholder 5">
            <a:extLst>
              <a:ext uri="{FF2B5EF4-FFF2-40B4-BE49-F238E27FC236}">
                <a16:creationId xmlns:a16="http://schemas.microsoft.com/office/drawing/2014/main" id="{7FC69EB9-5554-4175-9D24-90F357BC3199}"/>
              </a:ext>
            </a:extLst>
          </p:cNvPr>
          <p:cNvSpPr>
            <a:spLocks noGrp="1"/>
          </p:cNvSpPr>
          <p:nvPr>
            <p:ph type="body" sz="quarter" idx="3"/>
          </p:nvPr>
        </p:nvSpPr>
        <p:spPr>
          <a:xfrm>
            <a:off x="5941291" y="1441017"/>
            <a:ext cx="5183188" cy="823912"/>
          </a:xfrm>
        </p:spPr>
        <p:txBody>
          <a:bodyPr/>
          <a:lstStyle/>
          <a:p>
            <a:r>
              <a:rPr lang="en-US" dirty="0"/>
              <a:t>Cluster Mean</a:t>
            </a:r>
            <a:endParaRPr lang="en-ID" dirty="0"/>
          </a:p>
        </p:txBody>
      </p:sp>
      <p:pic>
        <p:nvPicPr>
          <p:cNvPr id="11" name="Content Placeholder 10">
            <a:extLst>
              <a:ext uri="{FF2B5EF4-FFF2-40B4-BE49-F238E27FC236}">
                <a16:creationId xmlns:a16="http://schemas.microsoft.com/office/drawing/2014/main" id="{CDE65E82-E8B0-404A-880D-515F76D6071F}"/>
              </a:ext>
            </a:extLst>
          </p:cNvPr>
          <p:cNvPicPr>
            <a:picLocks noGrp="1" noChangeAspect="1"/>
          </p:cNvPicPr>
          <p:nvPr>
            <p:ph sz="quarter" idx="4"/>
          </p:nvPr>
        </p:nvPicPr>
        <p:blipFill>
          <a:blip r:embed="rId4"/>
          <a:stretch>
            <a:fillRect/>
          </a:stretch>
        </p:blipFill>
        <p:spPr>
          <a:xfrm>
            <a:off x="5865091" y="2435138"/>
            <a:ext cx="3905795" cy="1133633"/>
          </a:xfrm>
        </p:spPr>
      </p:pic>
      <p:graphicFrame>
        <p:nvGraphicFramePr>
          <p:cNvPr id="15" name="Table 15">
            <a:extLst>
              <a:ext uri="{FF2B5EF4-FFF2-40B4-BE49-F238E27FC236}">
                <a16:creationId xmlns:a16="http://schemas.microsoft.com/office/drawing/2014/main" id="{7A98CB1D-79F1-495E-8ECB-FA11B7CA50B9}"/>
              </a:ext>
            </a:extLst>
          </p:cNvPr>
          <p:cNvGraphicFramePr>
            <a:graphicFrameLocks noGrp="1"/>
          </p:cNvGraphicFramePr>
          <p:nvPr>
            <p:extLst>
              <p:ext uri="{D42A27DB-BD31-4B8C-83A1-F6EECF244321}">
                <p14:modId xmlns:p14="http://schemas.microsoft.com/office/powerpoint/2010/main" val="1913386026"/>
              </p:ext>
            </p:extLst>
          </p:nvPr>
        </p:nvGraphicFramePr>
        <p:xfrm>
          <a:off x="404885" y="4313221"/>
          <a:ext cx="5873252" cy="1854200"/>
        </p:xfrm>
        <a:graphic>
          <a:graphicData uri="http://schemas.openxmlformats.org/drawingml/2006/table">
            <a:tbl>
              <a:tblPr firstRow="1" bandRow="1">
                <a:tableStyleId>{5C22544A-7EE6-4342-B048-85BDC9FD1C3A}</a:tableStyleId>
              </a:tblPr>
              <a:tblGrid>
                <a:gridCol w="1468313">
                  <a:extLst>
                    <a:ext uri="{9D8B030D-6E8A-4147-A177-3AD203B41FA5}">
                      <a16:colId xmlns:a16="http://schemas.microsoft.com/office/drawing/2014/main" val="771502156"/>
                    </a:ext>
                  </a:extLst>
                </a:gridCol>
                <a:gridCol w="1468313">
                  <a:extLst>
                    <a:ext uri="{9D8B030D-6E8A-4147-A177-3AD203B41FA5}">
                      <a16:colId xmlns:a16="http://schemas.microsoft.com/office/drawing/2014/main" val="2765733042"/>
                    </a:ext>
                  </a:extLst>
                </a:gridCol>
                <a:gridCol w="1468313">
                  <a:extLst>
                    <a:ext uri="{9D8B030D-6E8A-4147-A177-3AD203B41FA5}">
                      <a16:colId xmlns:a16="http://schemas.microsoft.com/office/drawing/2014/main" val="1463656178"/>
                    </a:ext>
                  </a:extLst>
                </a:gridCol>
                <a:gridCol w="1468313">
                  <a:extLst>
                    <a:ext uri="{9D8B030D-6E8A-4147-A177-3AD203B41FA5}">
                      <a16:colId xmlns:a16="http://schemas.microsoft.com/office/drawing/2014/main" val="2139873602"/>
                    </a:ext>
                  </a:extLst>
                </a:gridCol>
              </a:tblGrid>
              <a:tr h="370840">
                <a:tc>
                  <a:txBody>
                    <a:bodyPr/>
                    <a:lstStyle/>
                    <a:p>
                      <a:r>
                        <a:rPr lang="en-US" dirty="0"/>
                        <a:t>Rank</a:t>
                      </a:r>
                      <a:endParaRPr lang="en-ID" dirty="0"/>
                    </a:p>
                  </a:txBody>
                  <a:tcPr/>
                </a:tc>
                <a:tc>
                  <a:txBody>
                    <a:bodyPr/>
                    <a:lstStyle/>
                    <a:p>
                      <a:r>
                        <a:rPr lang="en-US" dirty="0"/>
                        <a:t>Recency</a:t>
                      </a:r>
                      <a:endParaRPr lang="en-ID" dirty="0"/>
                    </a:p>
                  </a:txBody>
                  <a:tcPr/>
                </a:tc>
                <a:tc>
                  <a:txBody>
                    <a:bodyPr/>
                    <a:lstStyle/>
                    <a:p>
                      <a:r>
                        <a:rPr lang="en-US" dirty="0"/>
                        <a:t>Frequency</a:t>
                      </a:r>
                      <a:endParaRPr lang="en-ID" dirty="0"/>
                    </a:p>
                  </a:txBody>
                  <a:tcPr/>
                </a:tc>
                <a:tc>
                  <a:txBody>
                    <a:bodyPr/>
                    <a:lstStyle/>
                    <a:p>
                      <a:r>
                        <a:rPr lang="en-US" dirty="0"/>
                        <a:t>Monetary</a:t>
                      </a:r>
                      <a:endParaRPr lang="en-ID" dirty="0"/>
                    </a:p>
                  </a:txBody>
                  <a:tcPr/>
                </a:tc>
                <a:extLst>
                  <a:ext uri="{0D108BD9-81ED-4DB2-BD59-A6C34878D82A}">
                    <a16:rowId xmlns:a16="http://schemas.microsoft.com/office/drawing/2014/main" val="1576735385"/>
                  </a:ext>
                </a:extLst>
              </a:tr>
              <a:tr h="370840">
                <a:tc>
                  <a:txBody>
                    <a:bodyPr/>
                    <a:lstStyle/>
                    <a:p>
                      <a:r>
                        <a:rPr lang="en-US" dirty="0"/>
                        <a:t>1</a:t>
                      </a:r>
                      <a:endParaRPr lang="en-ID" dirty="0"/>
                    </a:p>
                  </a:txBody>
                  <a:tcPr/>
                </a:tc>
                <a:tc>
                  <a:txBody>
                    <a:bodyPr/>
                    <a:lstStyle/>
                    <a:p>
                      <a:r>
                        <a:rPr lang="en-US" dirty="0"/>
                        <a:t>Class 3</a:t>
                      </a:r>
                      <a:endParaRPr lang="en-ID" dirty="0"/>
                    </a:p>
                  </a:txBody>
                  <a:tcPr/>
                </a:tc>
                <a:tc>
                  <a:txBody>
                    <a:bodyPr/>
                    <a:lstStyle/>
                    <a:p>
                      <a:r>
                        <a:rPr lang="en-US" dirty="0"/>
                        <a:t>Class 2</a:t>
                      </a:r>
                      <a:endParaRPr lang="en-ID" dirty="0"/>
                    </a:p>
                  </a:txBody>
                  <a:tcPr/>
                </a:tc>
                <a:tc>
                  <a:txBody>
                    <a:bodyPr/>
                    <a:lstStyle/>
                    <a:p>
                      <a:r>
                        <a:rPr lang="en-US" dirty="0"/>
                        <a:t>Class 1</a:t>
                      </a:r>
                      <a:endParaRPr lang="en-ID" dirty="0"/>
                    </a:p>
                  </a:txBody>
                  <a:tcPr/>
                </a:tc>
                <a:extLst>
                  <a:ext uri="{0D108BD9-81ED-4DB2-BD59-A6C34878D82A}">
                    <a16:rowId xmlns:a16="http://schemas.microsoft.com/office/drawing/2014/main" val="3127815180"/>
                  </a:ext>
                </a:extLst>
              </a:tr>
              <a:tr h="370840">
                <a:tc>
                  <a:txBody>
                    <a:bodyPr/>
                    <a:lstStyle/>
                    <a:p>
                      <a:r>
                        <a:rPr lang="en-US" dirty="0"/>
                        <a:t>2</a:t>
                      </a:r>
                      <a:endParaRPr lang="en-ID" dirty="0"/>
                    </a:p>
                  </a:txBody>
                  <a:tcPr/>
                </a:tc>
                <a:tc>
                  <a:txBody>
                    <a:bodyPr/>
                    <a:lstStyle/>
                    <a:p>
                      <a:r>
                        <a:rPr lang="en-US" dirty="0"/>
                        <a:t>Class 2</a:t>
                      </a:r>
                      <a:endParaRPr lang="en-ID" dirty="0"/>
                    </a:p>
                  </a:txBody>
                  <a:tcPr/>
                </a:tc>
                <a:tc>
                  <a:txBody>
                    <a:bodyPr/>
                    <a:lstStyle/>
                    <a:p>
                      <a:r>
                        <a:rPr lang="en-US" dirty="0"/>
                        <a:t>Class 1</a:t>
                      </a:r>
                      <a:endParaRPr lang="en-ID" dirty="0"/>
                    </a:p>
                  </a:txBody>
                  <a:tcPr/>
                </a:tc>
                <a:tc>
                  <a:txBody>
                    <a:bodyPr/>
                    <a:lstStyle/>
                    <a:p>
                      <a:r>
                        <a:rPr lang="en-US" dirty="0"/>
                        <a:t>Class 2</a:t>
                      </a:r>
                      <a:endParaRPr lang="en-ID" dirty="0"/>
                    </a:p>
                  </a:txBody>
                  <a:tcPr/>
                </a:tc>
                <a:extLst>
                  <a:ext uri="{0D108BD9-81ED-4DB2-BD59-A6C34878D82A}">
                    <a16:rowId xmlns:a16="http://schemas.microsoft.com/office/drawing/2014/main" val="2104158476"/>
                  </a:ext>
                </a:extLst>
              </a:tr>
              <a:tr h="370840">
                <a:tc>
                  <a:txBody>
                    <a:bodyPr/>
                    <a:lstStyle/>
                    <a:p>
                      <a:r>
                        <a:rPr lang="en-US" dirty="0"/>
                        <a:t>3</a:t>
                      </a:r>
                      <a:endParaRPr lang="en-ID" dirty="0"/>
                    </a:p>
                  </a:txBody>
                  <a:tcPr/>
                </a:tc>
                <a:tc>
                  <a:txBody>
                    <a:bodyPr/>
                    <a:lstStyle/>
                    <a:p>
                      <a:r>
                        <a:rPr lang="en-US" dirty="0"/>
                        <a:t>Class 1</a:t>
                      </a:r>
                      <a:endParaRPr lang="en-ID" dirty="0"/>
                    </a:p>
                  </a:txBody>
                  <a:tcPr/>
                </a:tc>
                <a:tc>
                  <a:txBody>
                    <a:bodyPr/>
                    <a:lstStyle/>
                    <a:p>
                      <a:r>
                        <a:rPr lang="en-US" dirty="0"/>
                        <a:t>Class 3</a:t>
                      </a:r>
                      <a:endParaRPr lang="en-ID" dirty="0"/>
                    </a:p>
                  </a:txBody>
                  <a:tcPr/>
                </a:tc>
                <a:tc>
                  <a:txBody>
                    <a:bodyPr/>
                    <a:lstStyle/>
                    <a:p>
                      <a:r>
                        <a:rPr lang="en-US" dirty="0"/>
                        <a:t>Class 0</a:t>
                      </a:r>
                      <a:endParaRPr lang="en-ID" dirty="0"/>
                    </a:p>
                  </a:txBody>
                  <a:tcPr/>
                </a:tc>
                <a:extLst>
                  <a:ext uri="{0D108BD9-81ED-4DB2-BD59-A6C34878D82A}">
                    <a16:rowId xmlns:a16="http://schemas.microsoft.com/office/drawing/2014/main" val="1279133030"/>
                  </a:ext>
                </a:extLst>
              </a:tr>
              <a:tr h="370840">
                <a:tc>
                  <a:txBody>
                    <a:bodyPr/>
                    <a:lstStyle/>
                    <a:p>
                      <a:r>
                        <a:rPr lang="en-US" dirty="0"/>
                        <a:t>4</a:t>
                      </a:r>
                      <a:endParaRPr lang="en-ID" dirty="0"/>
                    </a:p>
                  </a:txBody>
                  <a:tcPr/>
                </a:tc>
                <a:tc>
                  <a:txBody>
                    <a:bodyPr/>
                    <a:lstStyle/>
                    <a:p>
                      <a:r>
                        <a:rPr lang="en-US" dirty="0"/>
                        <a:t>Class 0</a:t>
                      </a:r>
                      <a:endParaRPr lang="en-ID" dirty="0"/>
                    </a:p>
                  </a:txBody>
                  <a:tcPr/>
                </a:tc>
                <a:tc>
                  <a:txBody>
                    <a:bodyPr/>
                    <a:lstStyle/>
                    <a:p>
                      <a:r>
                        <a:rPr lang="en-US" dirty="0"/>
                        <a:t>Class 0</a:t>
                      </a:r>
                      <a:endParaRPr lang="en-ID" dirty="0"/>
                    </a:p>
                  </a:txBody>
                  <a:tcPr/>
                </a:tc>
                <a:tc>
                  <a:txBody>
                    <a:bodyPr/>
                    <a:lstStyle/>
                    <a:p>
                      <a:r>
                        <a:rPr lang="en-US" dirty="0"/>
                        <a:t>Class 3</a:t>
                      </a:r>
                      <a:endParaRPr lang="en-ID" dirty="0"/>
                    </a:p>
                  </a:txBody>
                  <a:tcPr/>
                </a:tc>
                <a:extLst>
                  <a:ext uri="{0D108BD9-81ED-4DB2-BD59-A6C34878D82A}">
                    <a16:rowId xmlns:a16="http://schemas.microsoft.com/office/drawing/2014/main" val="2555850514"/>
                  </a:ext>
                </a:extLst>
              </a:tr>
            </a:tbl>
          </a:graphicData>
        </a:graphic>
      </p:graphicFrame>
      <p:graphicFrame>
        <p:nvGraphicFramePr>
          <p:cNvPr id="3" name="Table 4">
            <a:extLst>
              <a:ext uri="{FF2B5EF4-FFF2-40B4-BE49-F238E27FC236}">
                <a16:creationId xmlns:a16="http://schemas.microsoft.com/office/drawing/2014/main" id="{59652B30-11EC-4E61-88E4-896079DA7A49}"/>
              </a:ext>
            </a:extLst>
          </p:cNvPr>
          <p:cNvGraphicFramePr>
            <a:graphicFrameLocks noGrp="1"/>
          </p:cNvGraphicFramePr>
          <p:nvPr>
            <p:extLst>
              <p:ext uri="{D42A27DB-BD31-4B8C-83A1-F6EECF244321}">
                <p14:modId xmlns:p14="http://schemas.microsoft.com/office/powerpoint/2010/main" val="4268613358"/>
              </p:ext>
            </p:extLst>
          </p:nvPr>
        </p:nvGraphicFramePr>
        <p:xfrm>
          <a:off x="6514790" y="4313221"/>
          <a:ext cx="4759094" cy="1854200"/>
        </p:xfrm>
        <a:graphic>
          <a:graphicData uri="http://schemas.openxmlformats.org/drawingml/2006/table">
            <a:tbl>
              <a:tblPr firstRow="1" bandRow="1">
                <a:tableStyleId>{5C22544A-7EE6-4342-B048-85BDC9FD1C3A}</a:tableStyleId>
              </a:tblPr>
              <a:tblGrid>
                <a:gridCol w="2379547">
                  <a:extLst>
                    <a:ext uri="{9D8B030D-6E8A-4147-A177-3AD203B41FA5}">
                      <a16:colId xmlns:a16="http://schemas.microsoft.com/office/drawing/2014/main" val="2056254691"/>
                    </a:ext>
                  </a:extLst>
                </a:gridCol>
                <a:gridCol w="2379547">
                  <a:extLst>
                    <a:ext uri="{9D8B030D-6E8A-4147-A177-3AD203B41FA5}">
                      <a16:colId xmlns:a16="http://schemas.microsoft.com/office/drawing/2014/main" val="1777579107"/>
                    </a:ext>
                  </a:extLst>
                </a:gridCol>
              </a:tblGrid>
              <a:tr h="370840">
                <a:tc>
                  <a:txBody>
                    <a:bodyPr/>
                    <a:lstStyle/>
                    <a:p>
                      <a:r>
                        <a:rPr lang="en-US" dirty="0"/>
                        <a:t>Cluster</a:t>
                      </a:r>
                      <a:endParaRPr lang="en-ID" dirty="0"/>
                    </a:p>
                  </a:txBody>
                  <a:tcPr/>
                </a:tc>
                <a:tc>
                  <a:txBody>
                    <a:bodyPr/>
                    <a:lstStyle/>
                    <a:p>
                      <a:r>
                        <a:rPr lang="en-US" dirty="0"/>
                        <a:t>Definition</a:t>
                      </a:r>
                      <a:endParaRPr lang="en-ID" dirty="0"/>
                    </a:p>
                  </a:txBody>
                  <a:tcPr/>
                </a:tc>
                <a:extLst>
                  <a:ext uri="{0D108BD9-81ED-4DB2-BD59-A6C34878D82A}">
                    <a16:rowId xmlns:a16="http://schemas.microsoft.com/office/drawing/2014/main" val="623092959"/>
                  </a:ext>
                </a:extLst>
              </a:tr>
              <a:tr h="370840">
                <a:tc>
                  <a:txBody>
                    <a:bodyPr/>
                    <a:lstStyle/>
                    <a:p>
                      <a:r>
                        <a:rPr lang="en-US" dirty="0"/>
                        <a:t>Class 0</a:t>
                      </a:r>
                      <a:endParaRPr lang="en-ID" dirty="0"/>
                    </a:p>
                  </a:txBody>
                  <a:tcPr/>
                </a:tc>
                <a:tc>
                  <a:txBody>
                    <a:bodyPr/>
                    <a:lstStyle/>
                    <a:p>
                      <a:r>
                        <a:rPr lang="en-US" dirty="0"/>
                        <a:t>Low Value , Churned</a:t>
                      </a:r>
                      <a:endParaRPr lang="en-ID" dirty="0"/>
                    </a:p>
                  </a:txBody>
                  <a:tcPr/>
                </a:tc>
                <a:extLst>
                  <a:ext uri="{0D108BD9-81ED-4DB2-BD59-A6C34878D82A}">
                    <a16:rowId xmlns:a16="http://schemas.microsoft.com/office/drawing/2014/main" val="2867026467"/>
                  </a:ext>
                </a:extLst>
              </a:tr>
              <a:tr h="370840">
                <a:tc>
                  <a:txBody>
                    <a:bodyPr/>
                    <a:lstStyle/>
                    <a:p>
                      <a:r>
                        <a:rPr lang="en-US" dirty="0"/>
                        <a:t>Class 1</a:t>
                      </a:r>
                      <a:endParaRPr lang="en-ID" dirty="0"/>
                    </a:p>
                  </a:txBody>
                  <a:tcPr/>
                </a:tc>
                <a:tc>
                  <a:txBody>
                    <a:bodyPr/>
                    <a:lstStyle/>
                    <a:p>
                      <a:r>
                        <a:rPr lang="en-US" dirty="0"/>
                        <a:t>High Value , Churned</a:t>
                      </a:r>
                      <a:endParaRPr lang="en-ID" dirty="0"/>
                    </a:p>
                  </a:txBody>
                  <a:tcPr/>
                </a:tc>
                <a:extLst>
                  <a:ext uri="{0D108BD9-81ED-4DB2-BD59-A6C34878D82A}">
                    <a16:rowId xmlns:a16="http://schemas.microsoft.com/office/drawing/2014/main" val="1177704650"/>
                  </a:ext>
                </a:extLst>
              </a:tr>
              <a:tr h="370840">
                <a:tc>
                  <a:txBody>
                    <a:bodyPr/>
                    <a:lstStyle/>
                    <a:p>
                      <a:r>
                        <a:rPr lang="en-US" dirty="0"/>
                        <a:t>Class 2</a:t>
                      </a:r>
                      <a:endParaRPr lang="en-ID" dirty="0"/>
                    </a:p>
                  </a:txBody>
                  <a:tcPr/>
                </a:tc>
                <a:tc>
                  <a:txBody>
                    <a:bodyPr/>
                    <a:lstStyle/>
                    <a:p>
                      <a:r>
                        <a:rPr lang="en-US" dirty="0"/>
                        <a:t>High Value, Active</a:t>
                      </a:r>
                      <a:endParaRPr lang="en-ID" dirty="0"/>
                    </a:p>
                  </a:txBody>
                  <a:tcPr/>
                </a:tc>
                <a:extLst>
                  <a:ext uri="{0D108BD9-81ED-4DB2-BD59-A6C34878D82A}">
                    <a16:rowId xmlns:a16="http://schemas.microsoft.com/office/drawing/2014/main" val="2613134004"/>
                  </a:ext>
                </a:extLst>
              </a:tr>
              <a:tr h="370840">
                <a:tc>
                  <a:txBody>
                    <a:bodyPr/>
                    <a:lstStyle/>
                    <a:p>
                      <a:r>
                        <a:rPr lang="en-US" dirty="0"/>
                        <a:t>Class 3</a:t>
                      </a:r>
                      <a:endParaRPr lang="en-ID" dirty="0"/>
                    </a:p>
                  </a:txBody>
                  <a:tcPr/>
                </a:tc>
                <a:tc>
                  <a:txBody>
                    <a:bodyPr/>
                    <a:lstStyle/>
                    <a:p>
                      <a:r>
                        <a:rPr lang="en-US" dirty="0"/>
                        <a:t>Potential Customer</a:t>
                      </a:r>
                      <a:endParaRPr lang="en-ID" dirty="0"/>
                    </a:p>
                  </a:txBody>
                  <a:tcPr/>
                </a:tc>
                <a:extLst>
                  <a:ext uri="{0D108BD9-81ED-4DB2-BD59-A6C34878D82A}">
                    <a16:rowId xmlns:a16="http://schemas.microsoft.com/office/drawing/2014/main" val="3026513257"/>
                  </a:ext>
                </a:extLst>
              </a:tr>
            </a:tbl>
          </a:graphicData>
        </a:graphic>
      </p:graphicFrame>
    </p:spTree>
    <p:extLst>
      <p:ext uri="{BB962C8B-B14F-4D97-AF65-F5344CB8AC3E}">
        <p14:creationId xmlns:p14="http://schemas.microsoft.com/office/powerpoint/2010/main" val="8421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1AF84B1-11A7-4149-B6C8-A1A1C738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 y="1551475"/>
            <a:ext cx="270344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31BAF4A-2D0F-4B0D-8FBB-FD87C5C8B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125"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772CAFA-17C3-4729-8F35-5076DE6D8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153" y="1551475"/>
            <a:ext cx="279279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4983348-E135-47C4-98DC-3A1B90DE61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207"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E7F7FF-2B4D-4807-A8DD-7DAC2388DFF3}"/>
              </a:ext>
            </a:extLst>
          </p:cNvPr>
          <p:cNvSpPr txBox="1"/>
          <p:nvPr/>
        </p:nvSpPr>
        <p:spPr>
          <a:xfrm>
            <a:off x="3488862" y="533111"/>
            <a:ext cx="6040581" cy="523220"/>
          </a:xfrm>
          <a:prstGeom prst="rect">
            <a:avLst/>
          </a:prstGeom>
          <a:noFill/>
        </p:spPr>
        <p:txBody>
          <a:bodyPr wrap="square" rtlCol="0">
            <a:spAutoFit/>
          </a:bodyPr>
          <a:lstStyle/>
          <a:p>
            <a:r>
              <a:rPr lang="en-US" sz="2800" dirty="0"/>
              <a:t>Popular Categories for Each Cluster</a:t>
            </a:r>
            <a:endParaRPr lang="en-ID" sz="2800" dirty="0"/>
          </a:p>
        </p:txBody>
      </p:sp>
    </p:spTree>
    <p:extLst>
      <p:ext uri="{BB962C8B-B14F-4D97-AF65-F5344CB8AC3E}">
        <p14:creationId xmlns:p14="http://schemas.microsoft.com/office/powerpoint/2010/main" val="100836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53FF-9A58-4E28-B542-AE6DC4963683}"/>
              </a:ext>
            </a:extLst>
          </p:cNvPr>
          <p:cNvSpPr>
            <a:spLocks noGrp="1"/>
          </p:cNvSpPr>
          <p:nvPr>
            <p:ph type="title"/>
          </p:nvPr>
        </p:nvSpPr>
        <p:spPr>
          <a:xfrm>
            <a:off x="1097280" y="0"/>
            <a:ext cx="10058400" cy="1450757"/>
          </a:xfrm>
        </p:spPr>
        <p:txBody>
          <a:bodyPr/>
          <a:lstStyle/>
          <a:p>
            <a:r>
              <a:rPr lang="en-US" dirty="0"/>
              <a:t>What is Customer Segmentation?</a:t>
            </a:r>
            <a:endParaRPr lang="en-ID" dirty="0"/>
          </a:p>
        </p:txBody>
      </p:sp>
      <p:sp>
        <p:nvSpPr>
          <p:cNvPr id="3" name="Content Placeholder 2">
            <a:extLst>
              <a:ext uri="{FF2B5EF4-FFF2-40B4-BE49-F238E27FC236}">
                <a16:creationId xmlns:a16="http://schemas.microsoft.com/office/drawing/2014/main" id="{387EEA7F-8F77-4179-B298-6C682207F73A}"/>
              </a:ext>
            </a:extLst>
          </p:cNvPr>
          <p:cNvSpPr>
            <a:spLocks noGrp="1"/>
          </p:cNvSpPr>
          <p:nvPr>
            <p:ph idx="1"/>
          </p:nvPr>
        </p:nvSpPr>
        <p:spPr>
          <a:xfrm>
            <a:off x="1097280" y="1803789"/>
            <a:ext cx="10058400" cy="4023360"/>
          </a:xfrm>
        </p:spPr>
        <p:txBody>
          <a:bodyPr>
            <a:normAutofit/>
          </a:bodyPr>
          <a:lstStyle/>
          <a:p>
            <a:pPr marL="0" indent="0">
              <a:buNone/>
            </a:pPr>
            <a:r>
              <a:rPr lang="en-GB" dirty="0"/>
              <a:t>Market segmentation can be defined as dividing a market into distinct groups of customers, with different needs, characteristics or </a:t>
            </a:r>
            <a:r>
              <a:rPr lang="en-GB" dirty="0" err="1"/>
              <a:t>behavior</a:t>
            </a:r>
            <a:r>
              <a:rPr lang="en-GB" dirty="0"/>
              <a:t>, who might require separate products or who may respond differently to various combinations of marketing efforts (Kotler &amp; Armstrong, 1999). </a:t>
            </a:r>
            <a:r>
              <a:rPr lang="en-GB" b="0" i="0" dirty="0">
                <a:solidFill>
                  <a:srgbClr val="292929"/>
                </a:solidFill>
                <a:effectLst/>
                <a:latin typeface="charter"/>
              </a:rPr>
              <a:t> In segmenting customers, various criteria can also be used depending on the market such as geographic, demographic characteristics or </a:t>
            </a:r>
            <a:r>
              <a:rPr lang="en-GB" b="0" i="0" dirty="0" err="1">
                <a:solidFill>
                  <a:srgbClr val="292929"/>
                </a:solidFill>
                <a:effectLst/>
                <a:latin typeface="charter"/>
              </a:rPr>
              <a:t>behavior</a:t>
            </a:r>
            <a:r>
              <a:rPr lang="en-GB" b="0" i="0" dirty="0">
                <a:solidFill>
                  <a:srgbClr val="292929"/>
                </a:solidFill>
                <a:effectLst/>
                <a:latin typeface="charter"/>
              </a:rPr>
              <a:t> bases. This technique assumes that groups with different features require different approaches to marketing and wants to figure out the groups who can boost their profitability the most.</a:t>
            </a:r>
            <a:endParaRPr lang="en-ID" dirty="0"/>
          </a:p>
        </p:txBody>
      </p:sp>
    </p:spTree>
    <p:extLst>
      <p:ext uri="{BB962C8B-B14F-4D97-AF65-F5344CB8AC3E}">
        <p14:creationId xmlns:p14="http://schemas.microsoft.com/office/powerpoint/2010/main" val="3241384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6FE25-329F-4274-B47E-74F115A535CA}"/>
              </a:ext>
            </a:extLst>
          </p:cNvPr>
          <p:cNvPicPr>
            <a:picLocks noChangeAspect="1"/>
          </p:cNvPicPr>
          <p:nvPr/>
        </p:nvPicPr>
        <p:blipFill>
          <a:blip r:embed="rId2"/>
          <a:stretch>
            <a:fillRect/>
          </a:stretch>
        </p:blipFill>
        <p:spPr>
          <a:xfrm>
            <a:off x="66201" y="514621"/>
            <a:ext cx="6373750" cy="2914379"/>
          </a:xfrm>
          <a:prstGeom prst="rect">
            <a:avLst/>
          </a:prstGeom>
        </p:spPr>
      </p:pic>
      <p:pic>
        <p:nvPicPr>
          <p:cNvPr id="5" name="Picture 4">
            <a:extLst>
              <a:ext uri="{FF2B5EF4-FFF2-40B4-BE49-F238E27FC236}">
                <a16:creationId xmlns:a16="http://schemas.microsoft.com/office/drawing/2014/main" id="{F9E78DF5-5F29-41C5-93CC-628E67E4A58D}"/>
              </a:ext>
            </a:extLst>
          </p:cNvPr>
          <p:cNvPicPr>
            <a:picLocks noChangeAspect="1"/>
          </p:cNvPicPr>
          <p:nvPr/>
        </p:nvPicPr>
        <p:blipFill>
          <a:blip r:embed="rId3"/>
          <a:stretch>
            <a:fillRect/>
          </a:stretch>
        </p:blipFill>
        <p:spPr>
          <a:xfrm>
            <a:off x="6439951" y="768869"/>
            <a:ext cx="5752048" cy="2510040"/>
          </a:xfrm>
          <a:prstGeom prst="rect">
            <a:avLst/>
          </a:prstGeom>
        </p:spPr>
      </p:pic>
      <p:pic>
        <p:nvPicPr>
          <p:cNvPr id="7" name="Picture 6">
            <a:extLst>
              <a:ext uri="{FF2B5EF4-FFF2-40B4-BE49-F238E27FC236}">
                <a16:creationId xmlns:a16="http://schemas.microsoft.com/office/drawing/2014/main" id="{3D1897F8-A4D2-400A-95C7-3CAD776898AA}"/>
              </a:ext>
            </a:extLst>
          </p:cNvPr>
          <p:cNvPicPr>
            <a:picLocks noChangeAspect="1"/>
          </p:cNvPicPr>
          <p:nvPr/>
        </p:nvPicPr>
        <p:blipFill>
          <a:blip r:embed="rId4"/>
          <a:stretch>
            <a:fillRect/>
          </a:stretch>
        </p:blipFill>
        <p:spPr>
          <a:xfrm>
            <a:off x="7121236" y="3529389"/>
            <a:ext cx="4593785" cy="3328611"/>
          </a:xfrm>
          <a:prstGeom prst="rect">
            <a:avLst/>
          </a:prstGeom>
        </p:spPr>
      </p:pic>
      <p:sp>
        <p:nvSpPr>
          <p:cNvPr id="8" name="TextBox 7">
            <a:extLst>
              <a:ext uri="{FF2B5EF4-FFF2-40B4-BE49-F238E27FC236}">
                <a16:creationId xmlns:a16="http://schemas.microsoft.com/office/drawing/2014/main" id="{C6D448D4-7D3B-4EA7-8182-1B69F5A95851}"/>
              </a:ext>
            </a:extLst>
          </p:cNvPr>
          <p:cNvSpPr txBox="1"/>
          <p:nvPr/>
        </p:nvSpPr>
        <p:spPr>
          <a:xfrm>
            <a:off x="4119419" y="120409"/>
            <a:ext cx="2761672" cy="523220"/>
          </a:xfrm>
          <a:prstGeom prst="rect">
            <a:avLst/>
          </a:prstGeom>
          <a:noFill/>
        </p:spPr>
        <p:txBody>
          <a:bodyPr wrap="square" rtlCol="0">
            <a:spAutoFit/>
          </a:bodyPr>
          <a:lstStyle/>
          <a:p>
            <a:r>
              <a:rPr lang="en-US" sz="2800" dirty="0"/>
              <a:t>Flask Deployment</a:t>
            </a:r>
            <a:endParaRPr lang="en-ID" sz="2800" dirty="0"/>
          </a:p>
        </p:txBody>
      </p:sp>
      <p:pic>
        <p:nvPicPr>
          <p:cNvPr id="4" name="Picture 3">
            <a:extLst>
              <a:ext uri="{FF2B5EF4-FFF2-40B4-BE49-F238E27FC236}">
                <a16:creationId xmlns:a16="http://schemas.microsoft.com/office/drawing/2014/main" id="{CAB5CC79-E23A-47D3-88D7-27E04DC9D61F}"/>
              </a:ext>
            </a:extLst>
          </p:cNvPr>
          <p:cNvPicPr>
            <a:picLocks noChangeAspect="1"/>
          </p:cNvPicPr>
          <p:nvPr/>
        </p:nvPicPr>
        <p:blipFill rotWithShape="1">
          <a:blip r:embed="rId5"/>
          <a:srcRect l="-510" t="12893" r="510" b="9048"/>
          <a:stretch/>
        </p:blipFill>
        <p:spPr>
          <a:xfrm>
            <a:off x="22302" y="3642795"/>
            <a:ext cx="7064346" cy="3101797"/>
          </a:xfrm>
          <a:prstGeom prst="rect">
            <a:avLst/>
          </a:prstGeom>
        </p:spPr>
      </p:pic>
    </p:spTree>
    <p:extLst>
      <p:ext uri="{BB962C8B-B14F-4D97-AF65-F5344CB8AC3E}">
        <p14:creationId xmlns:p14="http://schemas.microsoft.com/office/powerpoint/2010/main" val="6795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BD0-FD81-4DB5-8076-50A305F37674}"/>
              </a:ext>
            </a:extLst>
          </p:cNvPr>
          <p:cNvSpPr>
            <a:spLocks noGrp="1"/>
          </p:cNvSpPr>
          <p:nvPr>
            <p:ph type="title"/>
          </p:nvPr>
        </p:nvSpPr>
        <p:spPr/>
        <p:txBody>
          <a:bodyPr/>
          <a:lstStyle/>
          <a:p>
            <a:r>
              <a:rPr lang="en-US" dirty="0"/>
              <a:t>Kesimpulan</a:t>
            </a:r>
            <a:endParaRPr lang="en-ID" dirty="0"/>
          </a:p>
        </p:txBody>
      </p:sp>
      <p:pic>
        <p:nvPicPr>
          <p:cNvPr id="7" name="Picture 6">
            <a:extLst>
              <a:ext uri="{FF2B5EF4-FFF2-40B4-BE49-F238E27FC236}">
                <a16:creationId xmlns:a16="http://schemas.microsoft.com/office/drawing/2014/main" id="{226CB14C-AED1-4421-A7B1-DB81DD0EC72A}"/>
              </a:ext>
            </a:extLst>
          </p:cNvPr>
          <p:cNvPicPr>
            <a:picLocks noChangeAspect="1"/>
          </p:cNvPicPr>
          <p:nvPr/>
        </p:nvPicPr>
        <p:blipFill>
          <a:blip r:embed="rId2"/>
          <a:stretch>
            <a:fillRect/>
          </a:stretch>
        </p:blipFill>
        <p:spPr>
          <a:xfrm>
            <a:off x="647725" y="1690688"/>
            <a:ext cx="10575289" cy="3743975"/>
          </a:xfrm>
          <a:prstGeom prst="rect">
            <a:avLst/>
          </a:prstGeom>
        </p:spPr>
      </p:pic>
    </p:spTree>
    <p:extLst>
      <p:ext uri="{BB962C8B-B14F-4D97-AF65-F5344CB8AC3E}">
        <p14:creationId xmlns:p14="http://schemas.microsoft.com/office/powerpoint/2010/main" val="334665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63DB2-491D-4354-854F-C2F86358149F}"/>
              </a:ext>
            </a:extLst>
          </p:cNvPr>
          <p:cNvPicPr>
            <a:picLocks noChangeAspect="1"/>
          </p:cNvPicPr>
          <p:nvPr/>
        </p:nvPicPr>
        <p:blipFill>
          <a:blip r:embed="rId2"/>
          <a:stretch>
            <a:fillRect/>
          </a:stretch>
        </p:blipFill>
        <p:spPr>
          <a:xfrm>
            <a:off x="741080" y="1699680"/>
            <a:ext cx="9665294" cy="3906791"/>
          </a:xfrm>
          <a:prstGeom prst="rect">
            <a:avLst/>
          </a:prstGeom>
        </p:spPr>
      </p:pic>
      <p:sp>
        <p:nvSpPr>
          <p:cNvPr id="4" name="Title 1">
            <a:extLst>
              <a:ext uri="{FF2B5EF4-FFF2-40B4-BE49-F238E27FC236}">
                <a16:creationId xmlns:a16="http://schemas.microsoft.com/office/drawing/2014/main" id="{A6C6F3FB-3CA0-46FF-AAF9-7F9AAB296951}"/>
              </a:ext>
            </a:extLst>
          </p:cNvPr>
          <p:cNvSpPr txBox="1">
            <a:spLocks/>
          </p:cNvSpPr>
          <p:nvPr/>
        </p:nvSpPr>
        <p:spPr>
          <a:xfrm>
            <a:off x="838200" y="365126"/>
            <a:ext cx="10515600" cy="99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Kesimpulan</a:t>
            </a:r>
            <a:endParaRPr lang="en-ID" dirty="0"/>
          </a:p>
        </p:txBody>
      </p:sp>
    </p:spTree>
    <p:extLst>
      <p:ext uri="{BB962C8B-B14F-4D97-AF65-F5344CB8AC3E}">
        <p14:creationId xmlns:p14="http://schemas.microsoft.com/office/powerpoint/2010/main" val="32921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789E-D2B8-425A-92AC-B6B1F957546B}"/>
              </a:ext>
            </a:extLst>
          </p:cNvPr>
          <p:cNvSpPr>
            <a:spLocks noGrp="1"/>
          </p:cNvSpPr>
          <p:nvPr>
            <p:ph type="ctrTitle"/>
          </p:nvPr>
        </p:nvSpPr>
        <p:spPr/>
        <p:txBody>
          <a:bodyPr/>
          <a:lstStyle/>
          <a:p>
            <a:r>
              <a:rPr lang="en-US" dirty="0" err="1"/>
              <a:t>Terima</a:t>
            </a:r>
            <a:r>
              <a:rPr lang="en-US" dirty="0"/>
              <a:t> Kasih</a:t>
            </a:r>
            <a:endParaRPr lang="en-ID" dirty="0"/>
          </a:p>
        </p:txBody>
      </p:sp>
      <p:sp>
        <p:nvSpPr>
          <p:cNvPr id="3" name="Subtitle 2">
            <a:extLst>
              <a:ext uri="{FF2B5EF4-FFF2-40B4-BE49-F238E27FC236}">
                <a16:creationId xmlns:a16="http://schemas.microsoft.com/office/drawing/2014/main" id="{07B6F50D-1DFA-433B-8FE5-A0DAACE2DD20}"/>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80814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E55C-AC29-4BBC-A807-F9DF1BD6359E}"/>
              </a:ext>
            </a:extLst>
          </p:cNvPr>
          <p:cNvSpPr>
            <a:spLocks noGrp="1"/>
          </p:cNvSpPr>
          <p:nvPr>
            <p:ph type="title"/>
          </p:nvPr>
        </p:nvSpPr>
        <p:spPr/>
        <p:txBody>
          <a:bodyPr>
            <a:normAutofit/>
          </a:bodyPr>
          <a:lstStyle/>
          <a:p>
            <a:r>
              <a:rPr lang="en-US" dirty="0"/>
              <a:t>Why is Customer Segmentation Important?</a:t>
            </a:r>
            <a:endParaRPr lang="en-ID" dirty="0"/>
          </a:p>
        </p:txBody>
      </p:sp>
      <p:sp>
        <p:nvSpPr>
          <p:cNvPr id="3" name="Content Placeholder 2">
            <a:extLst>
              <a:ext uri="{FF2B5EF4-FFF2-40B4-BE49-F238E27FC236}">
                <a16:creationId xmlns:a16="http://schemas.microsoft.com/office/drawing/2014/main" id="{372462DB-B076-43C5-9E15-992E1E1B16EE}"/>
              </a:ext>
            </a:extLst>
          </p:cNvPr>
          <p:cNvSpPr>
            <a:spLocks noGrp="1"/>
          </p:cNvSpPr>
          <p:nvPr>
            <p:ph idx="1"/>
          </p:nvPr>
        </p:nvSpPr>
        <p:spPr/>
        <p:txBody>
          <a:bodyPr>
            <a:normAutofit fontScale="92500" lnSpcReduction="20000"/>
          </a:bodyPr>
          <a:lstStyle/>
          <a:p>
            <a:r>
              <a:rPr lang="en-GB" sz="2000" dirty="0" err="1">
                <a:solidFill>
                  <a:srgbClr val="000000"/>
                </a:solidFill>
                <a:latin typeface="Times New Roman" panose="02020603050405020304" pitchFamily="18" charset="0"/>
              </a:rPr>
              <a:t>Optimation</a:t>
            </a:r>
            <a:r>
              <a:rPr lang="en-GB" sz="2000" dirty="0">
                <a:solidFill>
                  <a:srgbClr val="000000"/>
                </a:solidFill>
                <a:latin typeface="Times New Roman" panose="02020603050405020304" pitchFamily="18" charset="0"/>
              </a:rPr>
              <a:t> of Resources </a:t>
            </a:r>
          </a:p>
          <a:p>
            <a:pPr lvl="1"/>
            <a:r>
              <a:rPr lang="en-GB" sz="2000" dirty="0"/>
              <a:t>Segmentation is critical because a company has limited resources, and must focus on how to best identify and serve </a:t>
            </a:r>
            <a:r>
              <a:rPr lang="en-ID" sz="2000" dirty="0"/>
              <a:t>its customers. </a:t>
            </a:r>
            <a:r>
              <a:rPr lang="en-GB" sz="2000" dirty="0"/>
              <a:t>Individual customer segments are characterized by a certain degree of within-group homogeneity that helps ensure that the members of a segment will respond in similar ways to marketing efforts.</a:t>
            </a:r>
            <a:endParaRPr lang="en-GB" sz="2000" dirty="0">
              <a:solidFill>
                <a:srgbClr val="000000"/>
              </a:solidFill>
              <a:latin typeface="Times New Roman" panose="02020603050405020304" pitchFamily="18" charset="0"/>
            </a:endParaRPr>
          </a:p>
          <a:p>
            <a:r>
              <a:rPr lang="en-GB" sz="2000" dirty="0">
                <a:solidFill>
                  <a:srgbClr val="000000"/>
                </a:solidFill>
                <a:latin typeface="Times New Roman" panose="02020603050405020304" pitchFamily="18" charset="0"/>
              </a:rPr>
              <a:t>Understanding Customer Positions and Movement:</a:t>
            </a:r>
          </a:p>
          <a:p>
            <a:pPr lvl="1"/>
            <a:r>
              <a:rPr lang="en-GB" sz="2000" dirty="0">
                <a:solidFill>
                  <a:srgbClr val="000000"/>
                </a:solidFill>
                <a:latin typeface="Times New Roman" panose="02020603050405020304" pitchFamily="18" charset="0"/>
              </a:rPr>
              <a:t>By using this method, we can see which customers are potential Customers and High Value Customers. Through Customer Relationship Management, we can hopefully convert Potential Customers into High Value Customers, and focus our energy into High Value Customers. </a:t>
            </a:r>
          </a:p>
          <a:p>
            <a:pPr lvl="1"/>
            <a:r>
              <a:rPr lang="en-GB" sz="2000" dirty="0">
                <a:solidFill>
                  <a:srgbClr val="000000"/>
                </a:solidFill>
                <a:latin typeface="Times New Roman" panose="02020603050405020304" pitchFamily="18" charset="0"/>
              </a:rPr>
              <a:t>Rerunning the model over periods of time, we can see the growth of each cluster, and evaluate whether the marketing strategies we have employed are effective or not.</a:t>
            </a:r>
          </a:p>
          <a:p>
            <a:r>
              <a:rPr lang="en-GB" dirty="0">
                <a:solidFill>
                  <a:srgbClr val="000000"/>
                </a:solidFill>
                <a:latin typeface="Times New Roman" panose="02020603050405020304" pitchFamily="18" charset="0"/>
              </a:rPr>
              <a:t>Increase Customer Retention and Decrease Customer Churn:</a:t>
            </a:r>
          </a:p>
          <a:p>
            <a:pPr lvl="1"/>
            <a:r>
              <a:rPr lang="en-GB" sz="1800" dirty="0">
                <a:solidFill>
                  <a:srgbClr val="000000"/>
                </a:solidFill>
                <a:latin typeface="Times New Roman" panose="02020603050405020304" pitchFamily="18" charset="0"/>
              </a:rPr>
              <a:t>Acquiring a new customer is 5 to 25 times more expensive than retaining an existing one. On the other hand, studies by Bain &amp; Company, along with Earl Sasser of the Harvard Business School, have shown that a 5% increase in customer retention can lead to an increase in profits between 25 and 95%.). </a:t>
            </a:r>
          </a:p>
          <a:p>
            <a:pPr lvl="1"/>
            <a:r>
              <a:rPr lang="en-GB" dirty="0">
                <a:solidFill>
                  <a:srgbClr val="000000"/>
                </a:solidFill>
                <a:latin typeface="Times New Roman" panose="02020603050405020304" pitchFamily="18" charset="0"/>
              </a:rPr>
              <a:t>Through this model , we can anticipate and reduce churn.</a:t>
            </a:r>
          </a:p>
          <a:p>
            <a:pPr lvl="1"/>
            <a:endParaRPr lang="en-GB"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6761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9718-8079-4C83-8A7E-85D5A4ED60A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86ED317-8C22-44AF-8659-A052631B26EE}"/>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B36DB427-9EB0-4CF4-976B-351C5C6461E3}"/>
              </a:ext>
            </a:extLst>
          </p:cNvPr>
          <p:cNvPicPr>
            <a:picLocks noChangeAspect="1"/>
          </p:cNvPicPr>
          <p:nvPr/>
        </p:nvPicPr>
        <p:blipFill>
          <a:blip r:embed="rId3"/>
          <a:stretch>
            <a:fillRect/>
          </a:stretch>
        </p:blipFill>
        <p:spPr>
          <a:xfrm>
            <a:off x="665258" y="742575"/>
            <a:ext cx="10688542" cy="5372850"/>
          </a:xfrm>
          <a:prstGeom prst="rect">
            <a:avLst/>
          </a:prstGeom>
        </p:spPr>
      </p:pic>
    </p:spTree>
    <p:extLst>
      <p:ext uri="{BB962C8B-B14F-4D97-AF65-F5344CB8AC3E}">
        <p14:creationId xmlns:p14="http://schemas.microsoft.com/office/powerpoint/2010/main" val="165367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EB29-95D8-4BCD-8B48-B1F05F585D35}"/>
              </a:ext>
            </a:extLst>
          </p:cNvPr>
          <p:cNvSpPr>
            <a:spLocks noGrp="1"/>
          </p:cNvSpPr>
          <p:nvPr>
            <p:ph type="title"/>
          </p:nvPr>
        </p:nvSpPr>
        <p:spPr/>
        <p:txBody>
          <a:bodyPr/>
          <a:lstStyle/>
          <a:p>
            <a:r>
              <a:rPr lang="en-US" dirty="0"/>
              <a:t>RFM Segmentation</a:t>
            </a:r>
            <a:endParaRPr lang="en-ID" dirty="0"/>
          </a:p>
        </p:txBody>
      </p:sp>
      <p:sp>
        <p:nvSpPr>
          <p:cNvPr id="3" name="Content Placeholder 2">
            <a:extLst>
              <a:ext uri="{FF2B5EF4-FFF2-40B4-BE49-F238E27FC236}">
                <a16:creationId xmlns:a16="http://schemas.microsoft.com/office/drawing/2014/main" id="{7952F4B2-C259-4869-B635-D4EFC313B508}"/>
              </a:ext>
            </a:extLst>
          </p:cNvPr>
          <p:cNvSpPr>
            <a:spLocks noGrp="1"/>
          </p:cNvSpPr>
          <p:nvPr>
            <p:ph idx="1"/>
          </p:nvPr>
        </p:nvSpPr>
        <p:spPr/>
        <p:txBody>
          <a:bodyPr/>
          <a:lstStyle/>
          <a:p>
            <a:r>
              <a:rPr lang="en-US" dirty="0"/>
              <a:t>RFM segments customers based on their </a:t>
            </a:r>
            <a:r>
              <a:rPr lang="en-US" dirty="0" err="1"/>
              <a:t>behaviour</a:t>
            </a:r>
            <a:r>
              <a:rPr lang="en-US" dirty="0"/>
              <a:t>.  The 3 main components are :</a:t>
            </a:r>
          </a:p>
          <a:p>
            <a:pPr lvl="1"/>
            <a:r>
              <a:rPr lang="en-GB" b="1" i="0" dirty="0">
                <a:solidFill>
                  <a:srgbClr val="1D1D1D"/>
                </a:solidFill>
                <a:effectLst/>
                <a:latin typeface="Rubik"/>
              </a:rPr>
              <a:t>Recency</a:t>
            </a:r>
            <a:r>
              <a:rPr lang="en-GB" b="0" i="0" dirty="0">
                <a:solidFill>
                  <a:srgbClr val="1D1D1D"/>
                </a:solidFill>
                <a:effectLst/>
                <a:latin typeface="Rubik"/>
              </a:rPr>
              <a:t>: How much time has elapsed since a customer’s last activity or transaction with the brand?</a:t>
            </a:r>
            <a:endParaRPr lang="en-US" b="0" i="0" dirty="0">
              <a:solidFill>
                <a:srgbClr val="1D1D1D"/>
              </a:solidFill>
              <a:effectLst/>
              <a:latin typeface="Rubik"/>
            </a:endParaRPr>
          </a:p>
          <a:p>
            <a:pPr lvl="1"/>
            <a:r>
              <a:rPr lang="en-GB" b="1" i="0" dirty="0">
                <a:solidFill>
                  <a:srgbClr val="1D1D1D"/>
                </a:solidFill>
                <a:effectLst/>
                <a:latin typeface="Rubik"/>
              </a:rPr>
              <a:t>Frequency</a:t>
            </a:r>
            <a:r>
              <a:rPr lang="en-GB" b="0" i="0" dirty="0">
                <a:solidFill>
                  <a:srgbClr val="1D1D1D"/>
                </a:solidFill>
                <a:effectLst/>
                <a:latin typeface="Rubik"/>
              </a:rPr>
              <a:t>: How often has a customer transacted or interacted with the brand during a particular period of time? </a:t>
            </a:r>
            <a:endParaRPr lang="en-US" dirty="0">
              <a:solidFill>
                <a:srgbClr val="1D1D1D"/>
              </a:solidFill>
              <a:latin typeface="Rubik"/>
            </a:endParaRPr>
          </a:p>
          <a:p>
            <a:pPr lvl="1"/>
            <a:r>
              <a:rPr lang="en-GB" b="1" i="0" dirty="0">
                <a:solidFill>
                  <a:srgbClr val="1D1D1D"/>
                </a:solidFill>
                <a:effectLst/>
                <a:latin typeface="Rubik"/>
              </a:rPr>
              <a:t>Monetary</a:t>
            </a:r>
            <a:r>
              <a:rPr lang="en-GB" b="0" i="0" dirty="0">
                <a:solidFill>
                  <a:srgbClr val="1D1D1D"/>
                </a:solidFill>
                <a:effectLst/>
                <a:latin typeface="Rubik"/>
              </a:rPr>
              <a:t>: Also referred to as “monetary value,” this factor reflects how much a customer has spent with the brand during a particular period of time. </a:t>
            </a:r>
            <a:endParaRPr lang="en-ID" dirty="0"/>
          </a:p>
        </p:txBody>
      </p:sp>
    </p:spTree>
    <p:extLst>
      <p:ext uri="{BB962C8B-B14F-4D97-AF65-F5344CB8AC3E}">
        <p14:creationId xmlns:p14="http://schemas.microsoft.com/office/powerpoint/2010/main" val="147571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3A4-C813-4CB4-B953-2F3631737C90}"/>
              </a:ext>
            </a:extLst>
          </p:cNvPr>
          <p:cNvSpPr>
            <a:spLocks noGrp="1"/>
          </p:cNvSpPr>
          <p:nvPr>
            <p:ph type="title"/>
          </p:nvPr>
        </p:nvSpPr>
        <p:spPr/>
        <p:txBody>
          <a:bodyPr/>
          <a:lstStyle/>
          <a:p>
            <a:r>
              <a:rPr lang="en-GB" b="1" i="0" dirty="0">
                <a:solidFill>
                  <a:srgbClr val="000000"/>
                </a:solidFill>
                <a:effectLst/>
                <a:latin typeface="Times New Roman" panose="02020603050405020304" pitchFamily="18" charset="0"/>
              </a:rPr>
              <a:t>Why RFM works.</a:t>
            </a:r>
            <a:endParaRPr lang="en-ID" dirty="0"/>
          </a:p>
        </p:txBody>
      </p:sp>
      <p:sp>
        <p:nvSpPr>
          <p:cNvPr id="3" name="Content Placeholder 2">
            <a:extLst>
              <a:ext uri="{FF2B5EF4-FFF2-40B4-BE49-F238E27FC236}">
                <a16:creationId xmlns:a16="http://schemas.microsoft.com/office/drawing/2014/main" id="{A5B54A68-8433-48B2-AA5B-915532928396}"/>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rPr>
              <a:t>Customers who have purchased from you recently are more likely to respond to your next promotion than those whose last purchase was further in the past. This is a universal principle which has been found to be true in almost all industries: insurance, banks, </a:t>
            </a:r>
            <a:r>
              <a:rPr lang="en-GB" b="0" i="0" dirty="0" err="1">
                <a:solidFill>
                  <a:srgbClr val="000000"/>
                </a:solidFill>
                <a:effectLst/>
                <a:latin typeface="Times New Roman" panose="02020603050405020304" pitchFamily="18" charset="0"/>
              </a:rPr>
              <a:t>cataloging</a:t>
            </a:r>
            <a:r>
              <a:rPr lang="en-GB" b="0" i="0" dirty="0">
                <a:solidFill>
                  <a:srgbClr val="000000"/>
                </a:solidFill>
                <a:effectLst/>
                <a:latin typeface="Times New Roman" panose="02020603050405020304" pitchFamily="18" charset="0"/>
              </a:rPr>
              <a:t>, retail, travel, etc. It is also true that frequent buyers are more likely to respond than less frequent buyers. Big spenders often respond better than low spenders. </a:t>
            </a:r>
            <a:r>
              <a:rPr lang="en-GB" b="0" i="0" dirty="0">
                <a:solidFill>
                  <a:srgbClr val="000000"/>
                </a:solidFill>
                <a:effectLst/>
                <a:latin typeface="Times New Roman" panose="02020603050405020304" pitchFamily="18" charset="0"/>
                <a:hlinkClick r:id="rId3"/>
              </a:rPr>
              <a:t>(Arthu</a:t>
            </a:r>
            <a:r>
              <a:rPr lang="en-GB" dirty="0">
                <a:solidFill>
                  <a:srgbClr val="000000"/>
                </a:solidFill>
                <a:latin typeface="Times New Roman" panose="02020603050405020304" pitchFamily="18" charset="0"/>
                <a:hlinkClick r:id="rId3"/>
              </a:rPr>
              <a:t>r Hughes)</a:t>
            </a:r>
            <a:endParaRPr lang="en-GB" b="0" i="0" dirty="0">
              <a:solidFill>
                <a:srgbClr val="000000"/>
              </a:solidFill>
              <a:effectLst/>
              <a:latin typeface="Times New Roman" panose="02020603050405020304" pitchFamily="18" charset="0"/>
            </a:endParaRPr>
          </a:p>
          <a:p>
            <a:r>
              <a:rPr lang="en-ID" dirty="0"/>
              <a:t>The top 20 % of people are the most Valuable customers, and the people who are most likely to respond.</a:t>
            </a:r>
          </a:p>
        </p:txBody>
      </p:sp>
    </p:spTree>
    <p:extLst>
      <p:ext uri="{BB962C8B-B14F-4D97-AF65-F5344CB8AC3E}">
        <p14:creationId xmlns:p14="http://schemas.microsoft.com/office/powerpoint/2010/main" val="59583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AB8F-1B65-4D8A-9774-2FCE0CFBA18B}"/>
              </a:ext>
            </a:extLst>
          </p:cNvPr>
          <p:cNvSpPr>
            <a:spLocks noGrp="1"/>
          </p:cNvSpPr>
          <p:nvPr>
            <p:ph type="title"/>
          </p:nvPr>
        </p:nvSpPr>
        <p:spPr/>
        <p:txBody>
          <a:bodyPr/>
          <a:lstStyle/>
          <a:p>
            <a:r>
              <a:rPr lang="en-US" dirty="0"/>
              <a:t>Problem Statement</a:t>
            </a:r>
            <a:endParaRPr lang="en-ID" dirty="0"/>
          </a:p>
        </p:txBody>
      </p:sp>
      <p:sp>
        <p:nvSpPr>
          <p:cNvPr id="3" name="Content Placeholder 2">
            <a:extLst>
              <a:ext uri="{FF2B5EF4-FFF2-40B4-BE49-F238E27FC236}">
                <a16:creationId xmlns:a16="http://schemas.microsoft.com/office/drawing/2014/main" id="{63C6F2A9-CBBA-4A57-A0BA-ABD091577981}"/>
              </a:ext>
            </a:extLst>
          </p:cNvPr>
          <p:cNvSpPr>
            <a:spLocks noGrp="1"/>
          </p:cNvSpPr>
          <p:nvPr>
            <p:ph idx="1"/>
          </p:nvPr>
        </p:nvSpPr>
        <p:spPr/>
        <p:txBody>
          <a:bodyPr/>
          <a:lstStyle/>
          <a:p>
            <a:r>
              <a:rPr lang="en-US" dirty="0"/>
              <a:t>We would like do drive down marketing cost through Targeted Marketing based on Customer Segmentation based on RFM Matrix.</a:t>
            </a:r>
            <a:endParaRPr lang="en-ID" dirty="0"/>
          </a:p>
        </p:txBody>
      </p:sp>
    </p:spTree>
    <p:extLst>
      <p:ext uri="{BB962C8B-B14F-4D97-AF65-F5344CB8AC3E}">
        <p14:creationId xmlns:p14="http://schemas.microsoft.com/office/powerpoint/2010/main" val="17019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2D14-D220-42BA-9417-CD21F34A4ACC}"/>
              </a:ext>
            </a:extLst>
          </p:cNvPr>
          <p:cNvSpPr>
            <a:spLocks noGrp="1"/>
          </p:cNvSpPr>
          <p:nvPr>
            <p:ph type="title"/>
          </p:nvPr>
        </p:nvSpPr>
        <p:spPr/>
        <p:txBody>
          <a:bodyPr/>
          <a:lstStyle/>
          <a:p>
            <a:r>
              <a:rPr lang="en-US" dirty="0"/>
              <a:t>Data Used</a:t>
            </a:r>
            <a:endParaRPr lang="en-ID" dirty="0"/>
          </a:p>
        </p:txBody>
      </p:sp>
      <p:sp>
        <p:nvSpPr>
          <p:cNvPr id="4" name="Content Placeholder 3">
            <a:extLst>
              <a:ext uri="{FF2B5EF4-FFF2-40B4-BE49-F238E27FC236}">
                <a16:creationId xmlns:a16="http://schemas.microsoft.com/office/drawing/2014/main" id="{8405ADC4-D394-4507-9F8B-339A8F2337B6}"/>
              </a:ext>
            </a:extLst>
          </p:cNvPr>
          <p:cNvSpPr>
            <a:spLocks noGrp="1"/>
          </p:cNvSpPr>
          <p:nvPr>
            <p:ph idx="1"/>
          </p:nvPr>
        </p:nvSpPr>
        <p:spPr/>
        <p:txBody>
          <a:bodyPr/>
          <a:lstStyle/>
          <a:p>
            <a:pPr lvl="1">
              <a:buFont typeface="Arial" panose="020B0604020202020204" pitchFamily="34" charset="0"/>
              <a:buChar char="•"/>
            </a:pPr>
            <a:r>
              <a:rPr lang="en-US" dirty="0"/>
              <a:t>For this Customer Segmentation Case, we use </a:t>
            </a:r>
            <a:r>
              <a:rPr lang="en-US" dirty="0" err="1">
                <a:hlinkClick r:id="rId3"/>
              </a:rPr>
              <a:t>Brazzilian</a:t>
            </a:r>
            <a:r>
              <a:rPr lang="en-US" dirty="0">
                <a:hlinkClick r:id="rId3"/>
              </a:rPr>
              <a:t> E-Commerce Public Dataset by </a:t>
            </a:r>
            <a:r>
              <a:rPr lang="en-US" dirty="0" err="1">
                <a:hlinkClick r:id="rId3"/>
              </a:rPr>
              <a:t>Olist</a:t>
            </a:r>
            <a:r>
              <a:rPr lang="en-US" dirty="0"/>
              <a:t> from Kaggle. </a:t>
            </a:r>
          </a:p>
          <a:p>
            <a:pPr lvl="1">
              <a:buFont typeface="Arial" panose="020B0604020202020204" pitchFamily="34" charset="0"/>
              <a:buChar char="•"/>
            </a:pPr>
            <a:r>
              <a:rPr lang="en-US" dirty="0"/>
              <a:t>Data yang </a:t>
            </a:r>
            <a:r>
              <a:rPr lang="en-US" dirty="0" err="1"/>
              <a:t>ada</a:t>
            </a:r>
            <a:r>
              <a:rPr lang="en-US" dirty="0"/>
              <a:t> pada Customer Segmentation </a:t>
            </a:r>
            <a:r>
              <a:rPr lang="en-US" dirty="0" err="1"/>
              <a:t>dari</a:t>
            </a:r>
            <a:r>
              <a:rPr lang="en-US" dirty="0"/>
              <a:t> </a:t>
            </a:r>
            <a:r>
              <a:rPr lang="en-US" dirty="0" err="1"/>
              <a:t>tahun</a:t>
            </a:r>
            <a:r>
              <a:rPr lang="en-US" dirty="0"/>
              <a:t> 2016 – 2018.</a:t>
            </a:r>
            <a:endParaRPr lang="en-ID" dirty="0"/>
          </a:p>
        </p:txBody>
      </p:sp>
    </p:spTree>
    <p:extLst>
      <p:ext uri="{BB962C8B-B14F-4D97-AF65-F5344CB8AC3E}">
        <p14:creationId xmlns:p14="http://schemas.microsoft.com/office/powerpoint/2010/main" val="135319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List - Crunchbase Company Profile &amp; Funding">
            <a:extLst>
              <a:ext uri="{FF2B5EF4-FFF2-40B4-BE49-F238E27FC236}">
                <a16:creationId xmlns:a16="http://schemas.microsoft.com/office/drawing/2014/main" id="{D05BB790-1FC6-48DB-85FE-AA7CD7352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946" y="-1083425"/>
            <a:ext cx="3606183" cy="3606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F8A638CF-B5BD-4DB9-8442-12FAC44BF31C}"/>
              </a:ext>
            </a:extLst>
          </p:cNvPr>
          <p:cNvGraphicFramePr/>
          <p:nvPr>
            <p:extLst>
              <p:ext uri="{D42A27DB-BD31-4B8C-83A1-F6EECF244321}">
                <p14:modId xmlns:p14="http://schemas.microsoft.com/office/powerpoint/2010/main" val="3421057798"/>
              </p:ext>
            </p:extLst>
          </p:nvPr>
        </p:nvGraphicFramePr>
        <p:xfrm>
          <a:off x="186431" y="1704513"/>
          <a:ext cx="11638625" cy="479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49272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5248</TotalTime>
  <Words>1945</Words>
  <Application>Microsoft Office PowerPoint</Application>
  <PresentationFormat>Widescreen</PresentationFormat>
  <Paragraphs>184</Paragraphs>
  <Slides>23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charter</vt:lpstr>
      <vt:lpstr>Consolas</vt:lpstr>
      <vt:lpstr>Montserrat</vt:lpstr>
      <vt:lpstr>Rubik</vt:lpstr>
      <vt:lpstr>Times New Roman</vt:lpstr>
      <vt:lpstr>Retrospect</vt:lpstr>
      <vt:lpstr>Office Theme</vt:lpstr>
      <vt:lpstr>Customer Segmentation of Olist Ecommerce Customers in Sao Paolo using K-Means Method.</vt:lpstr>
      <vt:lpstr>What is Customer Segmentation?</vt:lpstr>
      <vt:lpstr>Why is Customer Segmentation Important?</vt:lpstr>
      <vt:lpstr>PowerPoint Presentation</vt:lpstr>
      <vt:lpstr>RFM Segmentation</vt:lpstr>
      <vt:lpstr>Why RFM works.</vt:lpstr>
      <vt:lpstr>Problem Statement</vt:lpstr>
      <vt:lpstr>Data Used</vt:lpstr>
      <vt:lpstr>PowerPoint Presentation</vt:lpstr>
      <vt:lpstr>PowerPoint Presentation</vt:lpstr>
      <vt:lpstr>Workflow</vt:lpstr>
      <vt:lpstr>PowerPoint Presentation</vt:lpstr>
      <vt:lpstr>RFM Metrics Used</vt:lpstr>
      <vt:lpstr>Frequency Metric</vt:lpstr>
      <vt:lpstr>Validation Metrics Used</vt:lpstr>
      <vt:lpstr>Validation Metrics Used</vt:lpstr>
      <vt:lpstr>Cluster Distribution</vt:lpstr>
      <vt:lpstr>Cluster Statistics</vt:lpstr>
      <vt:lpstr>PowerPoint Presentation</vt:lpstr>
      <vt:lpstr>PowerPoint Presentation</vt:lpstr>
      <vt:lpstr>Kesimpulan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of Olist Ecommerce Customers in Sao Paolo using K-Means Method.</dc:title>
  <dc:creator>Nicholas Nehemia</dc:creator>
  <cp:lastModifiedBy>Nicholas Nehemia</cp:lastModifiedBy>
  <cp:revision>59</cp:revision>
  <dcterms:created xsi:type="dcterms:W3CDTF">2021-04-10T02:40:28Z</dcterms:created>
  <dcterms:modified xsi:type="dcterms:W3CDTF">2021-04-18T12:53:38Z</dcterms:modified>
</cp:coreProperties>
</file>