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Roboto"/>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regular.fntdata"/><Relationship Id="rId25" Type="http://schemas.openxmlformats.org/officeDocument/2006/relationships/slide" Target="slides/slide18.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4.xml"/><Relationship Id="rId33" Type="http://schemas.openxmlformats.org/officeDocument/2006/relationships/font" Target="fonts/QuattrocentoSans-boldItalic.fntdata"/><Relationship Id="rId10" Type="http://schemas.openxmlformats.org/officeDocument/2006/relationships/slide" Target="slides/slide3.xml"/><Relationship Id="rId32" Type="http://schemas.openxmlformats.org/officeDocument/2006/relationships/font" Target="fonts/Quattrocento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7e4af577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7e4af577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6278ae5d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56278ae5d1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7e4af577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212121"/>
                </a:solidFill>
                <a:highlight>
                  <a:srgbClr val="F9F9F9"/>
                </a:highlight>
                <a:latin typeface="Roboto"/>
                <a:ea typeface="Roboto"/>
                <a:cs typeface="Roboto"/>
                <a:sym typeface="Roboto"/>
              </a:rPr>
              <a:t>Choropleth maps are great to show clear regional pattern in the data, or for local data.</a:t>
            </a:r>
            <a:endParaRPr b="1" sz="1400">
              <a:solidFill>
                <a:srgbClr val="212121"/>
              </a:solidFill>
              <a:highlight>
                <a:srgbClr val="F9F9F9"/>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b="1" lang="en-GB">
                <a:solidFill>
                  <a:srgbClr val="212121"/>
                </a:solidFill>
                <a:latin typeface="Roboto"/>
                <a:ea typeface="Roboto"/>
                <a:cs typeface="Roboto"/>
                <a:sym typeface="Roboto"/>
              </a:rPr>
              <a:t>Choropleth maps work best when showing just one variable.</a:t>
            </a:r>
            <a:r>
              <a:rPr lang="en-GB">
                <a:solidFill>
                  <a:srgbClr val="212121"/>
                </a:solidFill>
                <a:latin typeface="Roboto"/>
                <a:ea typeface="Roboto"/>
                <a:cs typeface="Roboto"/>
                <a:sym typeface="Roboto"/>
              </a:rPr>
              <a:t> This variable could be the difference between two variables (e.g. the change of the unemployment rate from last year to this year). But if you want to show the correlation between values, choropleth maps might be not your best choice. Consider a dotplot or scatterplot instead.</a:t>
            </a:r>
            <a:endParaRPr>
              <a:solidFill>
                <a:srgbClr val="212121"/>
              </a:solidFill>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b="1" sz="1400">
              <a:solidFill>
                <a:srgbClr val="212121"/>
              </a:solidFill>
              <a:highlight>
                <a:srgbClr val="F9F9F9"/>
              </a:highlight>
              <a:latin typeface="Roboto"/>
              <a:ea typeface="Roboto"/>
              <a:cs typeface="Roboto"/>
              <a:sym typeface="Roboto"/>
            </a:endParaRPr>
          </a:p>
        </p:txBody>
      </p:sp>
      <p:sp>
        <p:nvSpPr>
          <p:cNvPr id="364" name="Google Shape;364;g57e4af5774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6278ae5d1_14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56278ae5d1_14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7e4af57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57e4af577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6278ae5d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56278ae5d1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6278ae5d1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6278ae5d1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56278ae5d1_1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56278ae5d1_11_2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6278ae5d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56278ae5d1_1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7e4af57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7e4af57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We didn’t use the 2019 report because te found out that there are a lot of incomplete data, and if we were to estimate based on previous years, the accuracy might be largely affected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7e4af577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7e4af577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do clustering?</a:t>
            </a:r>
            <a:endParaRPr/>
          </a:p>
          <a:p>
            <a:pPr indent="0" lvl="0" marL="0" rtl="0" algn="l">
              <a:spcBef>
                <a:spcPts val="0"/>
              </a:spcBef>
              <a:spcAft>
                <a:spcPts val="0"/>
              </a:spcAft>
              <a:buNone/>
            </a:pPr>
            <a:r>
              <a:rPr lang="en-GB"/>
              <a:t>Clustering can ignore missing data -&gt; reinforce the regression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6278ae5d1_7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56278ae5d1_7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6278ae5d1_7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56278ae5d1_7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6278ae5d1_1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RF and xGB? Ensemble methods that combines the power of multiple learners &gt;&gt; more robust than single learner method</a:t>
            </a:r>
            <a:endParaRPr/>
          </a:p>
          <a:p>
            <a:pPr indent="0" lvl="0" marL="0" rtl="0" algn="l">
              <a:spcBef>
                <a:spcPts val="0"/>
              </a:spcBef>
              <a:spcAft>
                <a:spcPts val="0"/>
              </a:spcAft>
              <a:buNone/>
            </a:pPr>
            <a:r>
              <a:t/>
            </a:r>
            <a:endParaRPr/>
          </a:p>
        </p:txBody>
      </p:sp>
      <p:sp>
        <p:nvSpPr>
          <p:cNvPr id="275" name="Google Shape;275;g56278ae5d1_11_2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6278ae5d1_1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6278ae5d1_1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6278ae5d1_1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56278ae5d1_14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629f9ca0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5629f9ca0c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spTree>
      <p:nvGrpSpPr>
        <p:cNvPr id="6" name="Shape 6"/>
        <p:cNvGrpSpPr/>
        <p:nvPr/>
      </p:nvGrpSpPr>
      <p:grpSpPr>
        <a:xfrm>
          <a:off x="0" y="0"/>
          <a:ext cx="0" cy="0"/>
          <a:chOff x="0" y="0"/>
          <a:chExt cx="0" cy="0"/>
        </a:xfrm>
      </p:grpSpPr>
      <p:sp>
        <p:nvSpPr>
          <p:cNvPr id="7" name="Google Shape;7;p2"/>
          <p:cNvSpPr txBox="1"/>
          <p:nvPr>
            <p:ph idx="1" type="body"/>
          </p:nvPr>
        </p:nvSpPr>
        <p:spPr>
          <a:xfrm>
            <a:off x="0" y="3723878"/>
            <a:ext cx="9144000" cy="5175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2"/>
          <p:cNvSpPr txBox="1"/>
          <p:nvPr>
            <p:ph idx="2" type="body"/>
          </p:nvPr>
        </p:nvSpPr>
        <p:spPr>
          <a:xfrm>
            <a:off x="-148" y="4241422"/>
            <a:ext cx="9144000" cy="432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G:\002-KIMS BUSINESS\007-02-Googleslidesppt\02-GSppt-Contents-Kim\20170429\07-\item01.png" id="9" name="Google Shape;9;p2"/>
          <p:cNvPicPr preferRelativeResize="0"/>
          <p:nvPr/>
        </p:nvPicPr>
        <p:blipFill rotWithShape="1">
          <a:blip r:embed="rId2">
            <a:alphaModFix/>
          </a:blip>
          <a:srcRect b="0" l="0" r="0" t="0"/>
          <a:stretch/>
        </p:blipFill>
        <p:spPr>
          <a:xfrm>
            <a:off x="1397442" y="310690"/>
            <a:ext cx="6414917" cy="3254542"/>
          </a:xfrm>
          <a:prstGeom prst="rect">
            <a:avLst/>
          </a:prstGeom>
          <a:noFill/>
          <a:ln>
            <a:noFill/>
          </a:ln>
        </p:spPr>
      </p:pic>
      <p:grpSp>
        <p:nvGrpSpPr>
          <p:cNvPr id="10" name="Google Shape;10;p2"/>
          <p:cNvGrpSpPr/>
          <p:nvPr/>
        </p:nvGrpSpPr>
        <p:grpSpPr>
          <a:xfrm>
            <a:off x="2345" y="5048113"/>
            <a:ext cx="9141497" cy="105987"/>
            <a:chOff x="2267744" y="4865360"/>
            <a:chExt cx="8064840" cy="154749"/>
          </a:xfrm>
        </p:grpSpPr>
        <p:sp>
          <p:nvSpPr>
            <p:cNvPr id="11" name="Google Shape;11;p2"/>
            <p:cNvSpPr/>
            <p:nvPr/>
          </p:nvSpPr>
          <p:spPr>
            <a:xfrm>
              <a:off x="2267744" y="4872209"/>
              <a:ext cx="504000" cy="14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2"/>
            <p:cNvSpPr/>
            <p:nvPr/>
          </p:nvSpPr>
          <p:spPr>
            <a:xfrm>
              <a:off x="2771800" y="4872088"/>
              <a:ext cx="504000" cy="147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p:nvPr/>
          </p:nvSpPr>
          <p:spPr>
            <a:xfrm>
              <a:off x="3275856" y="4870431"/>
              <a:ext cx="504000" cy="147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2"/>
            <p:cNvSpPr/>
            <p:nvPr/>
          </p:nvSpPr>
          <p:spPr>
            <a:xfrm>
              <a:off x="3779912" y="4870310"/>
              <a:ext cx="504000" cy="147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2"/>
            <p:cNvSpPr/>
            <p:nvPr/>
          </p:nvSpPr>
          <p:spPr>
            <a:xfrm>
              <a:off x="4283968" y="4868845"/>
              <a:ext cx="504000" cy="14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
            <p:cNvSpPr/>
            <p:nvPr/>
          </p:nvSpPr>
          <p:spPr>
            <a:xfrm>
              <a:off x="4788024" y="4868724"/>
              <a:ext cx="504000" cy="147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
            <p:cNvSpPr/>
            <p:nvPr/>
          </p:nvSpPr>
          <p:spPr>
            <a:xfrm>
              <a:off x="5292080" y="4867067"/>
              <a:ext cx="504000" cy="147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5796136" y="4866946"/>
              <a:ext cx="504000" cy="147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6300192" y="4868845"/>
              <a:ext cx="504000" cy="14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6804248" y="4868724"/>
              <a:ext cx="504000" cy="147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7308304" y="4867067"/>
              <a:ext cx="504000" cy="147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7812360" y="4866946"/>
              <a:ext cx="504000" cy="147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8316416" y="4865481"/>
              <a:ext cx="504000" cy="147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a:off x="8820472" y="4865360"/>
              <a:ext cx="504000" cy="147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9324528" y="4871445"/>
              <a:ext cx="504000" cy="147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9828584" y="4871324"/>
              <a:ext cx="504000" cy="147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s and Contents Layout">
  <p:cSld name="Images and Contents Layout">
    <p:spTree>
      <p:nvGrpSpPr>
        <p:cNvPr id="69" name="Shape 69"/>
        <p:cNvGrpSpPr/>
        <p:nvPr/>
      </p:nvGrpSpPr>
      <p:grpSpPr>
        <a:xfrm>
          <a:off x="0" y="0"/>
          <a:ext cx="0" cy="0"/>
          <a:chOff x="0" y="0"/>
          <a:chExt cx="0" cy="0"/>
        </a:xfrm>
      </p:grpSpPr>
      <p:sp>
        <p:nvSpPr>
          <p:cNvPr id="70" name="Google Shape;70;p1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13"/>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2" name="Google Shape;72;p13"/>
          <p:cNvSpPr/>
          <p:nvPr>
            <p:ph idx="3" type="pic"/>
          </p:nvPr>
        </p:nvSpPr>
        <p:spPr>
          <a:xfrm>
            <a:off x="683568" y="1335357"/>
            <a:ext cx="1296144" cy="101159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p:nvPr>
            <p:ph idx="4" type="pic"/>
          </p:nvPr>
        </p:nvSpPr>
        <p:spPr>
          <a:xfrm>
            <a:off x="683568" y="2527876"/>
            <a:ext cx="1296144" cy="101159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13"/>
          <p:cNvSpPr/>
          <p:nvPr>
            <p:ph idx="5" type="pic"/>
          </p:nvPr>
        </p:nvSpPr>
        <p:spPr>
          <a:xfrm>
            <a:off x="683568" y="3720395"/>
            <a:ext cx="1296144" cy="101159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5" name="Google Shape;75;p13"/>
          <p:cNvSpPr/>
          <p:nvPr/>
        </p:nvSpPr>
        <p:spPr>
          <a:xfrm>
            <a:off x="2166260" y="1335357"/>
            <a:ext cx="6977740" cy="1011600"/>
          </a:xfrm>
          <a:prstGeom prst="rect">
            <a:avLst/>
          </a:prstGeom>
          <a:solidFill>
            <a:srgbClr val="BFDCA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13"/>
          <p:cNvSpPr/>
          <p:nvPr/>
        </p:nvSpPr>
        <p:spPr>
          <a:xfrm>
            <a:off x="2166260" y="2527876"/>
            <a:ext cx="6977740" cy="1011600"/>
          </a:xfrm>
          <a:prstGeom prst="rect">
            <a:avLst/>
          </a:prstGeom>
          <a:solidFill>
            <a:srgbClr val="DAECB2">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3"/>
          <p:cNvSpPr/>
          <p:nvPr/>
        </p:nvSpPr>
        <p:spPr>
          <a:xfrm>
            <a:off x="2166260" y="3720395"/>
            <a:ext cx="6977740" cy="1011600"/>
          </a:xfrm>
          <a:prstGeom prst="rect">
            <a:avLst/>
          </a:prstGeom>
          <a:solidFill>
            <a:srgbClr val="DFEDD5">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13"/>
          <p:cNvSpPr/>
          <p:nvPr/>
        </p:nvSpPr>
        <p:spPr>
          <a:xfrm>
            <a:off x="0" y="1335357"/>
            <a:ext cx="511906" cy="1011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13"/>
          <p:cNvSpPr/>
          <p:nvPr/>
        </p:nvSpPr>
        <p:spPr>
          <a:xfrm>
            <a:off x="0" y="2527876"/>
            <a:ext cx="511906" cy="1011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3"/>
          <p:cNvSpPr/>
          <p:nvPr/>
        </p:nvSpPr>
        <p:spPr>
          <a:xfrm>
            <a:off x="0" y="3720395"/>
            <a:ext cx="511906" cy="1011600"/>
          </a:xfrm>
          <a:prstGeom prst="rect">
            <a:avLst/>
          </a:prstGeom>
          <a:solidFill>
            <a:srgbClr val="A0CA83">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 name="Google Shape;81;p13"/>
          <p:cNvGrpSpPr/>
          <p:nvPr/>
        </p:nvGrpSpPr>
        <p:grpSpPr>
          <a:xfrm>
            <a:off x="2366" y="5048249"/>
            <a:ext cx="9141635" cy="105933"/>
            <a:chOff x="2267744" y="4865360"/>
            <a:chExt cx="8064896" cy="154663"/>
          </a:xfrm>
        </p:grpSpPr>
        <p:sp>
          <p:nvSpPr>
            <p:cNvPr id="82" name="Google Shape;82;p13"/>
            <p:cNvSpPr/>
            <p:nvPr/>
          </p:nvSpPr>
          <p:spPr>
            <a:xfrm>
              <a:off x="2267744" y="4872209"/>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3"/>
            <p:cNvSpPr/>
            <p:nvPr/>
          </p:nvSpPr>
          <p:spPr>
            <a:xfrm>
              <a:off x="2771800" y="4872088"/>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3"/>
            <p:cNvSpPr/>
            <p:nvPr/>
          </p:nvSpPr>
          <p:spPr>
            <a:xfrm>
              <a:off x="3275856" y="4870431"/>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 name="Google Shape;85;p13"/>
            <p:cNvSpPr/>
            <p:nvPr/>
          </p:nvSpPr>
          <p:spPr>
            <a:xfrm>
              <a:off x="3779912" y="4870310"/>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13"/>
            <p:cNvSpPr/>
            <p:nvPr/>
          </p:nvSpPr>
          <p:spPr>
            <a:xfrm>
              <a:off x="4283968"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13"/>
            <p:cNvSpPr/>
            <p:nvPr/>
          </p:nvSpPr>
          <p:spPr>
            <a:xfrm>
              <a:off x="4788024"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 name="Google Shape;88;p13"/>
            <p:cNvSpPr/>
            <p:nvPr/>
          </p:nvSpPr>
          <p:spPr>
            <a:xfrm>
              <a:off x="5292080"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3"/>
            <p:cNvSpPr/>
            <p:nvPr/>
          </p:nvSpPr>
          <p:spPr>
            <a:xfrm>
              <a:off x="5796136"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 name="Google Shape;90;p13"/>
            <p:cNvSpPr/>
            <p:nvPr/>
          </p:nvSpPr>
          <p:spPr>
            <a:xfrm>
              <a:off x="6300192"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13"/>
            <p:cNvSpPr/>
            <p:nvPr/>
          </p:nvSpPr>
          <p:spPr>
            <a:xfrm>
              <a:off x="6804248"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3"/>
            <p:cNvSpPr/>
            <p:nvPr/>
          </p:nvSpPr>
          <p:spPr>
            <a:xfrm>
              <a:off x="7308304"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13"/>
            <p:cNvSpPr/>
            <p:nvPr/>
          </p:nvSpPr>
          <p:spPr>
            <a:xfrm>
              <a:off x="7812360"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3"/>
            <p:cNvSpPr/>
            <p:nvPr/>
          </p:nvSpPr>
          <p:spPr>
            <a:xfrm>
              <a:off x="8316416" y="4865481"/>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3"/>
            <p:cNvSpPr/>
            <p:nvPr/>
          </p:nvSpPr>
          <p:spPr>
            <a:xfrm>
              <a:off x="8820472" y="4865360"/>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3"/>
            <p:cNvSpPr/>
            <p:nvPr/>
          </p:nvSpPr>
          <p:spPr>
            <a:xfrm>
              <a:off x="9324528" y="4871445"/>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13"/>
            <p:cNvSpPr/>
            <p:nvPr/>
          </p:nvSpPr>
          <p:spPr>
            <a:xfrm>
              <a:off x="9828584" y="4871324"/>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Basic Layout">
  <p:cSld name="5_Basic Layout">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4"/>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0" name="Google Shape;100;p14"/>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01" name="Google Shape;101;p14"/>
          <p:cNvGrpSpPr/>
          <p:nvPr/>
        </p:nvGrpSpPr>
        <p:grpSpPr>
          <a:xfrm>
            <a:off x="2366" y="5048249"/>
            <a:ext cx="9141635" cy="105933"/>
            <a:chOff x="2267744" y="4865360"/>
            <a:chExt cx="8064896" cy="154663"/>
          </a:xfrm>
        </p:grpSpPr>
        <p:sp>
          <p:nvSpPr>
            <p:cNvPr id="102" name="Google Shape;102;p14"/>
            <p:cNvSpPr/>
            <p:nvPr/>
          </p:nvSpPr>
          <p:spPr>
            <a:xfrm>
              <a:off x="2267744" y="4872209"/>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14"/>
            <p:cNvSpPr/>
            <p:nvPr/>
          </p:nvSpPr>
          <p:spPr>
            <a:xfrm>
              <a:off x="2771800" y="4872088"/>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4"/>
            <p:cNvSpPr/>
            <p:nvPr/>
          </p:nvSpPr>
          <p:spPr>
            <a:xfrm>
              <a:off x="3275856" y="4870431"/>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14"/>
            <p:cNvSpPr/>
            <p:nvPr/>
          </p:nvSpPr>
          <p:spPr>
            <a:xfrm>
              <a:off x="3779912" y="4870310"/>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4"/>
            <p:cNvSpPr/>
            <p:nvPr/>
          </p:nvSpPr>
          <p:spPr>
            <a:xfrm>
              <a:off x="4283968"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14"/>
            <p:cNvSpPr/>
            <p:nvPr/>
          </p:nvSpPr>
          <p:spPr>
            <a:xfrm>
              <a:off x="4788024"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14"/>
            <p:cNvSpPr/>
            <p:nvPr/>
          </p:nvSpPr>
          <p:spPr>
            <a:xfrm>
              <a:off x="5292080"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4"/>
            <p:cNvSpPr/>
            <p:nvPr/>
          </p:nvSpPr>
          <p:spPr>
            <a:xfrm>
              <a:off x="5796136"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4"/>
            <p:cNvSpPr/>
            <p:nvPr/>
          </p:nvSpPr>
          <p:spPr>
            <a:xfrm>
              <a:off x="6300192"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14"/>
            <p:cNvSpPr/>
            <p:nvPr/>
          </p:nvSpPr>
          <p:spPr>
            <a:xfrm>
              <a:off x="6804248"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4"/>
            <p:cNvSpPr/>
            <p:nvPr/>
          </p:nvSpPr>
          <p:spPr>
            <a:xfrm>
              <a:off x="7308304"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4"/>
            <p:cNvSpPr/>
            <p:nvPr/>
          </p:nvSpPr>
          <p:spPr>
            <a:xfrm>
              <a:off x="7812360"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14"/>
            <p:cNvSpPr/>
            <p:nvPr/>
          </p:nvSpPr>
          <p:spPr>
            <a:xfrm>
              <a:off x="8316416" y="4865481"/>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14"/>
            <p:cNvSpPr/>
            <p:nvPr/>
          </p:nvSpPr>
          <p:spPr>
            <a:xfrm>
              <a:off x="8820472" y="4865360"/>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14"/>
            <p:cNvSpPr/>
            <p:nvPr/>
          </p:nvSpPr>
          <p:spPr>
            <a:xfrm>
              <a:off x="9324528" y="4871445"/>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4"/>
            <p:cNvSpPr/>
            <p:nvPr/>
          </p:nvSpPr>
          <p:spPr>
            <a:xfrm>
              <a:off x="9828584" y="4871324"/>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Images and Contents Layout">
  <p:cSld name="9_Images and Contents Layout">
    <p:spTree>
      <p:nvGrpSpPr>
        <p:cNvPr id="118" name="Shape 118"/>
        <p:cNvGrpSpPr/>
        <p:nvPr/>
      </p:nvGrpSpPr>
      <p:grpSpPr>
        <a:xfrm>
          <a:off x="0" y="0"/>
          <a:ext cx="0" cy="0"/>
          <a:chOff x="0" y="0"/>
          <a:chExt cx="0" cy="0"/>
        </a:xfrm>
      </p:grpSpPr>
      <p:sp>
        <p:nvSpPr>
          <p:cNvPr id="119" name="Google Shape;119;p15"/>
          <p:cNvSpPr/>
          <p:nvPr>
            <p:ph idx="2" type="pic"/>
          </p:nvPr>
        </p:nvSpPr>
        <p:spPr>
          <a:xfrm>
            <a:off x="0" y="0"/>
            <a:ext cx="9144000" cy="51435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Basic Layout">
  <p:cSld name="4_Basic Layout">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p:nvPr/>
        </p:nvSpPr>
        <p:spPr>
          <a:xfrm>
            <a:off x="107504" y="123478"/>
            <a:ext cx="8928992" cy="4896544"/>
          </a:xfrm>
          <a:prstGeom prst="rect">
            <a:avLst/>
          </a:pr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16"/>
          <p:cNvSpPr txBox="1"/>
          <p:nvPr>
            <p:ph idx="1" type="body"/>
          </p:nvPr>
        </p:nvSpPr>
        <p:spPr>
          <a:xfrm>
            <a:off x="0" y="195486"/>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 name="Google Shape;123;p16"/>
          <p:cNvSpPr txBox="1"/>
          <p:nvPr>
            <p:ph idx="2" type="body"/>
          </p:nvPr>
        </p:nvSpPr>
        <p:spPr>
          <a:xfrm>
            <a:off x="0" y="771550"/>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모니터.png" id="124" name="Google Shape;124;p16"/>
          <p:cNvPicPr preferRelativeResize="0"/>
          <p:nvPr/>
        </p:nvPicPr>
        <p:blipFill rotWithShape="1">
          <a:blip r:embed="rId3">
            <a:alphaModFix/>
          </a:blip>
          <a:srcRect b="0" l="0" r="0" t="0"/>
          <a:stretch/>
        </p:blipFill>
        <p:spPr>
          <a:xfrm>
            <a:off x="1019755" y="1131590"/>
            <a:ext cx="3312368" cy="2943690"/>
          </a:xfrm>
          <a:prstGeom prst="rect">
            <a:avLst/>
          </a:prstGeom>
          <a:noFill/>
          <a:ln>
            <a:noFill/>
          </a:ln>
        </p:spPr>
      </p:pic>
      <p:sp>
        <p:nvSpPr>
          <p:cNvPr id="125" name="Google Shape;125;p16"/>
          <p:cNvSpPr/>
          <p:nvPr>
            <p:ph idx="3" type="pic"/>
          </p:nvPr>
        </p:nvSpPr>
        <p:spPr>
          <a:xfrm>
            <a:off x="1154419" y="1237310"/>
            <a:ext cx="3043041" cy="184202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pic>
        <p:nvPicPr>
          <p:cNvPr descr="D:\Fullppt\005-PNG이미지\모니터.png" id="126" name="Google Shape;126;p16"/>
          <p:cNvPicPr preferRelativeResize="0"/>
          <p:nvPr/>
        </p:nvPicPr>
        <p:blipFill rotWithShape="1">
          <a:blip r:embed="rId3">
            <a:alphaModFix/>
          </a:blip>
          <a:srcRect b="0" l="0" r="0" t="0"/>
          <a:stretch/>
        </p:blipFill>
        <p:spPr>
          <a:xfrm>
            <a:off x="4764171" y="1117462"/>
            <a:ext cx="3312368" cy="2943690"/>
          </a:xfrm>
          <a:prstGeom prst="rect">
            <a:avLst/>
          </a:prstGeom>
          <a:noFill/>
          <a:ln>
            <a:noFill/>
          </a:ln>
        </p:spPr>
      </p:pic>
      <p:sp>
        <p:nvSpPr>
          <p:cNvPr id="127" name="Google Shape;127;p16"/>
          <p:cNvSpPr/>
          <p:nvPr>
            <p:ph idx="4" type="pic"/>
          </p:nvPr>
        </p:nvSpPr>
        <p:spPr>
          <a:xfrm>
            <a:off x="4898835" y="1223182"/>
            <a:ext cx="3043041" cy="184202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Images and Contents Layout">
  <p:cSld name="1_Images and Contents Layout">
    <p:spTree>
      <p:nvGrpSpPr>
        <p:cNvPr id="128" name="Shape 128"/>
        <p:cNvGrpSpPr/>
        <p:nvPr/>
      </p:nvGrpSpPr>
      <p:grpSpPr>
        <a:xfrm>
          <a:off x="0" y="0"/>
          <a:ext cx="0" cy="0"/>
          <a:chOff x="0" y="0"/>
          <a:chExt cx="0" cy="0"/>
        </a:xfrm>
      </p:grpSpPr>
      <p:sp>
        <p:nvSpPr>
          <p:cNvPr id="129" name="Google Shape;129;p17"/>
          <p:cNvSpPr/>
          <p:nvPr/>
        </p:nvSpPr>
        <p:spPr>
          <a:xfrm>
            <a:off x="3563888" y="1459377"/>
            <a:ext cx="3312127" cy="360000"/>
          </a:xfrm>
          <a:prstGeom prst="homePlate">
            <a:avLst>
              <a:gd fmla="val 58282" name="adj"/>
            </a:avLst>
          </a:prstGeom>
          <a:solidFill>
            <a:srgbClr val="C8E3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17"/>
          <p:cNvSpPr/>
          <p:nvPr/>
        </p:nvSpPr>
        <p:spPr>
          <a:xfrm>
            <a:off x="3563888" y="1963541"/>
            <a:ext cx="3672128" cy="360000"/>
          </a:xfrm>
          <a:prstGeom prst="homePlate">
            <a:avLst>
              <a:gd fmla="val 58282" name="adj"/>
            </a:avLst>
          </a:prstGeom>
          <a:solidFill>
            <a:srgbClr val="A0CA8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17"/>
          <p:cNvSpPr/>
          <p:nvPr/>
        </p:nvSpPr>
        <p:spPr>
          <a:xfrm>
            <a:off x="3563888" y="2467705"/>
            <a:ext cx="4032128" cy="360000"/>
          </a:xfrm>
          <a:prstGeom prst="homePlate">
            <a:avLst>
              <a:gd fmla="val 58282"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17"/>
          <p:cNvSpPr/>
          <p:nvPr/>
        </p:nvSpPr>
        <p:spPr>
          <a:xfrm>
            <a:off x="3563888" y="2947558"/>
            <a:ext cx="4392128" cy="360000"/>
          </a:xfrm>
          <a:prstGeom prst="homePlate">
            <a:avLst>
              <a:gd fmla="val 58282"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17"/>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4" name="Google Shape;134;p17"/>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135" name="Google Shape;135;p17"/>
          <p:cNvPicPr preferRelativeResize="0"/>
          <p:nvPr/>
        </p:nvPicPr>
        <p:blipFill rotWithShape="1">
          <a:blip r:embed="rId2">
            <a:alphaModFix/>
          </a:blip>
          <a:srcRect b="0" l="0" r="0" t="0"/>
          <a:stretch/>
        </p:blipFill>
        <p:spPr>
          <a:xfrm>
            <a:off x="-396552" y="1140705"/>
            <a:ext cx="5218080" cy="2654000"/>
          </a:xfrm>
          <a:prstGeom prst="rect">
            <a:avLst/>
          </a:prstGeom>
          <a:noFill/>
          <a:ln>
            <a:noFill/>
          </a:ln>
        </p:spPr>
      </p:pic>
      <p:sp>
        <p:nvSpPr>
          <p:cNvPr id="136" name="Google Shape;136;p17"/>
          <p:cNvSpPr/>
          <p:nvPr>
            <p:ph idx="3" type="pic"/>
          </p:nvPr>
        </p:nvSpPr>
        <p:spPr>
          <a:xfrm>
            <a:off x="1021006" y="1483269"/>
            <a:ext cx="2501783" cy="184949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grpSp>
        <p:nvGrpSpPr>
          <p:cNvPr id="137" name="Google Shape;137;p17"/>
          <p:cNvGrpSpPr/>
          <p:nvPr/>
        </p:nvGrpSpPr>
        <p:grpSpPr>
          <a:xfrm>
            <a:off x="2366" y="5048249"/>
            <a:ext cx="9141635" cy="105933"/>
            <a:chOff x="2267744" y="4865360"/>
            <a:chExt cx="8064896" cy="154663"/>
          </a:xfrm>
        </p:grpSpPr>
        <p:sp>
          <p:nvSpPr>
            <p:cNvPr id="138" name="Google Shape;138;p17"/>
            <p:cNvSpPr/>
            <p:nvPr/>
          </p:nvSpPr>
          <p:spPr>
            <a:xfrm>
              <a:off x="2267744" y="4872209"/>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17"/>
            <p:cNvSpPr/>
            <p:nvPr/>
          </p:nvSpPr>
          <p:spPr>
            <a:xfrm>
              <a:off x="2771800" y="4872088"/>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17"/>
            <p:cNvSpPr/>
            <p:nvPr/>
          </p:nvSpPr>
          <p:spPr>
            <a:xfrm>
              <a:off x="3275856" y="4870431"/>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17"/>
            <p:cNvSpPr/>
            <p:nvPr/>
          </p:nvSpPr>
          <p:spPr>
            <a:xfrm>
              <a:off x="3779912" y="4870310"/>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17"/>
            <p:cNvSpPr/>
            <p:nvPr/>
          </p:nvSpPr>
          <p:spPr>
            <a:xfrm>
              <a:off x="4283968"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17"/>
            <p:cNvSpPr/>
            <p:nvPr/>
          </p:nvSpPr>
          <p:spPr>
            <a:xfrm>
              <a:off x="4788024"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17"/>
            <p:cNvSpPr/>
            <p:nvPr/>
          </p:nvSpPr>
          <p:spPr>
            <a:xfrm>
              <a:off x="5292080"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17"/>
            <p:cNvSpPr/>
            <p:nvPr/>
          </p:nvSpPr>
          <p:spPr>
            <a:xfrm>
              <a:off x="5796136"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7"/>
            <p:cNvSpPr/>
            <p:nvPr/>
          </p:nvSpPr>
          <p:spPr>
            <a:xfrm>
              <a:off x="6300192"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7"/>
            <p:cNvSpPr/>
            <p:nvPr/>
          </p:nvSpPr>
          <p:spPr>
            <a:xfrm>
              <a:off x="6804248"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17"/>
            <p:cNvSpPr/>
            <p:nvPr/>
          </p:nvSpPr>
          <p:spPr>
            <a:xfrm>
              <a:off x="7308304"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17"/>
            <p:cNvSpPr/>
            <p:nvPr/>
          </p:nvSpPr>
          <p:spPr>
            <a:xfrm>
              <a:off x="7812360"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7"/>
            <p:cNvSpPr/>
            <p:nvPr/>
          </p:nvSpPr>
          <p:spPr>
            <a:xfrm>
              <a:off x="8316416" y="4865481"/>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7"/>
            <p:cNvSpPr/>
            <p:nvPr/>
          </p:nvSpPr>
          <p:spPr>
            <a:xfrm>
              <a:off x="8820472" y="4865360"/>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7"/>
            <p:cNvSpPr/>
            <p:nvPr/>
          </p:nvSpPr>
          <p:spPr>
            <a:xfrm>
              <a:off x="9324528" y="4871445"/>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17"/>
            <p:cNvSpPr/>
            <p:nvPr/>
          </p:nvSpPr>
          <p:spPr>
            <a:xfrm>
              <a:off x="9828584" y="4871324"/>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Images and Contents Layout">
  <p:cSld name="8_Images and Contents Layout">
    <p:spTree>
      <p:nvGrpSpPr>
        <p:cNvPr id="154" name="Shape 154"/>
        <p:cNvGrpSpPr/>
        <p:nvPr/>
      </p:nvGrpSpPr>
      <p:grpSpPr>
        <a:xfrm>
          <a:off x="0" y="0"/>
          <a:ext cx="0" cy="0"/>
          <a:chOff x="0" y="0"/>
          <a:chExt cx="0" cy="0"/>
        </a:xfrm>
      </p:grpSpPr>
      <p:sp>
        <p:nvSpPr>
          <p:cNvPr id="155" name="Google Shape;155;p18"/>
          <p:cNvSpPr/>
          <p:nvPr/>
        </p:nvSpPr>
        <p:spPr>
          <a:xfrm>
            <a:off x="3491880" y="2571750"/>
            <a:ext cx="2160240" cy="257175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200">
              <a:solidFill>
                <a:srgbClr val="3F3F3F"/>
              </a:solidFill>
              <a:latin typeface="Arial"/>
              <a:ea typeface="Arial"/>
              <a:cs typeface="Arial"/>
              <a:sym typeface="Arial"/>
            </a:endParaRPr>
          </a:p>
        </p:txBody>
      </p:sp>
      <p:sp>
        <p:nvSpPr>
          <p:cNvPr id="156" name="Google Shape;156;p18"/>
          <p:cNvSpPr/>
          <p:nvPr>
            <p:ph idx="2" type="pic"/>
          </p:nvPr>
        </p:nvSpPr>
        <p:spPr>
          <a:xfrm>
            <a:off x="5652120" y="2571750"/>
            <a:ext cx="349188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7" name="Google Shape;157;p18"/>
          <p:cNvSpPr/>
          <p:nvPr>
            <p:ph idx="3" type="pic"/>
          </p:nvPr>
        </p:nvSpPr>
        <p:spPr>
          <a:xfrm>
            <a:off x="0" y="2561481"/>
            <a:ext cx="1740797" cy="129614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8" name="Google Shape;158;p18"/>
          <p:cNvSpPr/>
          <p:nvPr>
            <p:ph idx="4" type="pic"/>
          </p:nvPr>
        </p:nvSpPr>
        <p:spPr>
          <a:xfrm>
            <a:off x="1739834" y="2561481"/>
            <a:ext cx="1752046" cy="129614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9" name="Google Shape;159;p18"/>
          <p:cNvSpPr/>
          <p:nvPr>
            <p:ph idx="5" type="pic"/>
          </p:nvPr>
        </p:nvSpPr>
        <p:spPr>
          <a:xfrm>
            <a:off x="0" y="3857625"/>
            <a:ext cx="3491880" cy="129614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0" name="Google Shape;160;p18"/>
          <p:cNvSpPr/>
          <p:nvPr>
            <p:ph idx="6" type="pic"/>
          </p:nvPr>
        </p:nvSpPr>
        <p:spPr>
          <a:xfrm>
            <a:off x="0" y="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1" name="Google Shape;161;p18"/>
          <p:cNvSpPr/>
          <p:nvPr>
            <p:ph idx="7" type="pic"/>
          </p:nvPr>
        </p:nvSpPr>
        <p:spPr>
          <a:xfrm>
            <a:off x="4572000" y="0"/>
            <a:ext cx="4572000" cy="257175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Images and Contents Layout">
  <p:cSld name="5_Images and Contents Layout">
    <p:spTree>
      <p:nvGrpSpPr>
        <p:cNvPr id="162" name="Shape 162"/>
        <p:cNvGrpSpPr/>
        <p:nvPr/>
      </p:nvGrpSpPr>
      <p:grpSpPr>
        <a:xfrm>
          <a:off x="0" y="0"/>
          <a:ext cx="0" cy="0"/>
          <a:chOff x="0" y="0"/>
          <a:chExt cx="0" cy="0"/>
        </a:xfrm>
      </p:grpSpPr>
      <p:sp>
        <p:nvSpPr>
          <p:cNvPr id="163" name="Google Shape;163;p19"/>
          <p:cNvSpPr/>
          <p:nvPr>
            <p:ph idx="2" type="pic"/>
          </p:nvPr>
        </p:nvSpPr>
        <p:spPr>
          <a:xfrm>
            <a:off x="3923928" y="0"/>
            <a:ext cx="5220072" cy="314781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64" name="Google Shape;164;p19"/>
          <p:cNvSpPr/>
          <p:nvPr>
            <p:ph idx="3" type="pic"/>
          </p:nvPr>
        </p:nvSpPr>
        <p:spPr>
          <a:xfrm>
            <a:off x="611560" y="2787774"/>
            <a:ext cx="2880320" cy="201622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Basic Layout">
  <p:cSld name="3_Basic Layout">
    <p:bg>
      <p:bgPr>
        <a:gradFill>
          <a:gsLst>
            <a:gs pos="0">
              <a:schemeClr val="lt1"/>
            </a:gs>
            <a:gs pos="100000">
              <a:srgbClr val="E5EEE0">
                <a:alpha val="0"/>
              </a:srgbClr>
            </a:gs>
          </a:gsLst>
          <a:lin ang="5400000" scaled="0"/>
        </a:gradFill>
      </p:bgPr>
    </p:bg>
    <p:spTree>
      <p:nvGrpSpPr>
        <p:cNvPr id="165" name="Shape 165"/>
        <p:cNvGrpSpPr/>
        <p:nvPr/>
      </p:nvGrpSpPr>
      <p:grpSpPr>
        <a:xfrm>
          <a:off x="0" y="0"/>
          <a:ext cx="0" cy="0"/>
          <a:chOff x="0" y="0"/>
          <a:chExt cx="0" cy="0"/>
        </a:xfrm>
      </p:grpSpPr>
      <p:sp>
        <p:nvSpPr>
          <p:cNvPr id="166" name="Google Shape;166;p20"/>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7" name="Google Shape;167;p20"/>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Images and Contents Layout">
  <p:cSld name="7_Images and Contents Layout">
    <p:spTree>
      <p:nvGrpSpPr>
        <p:cNvPr id="168" name="Shape 168"/>
        <p:cNvGrpSpPr/>
        <p:nvPr/>
      </p:nvGrpSpPr>
      <p:grpSpPr>
        <a:xfrm>
          <a:off x="0" y="0"/>
          <a:ext cx="0" cy="0"/>
          <a:chOff x="0" y="0"/>
          <a:chExt cx="0" cy="0"/>
        </a:xfrm>
      </p:grpSpPr>
      <p:sp>
        <p:nvSpPr>
          <p:cNvPr id="169" name="Google Shape;169;p21"/>
          <p:cNvSpPr/>
          <p:nvPr>
            <p:ph idx="2" type="pic"/>
          </p:nvPr>
        </p:nvSpPr>
        <p:spPr>
          <a:xfrm>
            <a:off x="0" y="0"/>
            <a:ext cx="4499992" cy="249974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0" name="Google Shape;170;p21"/>
          <p:cNvSpPr/>
          <p:nvPr>
            <p:ph idx="3" type="pic"/>
          </p:nvPr>
        </p:nvSpPr>
        <p:spPr>
          <a:xfrm>
            <a:off x="4644008" y="0"/>
            <a:ext cx="4499992" cy="249974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1" name="Google Shape;171;p21"/>
          <p:cNvSpPr/>
          <p:nvPr>
            <p:ph idx="4" type="pic"/>
          </p:nvPr>
        </p:nvSpPr>
        <p:spPr>
          <a:xfrm>
            <a:off x="4644008" y="2643759"/>
            <a:ext cx="4499992" cy="249974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72" name="Google Shape;172;p21"/>
          <p:cNvSpPr/>
          <p:nvPr>
            <p:ph idx="5" type="pic"/>
          </p:nvPr>
        </p:nvSpPr>
        <p:spPr>
          <a:xfrm>
            <a:off x="0" y="2643759"/>
            <a:ext cx="4499992" cy="249974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mages and Contents Layout">
  <p:cSld name="2_Images and Contents Layout">
    <p:spTree>
      <p:nvGrpSpPr>
        <p:cNvPr id="173" name="Shape 173"/>
        <p:cNvGrpSpPr/>
        <p:nvPr/>
      </p:nvGrpSpPr>
      <p:grpSpPr>
        <a:xfrm>
          <a:off x="0" y="0"/>
          <a:ext cx="0" cy="0"/>
          <a:chOff x="0" y="0"/>
          <a:chExt cx="0" cy="0"/>
        </a:xfrm>
      </p:grpSpPr>
      <p:sp>
        <p:nvSpPr>
          <p:cNvPr id="174" name="Google Shape;174;p22"/>
          <p:cNvSpPr/>
          <p:nvPr/>
        </p:nvSpPr>
        <p:spPr>
          <a:xfrm>
            <a:off x="0" y="0"/>
            <a:ext cx="9144000" cy="25717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22"/>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6" name="Google Shape;176;p22"/>
          <p:cNvSpPr txBox="1"/>
          <p:nvPr>
            <p:ph idx="2" type="body"/>
          </p:nvPr>
        </p:nvSpPr>
        <p:spPr>
          <a:xfrm>
            <a:off x="0" y="757696"/>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PNG이미지\핸드폰2.png" id="177" name="Google Shape;177;p22"/>
          <p:cNvPicPr preferRelativeResize="0"/>
          <p:nvPr/>
        </p:nvPicPr>
        <p:blipFill rotWithShape="1">
          <a:blip r:embed="rId2">
            <a:alphaModFix/>
          </a:blip>
          <a:srcRect b="0" l="0" r="0" t="0"/>
          <a:stretch/>
        </p:blipFill>
        <p:spPr>
          <a:xfrm>
            <a:off x="5677798" y="1079005"/>
            <a:ext cx="3373328" cy="4085033"/>
          </a:xfrm>
          <a:prstGeom prst="rect">
            <a:avLst/>
          </a:prstGeom>
          <a:noFill/>
          <a:ln>
            <a:noFill/>
          </a:ln>
        </p:spPr>
      </p:pic>
      <p:sp>
        <p:nvSpPr>
          <p:cNvPr id="178" name="Google Shape;178;p22"/>
          <p:cNvSpPr/>
          <p:nvPr>
            <p:ph idx="3" type="pic"/>
          </p:nvPr>
        </p:nvSpPr>
        <p:spPr>
          <a:xfrm>
            <a:off x="6516216" y="1217153"/>
            <a:ext cx="1945465" cy="300514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grpSp>
        <p:nvGrpSpPr>
          <p:cNvPr id="179" name="Google Shape;179;p22"/>
          <p:cNvGrpSpPr/>
          <p:nvPr/>
        </p:nvGrpSpPr>
        <p:grpSpPr>
          <a:xfrm>
            <a:off x="2366" y="5048249"/>
            <a:ext cx="9141635" cy="105933"/>
            <a:chOff x="2267744" y="4865360"/>
            <a:chExt cx="8064896" cy="154663"/>
          </a:xfrm>
        </p:grpSpPr>
        <p:sp>
          <p:nvSpPr>
            <p:cNvPr id="180" name="Google Shape;180;p22"/>
            <p:cNvSpPr/>
            <p:nvPr/>
          </p:nvSpPr>
          <p:spPr>
            <a:xfrm>
              <a:off x="2267744" y="4872209"/>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2"/>
            <p:cNvSpPr/>
            <p:nvPr/>
          </p:nvSpPr>
          <p:spPr>
            <a:xfrm>
              <a:off x="2771800" y="4872088"/>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22"/>
            <p:cNvSpPr/>
            <p:nvPr/>
          </p:nvSpPr>
          <p:spPr>
            <a:xfrm>
              <a:off x="3275856" y="4870431"/>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22"/>
            <p:cNvSpPr/>
            <p:nvPr/>
          </p:nvSpPr>
          <p:spPr>
            <a:xfrm>
              <a:off x="3779912" y="4870310"/>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2"/>
            <p:cNvSpPr/>
            <p:nvPr/>
          </p:nvSpPr>
          <p:spPr>
            <a:xfrm>
              <a:off x="4283968"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2"/>
            <p:cNvSpPr/>
            <p:nvPr/>
          </p:nvSpPr>
          <p:spPr>
            <a:xfrm>
              <a:off x="4788024"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22"/>
            <p:cNvSpPr/>
            <p:nvPr/>
          </p:nvSpPr>
          <p:spPr>
            <a:xfrm>
              <a:off x="5292080"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22"/>
            <p:cNvSpPr/>
            <p:nvPr/>
          </p:nvSpPr>
          <p:spPr>
            <a:xfrm>
              <a:off x="5796136"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22"/>
            <p:cNvSpPr/>
            <p:nvPr/>
          </p:nvSpPr>
          <p:spPr>
            <a:xfrm>
              <a:off x="6300192" y="4868845"/>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22"/>
            <p:cNvSpPr/>
            <p:nvPr/>
          </p:nvSpPr>
          <p:spPr>
            <a:xfrm>
              <a:off x="6804248" y="4868724"/>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22"/>
            <p:cNvSpPr/>
            <p:nvPr/>
          </p:nvSpPr>
          <p:spPr>
            <a:xfrm>
              <a:off x="7308304" y="4867067"/>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22"/>
            <p:cNvSpPr/>
            <p:nvPr/>
          </p:nvSpPr>
          <p:spPr>
            <a:xfrm>
              <a:off x="7812360" y="4866946"/>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22"/>
            <p:cNvSpPr/>
            <p:nvPr/>
          </p:nvSpPr>
          <p:spPr>
            <a:xfrm>
              <a:off x="8316416" y="4865481"/>
              <a:ext cx="504056" cy="14781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22"/>
            <p:cNvSpPr/>
            <p:nvPr/>
          </p:nvSpPr>
          <p:spPr>
            <a:xfrm>
              <a:off x="8820472" y="4865360"/>
              <a:ext cx="504056" cy="1478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22"/>
            <p:cNvSpPr/>
            <p:nvPr/>
          </p:nvSpPr>
          <p:spPr>
            <a:xfrm>
              <a:off x="9324528" y="4871445"/>
              <a:ext cx="504056" cy="14781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22"/>
            <p:cNvSpPr/>
            <p:nvPr/>
          </p:nvSpPr>
          <p:spPr>
            <a:xfrm>
              <a:off x="9828584" y="4871324"/>
              <a:ext cx="504056" cy="14781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27" name="Shape 27"/>
        <p:cNvGrpSpPr/>
        <p:nvPr/>
      </p:nvGrpSpPr>
      <p:grpSpPr>
        <a:xfrm>
          <a:off x="0" y="0"/>
          <a:ext cx="0" cy="0"/>
          <a:chOff x="0" y="0"/>
          <a:chExt cx="0" cy="0"/>
        </a:xfrm>
      </p:grpSpPr>
      <p:grpSp>
        <p:nvGrpSpPr>
          <p:cNvPr id="28" name="Google Shape;28;p3"/>
          <p:cNvGrpSpPr/>
          <p:nvPr/>
        </p:nvGrpSpPr>
        <p:grpSpPr>
          <a:xfrm>
            <a:off x="2267744" y="41"/>
            <a:ext cx="4608576" cy="5143633"/>
            <a:chOff x="0" y="1347614"/>
            <a:chExt cx="9144000" cy="2448300"/>
          </a:xfrm>
        </p:grpSpPr>
        <p:sp>
          <p:nvSpPr>
            <p:cNvPr id="29" name="Google Shape;29;p3"/>
            <p:cNvSpPr/>
            <p:nvPr/>
          </p:nvSpPr>
          <p:spPr>
            <a:xfrm>
              <a:off x="0" y="1347614"/>
              <a:ext cx="9144000" cy="24483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3"/>
            <p:cNvSpPr/>
            <p:nvPr/>
          </p:nvSpPr>
          <p:spPr>
            <a:xfrm>
              <a:off x="2286000" y="1347614"/>
              <a:ext cx="4572000" cy="2448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 name="Google Shape;31;p3"/>
          <p:cNvSpPr txBox="1"/>
          <p:nvPr>
            <p:ph idx="1" type="body"/>
          </p:nvPr>
        </p:nvSpPr>
        <p:spPr>
          <a:xfrm>
            <a:off x="0" y="3363838"/>
            <a:ext cx="9144000" cy="576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 name="Google Shape;32;p3"/>
          <p:cNvSpPr txBox="1"/>
          <p:nvPr>
            <p:ph idx="2" type="body"/>
          </p:nvPr>
        </p:nvSpPr>
        <p:spPr>
          <a:xfrm>
            <a:off x="-148" y="3939902"/>
            <a:ext cx="9144000" cy="288000"/>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Images and Contents Layout">
  <p:cSld name="4_Images and Contents Layout">
    <p:spTree>
      <p:nvGrpSpPr>
        <p:cNvPr id="196" name="Shape 196"/>
        <p:cNvGrpSpPr/>
        <p:nvPr/>
      </p:nvGrpSpPr>
      <p:grpSpPr>
        <a:xfrm>
          <a:off x="0" y="0"/>
          <a:ext cx="0" cy="0"/>
          <a:chOff x="0" y="0"/>
          <a:chExt cx="0" cy="0"/>
        </a:xfrm>
      </p:grpSpPr>
      <p:sp>
        <p:nvSpPr>
          <p:cNvPr id="197" name="Google Shape;197;p23"/>
          <p:cNvSpPr/>
          <p:nvPr>
            <p:ph idx="2" type="pic"/>
          </p:nvPr>
        </p:nvSpPr>
        <p:spPr>
          <a:xfrm>
            <a:off x="0" y="0"/>
            <a:ext cx="4572000" cy="171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8" name="Google Shape;198;p23"/>
          <p:cNvSpPr/>
          <p:nvPr>
            <p:ph idx="3" type="pic"/>
          </p:nvPr>
        </p:nvSpPr>
        <p:spPr>
          <a:xfrm>
            <a:off x="4572000" y="1715444"/>
            <a:ext cx="4572000" cy="171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99" name="Google Shape;199;p23"/>
          <p:cNvSpPr/>
          <p:nvPr>
            <p:ph idx="4" type="pic"/>
          </p:nvPr>
        </p:nvSpPr>
        <p:spPr>
          <a:xfrm>
            <a:off x="0" y="3433500"/>
            <a:ext cx="4572000" cy="1710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Images and Contents Layout">
  <p:cSld name="6_Images and Contents Layout">
    <p:spTree>
      <p:nvGrpSpPr>
        <p:cNvPr id="200" name="Shape 200"/>
        <p:cNvGrpSpPr/>
        <p:nvPr/>
      </p:nvGrpSpPr>
      <p:grpSpPr>
        <a:xfrm>
          <a:off x="0" y="0"/>
          <a:ext cx="0" cy="0"/>
          <a:chOff x="0" y="0"/>
          <a:chExt cx="0" cy="0"/>
        </a:xfrm>
      </p:grpSpPr>
      <p:sp>
        <p:nvSpPr>
          <p:cNvPr id="201" name="Google Shape;201;p24"/>
          <p:cNvSpPr/>
          <p:nvPr>
            <p:ph idx="2" type="pic"/>
          </p:nvPr>
        </p:nvSpPr>
        <p:spPr>
          <a:xfrm>
            <a:off x="0" y="0"/>
            <a:ext cx="9144000" cy="329183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asic Layout">
  <p:cSld name="1_Basic Layout">
    <p:bg>
      <p:bgPr>
        <a:blipFill>
          <a:blip r:embed="rId2">
            <a:alphaModFix/>
          </a:blip>
          <a:stretch>
            <a:fillRect/>
          </a:stretch>
        </a:blipFill>
      </p:bgPr>
    </p:bg>
    <p:spTree>
      <p:nvGrpSpPr>
        <p:cNvPr id="202" name="Shape 202"/>
        <p:cNvGrpSpPr/>
        <p:nvPr/>
      </p:nvGrpSpPr>
      <p:grpSpPr>
        <a:xfrm>
          <a:off x="0" y="0"/>
          <a:ext cx="0" cy="0"/>
          <a:chOff x="0" y="0"/>
          <a:chExt cx="0" cy="0"/>
        </a:xfrm>
      </p:grpSpPr>
      <p:sp>
        <p:nvSpPr>
          <p:cNvPr id="203" name="Google Shape;203;p25"/>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4" name="Google Shape;204;p25"/>
          <p:cNvSpPr txBox="1"/>
          <p:nvPr>
            <p:ph idx="2" type="body"/>
          </p:nvPr>
        </p:nvSpPr>
        <p:spPr>
          <a:xfrm>
            <a:off x="0" y="69954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5" name="Google Shape;205;p25"/>
          <p:cNvSpPr/>
          <p:nvPr/>
        </p:nvSpPr>
        <p:spPr>
          <a:xfrm>
            <a:off x="107504" y="1131590"/>
            <a:ext cx="8928992" cy="3888432"/>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con sets layout">
  <p:cSld name="icon sets layout">
    <p:spTree>
      <p:nvGrpSpPr>
        <p:cNvPr id="206" name="Shape 206"/>
        <p:cNvGrpSpPr/>
        <p:nvPr/>
      </p:nvGrpSpPr>
      <p:grpSpPr>
        <a:xfrm>
          <a:off x="0" y="0"/>
          <a:ext cx="0" cy="0"/>
          <a:chOff x="0" y="0"/>
          <a:chExt cx="0" cy="0"/>
        </a:xfrm>
      </p:grpSpPr>
      <p:sp>
        <p:nvSpPr>
          <p:cNvPr id="207" name="Google Shape;207;p26"/>
          <p:cNvSpPr txBox="1"/>
          <p:nvPr>
            <p:ph idx="1" type="body"/>
          </p:nvPr>
        </p:nvSpPr>
        <p:spPr>
          <a:xfrm>
            <a:off x="0" y="12347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208" name="Google Shape;208;p26"/>
          <p:cNvGrpSpPr/>
          <p:nvPr/>
        </p:nvGrpSpPr>
        <p:grpSpPr>
          <a:xfrm>
            <a:off x="354008" y="1131589"/>
            <a:ext cx="2849840" cy="3649171"/>
            <a:chOff x="354008" y="1131589"/>
            <a:chExt cx="2849840" cy="3649171"/>
          </a:xfrm>
        </p:grpSpPr>
        <p:sp>
          <p:nvSpPr>
            <p:cNvPr id="209" name="Google Shape;209;p26"/>
            <p:cNvSpPr/>
            <p:nvPr/>
          </p:nvSpPr>
          <p:spPr>
            <a:xfrm>
              <a:off x="354008" y="1131589"/>
              <a:ext cx="2849840" cy="3649171"/>
            </a:xfrm>
            <a:prstGeom prst="roundRect">
              <a:avLst>
                <a:gd fmla="val 3968" name="adj"/>
              </a:avLst>
            </a:prstGeom>
            <a:solidFill>
              <a:schemeClr val="accen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26"/>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26"/>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33" name="Shape 33"/>
        <p:cNvGrpSpPr/>
        <p:nvPr/>
      </p:nvGrpSpPr>
      <p:grpSpPr>
        <a:xfrm>
          <a:off x="0" y="0"/>
          <a:ext cx="0" cy="0"/>
          <a:chOff x="0" y="0"/>
          <a:chExt cx="0" cy="0"/>
        </a:xfrm>
      </p:grpSpPr>
      <p:sp>
        <p:nvSpPr>
          <p:cNvPr id="34" name="Google Shape;34;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a:off x="830392" y="1191256"/>
            <a:ext cx="745763" cy="45826"/>
            <a:chOff x="4580561" y="2589004"/>
            <a:chExt cx="1064464" cy="25200"/>
          </a:xfrm>
        </p:grpSpPr>
        <p:sp>
          <p:nvSpPr>
            <p:cNvPr id="36" name="Google Shape;3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ctrTitle"/>
          </p:nvPr>
        </p:nvSpPr>
        <p:spPr>
          <a:xfrm>
            <a:off x="729450" y="1322450"/>
            <a:ext cx="7688100" cy="1664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4200"/>
              <a:buChar char="●"/>
              <a:defRPr sz="4200">
                <a:solidFill>
                  <a:schemeClr val="dk2"/>
                </a:solidFill>
              </a:defRPr>
            </a:lvl1pPr>
            <a:lvl2pPr lvl="1" rtl="0">
              <a:spcBef>
                <a:spcPts val="0"/>
              </a:spcBef>
              <a:spcAft>
                <a:spcPts val="0"/>
              </a:spcAft>
              <a:buClr>
                <a:schemeClr val="dk2"/>
              </a:buClr>
              <a:buSzPts val="4200"/>
              <a:buChar char="○"/>
              <a:defRPr sz="4200">
                <a:solidFill>
                  <a:schemeClr val="dk2"/>
                </a:solidFill>
              </a:defRPr>
            </a:lvl2pPr>
            <a:lvl3pPr lvl="2" rtl="0">
              <a:spcBef>
                <a:spcPts val="0"/>
              </a:spcBef>
              <a:spcAft>
                <a:spcPts val="0"/>
              </a:spcAft>
              <a:buClr>
                <a:schemeClr val="dk2"/>
              </a:buClr>
              <a:buSzPts val="4200"/>
              <a:buChar char="■"/>
              <a:defRPr sz="4200">
                <a:solidFill>
                  <a:schemeClr val="dk2"/>
                </a:solidFill>
              </a:defRPr>
            </a:lvl3pPr>
            <a:lvl4pPr lvl="3" rtl="0">
              <a:spcBef>
                <a:spcPts val="0"/>
              </a:spcBef>
              <a:spcAft>
                <a:spcPts val="0"/>
              </a:spcAft>
              <a:buClr>
                <a:schemeClr val="dk2"/>
              </a:buClr>
              <a:buSzPts val="4200"/>
              <a:buChar char="●"/>
              <a:defRPr sz="4200">
                <a:solidFill>
                  <a:schemeClr val="dk2"/>
                </a:solidFill>
              </a:defRPr>
            </a:lvl4pPr>
            <a:lvl5pPr lvl="4" rtl="0">
              <a:spcBef>
                <a:spcPts val="0"/>
              </a:spcBef>
              <a:spcAft>
                <a:spcPts val="0"/>
              </a:spcAft>
              <a:buClr>
                <a:schemeClr val="dk2"/>
              </a:buClr>
              <a:buSzPts val="4200"/>
              <a:buChar char="○"/>
              <a:defRPr sz="4200">
                <a:solidFill>
                  <a:schemeClr val="dk2"/>
                </a:solidFill>
              </a:defRPr>
            </a:lvl5pPr>
            <a:lvl6pPr lvl="5" rtl="0">
              <a:spcBef>
                <a:spcPts val="0"/>
              </a:spcBef>
              <a:spcAft>
                <a:spcPts val="0"/>
              </a:spcAft>
              <a:buClr>
                <a:schemeClr val="dk2"/>
              </a:buClr>
              <a:buSzPts val="4200"/>
              <a:buChar char="■"/>
              <a:defRPr sz="4200">
                <a:solidFill>
                  <a:schemeClr val="dk2"/>
                </a:solidFill>
              </a:defRPr>
            </a:lvl6pPr>
            <a:lvl7pPr lvl="6" rtl="0">
              <a:spcBef>
                <a:spcPts val="0"/>
              </a:spcBef>
              <a:spcAft>
                <a:spcPts val="0"/>
              </a:spcAft>
              <a:buClr>
                <a:schemeClr val="dk2"/>
              </a:buClr>
              <a:buSzPts val="4200"/>
              <a:buChar char="●"/>
              <a:defRPr sz="4200">
                <a:solidFill>
                  <a:schemeClr val="dk2"/>
                </a:solidFill>
              </a:defRPr>
            </a:lvl7pPr>
            <a:lvl8pPr lvl="7" rtl="0">
              <a:spcBef>
                <a:spcPts val="0"/>
              </a:spcBef>
              <a:spcAft>
                <a:spcPts val="0"/>
              </a:spcAft>
              <a:buClr>
                <a:schemeClr val="dk2"/>
              </a:buClr>
              <a:buSzPts val="4200"/>
              <a:buChar char="○"/>
              <a:defRPr sz="4200">
                <a:solidFill>
                  <a:schemeClr val="dk2"/>
                </a:solidFill>
              </a:defRPr>
            </a:lvl8pPr>
            <a:lvl9pPr lvl="8" rtl="0">
              <a:spcBef>
                <a:spcPts val="0"/>
              </a:spcBef>
              <a:spcAft>
                <a:spcPts val="0"/>
              </a:spcAft>
              <a:buClr>
                <a:schemeClr val="dk2"/>
              </a:buClr>
              <a:buSzPts val="4200"/>
              <a:buChar char="■"/>
              <a:defRPr sz="4200">
                <a:solidFill>
                  <a:schemeClr val="dk2"/>
                </a:solidFill>
              </a:defRPr>
            </a:lvl9pPr>
          </a:lstStyle>
          <a:p/>
        </p:txBody>
      </p:sp>
      <p:sp>
        <p:nvSpPr>
          <p:cNvPr id="39" name="Google Shape;39;p4"/>
          <p:cNvSpPr txBox="1"/>
          <p:nvPr>
            <p:ph idx="1" type="subTitle"/>
          </p:nvPr>
        </p:nvSpPr>
        <p:spPr>
          <a:xfrm>
            <a:off x="729627" y="3172900"/>
            <a:ext cx="7688100" cy="541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0" name="Google Shape;4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3" name="Shape 43"/>
        <p:cNvGrpSpPr/>
        <p:nvPr/>
      </p:nvGrpSpPr>
      <p:grpSpPr>
        <a:xfrm>
          <a:off x="0" y="0"/>
          <a:ext cx="0" cy="0"/>
          <a:chOff x="0" y="0"/>
          <a:chExt cx="0" cy="0"/>
        </a:xfrm>
      </p:grpSpPr>
      <p:sp>
        <p:nvSpPr>
          <p:cNvPr id="44" name="Google Shape;44;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6" name="Google Shape;46;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 name="Google Shape;51;p7"/>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2" name="Google Shape;52;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Break Layout">
  <p:cSld name="Section Break Layout">
    <p:spTree>
      <p:nvGrpSpPr>
        <p:cNvPr id="56" name="Shape 56"/>
        <p:cNvGrpSpPr/>
        <p:nvPr/>
      </p:nvGrpSpPr>
      <p:grpSpPr>
        <a:xfrm>
          <a:off x="0" y="0"/>
          <a:ext cx="0" cy="0"/>
          <a:chOff x="0" y="0"/>
          <a:chExt cx="0" cy="0"/>
        </a:xfrm>
      </p:grpSpPr>
      <p:grpSp>
        <p:nvGrpSpPr>
          <p:cNvPr id="57" name="Google Shape;57;p9"/>
          <p:cNvGrpSpPr/>
          <p:nvPr/>
        </p:nvGrpSpPr>
        <p:grpSpPr>
          <a:xfrm>
            <a:off x="0" y="1347614"/>
            <a:ext cx="9144000" cy="2448300"/>
            <a:chOff x="0" y="1347614"/>
            <a:chExt cx="9144000" cy="2448300"/>
          </a:xfrm>
        </p:grpSpPr>
        <p:sp>
          <p:nvSpPr>
            <p:cNvPr id="58" name="Google Shape;58;p9"/>
            <p:cNvSpPr/>
            <p:nvPr/>
          </p:nvSpPr>
          <p:spPr>
            <a:xfrm>
              <a:off x="0" y="1347614"/>
              <a:ext cx="9144000" cy="24483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9"/>
            <p:cNvSpPr/>
            <p:nvPr/>
          </p:nvSpPr>
          <p:spPr>
            <a:xfrm>
              <a:off x="0" y="1923678"/>
              <a:ext cx="9144000" cy="122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60" name="Google Shape;60;p9"/>
          <p:cNvSpPr txBox="1"/>
          <p:nvPr>
            <p:ph idx="1" type="body"/>
          </p:nvPr>
        </p:nvSpPr>
        <p:spPr>
          <a:xfrm>
            <a:off x="4263027" y="2155604"/>
            <a:ext cx="4881000" cy="4737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2" type="body"/>
          </p:nvPr>
        </p:nvSpPr>
        <p:spPr>
          <a:xfrm>
            <a:off x="4263027" y="2629180"/>
            <a:ext cx="4881000" cy="2880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Layout">
  <p:cSld name="Agenda Layout">
    <p:bg>
      <p:bgPr>
        <a:solidFill>
          <a:schemeClr val="lt1"/>
        </a:solidFill>
      </p:bgPr>
    </p:bg>
    <p:spTree>
      <p:nvGrpSpPr>
        <p:cNvPr id="63" name="Shape 63"/>
        <p:cNvGrpSpPr/>
        <p:nvPr/>
      </p:nvGrpSpPr>
      <p:grpSpPr>
        <a:xfrm>
          <a:off x="0" y="0"/>
          <a:ext cx="0" cy="0"/>
          <a:chOff x="0" y="0"/>
          <a:chExt cx="0" cy="0"/>
        </a:xfrm>
      </p:grpSpPr>
      <p:pic>
        <p:nvPicPr>
          <p:cNvPr descr="G:\002-KIMS BUSINESS\007-02-Googleslidesppt\02-GSppt-Contents-Kim\20170429\07-\item02.png" id="64" name="Google Shape;64;p11"/>
          <p:cNvPicPr preferRelativeResize="0"/>
          <p:nvPr/>
        </p:nvPicPr>
        <p:blipFill rotWithShape="1">
          <a:blip r:embed="rId2">
            <a:alphaModFix/>
          </a:blip>
          <a:srcRect b="0" l="0" r="0" t="0"/>
          <a:stretch/>
        </p:blipFill>
        <p:spPr>
          <a:xfrm>
            <a:off x="395536" y="1628162"/>
            <a:ext cx="2527764" cy="252776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Basic Layout">
  <p:cSld name="2_Basic Layout">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2"/>
          <p:cNvSpPr/>
          <p:nvPr/>
        </p:nvSpPr>
        <p:spPr>
          <a:xfrm>
            <a:off x="107504" y="123478"/>
            <a:ext cx="8928992" cy="4896544"/>
          </a:xfrm>
          <a:prstGeom prst="rect">
            <a:avLst/>
          </a:pr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12"/>
          <p:cNvSpPr txBox="1"/>
          <p:nvPr>
            <p:ph idx="1" type="body"/>
          </p:nvPr>
        </p:nvSpPr>
        <p:spPr>
          <a:xfrm>
            <a:off x="0" y="195486"/>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8" name="Google Shape;68;p12"/>
          <p:cNvSpPr txBox="1"/>
          <p:nvPr>
            <p:ph idx="2" type="body"/>
          </p:nvPr>
        </p:nvSpPr>
        <p:spPr>
          <a:xfrm>
            <a:off x="0" y="771550"/>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theme" Target="../theme/theme3.xml"/><Relationship Id="rId16" Type="http://schemas.openxmlformats.org/officeDocument/2006/relationships/slideLayout" Target="../slideLayouts/slideLayout23.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2" name="Shape 6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mojipedia.org/smirking-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0" y="3723878"/>
            <a:ext cx="9144000" cy="5175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The world is sad place</a:t>
            </a:r>
            <a:endParaRPr/>
          </a:p>
        </p:txBody>
      </p:sp>
      <p:sp>
        <p:nvSpPr>
          <p:cNvPr id="217" name="Google Shape;217;p27"/>
          <p:cNvSpPr txBox="1"/>
          <p:nvPr>
            <p:ph idx="2" type="body"/>
          </p:nvPr>
        </p:nvSpPr>
        <p:spPr>
          <a:xfrm>
            <a:off x="-148" y="4241422"/>
            <a:ext cx="9144000" cy="432000"/>
          </a:xfrm>
          <a:prstGeom prst="rect">
            <a:avLst/>
          </a:prstGeom>
        </p:spPr>
        <p:txBody>
          <a:bodyPr anchorCtr="0" anchor="ctr" bIns="45700" lIns="91425" spcFirstLastPara="1" rIns="91425" wrap="square" tIns="45700">
            <a:noAutofit/>
          </a:bodyPr>
          <a:lstStyle/>
          <a:p>
            <a:pPr indent="0" lvl="0" marL="0" rtl="0" algn="ctr">
              <a:spcBef>
                <a:spcPts val="280"/>
              </a:spcBef>
              <a:spcAft>
                <a:spcPts val="0"/>
              </a:spcAft>
              <a:buNone/>
            </a:pPr>
            <a:r>
              <a:rPr lang="en-GB"/>
              <a:t>And why it is so?</a:t>
            </a:r>
            <a:endParaRPr/>
          </a:p>
        </p:txBody>
      </p:sp>
      <p:sp>
        <p:nvSpPr>
          <p:cNvPr id="218" name="Google Shape;218;p27"/>
          <p:cNvSpPr txBox="1"/>
          <p:nvPr/>
        </p:nvSpPr>
        <p:spPr>
          <a:xfrm>
            <a:off x="5527750" y="2367125"/>
            <a:ext cx="1224000" cy="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000"/>
              <a:t>Nicholas Neo</a:t>
            </a:r>
            <a:endParaRPr i="1" sz="1000"/>
          </a:p>
        </p:txBody>
      </p:sp>
      <p:sp>
        <p:nvSpPr>
          <p:cNvPr id="219" name="Google Shape;219;p27"/>
          <p:cNvSpPr/>
          <p:nvPr/>
        </p:nvSpPr>
        <p:spPr>
          <a:xfrm>
            <a:off x="6272250" y="2367125"/>
            <a:ext cx="30000" cy="30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6272250" y="1967675"/>
            <a:ext cx="79500" cy="79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566150" y="2098850"/>
            <a:ext cx="79500" cy="79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txBox="1"/>
          <p:nvPr/>
        </p:nvSpPr>
        <p:spPr>
          <a:xfrm>
            <a:off x="5723650" y="1588750"/>
            <a:ext cx="1224000" cy="34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200"/>
              <a:t>Hoang Viet</a:t>
            </a:r>
            <a:endParaRPr i="1" sz="1200"/>
          </a:p>
        </p:txBody>
      </p:sp>
      <p:sp>
        <p:nvSpPr>
          <p:cNvPr id="223" name="Google Shape;223;p27"/>
          <p:cNvSpPr txBox="1"/>
          <p:nvPr/>
        </p:nvSpPr>
        <p:spPr>
          <a:xfrm>
            <a:off x="6566150" y="1935550"/>
            <a:ext cx="1542300" cy="3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t>John Francisco</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6"/>
          <p:cNvSpPr txBox="1"/>
          <p:nvPr>
            <p:ph idx="1" type="body"/>
          </p:nvPr>
        </p:nvSpPr>
        <p:spPr>
          <a:xfrm>
            <a:off x="0" y="195486"/>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Confirmed </a:t>
            </a:r>
            <a:r>
              <a:rPr lang="en-GB"/>
              <a:t>Results</a:t>
            </a:r>
            <a:endParaRPr/>
          </a:p>
        </p:txBody>
      </p:sp>
      <p:sp>
        <p:nvSpPr>
          <p:cNvPr id="349" name="Google Shape;349;p36"/>
          <p:cNvSpPr txBox="1"/>
          <p:nvPr/>
        </p:nvSpPr>
        <p:spPr>
          <a:xfrm>
            <a:off x="2403500" y="1593100"/>
            <a:ext cx="5158800" cy="2527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Health life expectancy at birth </a:t>
            </a:r>
            <a:endParaRPr sz="2400">
              <a:solidFill>
                <a:srgbClr val="212121"/>
              </a:solidFill>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rgbClr val="212121"/>
              </a:buClr>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Log GDP per capita</a:t>
            </a:r>
            <a:endParaRPr sz="2400">
              <a:solidFill>
                <a:srgbClr val="212121"/>
              </a:solidFill>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rgbClr val="212121"/>
              </a:buClr>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Social Support</a:t>
            </a:r>
            <a:endParaRPr sz="2400">
              <a:solidFill>
                <a:srgbClr val="212121"/>
              </a:solidFill>
              <a:latin typeface="Quattrocento Sans"/>
              <a:ea typeface="Quattrocento Sans"/>
              <a:cs typeface="Quattrocento Sans"/>
              <a:sym typeface="Quattrocento Sans"/>
            </a:endParaRPr>
          </a:p>
        </p:txBody>
      </p:sp>
      <p:sp>
        <p:nvSpPr>
          <p:cNvPr id="350" name="Google Shape;350;p36"/>
          <p:cNvSpPr/>
          <p:nvPr/>
        </p:nvSpPr>
        <p:spPr>
          <a:xfrm>
            <a:off x="1969994" y="1593111"/>
            <a:ext cx="281105" cy="534600"/>
          </a:xfrm>
          <a:custGeom>
            <a:rect b="b" l="l" r="r" t="t"/>
            <a:pathLst>
              <a:path extrusionOk="0" h="3240001" w="1703664">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7"/>
          <p:cNvSpPr txBox="1"/>
          <p:nvPr>
            <p:ph idx="1" type="body"/>
          </p:nvPr>
        </p:nvSpPr>
        <p:spPr>
          <a:xfrm>
            <a:off x="4263027" y="2308004"/>
            <a:ext cx="4881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Plotly</a:t>
            </a:r>
            <a:endParaRPr/>
          </a:p>
        </p:txBody>
      </p:sp>
      <p:grpSp>
        <p:nvGrpSpPr>
          <p:cNvPr id="356" name="Google Shape;356;p37"/>
          <p:cNvGrpSpPr/>
          <p:nvPr/>
        </p:nvGrpSpPr>
        <p:grpSpPr>
          <a:xfrm>
            <a:off x="611543" y="1768870"/>
            <a:ext cx="2924209" cy="1720443"/>
            <a:chOff x="635000" y="1382713"/>
            <a:chExt cx="7869238" cy="4572000"/>
          </a:xfrm>
        </p:grpSpPr>
        <p:sp>
          <p:nvSpPr>
            <p:cNvPr id="357" name="Google Shape;357;p37"/>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37"/>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37"/>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37"/>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1" name="Google Shape;361;p37"/>
          <p:cNvSpPr/>
          <p:nvPr/>
        </p:nvSpPr>
        <p:spPr>
          <a:xfrm flipH="1" rot="-1106097">
            <a:off x="2923379" y="2764749"/>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8"/>
          <p:cNvSpPr txBox="1"/>
          <p:nvPr>
            <p:ph idx="1" type="body"/>
          </p:nvPr>
        </p:nvSpPr>
        <p:spPr>
          <a:xfrm>
            <a:off x="0" y="12347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Points of Interest</a:t>
            </a:r>
            <a:endParaRPr/>
          </a:p>
        </p:txBody>
      </p:sp>
      <p:sp>
        <p:nvSpPr>
          <p:cNvPr id="367" name="Google Shape;367;p38"/>
          <p:cNvSpPr txBox="1"/>
          <p:nvPr>
            <p:ph idx="2" type="body"/>
          </p:nvPr>
        </p:nvSpPr>
        <p:spPr>
          <a:xfrm>
            <a:off x="11638" y="699467"/>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rPr lang="en-GB"/>
              <a:t>things that we observed from the Graph</a:t>
            </a:r>
            <a:endParaRPr/>
          </a:p>
        </p:txBody>
      </p:sp>
      <p:grpSp>
        <p:nvGrpSpPr>
          <p:cNvPr id="368" name="Google Shape;368;p38"/>
          <p:cNvGrpSpPr/>
          <p:nvPr/>
        </p:nvGrpSpPr>
        <p:grpSpPr>
          <a:xfrm>
            <a:off x="2375936" y="1914153"/>
            <a:ext cx="4392128" cy="1620000"/>
            <a:chOff x="2375936" y="2061640"/>
            <a:chExt cx="4392128" cy="1620000"/>
          </a:xfrm>
        </p:grpSpPr>
        <p:sp>
          <p:nvSpPr>
            <p:cNvPr id="369" name="Google Shape;369;p38"/>
            <p:cNvSpPr/>
            <p:nvPr/>
          </p:nvSpPr>
          <p:spPr>
            <a:xfrm>
              <a:off x="5148064" y="2061640"/>
              <a:ext cx="1620000" cy="1620000"/>
            </a:xfrm>
            <a:prstGeom prst="diamond">
              <a:avLst/>
            </a:prstGeom>
            <a:solidFill>
              <a:srgbClr val="BFDC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38"/>
            <p:cNvSpPr/>
            <p:nvPr/>
          </p:nvSpPr>
          <p:spPr>
            <a:xfrm>
              <a:off x="2375936" y="2061640"/>
              <a:ext cx="1620000" cy="1620000"/>
            </a:xfrm>
            <a:prstGeom prst="diamond">
              <a:avLst/>
            </a:prstGeom>
            <a:solidFill>
              <a:srgbClr val="BFDC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1" name="Google Shape;371;p38"/>
            <p:cNvSpPr/>
            <p:nvPr/>
          </p:nvSpPr>
          <p:spPr>
            <a:xfrm>
              <a:off x="4572000" y="2241640"/>
              <a:ext cx="1260000" cy="1260000"/>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38"/>
            <p:cNvSpPr/>
            <p:nvPr/>
          </p:nvSpPr>
          <p:spPr>
            <a:xfrm>
              <a:off x="3312000" y="2241640"/>
              <a:ext cx="1260000" cy="1260000"/>
            </a:xfrm>
            <a:prstGeom prst="diamond">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3" name="Google Shape;373;p38"/>
            <p:cNvSpPr/>
            <p:nvPr/>
          </p:nvSpPr>
          <p:spPr>
            <a:xfrm>
              <a:off x="4122958" y="2421640"/>
              <a:ext cx="900000" cy="90000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74" name="Google Shape;374;p38"/>
          <p:cNvSpPr/>
          <p:nvPr/>
        </p:nvSpPr>
        <p:spPr>
          <a:xfrm>
            <a:off x="6781277" y="1899315"/>
            <a:ext cx="326298" cy="32902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75" name="Google Shape;375;p38"/>
          <p:cNvGrpSpPr/>
          <p:nvPr/>
        </p:nvGrpSpPr>
        <p:grpSpPr>
          <a:xfrm>
            <a:off x="207003" y="1570115"/>
            <a:ext cx="2483151" cy="709099"/>
            <a:chOff x="2425655" y="4497414"/>
            <a:chExt cx="2483151" cy="709099"/>
          </a:xfrm>
        </p:grpSpPr>
        <p:sp>
          <p:nvSpPr>
            <p:cNvPr id="376" name="Google Shape;376;p38"/>
            <p:cNvSpPr txBox="1"/>
            <p:nvPr/>
          </p:nvSpPr>
          <p:spPr>
            <a:xfrm>
              <a:off x="2551706" y="4560313"/>
              <a:ext cx="2357100" cy="646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200">
                <a:solidFill>
                  <a:srgbClr val="3F3F3F"/>
                </a:solidFill>
                <a:latin typeface="Arial"/>
                <a:ea typeface="Arial"/>
                <a:cs typeface="Arial"/>
                <a:sym typeface="Arial"/>
              </a:endParaRPr>
            </a:p>
          </p:txBody>
        </p:sp>
        <p:sp>
          <p:nvSpPr>
            <p:cNvPr id="377" name="Google Shape;377;p38"/>
            <p:cNvSpPr txBox="1"/>
            <p:nvPr/>
          </p:nvSpPr>
          <p:spPr>
            <a:xfrm>
              <a:off x="2425655" y="4497414"/>
              <a:ext cx="2337000" cy="276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GB">
                  <a:solidFill>
                    <a:srgbClr val="3F3F3F"/>
                  </a:solidFill>
                </a:rPr>
                <a:t>Population</a:t>
              </a:r>
              <a:endParaRPr b="1">
                <a:solidFill>
                  <a:srgbClr val="3F3F3F"/>
                </a:solidFill>
                <a:latin typeface="Arial"/>
                <a:ea typeface="Arial"/>
                <a:cs typeface="Arial"/>
                <a:sym typeface="Arial"/>
              </a:endParaRPr>
            </a:p>
          </p:txBody>
        </p:sp>
      </p:grpSp>
      <p:grpSp>
        <p:nvGrpSpPr>
          <p:cNvPr id="378" name="Google Shape;378;p38"/>
          <p:cNvGrpSpPr/>
          <p:nvPr/>
        </p:nvGrpSpPr>
        <p:grpSpPr>
          <a:xfrm>
            <a:off x="399178" y="3642903"/>
            <a:ext cx="2357101" cy="923199"/>
            <a:chOff x="2551705" y="4283314"/>
            <a:chExt cx="2357101" cy="923199"/>
          </a:xfrm>
        </p:grpSpPr>
        <p:sp>
          <p:nvSpPr>
            <p:cNvPr id="379" name="Google Shape;379;p38"/>
            <p:cNvSpPr txBox="1"/>
            <p:nvPr/>
          </p:nvSpPr>
          <p:spPr>
            <a:xfrm>
              <a:off x="2551706" y="4560313"/>
              <a:ext cx="2357100" cy="646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1200">
                <a:solidFill>
                  <a:srgbClr val="3F3F3F"/>
                </a:solidFill>
                <a:latin typeface="Arial"/>
                <a:ea typeface="Arial"/>
                <a:cs typeface="Arial"/>
                <a:sym typeface="Arial"/>
              </a:endParaRPr>
            </a:p>
          </p:txBody>
        </p:sp>
        <p:sp>
          <p:nvSpPr>
            <p:cNvPr id="380" name="Google Shape;380;p38"/>
            <p:cNvSpPr txBox="1"/>
            <p:nvPr/>
          </p:nvSpPr>
          <p:spPr>
            <a:xfrm>
              <a:off x="2551705" y="4283314"/>
              <a:ext cx="2337000" cy="276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GB">
                  <a:solidFill>
                    <a:srgbClr val="3F3F3F"/>
                  </a:solidFill>
                </a:rPr>
                <a:t>GDP</a:t>
              </a:r>
              <a:endParaRPr b="1">
                <a:solidFill>
                  <a:srgbClr val="3F3F3F"/>
                </a:solidFill>
                <a:latin typeface="Arial"/>
                <a:ea typeface="Arial"/>
                <a:cs typeface="Arial"/>
                <a:sym typeface="Arial"/>
              </a:endParaRPr>
            </a:p>
          </p:txBody>
        </p:sp>
      </p:grpSp>
      <p:grpSp>
        <p:nvGrpSpPr>
          <p:cNvPr id="381" name="Google Shape;381;p38"/>
          <p:cNvGrpSpPr/>
          <p:nvPr/>
        </p:nvGrpSpPr>
        <p:grpSpPr>
          <a:xfrm>
            <a:off x="6463469" y="1584615"/>
            <a:ext cx="2357101" cy="846999"/>
            <a:chOff x="2551705" y="4511914"/>
            <a:chExt cx="2357101" cy="846999"/>
          </a:xfrm>
        </p:grpSpPr>
        <p:sp>
          <p:nvSpPr>
            <p:cNvPr id="382" name="Google Shape;382;p38"/>
            <p:cNvSpPr txBox="1"/>
            <p:nvPr/>
          </p:nvSpPr>
          <p:spPr>
            <a:xfrm>
              <a:off x="2551706" y="4712713"/>
              <a:ext cx="2357100" cy="646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200">
                <a:solidFill>
                  <a:srgbClr val="3F3F3F"/>
                </a:solidFill>
              </a:endParaRPr>
            </a:p>
            <a:p>
              <a:pPr indent="0" lvl="0" marL="0" rtl="0" algn="l">
                <a:spcBef>
                  <a:spcPts val="0"/>
                </a:spcBef>
                <a:spcAft>
                  <a:spcPts val="0"/>
                </a:spcAft>
                <a:buNone/>
              </a:pPr>
              <a:r>
                <a:rPr lang="en-GB" sz="1200">
                  <a:solidFill>
                    <a:srgbClr val="3F3F3F"/>
                  </a:solidFill>
                </a:rPr>
                <a:t>Log GDP</a:t>
              </a:r>
              <a:endParaRPr sz="1200">
                <a:solidFill>
                  <a:srgbClr val="3F3F3F"/>
                </a:solidFill>
              </a:endParaRPr>
            </a:p>
            <a:p>
              <a:pPr indent="0" lvl="0" marL="0" rtl="0" algn="l">
                <a:spcBef>
                  <a:spcPts val="0"/>
                </a:spcBef>
                <a:spcAft>
                  <a:spcPts val="0"/>
                </a:spcAft>
                <a:buNone/>
              </a:pPr>
              <a:r>
                <a:rPr lang="en-GB" sz="1200">
                  <a:solidFill>
                    <a:srgbClr val="3F3F3F"/>
                  </a:solidFill>
                </a:rPr>
                <a:t>Social Support</a:t>
              </a:r>
              <a:endParaRPr sz="1200">
                <a:solidFill>
                  <a:srgbClr val="3F3F3F"/>
                </a:solidFill>
              </a:endParaRPr>
            </a:p>
            <a:p>
              <a:pPr indent="0" lvl="0" marL="0" rtl="0" algn="l">
                <a:spcBef>
                  <a:spcPts val="0"/>
                </a:spcBef>
                <a:spcAft>
                  <a:spcPts val="0"/>
                </a:spcAft>
                <a:buNone/>
              </a:pPr>
              <a:r>
                <a:rPr lang="en-GB" sz="1200">
                  <a:solidFill>
                    <a:srgbClr val="3F3F3F"/>
                  </a:solidFill>
                </a:rPr>
                <a:t>Health Life Expectancy</a:t>
              </a:r>
              <a:endParaRPr sz="1200">
                <a:solidFill>
                  <a:srgbClr val="3F3F3F"/>
                </a:solidFill>
              </a:endParaRPr>
            </a:p>
            <a:p>
              <a:pPr indent="0" lvl="0" marL="0" marR="0" rtl="0" algn="l">
                <a:spcBef>
                  <a:spcPts val="0"/>
                </a:spcBef>
                <a:spcAft>
                  <a:spcPts val="0"/>
                </a:spcAft>
                <a:buNone/>
              </a:pPr>
              <a:r>
                <a:t/>
              </a:r>
              <a:endParaRPr sz="1200">
                <a:solidFill>
                  <a:srgbClr val="3F3F3F"/>
                </a:solidFill>
              </a:endParaRPr>
            </a:p>
          </p:txBody>
        </p:sp>
        <p:sp>
          <p:nvSpPr>
            <p:cNvPr id="383" name="Google Shape;383;p38"/>
            <p:cNvSpPr txBox="1"/>
            <p:nvPr/>
          </p:nvSpPr>
          <p:spPr>
            <a:xfrm>
              <a:off x="2551705" y="4511914"/>
              <a:ext cx="2337000" cy="276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a:solidFill>
                    <a:srgbClr val="3F3F3F"/>
                  </a:solidFill>
                </a:rPr>
                <a:t>Clustering (‘15-’18)</a:t>
              </a:r>
              <a:endParaRPr b="1">
                <a:solidFill>
                  <a:srgbClr val="3F3F3F"/>
                </a:solidFill>
                <a:latin typeface="Arial"/>
                <a:ea typeface="Arial"/>
                <a:cs typeface="Arial"/>
                <a:sym typeface="Arial"/>
              </a:endParaRPr>
            </a:p>
          </p:txBody>
        </p:sp>
      </p:grpSp>
      <p:grpSp>
        <p:nvGrpSpPr>
          <p:cNvPr id="384" name="Google Shape;384;p38"/>
          <p:cNvGrpSpPr/>
          <p:nvPr/>
        </p:nvGrpSpPr>
        <p:grpSpPr>
          <a:xfrm>
            <a:off x="6357708" y="3642553"/>
            <a:ext cx="2373224" cy="874799"/>
            <a:chOff x="2475506" y="4560314"/>
            <a:chExt cx="2373224" cy="874799"/>
          </a:xfrm>
        </p:grpSpPr>
        <p:sp>
          <p:nvSpPr>
            <p:cNvPr id="385" name="Google Shape;385;p38"/>
            <p:cNvSpPr txBox="1"/>
            <p:nvPr/>
          </p:nvSpPr>
          <p:spPr>
            <a:xfrm>
              <a:off x="2475506" y="4788913"/>
              <a:ext cx="2357100" cy="64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rgbClr val="3F3F3F"/>
                </a:solidFill>
              </a:endParaRPr>
            </a:p>
          </p:txBody>
        </p:sp>
        <p:sp>
          <p:nvSpPr>
            <p:cNvPr id="386" name="Google Shape;386;p38"/>
            <p:cNvSpPr txBox="1"/>
            <p:nvPr/>
          </p:nvSpPr>
          <p:spPr>
            <a:xfrm>
              <a:off x="2511730" y="4560314"/>
              <a:ext cx="2337000" cy="276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GB">
                  <a:solidFill>
                    <a:srgbClr val="3F3F3F"/>
                  </a:solidFill>
                </a:rPr>
                <a:t>Health Life Expectancy</a:t>
              </a:r>
              <a:endParaRPr b="1">
                <a:solidFill>
                  <a:srgbClr val="3F3F3F"/>
                </a:solidFill>
                <a:latin typeface="Arial"/>
                <a:ea typeface="Arial"/>
                <a:cs typeface="Arial"/>
                <a:sym typeface="Arial"/>
              </a:endParaRPr>
            </a:p>
          </p:txBody>
        </p:sp>
      </p:grpSp>
      <p:grpSp>
        <p:nvGrpSpPr>
          <p:cNvPr id="387" name="Google Shape;387;p38"/>
          <p:cNvGrpSpPr/>
          <p:nvPr/>
        </p:nvGrpSpPr>
        <p:grpSpPr>
          <a:xfrm>
            <a:off x="3396542" y="3393080"/>
            <a:ext cx="2357101" cy="923199"/>
            <a:chOff x="2551705" y="4283314"/>
            <a:chExt cx="2357101" cy="923199"/>
          </a:xfrm>
        </p:grpSpPr>
        <p:sp>
          <p:nvSpPr>
            <p:cNvPr id="388" name="Google Shape;388;p38"/>
            <p:cNvSpPr txBox="1"/>
            <p:nvPr/>
          </p:nvSpPr>
          <p:spPr>
            <a:xfrm>
              <a:off x="2551706" y="4560313"/>
              <a:ext cx="23571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389" name="Google Shape;389;p38"/>
            <p:cNvSpPr txBox="1"/>
            <p:nvPr/>
          </p:nvSpPr>
          <p:spPr>
            <a:xfrm>
              <a:off x="2551705" y="4283314"/>
              <a:ext cx="23370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a:solidFill>
                    <a:srgbClr val="3F3F3F"/>
                  </a:solidFill>
                </a:rPr>
                <a:t>Social Support</a:t>
              </a:r>
              <a:endParaRPr b="1">
                <a:solidFill>
                  <a:srgbClr val="3F3F3F"/>
                </a:solidFill>
                <a:latin typeface="Arial"/>
                <a:ea typeface="Arial"/>
                <a:cs typeface="Arial"/>
                <a:sym typeface="Arial"/>
              </a:endParaRPr>
            </a:p>
          </p:txBody>
        </p:sp>
      </p:grpSp>
      <p:cxnSp>
        <p:nvCxnSpPr>
          <p:cNvPr id="390" name="Google Shape;390;p38"/>
          <p:cNvCxnSpPr>
            <a:stCxn id="370" idx="0"/>
          </p:cNvCxnSpPr>
          <p:nvPr/>
        </p:nvCxnSpPr>
        <p:spPr>
          <a:xfrm flipH="1" rot="5400000">
            <a:off x="2818436" y="1546653"/>
            <a:ext cx="209700" cy="525300"/>
          </a:xfrm>
          <a:prstGeom prst="bentConnector2">
            <a:avLst/>
          </a:prstGeom>
          <a:noFill/>
          <a:ln cap="flat" cmpd="sng" w="12700">
            <a:solidFill>
              <a:srgbClr val="595959"/>
            </a:solidFill>
            <a:prstDash val="dot"/>
            <a:round/>
            <a:headEnd len="sm" w="sm" type="none"/>
            <a:tailEnd len="med" w="med" type="triangle"/>
          </a:ln>
        </p:spPr>
      </p:cxnSp>
      <p:cxnSp>
        <p:nvCxnSpPr>
          <p:cNvPr id="391" name="Google Shape;391;p38"/>
          <p:cNvCxnSpPr>
            <a:stCxn id="369" idx="0"/>
          </p:cNvCxnSpPr>
          <p:nvPr/>
        </p:nvCxnSpPr>
        <p:spPr>
          <a:xfrm rot="-5400000">
            <a:off x="6104464" y="1574553"/>
            <a:ext cx="193200" cy="486000"/>
          </a:xfrm>
          <a:prstGeom prst="bentConnector2">
            <a:avLst/>
          </a:prstGeom>
          <a:noFill/>
          <a:ln cap="flat" cmpd="sng" w="12700">
            <a:solidFill>
              <a:srgbClr val="595959"/>
            </a:solidFill>
            <a:prstDash val="dot"/>
            <a:round/>
            <a:headEnd len="sm" w="sm" type="none"/>
            <a:tailEnd len="med" w="med" type="triangle"/>
          </a:ln>
        </p:spPr>
      </p:cxnSp>
      <p:cxnSp>
        <p:nvCxnSpPr>
          <p:cNvPr id="392" name="Google Shape;392;p38"/>
          <p:cNvCxnSpPr>
            <a:endCxn id="389" idx="0"/>
          </p:cNvCxnSpPr>
          <p:nvPr/>
        </p:nvCxnSpPr>
        <p:spPr>
          <a:xfrm>
            <a:off x="4563542" y="3239180"/>
            <a:ext cx="1500" cy="153900"/>
          </a:xfrm>
          <a:prstGeom prst="straightConnector1">
            <a:avLst/>
          </a:prstGeom>
          <a:noFill/>
          <a:ln cap="flat" cmpd="sng" w="12700">
            <a:solidFill>
              <a:srgbClr val="595959"/>
            </a:solidFill>
            <a:prstDash val="dot"/>
            <a:round/>
            <a:headEnd len="sm" w="sm" type="none"/>
            <a:tailEnd len="med" w="med" type="triangle"/>
          </a:ln>
        </p:spPr>
      </p:cxnSp>
      <p:cxnSp>
        <p:nvCxnSpPr>
          <p:cNvPr id="393" name="Google Shape;393;p38"/>
          <p:cNvCxnSpPr/>
          <p:nvPr/>
        </p:nvCxnSpPr>
        <p:spPr>
          <a:xfrm flipH="1">
            <a:off x="2843914" y="3328250"/>
            <a:ext cx="1105500" cy="467700"/>
          </a:xfrm>
          <a:prstGeom prst="bentConnector3">
            <a:avLst>
              <a:gd fmla="val 40527" name="adj1"/>
            </a:avLst>
          </a:prstGeom>
          <a:noFill/>
          <a:ln cap="flat" cmpd="sng" w="12700">
            <a:solidFill>
              <a:srgbClr val="595959"/>
            </a:solidFill>
            <a:prstDash val="dot"/>
            <a:round/>
            <a:headEnd len="sm" w="sm" type="none"/>
            <a:tailEnd len="med" w="med" type="triangle"/>
          </a:ln>
        </p:spPr>
      </p:cxnSp>
      <p:cxnSp>
        <p:nvCxnSpPr>
          <p:cNvPr id="394" name="Google Shape;394;p38"/>
          <p:cNvCxnSpPr/>
          <p:nvPr/>
        </p:nvCxnSpPr>
        <p:spPr>
          <a:xfrm>
            <a:off x="5208462" y="3328251"/>
            <a:ext cx="1105500" cy="467700"/>
          </a:xfrm>
          <a:prstGeom prst="bentConnector3">
            <a:avLst>
              <a:gd fmla="val 40527" name="adj1"/>
            </a:avLst>
          </a:prstGeom>
          <a:noFill/>
          <a:ln cap="flat" cmpd="sng" w="12700">
            <a:solidFill>
              <a:srgbClr val="595959"/>
            </a:solidFill>
            <a:prstDash val="dot"/>
            <a:round/>
            <a:headEnd len="sm" w="sm" type="none"/>
            <a:tailEnd len="med" w="med" type="triangle"/>
          </a:ln>
        </p:spPr>
      </p:cxnSp>
      <p:sp>
        <p:nvSpPr>
          <p:cNvPr id="395" name="Google Shape;395;p38"/>
          <p:cNvSpPr/>
          <p:nvPr/>
        </p:nvSpPr>
        <p:spPr>
          <a:xfrm rot="10800000">
            <a:off x="2909616" y="2417261"/>
            <a:ext cx="287731" cy="613788"/>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396" name="Google Shape;396;p38"/>
          <p:cNvSpPr/>
          <p:nvPr/>
        </p:nvSpPr>
        <p:spPr>
          <a:xfrm rot="10800000">
            <a:off x="3038991" y="2417261"/>
            <a:ext cx="287731" cy="613788"/>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93C4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397" name="Google Shape;397;p38"/>
          <p:cNvSpPr/>
          <p:nvPr/>
        </p:nvSpPr>
        <p:spPr>
          <a:xfrm rot="10800000">
            <a:off x="2954941" y="2417261"/>
            <a:ext cx="287731" cy="613788"/>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rgbClr val="6AA8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398" name="Google Shape;398;p38"/>
          <p:cNvSpPr/>
          <p:nvPr/>
        </p:nvSpPr>
        <p:spPr>
          <a:xfrm rot="-2700000">
            <a:off x="5046452" y="2559365"/>
            <a:ext cx="351634" cy="300111"/>
          </a:xfrm>
          <a:custGeom>
            <a:rect b="b" l="l" r="r" t="t"/>
            <a:pathLst>
              <a:path extrusionOk="0" h="3031575" w="3552042">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38"/>
          <p:cNvSpPr/>
          <p:nvPr/>
        </p:nvSpPr>
        <p:spPr>
          <a:xfrm rot="10800000">
            <a:off x="3718341" y="2607560"/>
            <a:ext cx="218180" cy="356909"/>
          </a:xfrm>
          <a:custGeom>
            <a:rect b="b" l="l" r="r" t="t"/>
            <a:pathLst>
              <a:path extrusionOk="0" h="7138182" w="3636337">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38"/>
          <p:cNvSpPr/>
          <p:nvPr/>
        </p:nvSpPr>
        <p:spPr>
          <a:xfrm rot="10800000">
            <a:off x="3798141" y="2535810"/>
            <a:ext cx="218180" cy="356909"/>
          </a:xfrm>
          <a:custGeom>
            <a:rect b="b" l="l" r="r" t="t"/>
            <a:pathLst>
              <a:path extrusionOk="0" h="7138182" w="3636337">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1C2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38"/>
          <p:cNvSpPr/>
          <p:nvPr/>
        </p:nvSpPr>
        <p:spPr>
          <a:xfrm rot="10800000">
            <a:off x="3902891" y="2483835"/>
            <a:ext cx="218180" cy="356909"/>
          </a:xfrm>
          <a:custGeom>
            <a:rect b="b" l="l" r="r" t="t"/>
            <a:pathLst>
              <a:path extrusionOk="0" h="7138182" w="3636337">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402" name="Google Shape;402;p38"/>
          <p:cNvGrpSpPr/>
          <p:nvPr/>
        </p:nvGrpSpPr>
        <p:grpSpPr>
          <a:xfrm flipH="1">
            <a:off x="5299091" y="2507476"/>
            <a:ext cx="341693" cy="403908"/>
            <a:chOff x="4835382" y="-162290"/>
            <a:chExt cx="3081091" cy="3461077"/>
          </a:xfrm>
        </p:grpSpPr>
        <p:sp>
          <p:nvSpPr>
            <p:cNvPr id="403" name="Google Shape;403;p38"/>
            <p:cNvSpPr/>
            <p:nvPr/>
          </p:nvSpPr>
          <p:spPr>
            <a:xfrm>
              <a:off x="4835382" y="73243"/>
              <a:ext cx="2919028" cy="3225544"/>
            </a:xfrm>
            <a:custGeom>
              <a:rect b="b" l="l" r="r" t="t"/>
              <a:pathLst>
                <a:path extrusionOk="0" h="5891405" w="5331558">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38"/>
            <p:cNvSpPr/>
            <p:nvPr/>
          </p:nvSpPr>
          <p:spPr>
            <a:xfrm rot="-3498965">
              <a:off x="5908421" y="-59460"/>
              <a:ext cx="1437394" cy="2143164"/>
            </a:xfrm>
            <a:custGeom>
              <a:rect b="b" l="l" r="r" t="t"/>
              <a:pathLst>
                <a:path extrusionOk="0" h="1745209" w="1170491">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05" name="Google Shape;405;p38"/>
          <p:cNvSpPr/>
          <p:nvPr/>
        </p:nvSpPr>
        <p:spPr>
          <a:xfrm>
            <a:off x="4991857" y="2555413"/>
            <a:ext cx="307241" cy="337723"/>
          </a:xfrm>
          <a:custGeom>
            <a:rect b="b" l="l" r="r" t="t"/>
            <a:pathLst>
              <a:path extrusionOk="0" h="3216409" w="2926108">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6" name="Google Shape;406;p38"/>
          <p:cNvSpPr/>
          <p:nvPr/>
        </p:nvSpPr>
        <p:spPr>
          <a:xfrm rot="2700000">
            <a:off x="5884426" y="2383931"/>
            <a:ext cx="268334" cy="48107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38"/>
          <p:cNvSpPr/>
          <p:nvPr/>
        </p:nvSpPr>
        <p:spPr>
          <a:xfrm>
            <a:off x="4524470" y="2476966"/>
            <a:ext cx="371244" cy="370641"/>
          </a:xfrm>
          <a:custGeom>
            <a:rect b="b" l="l" r="r" t="t"/>
            <a:pathLst>
              <a:path extrusionOk="0" h="3222968" w="322821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38"/>
          <p:cNvSpPr/>
          <p:nvPr/>
        </p:nvSpPr>
        <p:spPr>
          <a:xfrm rot="-2700000">
            <a:off x="6045129" y="2553870"/>
            <a:ext cx="268334" cy="48107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9" name="Google Shape;409;p38"/>
          <p:cNvSpPr/>
          <p:nvPr/>
        </p:nvSpPr>
        <p:spPr>
          <a:xfrm>
            <a:off x="4412226" y="2550369"/>
            <a:ext cx="342819" cy="34568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38"/>
          <p:cNvSpPr txBox="1"/>
          <p:nvPr>
            <p:ph idx="1" type="body"/>
          </p:nvPr>
        </p:nvSpPr>
        <p:spPr>
          <a:xfrm>
            <a:off x="-169725" y="4231466"/>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sz="3000"/>
              <a:t>In the short term things are likely to stay the same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9"/>
          <p:cNvSpPr txBox="1"/>
          <p:nvPr>
            <p:ph idx="1" type="body"/>
          </p:nvPr>
        </p:nvSpPr>
        <p:spPr>
          <a:xfrm>
            <a:off x="4263027" y="2308004"/>
            <a:ext cx="4881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Anomalies</a:t>
            </a:r>
            <a:endParaRPr/>
          </a:p>
        </p:txBody>
      </p:sp>
      <p:grpSp>
        <p:nvGrpSpPr>
          <p:cNvPr id="416" name="Google Shape;416;p39"/>
          <p:cNvGrpSpPr/>
          <p:nvPr/>
        </p:nvGrpSpPr>
        <p:grpSpPr>
          <a:xfrm>
            <a:off x="611543" y="1768870"/>
            <a:ext cx="2924209" cy="1720443"/>
            <a:chOff x="635000" y="1382713"/>
            <a:chExt cx="7869238" cy="4572000"/>
          </a:xfrm>
        </p:grpSpPr>
        <p:sp>
          <p:nvSpPr>
            <p:cNvPr id="417" name="Google Shape;417;p39"/>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39"/>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39"/>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39"/>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grpSp>
        <p:nvGrpSpPr>
          <p:cNvPr id="425" name="Google Shape;425;p40"/>
          <p:cNvGrpSpPr/>
          <p:nvPr/>
        </p:nvGrpSpPr>
        <p:grpSpPr>
          <a:xfrm>
            <a:off x="4710146" y="1014387"/>
            <a:ext cx="3888190" cy="2287829"/>
            <a:chOff x="4710146" y="1014387"/>
            <a:chExt cx="3888190" cy="2287829"/>
          </a:xfrm>
        </p:grpSpPr>
        <p:sp>
          <p:nvSpPr>
            <p:cNvPr id="426" name="Google Shape;426;p40"/>
            <p:cNvSpPr/>
            <p:nvPr/>
          </p:nvSpPr>
          <p:spPr>
            <a:xfrm>
              <a:off x="4797213" y="1957322"/>
              <a:ext cx="3695232" cy="1328212"/>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40"/>
            <p:cNvSpPr/>
            <p:nvPr/>
          </p:nvSpPr>
          <p:spPr>
            <a:xfrm>
              <a:off x="4710146" y="1377421"/>
              <a:ext cx="3803477" cy="1924795"/>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40"/>
            <p:cNvSpPr/>
            <p:nvPr/>
          </p:nvSpPr>
          <p:spPr>
            <a:xfrm>
              <a:off x="5184699" y="1218544"/>
              <a:ext cx="3413638" cy="1756385"/>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40"/>
            <p:cNvSpPr/>
            <p:nvPr/>
          </p:nvSpPr>
          <p:spPr>
            <a:xfrm>
              <a:off x="5432564" y="1014387"/>
              <a:ext cx="2249613" cy="77532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rgbClr val="3F3F3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0" name="Google Shape;430;p40"/>
          <p:cNvSpPr txBox="1"/>
          <p:nvPr>
            <p:ph idx="1" type="body"/>
          </p:nvPr>
        </p:nvSpPr>
        <p:spPr>
          <a:xfrm>
            <a:off x="-5850" y="115403"/>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Happy/Sad Countries</a:t>
            </a:r>
            <a:endParaRPr/>
          </a:p>
        </p:txBody>
      </p:sp>
      <p:sp>
        <p:nvSpPr>
          <p:cNvPr id="431" name="Google Shape;431;p40"/>
          <p:cNvSpPr txBox="1"/>
          <p:nvPr>
            <p:ph idx="2" type="body"/>
          </p:nvPr>
        </p:nvSpPr>
        <p:spPr>
          <a:xfrm>
            <a:off x="-5850" y="691467"/>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1400"/>
              <a:buNone/>
            </a:pPr>
            <a:r>
              <a:t/>
            </a:r>
            <a:endParaRPr/>
          </a:p>
        </p:txBody>
      </p:sp>
      <p:sp>
        <p:nvSpPr>
          <p:cNvPr id="432" name="Google Shape;432;p40"/>
          <p:cNvSpPr/>
          <p:nvPr/>
        </p:nvSpPr>
        <p:spPr>
          <a:xfrm>
            <a:off x="-13800" y="3205801"/>
            <a:ext cx="9157800" cy="193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40"/>
          <p:cNvSpPr/>
          <p:nvPr/>
        </p:nvSpPr>
        <p:spPr>
          <a:xfrm>
            <a:off x="-13800" y="1051500"/>
            <a:ext cx="4679400" cy="21543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40"/>
          <p:cNvSpPr/>
          <p:nvPr/>
        </p:nvSpPr>
        <p:spPr>
          <a:xfrm rot="-5400000">
            <a:off x="1774038" y="1441206"/>
            <a:ext cx="509674" cy="510009"/>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435" name="Google Shape;435;p40"/>
          <p:cNvGrpSpPr/>
          <p:nvPr/>
        </p:nvGrpSpPr>
        <p:grpSpPr>
          <a:xfrm>
            <a:off x="731956" y="2209551"/>
            <a:ext cx="2592208" cy="858049"/>
            <a:chOff x="731956" y="2209551"/>
            <a:chExt cx="2592208" cy="858049"/>
          </a:xfrm>
        </p:grpSpPr>
        <p:sp>
          <p:nvSpPr>
            <p:cNvPr id="436" name="Google Shape;436;p40"/>
            <p:cNvSpPr txBox="1"/>
            <p:nvPr/>
          </p:nvSpPr>
          <p:spPr>
            <a:xfrm>
              <a:off x="731956" y="2421400"/>
              <a:ext cx="2592207"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chemeClr val="lt1"/>
                  </a:solidFill>
                  <a:latin typeface="Arial"/>
                  <a:ea typeface="Arial"/>
                  <a:cs typeface="Arial"/>
                  <a:sym typeface="Arial"/>
                </a:rPr>
                <a:t>You can simply impress your audience and add a unique zing and appeal </a:t>
              </a:r>
              <a:r>
                <a:rPr lang="en-GB" sz="1200">
                  <a:solidFill>
                    <a:schemeClr val="lt1"/>
                  </a:solidFill>
                </a:rPr>
                <a:t>t</a:t>
              </a:r>
              <a:r>
                <a:rPr lang="en-GB" sz="1200">
                  <a:solidFill>
                    <a:schemeClr val="lt1"/>
                  </a:solidFill>
                  <a:latin typeface="Arial"/>
                  <a:ea typeface="Arial"/>
                  <a:cs typeface="Arial"/>
                  <a:sym typeface="Arial"/>
                </a:rPr>
                <a:t>o your Presen</a:t>
              </a:r>
              <a:r>
                <a:rPr lang="en-GB" sz="1200">
                  <a:solidFill>
                    <a:schemeClr val="lt1"/>
                  </a:solidFill>
                </a:rPr>
                <a:t>t</a:t>
              </a:r>
              <a:r>
                <a:rPr lang="en-GB" sz="1200">
                  <a:solidFill>
                    <a:schemeClr val="lt1"/>
                  </a:solidFill>
                  <a:latin typeface="Arial"/>
                  <a:ea typeface="Arial"/>
                  <a:cs typeface="Arial"/>
                  <a:sym typeface="Arial"/>
                </a:rPr>
                <a:t>a</a:t>
              </a:r>
              <a:r>
                <a:rPr lang="en-GB" sz="1200">
                  <a:solidFill>
                    <a:schemeClr val="lt1"/>
                  </a:solidFill>
                </a:rPr>
                <a:t>t</a:t>
              </a:r>
              <a:r>
                <a:rPr lang="en-GB" sz="1200">
                  <a:solidFill>
                    <a:schemeClr val="lt1"/>
                  </a:solidFill>
                  <a:latin typeface="Arial"/>
                  <a:ea typeface="Arial"/>
                  <a:cs typeface="Arial"/>
                  <a:sym typeface="Arial"/>
                </a:rPr>
                <a:t>ions. </a:t>
              </a:r>
              <a:endParaRPr/>
            </a:p>
          </p:txBody>
        </p:sp>
        <p:sp>
          <p:nvSpPr>
            <p:cNvPr id="437" name="Google Shape;437;p40"/>
            <p:cNvSpPr txBox="1"/>
            <p:nvPr/>
          </p:nvSpPr>
          <p:spPr>
            <a:xfrm>
              <a:off x="731957" y="2209551"/>
              <a:ext cx="2592207"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latin typeface="Arial"/>
                  <a:ea typeface="Arial"/>
                  <a:cs typeface="Arial"/>
                  <a:sym typeface="Arial"/>
                </a:rPr>
                <a:t>Your </a:t>
              </a:r>
              <a:r>
                <a:rPr b="1" lang="en-GB" sz="1200">
                  <a:solidFill>
                    <a:schemeClr val="lt1"/>
                  </a:solidFill>
                </a:rPr>
                <a:t>t</a:t>
              </a:r>
              <a:r>
                <a:rPr b="1" lang="en-GB" sz="1200">
                  <a:solidFill>
                    <a:schemeClr val="lt1"/>
                  </a:solidFill>
                  <a:latin typeface="Arial"/>
                  <a:ea typeface="Arial"/>
                  <a:cs typeface="Arial"/>
                  <a:sym typeface="Arial"/>
                </a:rPr>
                <a:t>ex</a:t>
              </a:r>
              <a:r>
                <a:rPr b="1" lang="en-GB" sz="1200">
                  <a:solidFill>
                    <a:schemeClr val="lt1"/>
                  </a:solidFill>
                </a:rPr>
                <a:t>t</a:t>
              </a:r>
              <a:r>
                <a:rPr b="1" lang="en-GB" sz="1200">
                  <a:solidFill>
                    <a:schemeClr val="lt1"/>
                  </a:solidFill>
                  <a:latin typeface="Arial"/>
                  <a:ea typeface="Arial"/>
                  <a:cs typeface="Arial"/>
                  <a:sym typeface="Arial"/>
                </a:rPr>
                <a:t>  Here</a:t>
              </a:r>
              <a:endParaRPr b="1" sz="1200">
                <a:solidFill>
                  <a:schemeClr val="lt1"/>
                </a:solidFill>
                <a:latin typeface="Arial"/>
                <a:ea typeface="Arial"/>
                <a:cs typeface="Arial"/>
                <a:sym typeface="Arial"/>
              </a:endParaRPr>
            </a:p>
          </p:txBody>
        </p:sp>
      </p:grpSp>
      <p:pic>
        <p:nvPicPr>
          <p:cNvPr id="438" name="Google Shape;438;p40"/>
          <p:cNvPicPr preferRelativeResize="0"/>
          <p:nvPr/>
        </p:nvPicPr>
        <p:blipFill>
          <a:blip r:embed="rId3">
            <a:alphaModFix/>
          </a:blip>
          <a:stretch>
            <a:fillRect/>
          </a:stretch>
        </p:blipFill>
        <p:spPr>
          <a:xfrm>
            <a:off x="73853" y="1276949"/>
            <a:ext cx="4500510" cy="1870075"/>
          </a:xfrm>
          <a:prstGeom prst="rect">
            <a:avLst/>
          </a:prstGeom>
          <a:noFill/>
          <a:ln>
            <a:noFill/>
          </a:ln>
        </p:spPr>
      </p:pic>
      <p:pic>
        <p:nvPicPr>
          <p:cNvPr id="439" name="Google Shape;439;p40"/>
          <p:cNvPicPr preferRelativeResize="0"/>
          <p:nvPr/>
        </p:nvPicPr>
        <p:blipFill>
          <a:blip r:embed="rId4">
            <a:alphaModFix/>
          </a:blip>
          <a:stretch>
            <a:fillRect/>
          </a:stretch>
        </p:blipFill>
        <p:spPr>
          <a:xfrm>
            <a:off x="62400" y="3320250"/>
            <a:ext cx="4500524" cy="1785450"/>
          </a:xfrm>
          <a:prstGeom prst="rect">
            <a:avLst/>
          </a:prstGeom>
          <a:noFill/>
          <a:ln>
            <a:noFill/>
          </a:ln>
        </p:spPr>
      </p:pic>
      <p:pic>
        <p:nvPicPr>
          <p:cNvPr id="440" name="Google Shape;440;p40"/>
          <p:cNvPicPr preferRelativeResize="0"/>
          <p:nvPr/>
        </p:nvPicPr>
        <p:blipFill>
          <a:blip r:embed="rId5">
            <a:alphaModFix/>
          </a:blip>
          <a:stretch>
            <a:fillRect/>
          </a:stretch>
        </p:blipFill>
        <p:spPr>
          <a:xfrm>
            <a:off x="6081750" y="3128850"/>
            <a:ext cx="1098272" cy="1111804"/>
          </a:xfrm>
          <a:prstGeom prst="rect">
            <a:avLst/>
          </a:prstGeom>
          <a:noFill/>
          <a:ln>
            <a:noFill/>
          </a:ln>
        </p:spPr>
      </p:pic>
      <p:sp>
        <p:nvSpPr>
          <p:cNvPr id="441" name="Google Shape;441;p40"/>
          <p:cNvSpPr/>
          <p:nvPr/>
        </p:nvSpPr>
        <p:spPr>
          <a:xfrm flipH="1" rot="-1106097">
            <a:off x="1270744" y="1202674"/>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flipH="1" rot="-1106097">
            <a:off x="6858229" y="2112274"/>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flipH="1" rot="-1106097">
            <a:off x="1956544" y="1202674"/>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flipH="1" rot="-1106097">
            <a:off x="2566144" y="1202674"/>
            <a:ext cx="66408" cy="65459"/>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flipH="1" rot="-1106097">
            <a:off x="3175744" y="1202674"/>
            <a:ext cx="66408" cy="65459"/>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flipH="1" rot="-1106097">
            <a:off x="3680569" y="1202674"/>
            <a:ext cx="66408" cy="65459"/>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flipH="1" rot="-1106097">
            <a:off x="4273694" y="1202674"/>
            <a:ext cx="66408" cy="65459"/>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flipH="1" rot="-1106097">
            <a:off x="1270744" y="3260074"/>
            <a:ext cx="66408" cy="65459"/>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flipH="1" rot="-1106097">
            <a:off x="1956544" y="3260074"/>
            <a:ext cx="66408" cy="65459"/>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flipH="1" rot="-1106097">
            <a:off x="2566144" y="3260074"/>
            <a:ext cx="66408" cy="65459"/>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flipH="1" rot="-1106097">
            <a:off x="3099544" y="3260074"/>
            <a:ext cx="66408" cy="65459"/>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flipH="1" rot="-1106097">
            <a:off x="3680569" y="3260074"/>
            <a:ext cx="66408" cy="65459"/>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flipH="1" rot="-1106097">
            <a:off x="4273694" y="3260074"/>
            <a:ext cx="66408" cy="65459"/>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flipH="1" rot="-1106097">
            <a:off x="5514131" y="2380149"/>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flipH="1" rot="-1106097">
            <a:off x="5948731" y="2605849"/>
            <a:ext cx="66408" cy="65459"/>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flipH="1" rot="-1106097">
            <a:off x="5756156" y="2605849"/>
            <a:ext cx="66408" cy="65459"/>
          </a:xfrm>
          <a:prstGeom prst="ellipse">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flipH="1" rot="-1106097">
            <a:off x="6653179" y="2218374"/>
            <a:ext cx="66408" cy="65459"/>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flipH="1" rot="-1106097">
            <a:off x="7541154" y="2135274"/>
            <a:ext cx="66408" cy="65459"/>
          </a:xfrm>
          <a:prstGeom prst="ellipse">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flipH="1" rot="-1106097">
            <a:off x="7769754" y="2287674"/>
            <a:ext cx="66408" cy="65459"/>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flipH="1" rot="-1106097">
            <a:off x="7845954" y="2592474"/>
            <a:ext cx="66408" cy="65459"/>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flipH="1" rot="-1106097">
            <a:off x="7086829" y="2036074"/>
            <a:ext cx="66408" cy="65459"/>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flipH="1" rot="-1106097">
            <a:off x="6957979" y="2523174"/>
            <a:ext cx="66408" cy="65459"/>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flipH="1" rot="-1106097">
            <a:off x="5696394" y="2287674"/>
            <a:ext cx="66408" cy="65459"/>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flipH="1" rot="-1106097">
            <a:off x="7541144" y="2287674"/>
            <a:ext cx="66408" cy="65459"/>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txBox="1"/>
          <p:nvPr>
            <p:ph idx="1" type="body"/>
          </p:nvPr>
        </p:nvSpPr>
        <p:spPr>
          <a:xfrm>
            <a:off x="4665600" y="3875925"/>
            <a:ext cx="4384800" cy="1029000"/>
          </a:xfrm>
          <a:prstGeom prst="rect">
            <a:avLst/>
          </a:prstGeom>
          <a:solidFill>
            <a:srgbClr val="000000">
              <a:alpha val="0"/>
            </a:srgbClr>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t/>
            </a:r>
            <a:endParaRPr sz="1400">
              <a:solidFill>
                <a:schemeClr val="lt1"/>
              </a:solidFill>
            </a:endParaRPr>
          </a:p>
          <a:p>
            <a:pPr indent="0" lvl="0" marL="0" rtl="0" algn="l">
              <a:spcBef>
                <a:spcPts val="0"/>
              </a:spcBef>
              <a:spcAft>
                <a:spcPts val="0"/>
              </a:spcAft>
              <a:buClr>
                <a:schemeClr val="lt1"/>
              </a:buClr>
              <a:buSzPts val="3600"/>
              <a:buNone/>
            </a:pPr>
            <a:r>
              <a:rPr lang="en-GB" sz="1400">
                <a:solidFill>
                  <a:schemeClr val="lt1"/>
                </a:solidFill>
              </a:rPr>
              <a:t>Factors like income distribution, war, and migration plays a significant role.</a:t>
            </a:r>
            <a:endParaRPr sz="1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41"/>
          <p:cNvSpPr txBox="1"/>
          <p:nvPr>
            <p:ph idx="1" type="body"/>
          </p:nvPr>
        </p:nvSpPr>
        <p:spPr>
          <a:xfrm>
            <a:off x="4263027" y="2231804"/>
            <a:ext cx="4881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Hidden Surprise</a:t>
            </a:r>
            <a:endParaRPr/>
          </a:p>
        </p:txBody>
      </p:sp>
      <p:grpSp>
        <p:nvGrpSpPr>
          <p:cNvPr id="471" name="Google Shape;471;p41"/>
          <p:cNvGrpSpPr/>
          <p:nvPr/>
        </p:nvGrpSpPr>
        <p:grpSpPr>
          <a:xfrm>
            <a:off x="611543" y="1768870"/>
            <a:ext cx="2924209" cy="1720443"/>
            <a:chOff x="635000" y="1382713"/>
            <a:chExt cx="7869238" cy="4572000"/>
          </a:xfrm>
        </p:grpSpPr>
        <p:sp>
          <p:nvSpPr>
            <p:cNvPr id="472" name="Google Shape;472;p41"/>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41"/>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41"/>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41"/>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42"/>
          <p:cNvSpPr txBox="1"/>
          <p:nvPr>
            <p:ph idx="1" type="body"/>
          </p:nvPr>
        </p:nvSpPr>
        <p:spPr>
          <a:xfrm>
            <a:off x="0" y="195486"/>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Interesting Findings</a:t>
            </a:r>
            <a:endParaRPr/>
          </a:p>
        </p:txBody>
      </p:sp>
      <p:sp>
        <p:nvSpPr>
          <p:cNvPr id="481" name="Google Shape;481;p42"/>
          <p:cNvSpPr txBox="1"/>
          <p:nvPr>
            <p:ph idx="2" type="body"/>
          </p:nvPr>
        </p:nvSpPr>
        <p:spPr>
          <a:xfrm>
            <a:off x="0" y="771550"/>
            <a:ext cx="9144000" cy="288000"/>
          </a:xfrm>
          <a:prstGeom prst="rect">
            <a:avLst/>
          </a:prstGeom>
        </p:spPr>
        <p:txBody>
          <a:bodyPr anchorCtr="0" anchor="ctr" bIns="45700" lIns="91425" spcFirstLastPara="1" rIns="91425" wrap="square" tIns="45700">
            <a:noAutofit/>
          </a:bodyPr>
          <a:lstStyle/>
          <a:p>
            <a:pPr indent="0" lvl="0" marL="0" rtl="0" algn="ctr">
              <a:spcBef>
                <a:spcPts val="280"/>
              </a:spcBef>
              <a:spcAft>
                <a:spcPts val="0"/>
              </a:spcAft>
              <a:buNone/>
            </a:pPr>
            <a:r>
              <a:t/>
            </a:r>
            <a:endParaRPr/>
          </a:p>
        </p:txBody>
      </p:sp>
      <p:sp>
        <p:nvSpPr>
          <p:cNvPr id="482" name="Google Shape;482;p42"/>
          <p:cNvSpPr txBox="1"/>
          <p:nvPr/>
        </p:nvSpPr>
        <p:spPr>
          <a:xfrm>
            <a:off x="550775" y="1338225"/>
            <a:ext cx="7878900" cy="34422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GB" sz="2400"/>
              <a:t>If government wants to improve Life Ladder, the easiest way to improve Social Support</a:t>
            </a:r>
            <a:endParaRPr sz="2400"/>
          </a:p>
          <a:p>
            <a:pPr indent="-381000" lvl="0" marL="457200" rtl="0" algn="l">
              <a:lnSpc>
                <a:spcPct val="115000"/>
              </a:lnSpc>
              <a:spcBef>
                <a:spcPts val="0"/>
              </a:spcBef>
              <a:spcAft>
                <a:spcPts val="0"/>
              </a:spcAft>
              <a:buSzPts val="2400"/>
              <a:buAutoNum type="arabicPeriod"/>
            </a:pPr>
            <a:r>
              <a:rPr lang="en-GB" sz="2400"/>
              <a:t>Population </a:t>
            </a:r>
            <a:r>
              <a:rPr lang="en-GB" sz="2400"/>
              <a:t>fall </a:t>
            </a:r>
            <a:r>
              <a:rPr lang="en-GB" sz="2400"/>
              <a:t>may indicate a fall in happiness</a:t>
            </a:r>
            <a:endParaRPr sz="2400"/>
          </a:p>
          <a:p>
            <a:pPr indent="-381000" lvl="0" marL="457200" rtl="0" algn="l">
              <a:lnSpc>
                <a:spcPct val="115000"/>
              </a:lnSpc>
              <a:spcBef>
                <a:spcPts val="0"/>
              </a:spcBef>
              <a:spcAft>
                <a:spcPts val="0"/>
              </a:spcAft>
              <a:buSzPts val="2400"/>
              <a:buAutoNum type="arabicPeriod"/>
            </a:pPr>
            <a:r>
              <a:rPr lang="en-GB" sz="2400"/>
              <a:t>Countries that are most sexually active often reside in one of the most happy cluster</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43"/>
          <p:cNvSpPr txBox="1"/>
          <p:nvPr>
            <p:ph idx="1" type="body"/>
          </p:nvPr>
        </p:nvSpPr>
        <p:spPr>
          <a:xfrm>
            <a:off x="0" y="18163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D(A+)TA TEAM LAYOUT</a:t>
            </a:r>
            <a:endParaRPr/>
          </a:p>
        </p:txBody>
      </p:sp>
      <p:grpSp>
        <p:nvGrpSpPr>
          <p:cNvPr id="488" name="Google Shape;488;p43"/>
          <p:cNvGrpSpPr/>
          <p:nvPr/>
        </p:nvGrpSpPr>
        <p:grpSpPr>
          <a:xfrm>
            <a:off x="2411760" y="2763905"/>
            <a:ext cx="1728300" cy="464301"/>
            <a:chOff x="2339752" y="1426937"/>
            <a:chExt cx="1728300" cy="464301"/>
          </a:xfrm>
        </p:grpSpPr>
        <p:sp>
          <p:nvSpPr>
            <p:cNvPr id="489" name="Google Shape;489;p43"/>
            <p:cNvSpPr txBox="1"/>
            <p:nvPr/>
          </p:nvSpPr>
          <p:spPr>
            <a:xfrm>
              <a:off x="2339752" y="1426937"/>
              <a:ext cx="1728300" cy="246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400"/>
                <a:buFont typeface="Arial"/>
                <a:buNone/>
              </a:pPr>
              <a:r>
                <a:rPr b="1" lang="en-GB">
                  <a:solidFill>
                    <a:srgbClr val="3F3F3F"/>
                  </a:solidFill>
                </a:rPr>
                <a:t>Hoang Viet</a:t>
              </a:r>
              <a:endParaRPr/>
            </a:p>
          </p:txBody>
        </p:sp>
        <p:sp>
          <p:nvSpPr>
            <p:cNvPr id="490" name="Google Shape;490;p43"/>
            <p:cNvSpPr txBox="1"/>
            <p:nvPr/>
          </p:nvSpPr>
          <p:spPr>
            <a:xfrm>
              <a:off x="2339752" y="1641658"/>
              <a:ext cx="1728192" cy="2495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200"/>
                <a:buFont typeface="Arial"/>
                <a:buNone/>
              </a:pPr>
              <a:r>
                <a:rPr b="1" lang="en-GB" sz="1200">
                  <a:solidFill>
                    <a:srgbClr val="3F3F3F"/>
                  </a:solidFill>
                </a:rPr>
                <a:t>Regressor &amp; Tuner</a:t>
              </a:r>
              <a:endParaRPr/>
            </a:p>
          </p:txBody>
        </p:sp>
      </p:grpSp>
      <p:sp>
        <p:nvSpPr>
          <p:cNvPr id="491" name="Google Shape;491;p43"/>
          <p:cNvSpPr txBox="1"/>
          <p:nvPr/>
        </p:nvSpPr>
        <p:spPr>
          <a:xfrm>
            <a:off x="2411760" y="3200600"/>
            <a:ext cx="31683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p>
        </p:txBody>
      </p:sp>
      <p:sp>
        <p:nvSpPr>
          <p:cNvPr id="492" name="Google Shape;492;p43"/>
          <p:cNvSpPr txBox="1"/>
          <p:nvPr/>
        </p:nvSpPr>
        <p:spPr>
          <a:xfrm>
            <a:off x="5724128" y="2732993"/>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Problem Formulation</a:t>
            </a:r>
            <a:endParaRPr sz="1200">
              <a:solidFill>
                <a:srgbClr val="3F3F3F"/>
              </a:solidFill>
              <a:latin typeface="Arial"/>
              <a:ea typeface="Arial"/>
              <a:cs typeface="Arial"/>
              <a:sym typeface="Arial"/>
            </a:endParaRPr>
          </a:p>
        </p:txBody>
      </p:sp>
      <p:sp>
        <p:nvSpPr>
          <p:cNvPr id="493" name="Google Shape;493;p43"/>
          <p:cNvSpPr txBox="1"/>
          <p:nvPr/>
        </p:nvSpPr>
        <p:spPr>
          <a:xfrm>
            <a:off x="5724128" y="3053020"/>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In charge of Regression &amp; Tuning</a:t>
            </a:r>
            <a:endParaRPr sz="1200">
              <a:solidFill>
                <a:srgbClr val="3F3F3F"/>
              </a:solidFill>
              <a:latin typeface="Arial"/>
              <a:ea typeface="Arial"/>
              <a:cs typeface="Arial"/>
              <a:sym typeface="Arial"/>
            </a:endParaRPr>
          </a:p>
        </p:txBody>
      </p:sp>
      <p:grpSp>
        <p:nvGrpSpPr>
          <p:cNvPr id="494" name="Google Shape;494;p43"/>
          <p:cNvGrpSpPr/>
          <p:nvPr/>
        </p:nvGrpSpPr>
        <p:grpSpPr>
          <a:xfrm>
            <a:off x="2411760" y="3946945"/>
            <a:ext cx="1728192" cy="464301"/>
            <a:chOff x="2339752" y="1426937"/>
            <a:chExt cx="1728192" cy="464301"/>
          </a:xfrm>
        </p:grpSpPr>
        <p:sp>
          <p:nvSpPr>
            <p:cNvPr id="495" name="Google Shape;495;p43"/>
            <p:cNvSpPr txBox="1"/>
            <p:nvPr/>
          </p:nvSpPr>
          <p:spPr>
            <a:xfrm>
              <a:off x="2339752" y="1426937"/>
              <a:ext cx="1728192" cy="2460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400"/>
                <a:buFont typeface="Arial"/>
                <a:buNone/>
              </a:pPr>
              <a:r>
                <a:rPr b="1" lang="en-GB">
                  <a:solidFill>
                    <a:srgbClr val="3F3F3F"/>
                  </a:solidFill>
                </a:rPr>
                <a:t>John Francisco</a:t>
              </a:r>
              <a:endParaRPr/>
            </a:p>
          </p:txBody>
        </p:sp>
        <p:sp>
          <p:nvSpPr>
            <p:cNvPr id="496" name="Google Shape;496;p43"/>
            <p:cNvSpPr txBox="1"/>
            <p:nvPr/>
          </p:nvSpPr>
          <p:spPr>
            <a:xfrm>
              <a:off x="2339752" y="1641658"/>
              <a:ext cx="1728192" cy="2495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200"/>
                <a:buFont typeface="Arial"/>
                <a:buNone/>
              </a:pPr>
              <a:r>
                <a:rPr b="1" lang="en-GB" sz="1200">
                  <a:solidFill>
                    <a:srgbClr val="3F3F3F"/>
                  </a:solidFill>
                </a:rPr>
                <a:t>Plotter &amp; Detector</a:t>
              </a:r>
              <a:endParaRPr/>
            </a:p>
          </p:txBody>
        </p:sp>
      </p:grpSp>
      <p:sp>
        <p:nvSpPr>
          <p:cNvPr id="497" name="Google Shape;497;p43"/>
          <p:cNvSpPr txBox="1"/>
          <p:nvPr/>
        </p:nvSpPr>
        <p:spPr>
          <a:xfrm>
            <a:off x="5724128" y="3916033"/>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Detect Temporal changes via Plotly</a:t>
            </a:r>
            <a:endParaRPr sz="1200">
              <a:solidFill>
                <a:srgbClr val="3F3F3F"/>
              </a:solidFill>
              <a:latin typeface="Arial"/>
              <a:ea typeface="Arial"/>
              <a:cs typeface="Arial"/>
              <a:sym typeface="Arial"/>
            </a:endParaRPr>
          </a:p>
        </p:txBody>
      </p:sp>
      <p:sp>
        <p:nvSpPr>
          <p:cNvPr id="498" name="Google Shape;498;p43"/>
          <p:cNvSpPr txBox="1"/>
          <p:nvPr/>
        </p:nvSpPr>
        <p:spPr>
          <a:xfrm>
            <a:off x="5724128" y="4236060"/>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Detect Anomalies</a:t>
            </a:r>
            <a:endParaRPr sz="1200">
              <a:solidFill>
                <a:srgbClr val="3F3F3F"/>
              </a:solidFill>
              <a:latin typeface="Arial"/>
              <a:ea typeface="Arial"/>
              <a:cs typeface="Arial"/>
              <a:sym typeface="Arial"/>
            </a:endParaRPr>
          </a:p>
        </p:txBody>
      </p:sp>
      <p:grpSp>
        <p:nvGrpSpPr>
          <p:cNvPr id="499" name="Google Shape;499;p43"/>
          <p:cNvGrpSpPr/>
          <p:nvPr/>
        </p:nvGrpSpPr>
        <p:grpSpPr>
          <a:xfrm>
            <a:off x="2411747" y="1570681"/>
            <a:ext cx="2160300" cy="464319"/>
            <a:chOff x="2339739" y="1426937"/>
            <a:chExt cx="2160300" cy="464319"/>
          </a:xfrm>
        </p:grpSpPr>
        <p:sp>
          <p:nvSpPr>
            <p:cNvPr id="500" name="Google Shape;500;p43"/>
            <p:cNvSpPr txBox="1"/>
            <p:nvPr/>
          </p:nvSpPr>
          <p:spPr>
            <a:xfrm>
              <a:off x="2339752" y="1426937"/>
              <a:ext cx="1728192" cy="2460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400"/>
                <a:buFont typeface="Arial"/>
                <a:buNone/>
              </a:pPr>
              <a:r>
                <a:rPr b="1" lang="en-GB">
                  <a:solidFill>
                    <a:srgbClr val="3F3F3F"/>
                  </a:solidFill>
                </a:rPr>
                <a:t>Nicholas Neo</a:t>
              </a:r>
              <a:endParaRPr/>
            </a:p>
          </p:txBody>
        </p:sp>
        <p:sp>
          <p:nvSpPr>
            <p:cNvPr id="501" name="Google Shape;501;p43"/>
            <p:cNvSpPr txBox="1"/>
            <p:nvPr/>
          </p:nvSpPr>
          <p:spPr>
            <a:xfrm>
              <a:off x="2339739" y="1641656"/>
              <a:ext cx="2160300" cy="249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1200"/>
                <a:buFont typeface="Arial"/>
                <a:buNone/>
              </a:pPr>
              <a:r>
                <a:rPr b="1" lang="en-GB" sz="1200">
                  <a:solidFill>
                    <a:srgbClr val="3F3F3F"/>
                  </a:solidFill>
                </a:rPr>
                <a:t>SVM Builder &amp; Clusterer</a:t>
              </a:r>
              <a:endParaRPr/>
            </a:p>
          </p:txBody>
        </p:sp>
      </p:grpSp>
      <p:sp>
        <p:nvSpPr>
          <p:cNvPr id="502" name="Google Shape;502;p43"/>
          <p:cNvSpPr txBox="1"/>
          <p:nvPr/>
        </p:nvSpPr>
        <p:spPr>
          <a:xfrm>
            <a:off x="5724128" y="1539769"/>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Build SVM</a:t>
            </a:r>
            <a:endParaRPr sz="1200">
              <a:solidFill>
                <a:srgbClr val="3F3F3F"/>
              </a:solidFill>
              <a:latin typeface="Arial"/>
              <a:ea typeface="Arial"/>
              <a:cs typeface="Arial"/>
              <a:sym typeface="Arial"/>
            </a:endParaRPr>
          </a:p>
        </p:txBody>
      </p:sp>
      <p:sp>
        <p:nvSpPr>
          <p:cNvPr id="503" name="Google Shape;503;p43"/>
          <p:cNvSpPr txBox="1"/>
          <p:nvPr/>
        </p:nvSpPr>
        <p:spPr>
          <a:xfrm>
            <a:off x="5724128" y="1859796"/>
            <a:ext cx="3180600" cy="276900"/>
          </a:xfrm>
          <a:prstGeom prst="rect">
            <a:avLst/>
          </a:prstGeom>
          <a:noFill/>
          <a:ln>
            <a:noFill/>
          </a:ln>
        </p:spPr>
        <p:txBody>
          <a:bodyPr anchorCtr="0" anchor="ctr" bIns="45700" lIns="91425" spcFirstLastPara="1" rIns="91425" wrap="square" tIns="45700">
            <a:noAutofit/>
          </a:bodyPr>
          <a:lstStyle/>
          <a:p>
            <a:pPr indent="-171450" lvl="0" marL="171450" marR="0" rtl="0" algn="l">
              <a:spcBef>
                <a:spcPts val="0"/>
              </a:spcBef>
              <a:spcAft>
                <a:spcPts val="0"/>
              </a:spcAft>
              <a:buClr>
                <a:srgbClr val="3F3F3F"/>
              </a:buClr>
              <a:buSzPts val="1200"/>
              <a:buFont typeface="Noto Sans Symbols"/>
              <a:buChar char="●"/>
            </a:pPr>
            <a:r>
              <a:rPr lang="en-GB" sz="1200">
                <a:solidFill>
                  <a:srgbClr val="3F3F3F"/>
                </a:solidFill>
              </a:rPr>
              <a:t>In charge of Clustering </a:t>
            </a:r>
            <a:endParaRPr sz="1200">
              <a:solidFill>
                <a:srgbClr val="3F3F3F"/>
              </a:solidFill>
              <a:latin typeface="Arial"/>
              <a:ea typeface="Arial"/>
              <a:cs typeface="Arial"/>
              <a:sym typeface="Arial"/>
            </a:endParaRPr>
          </a:p>
        </p:txBody>
      </p:sp>
      <p:sp>
        <p:nvSpPr>
          <p:cNvPr id="504" name="Google Shape;504;p43"/>
          <p:cNvSpPr/>
          <p:nvPr>
            <p:ph idx="3" type="pic"/>
          </p:nvPr>
        </p:nvSpPr>
        <p:spPr>
          <a:xfrm>
            <a:off x="683568" y="1335357"/>
            <a:ext cx="1296144" cy="1011595"/>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rPr lang="en-GB"/>
              <a:t>NIC</a:t>
            </a:r>
            <a:endParaRPr/>
          </a:p>
        </p:txBody>
      </p:sp>
      <p:sp>
        <p:nvSpPr>
          <p:cNvPr id="505" name="Google Shape;505;p43"/>
          <p:cNvSpPr/>
          <p:nvPr>
            <p:ph idx="4" type="pic"/>
          </p:nvPr>
        </p:nvSpPr>
        <p:spPr>
          <a:xfrm>
            <a:off x="683568" y="2527876"/>
            <a:ext cx="1296144" cy="1011595"/>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rPr lang="en-GB"/>
              <a:t>VIET</a:t>
            </a:r>
            <a:endParaRPr/>
          </a:p>
        </p:txBody>
      </p:sp>
      <p:sp>
        <p:nvSpPr>
          <p:cNvPr id="506" name="Google Shape;506;p43"/>
          <p:cNvSpPr/>
          <p:nvPr>
            <p:ph idx="5" type="pic"/>
          </p:nvPr>
        </p:nvSpPr>
        <p:spPr>
          <a:xfrm>
            <a:off x="683568" y="3720395"/>
            <a:ext cx="1296144" cy="1011595"/>
          </a:xfrm>
          <a:prstGeom prst="rect">
            <a:avLst/>
          </a:prstGeom>
          <a:solidFill>
            <a:srgbClr val="F2F2F2"/>
          </a:solidFill>
          <a:ln>
            <a:noFill/>
          </a:ln>
        </p:spPr>
        <p:txBody>
          <a:bodyPr anchorCtr="0" anchor="ctr" bIns="45700" lIns="91425" spcFirstLastPara="1" rIns="91425" wrap="square" tIns="45700">
            <a:noAutofit/>
          </a:bodyPr>
          <a:lstStyle/>
          <a:p>
            <a:pPr indent="0" lvl="0" marL="0" rtl="0" algn="ctr">
              <a:spcBef>
                <a:spcPts val="240"/>
              </a:spcBef>
              <a:spcAft>
                <a:spcPts val="0"/>
              </a:spcAft>
              <a:buNone/>
            </a:pPr>
            <a:r>
              <a:rPr lang="en-GB"/>
              <a:t>JOHN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44"/>
          <p:cNvSpPr txBox="1"/>
          <p:nvPr>
            <p:ph idx="1" type="body"/>
          </p:nvPr>
        </p:nvSpPr>
        <p:spPr>
          <a:xfrm>
            <a:off x="0" y="3363838"/>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GB"/>
              <a:t>Seems like</a:t>
            </a:r>
            <a:endParaRPr/>
          </a:p>
        </p:txBody>
      </p:sp>
      <p:sp>
        <p:nvSpPr>
          <p:cNvPr id="512" name="Google Shape;512;p44"/>
          <p:cNvSpPr txBox="1"/>
          <p:nvPr>
            <p:ph idx="2" type="body"/>
          </p:nvPr>
        </p:nvSpPr>
        <p:spPr>
          <a:xfrm>
            <a:off x="-148" y="3939902"/>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GB"/>
              <a:t>T</a:t>
            </a:r>
            <a:r>
              <a:rPr lang="en-GB"/>
              <a:t>he world is not so sad after all</a:t>
            </a:r>
            <a:endParaRPr/>
          </a:p>
        </p:txBody>
      </p:sp>
      <p:grpSp>
        <p:nvGrpSpPr>
          <p:cNvPr id="513" name="Google Shape;513;p44"/>
          <p:cNvGrpSpPr/>
          <p:nvPr/>
        </p:nvGrpSpPr>
        <p:grpSpPr>
          <a:xfrm>
            <a:off x="2771802" y="987519"/>
            <a:ext cx="3637162" cy="2139696"/>
            <a:chOff x="635000" y="1382713"/>
            <a:chExt cx="7869238" cy="4572000"/>
          </a:xfrm>
        </p:grpSpPr>
        <p:sp>
          <p:nvSpPr>
            <p:cNvPr id="514" name="Google Shape;514;p44"/>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44"/>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44"/>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44"/>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18" name="Google Shape;518;p44"/>
          <p:cNvSpPr txBox="1"/>
          <p:nvPr>
            <p:ph idx="2" type="body"/>
          </p:nvPr>
        </p:nvSpPr>
        <p:spPr>
          <a:xfrm>
            <a:off x="-35523" y="4227927"/>
            <a:ext cx="9144000" cy="28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rPr lang="en-GB" sz="900"/>
              <a:t>At least for some </a:t>
            </a:r>
            <a:r>
              <a:rPr lang="en-GB" sz="900" u="sng">
                <a:solidFill>
                  <a:srgbClr val="660099"/>
                </a:solidFill>
                <a:highlight>
                  <a:srgbClr val="FFFFFF"/>
                </a:highlight>
                <a:hlinkClick r:id="rId3"/>
              </a:rPr>
              <a:t>😏</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idx="1" type="body"/>
          </p:nvPr>
        </p:nvSpPr>
        <p:spPr>
          <a:xfrm>
            <a:off x="0" y="195486"/>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Problem Formulation</a:t>
            </a:r>
            <a:endParaRPr/>
          </a:p>
        </p:txBody>
      </p:sp>
      <p:sp>
        <p:nvSpPr>
          <p:cNvPr id="229" name="Google Shape;229;p28"/>
          <p:cNvSpPr txBox="1"/>
          <p:nvPr/>
        </p:nvSpPr>
        <p:spPr>
          <a:xfrm>
            <a:off x="495750" y="973900"/>
            <a:ext cx="8254500" cy="3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Dataset:</a:t>
            </a:r>
            <a:endParaRPr sz="2400"/>
          </a:p>
          <a:p>
            <a:pPr indent="-342900" lvl="0" marL="457200" rtl="0" algn="l">
              <a:spcBef>
                <a:spcPts val="0"/>
              </a:spcBef>
              <a:spcAft>
                <a:spcPts val="0"/>
              </a:spcAft>
              <a:buSzPts val="1800"/>
              <a:buChar char="-"/>
            </a:pPr>
            <a:r>
              <a:rPr lang="en-GB" sz="1800"/>
              <a:t>World Happiness Report (2015-2018). </a:t>
            </a:r>
            <a:endParaRPr sz="1800"/>
          </a:p>
          <a:p>
            <a:pPr indent="-342900" lvl="0" marL="457200" rtl="0" algn="l">
              <a:spcBef>
                <a:spcPts val="0"/>
              </a:spcBef>
              <a:spcAft>
                <a:spcPts val="0"/>
              </a:spcAft>
              <a:buSzPts val="1800"/>
              <a:buChar char="-"/>
            </a:pPr>
            <a:r>
              <a:rPr lang="en-GB" sz="1800"/>
              <a:t>19 Variables, 2 categorical, 17 numeric</a:t>
            </a:r>
            <a:endParaRPr sz="1800"/>
          </a:p>
          <a:p>
            <a:pPr indent="-342900" lvl="0" marL="457200" rtl="0" algn="l">
              <a:spcBef>
                <a:spcPts val="0"/>
              </a:spcBef>
              <a:spcAft>
                <a:spcPts val="0"/>
              </a:spcAft>
              <a:buSzPts val="1800"/>
              <a:buChar char="-"/>
            </a:pPr>
            <a:r>
              <a:rPr lang="en-GB" sz="1800"/>
              <a:t>Most important index is </a:t>
            </a:r>
            <a:r>
              <a:rPr b="1" lang="en-GB" sz="1800"/>
              <a:t>Life Ladder</a:t>
            </a:r>
            <a:r>
              <a:rPr lang="en-GB" sz="1800"/>
              <a:t> - happiness </a:t>
            </a:r>
            <a:endParaRPr sz="1800"/>
          </a:p>
          <a:p>
            <a:pPr indent="-342900" lvl="0" marL="457200" rtl="0" algn="l">
              <a:spcBef>
                <a:spcPts val="0"/>
              </a:spcBef>
              <a:spcAft>
                <a:spcPts val="0"/>
              </a:spcAft>
              <a:buSzPts val="1800"/>
              <a:buChar char="-"/>
            </a:pPr>
            <a:r>
              <a:rPr lang="en-GB" sz="1800"/>
              <a:t>Most of the numeric data are normalized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2400">
                <a:solidFill>
                  <a:schemeClr val="dk1"/>
                </a:solidFill>
              </a:rPr>
              <a:t>Objective</a:t>
            </a:r>
            <a:r>
              <a:rPr lang="en-GB" sz="2400">
                <a:solidFill>
                  <a:schemeClr val="dk1"/>
                </a:solidFill>
              </a:rPr>
              <a:t>:</a:t>
            </a:r>
            <a:endParaRPr sz="24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Identify variables most strongly correlate with </a:t>
            </a:r>
            <a:r>
              <a:rPr b="1" lang="en-GB" sz="1800">
                <a:solidFill>
                  <a:schemeClr val="dk1"/>
                </a:solidFill>
              </a:rPr>
              <a:t>Life Ladder</a:t>
            </a:r>
            <a:endParaRPr b="1" sz="1800">
              <a:solidFill>
                <a:schemeClr val="dk1"/>
              </a:solidFill>
            </a:endParaRPr>
          </a:p>
          <a:p>
            <a:pPr indent="-342900" lvl="0" marL="457200" rtl="0" algn="l">
              <a:spcBef>
                <a:spcPts val="0"/>
              </a:spcBef>
              <a:spcAft>
                <a:spcPts val="0"/>
              </a:spcAft>
              <a:buClr>
                <a:schemeClr val="dk1"/>
              </a:buClr>
              <a:buSzPts val="1800"/>
              <a:buChar char="-"/>
            </a:pPr>
            <a:r>
              <a:rPr lang="en-GB" sz="1800">
                <a:solidFill>
                  <a:schemeClr val="dk1"/>
                </a:solidFill>
              </a:rPr>
              <a:t>Identify temporal patterns</a:t>
            </a:r>
            <a:endParaRPr sz="1800">
              <a:solidFill>
                <a:schemeClr val="dk1"/>
              </a:solidFill>
            </a:endParaRPr>
          </a:p>
          <a:p>
            <a:pPr indent="0" lvl="0" marL="0" rtl="0" algn="l">
              <a:spcBef>
                <a:spcPts val="0"/>
              </a:spcBef>
              <a:spcAft>
                <a:spcPts val="0"/>
              </a:spcAft>
              <a:buNone/>
            </a:pPr>
            <a:r>
              <a:rPr lang="en-GB" sz="1800">
                <a:solidFill>
                  <a:schemeClr val="dk1"/>
                </a:solidFill>
              </a:rPr>
              <a:t> </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idx="1" type="body"/>
          </p:nvPr>
        </p:nvSpPr>
        <p:spPr>
          <a:xfrm>
            <a:off x="0" y="195486"/>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Methods</a:t>
            </a:r>
            <a:endParaRPr/>
          </a:p>
        </p:txBody>
      </p:sp>
      <p:sp>
        <p:nvSpPr>
          <p:cNvPr id="235" name="Google Shape;235;p29"/>
          <p:cNvSpPr txBox="1"/>
          <p:nvPr/>
        </p:nvSpPr>
        <p:spPr>
          <a:xfrm>
            <a:off x="495750" y="973900"/>
            <a:ext cx="8254500" cy="3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1"/>
                </a:solidFill>
              </a:rPr>
              <a:t>Regression</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Linear, XGB, Random Forest, Simple NN, </a:t>
            </a:r>
            <a:endParaRPr sz="2400">
              <a:solidFill>
                <a:schemeClr val="dk1"/>
              </a:solidFill>
            </a:endParaRPr>
          </a:p>
          <a:p>
            <a:pPr indent="0" lvl="0" marL="457200" rtl="0" algn="l">
              <a:spcBef>
                <a:spcPts val="0"/>
              </a:spcBef>
              <a:spcAft>
                <a:spcPts val="0"/>
              </a:spcAft>
              <a:buNone/>
            </a:pPr>
            <a:r>
              <a:rPr lang="en-GB" sz="2400">
                <a:solidFill>
                  <a:schemeClr val="dk1"/>
                </a:solidFill>
              </a:rPr>
              <a:t>SVM + GridSearchCV </a:t>
            </a:r>
            <a:endParaRPr sz="24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2400">
                <a:solidFill>
                  <a:schemeClr val="dk1"/>
                </a:solidFill>
              </a:rPr>
              <a:t>Clustering</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DBScan, KMeans++, GMM</a:t>
            </a:r>
            <a:endParaRPr sz="2400">
              <a:solidFill>
                <a:schemeClr val="dk1"/>
              </a:solidFill>
            </a:endParaRPr>
          </a:p>
          <a:p>
            <a:pPr indent="0" lvl="0" marL="9144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2400">
                <a:solidFill>
                  <a:schemeClr val="dk1"/>
                </a:solidFill>
              </a:rPr>
              <a:t>Anomaly</a:t>
            </a:r>
            <a:endParaRPr sz="24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nvSpPr>
        <p:spPr>
          <a:xfrm>
            <a:off x="1190301" y="127578"/>
            <a:ext cx="6588300" cy="576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b="0" i="0" lang="en-GB" sz="3600" u="none" cap="none" strike="noStrike">
                <a:solidFill>
                  <a:schemeClr val="dk1"/>
                </a:solidFill>
                <a:latin typeface="Arial"/>
                <a:ea typeface="Arial"/>
                <a:cs typeface="Arial"/>
                <a:sym typeface="Arial"/>
              </a:rPr>
              <a:t>Agenda </a:t>
            </a:r>
            <a:endParaRPr/>
          </a:p>
        </p:txBody>
      </p:sp>
      <p:sp>
        <p:nvSpPr>
          <p:cNvPr id="241" name="Google Shape;241;p30"/>
          <p:cNvSpPr/>
          <p:nvPr/>
        </p:nvSpPr>
        <p:spPr>
          <a:xfrm>
            <a:off x="0" y="1069650"/>
            <a:ext cx="3384300" cy="3384300"/>
          </a:xfrm>
          <a:prstGeom prst="blockArc">
            <a:avLst>
              <a:gd fmla="val 16173554" name="adj1"/>
              <a:gd fmla="val 5420172" name="adj2"/>
              <a:gd fmla="val 998"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2" name="Google Shape;242;p30"/>
          <p:cNvSpPr/>
          <p:nvPr/>
        </p:nvSpPr>
        <p:spPr>
          <a:xfrm>
            <a:off x="2341373" y="1161807"/>
            <a:ext cx="526500" cy="526500"/>
          </a:xfrm>
          <a:prstGeom prst="diamond">
            <a:avLst/>
          </a:prstGeom>
          <a:solidFill>
            <a:schemeClr val="accent2"/>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3" name="Google Shape;243;p30"/>
          <p:cNvSpPr/>
          <p:nvPr/>
        </p:nvSpPr>
        <p:spPr>
          <a:xfrm>
            <a:off x="2909950" y="1814071"/>
            <a:ext cx="526500" cy="526500"/>
          </a:xfrm>
          <a:prstGeom prst="diamond">
            <a:avLst/>
          </a:prstGeom>
          <a:solidFill>
            <a:schemeClr val="accent4"/>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4" name="Google Shape;244;p30"/>
          <p:cNvSpPr/>
          <p:nvPr/>
        </p:nvSpPr>
        <p:spPr>
          <a:xfrm>
            <a:off x="2376550" y="3927455"/>
            <a:ext cx="526500" cy="526500"/>
          </a:xfrm>
          <a:prstGeom prst="diamond">
            <a:avLst/>
          </a:prstGeom>
          <a:solidFill>
            <a:schemeClr val="accent4"/>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30"/>
          <p:cNvSpPr/>
          <p:nvPr/>
        </p:nvSpPr>
        <p:spPr>
          <a:xfrm>
            <a:off x="3102510" y="2589513"/>
            <a:ext cx="526500" cy="526500"/>
          </a:xfrm>
          <a:prstGeom prst="diamond">
            <a:avLst/>
          </a:prstGeom>
          <a:solidFill>
            <a:schemeClr val="accent2"/>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6" name="Google Shape;246;p30"/>
          <p:cNvSpPr txBox="1"/>
          <p:nvPr/>
        </p:nvSpPr>
        <p:spPr>
          <a:xfrm>
            <a:off x="4697091" y="1111136"/>
            <a:ext cx="33171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200">
                <a:solidFill>
                  <a:srgbClr val="3F3F3F"/>
                </a:solidFill>
              </a:rPr>
              <a:t>Find the strongest predictors</a:t>
            </a:r>
            <a:endParaRPr sz="1200">
              <a:solidFill>
                <a:srgbClr val="3F3F3F"/>
              </a:solidFill>
              <a:latin typeface="Arial"/>
              <a:ea typeface="Arial"/>
              <a:cs typeface="Arial"/>
              <a:sym typeface="Arial"/>
            </a:endParaRPr>
          </a:p>
        </p:txBody>
      </p:sp>
      <p:sp>
        <p:nvSpPr>
          <p:cNvPr id="247" name="Google Shape;247;p30"/>
          <p:cNvSpPr txBox="1"/>
          <p:nvPr/>
        </p:nvSpPr>
        <p:spPr>
          <a:xfrm>
            <a:off x="3203688" y="1203536"/>
            <a:ext cx="1368300" cy="276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rPr>
              <a:t>Regression</a:t>
            </a:r>
            <a:endParaRPr b="1" sz="1200">
              <a:solidFill>
                <a:schemeClr val="lt1"/>
              </a:solidFill>
              <a:latin typeface="Arial"/>
              <a:ea typeface="Arial"/>
              <a:cs typeface="Arial"/>
              <a:sym typeface="Arial"/>
            </a:endParaRPr>
          </a:p>
        </p:txBody>
      </p:sp>
      <p:sp>
        <p:nvSpPr>
          <p:cNvPr id="248" name="Google Shape;248;p30"/>
          <p:cNvSpPr txBox="1"/>
          <p:nvPr/>
        </p:nvSpPr>
        <p:spPr>
          <a:xfrm>
            <a:off x="5330989" y="1784813"/>
            <a:ext cx="33171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200">
                <a:solidFill>
                  <a:srgbClr val="3F3F3F"/>
                </a:solidFill>
              </a:rPr>
              <a:t>Are there any groups of similar countries</a:t>
            </a:r>
            <a:endParaRPr sz="1200">
              <a:solidFill>
                <a:srgbClr val="3F3F3F"/>
              </a:solidFill>
              <a:latin typeface="Arial"/>
              <a:ea typeface="Arial"/>
              <a:cs typeface="Arial"/>
              <a:sym typeface="Arial"/>
            </a:endParaRPr>
          </a:p>
        </p:txBody>
      </p:sp>
      <p:sp>
        <p:nvSpPr>
          <p:cNvPr id="249" name="Google Shape;249;p30"/>
          <p:cNvSpPr txBox="1"/>
          <p:nvPr/>
        </p:nvSpPr>
        <p:spPr>
          <a:xfrm>
            <a:off x="3755450" y="1877213"/>
            <a:ext cx="1458000" cy="276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rPr>
              <a:t>Cluster Analysis</a:t>
            </a:r>
            <a:endParaRPr b="1" sz="1200">
              <a:solidFill>
                <a:schemeClr val="lt1"/>
              </a:solidFill>
              <a:latin typeface="Arial"/>
              <a:ea typeface="Arial"/>
              <a:cs typeface="Arial"/>
              <a:sym typeface="Arial"/>
            </a:endParaRPr>
          </a:p>
        </p:txBody>
      </p:sp>
      <p:sp>
        <p:nvSpPr>
          <p:cNvPr id="250" name="Google Shape;250;p30"/>
          <p:cNvSpPr txBox="1"/>
          <p:nvPr/>
        </p:nvSpPr>
        <p:spPr>
          <a:xfrm>
            <a:off x="5412877" y="2593304"/>
            <a:ext cx="33171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200">
                <a:solidFill>
                  <a:srgbClr val="3F3F3F"/>
                </a:solidFill>
              </a:rPr>
              <a:t>The factor of our data</a:t>
            </a:r>
            <a:endParaRPr sz="1200">
              <a:solidFill>
                <a:srgbClr val="3F3F3F"/>
              </a:solidFill>
              <a:latin typeface="Arial"/>
              <a:ea typeface="Arial"/>
              <a:cs typeface="Arial"/>
              <a:sym typeface="Arial"/>
            </a:endParaRPr>
          </a:p>
        </p:txBody>
      </p:sp>
      <p:sp>
        <p:nvSpPr>
          <p:cNvPr id="251" name="Google Shape;251;p30"/>
          <p:cNvSpPr txBox="1"/>
          <p:nvPr/>
        </p:nvSpPr>
        <p:spPr>
          <a:xfrm>
            <a:off x="3924360" y="2670341"/>
            <a:ext cx="1368300" cy="276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rPr>
              <a:t>Plotly</a:t>
            </a:r>
            <a:endParaRPr b="1" sz="1200">
              <a:solidFill>
                <a:schemeClr val="lt1"/>
              </a:solidFill>
              <a:latin typeface="Arial"/>
              <a:ea typeface="Arial"/>
              <a:cs typeface="Arial"/>
              <a:sym typeface="Arial"/>
            </a:endParaRPr>
          </a:p>
        </p:txBody>
      </p:sp>
      <p:sp>
        <p:nvSpPr>
          <p:cNvPr id="252" name="Google Shape;252;p30"/>
          <p:cNvSpPr txBox="1"/>
          <p:nvPr/>
        </p:nvSpPr>
        <p:spPr>
          <a:xfrm>
            <a:off x="4538464" y="4074731"/>
            <a:ext cx="33171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200">
                <a:solidFill>
                  <a:srgbClr val="3F3F3F"/>
                </a:solidFill>
              </a:rPr>
              <a:t>?</a:t>
            </a:r>
            <a:endParaRPr sz="1200">
              <a:solidFill>
                <a:srgbClr val="3F3F3F"/>
              </a:solidFill>
              <a:latin typeface="Arial"/>
              <a:ea typeface="Arial"/>
              <a:cs typeface="Arial"/>
              <a:sym typeface="Arial"/>
            </a:endParaRPr>
          </a:p>
        </p:txBody>
      </p:sp>
      <p:sp>
        <p:nvSpPr>
          <p:cNvPr id="253" name="Google Shape;253;p30"/>
          <p:cNvSpPr txBox="1"/>
          <p:nvPr/>
        </p:nvSpPr>
        <p:spPr>
          <a:xfrm>
            <a:off x="3102497" y="4150931"/>
            <a:ext cx="1368300" cy="276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rPr>
              <a:t>Hidden surprise</a:t>
            </a:r>
            <a:endParaRPr b="1" sz="1200">
              <a:solidFill>
                <a:schemeClr val="lt1"/>
              </a:solidFill>
              <a:latin typeface="Arial"/>
              <a:ea typeface="Arial"/>
              <a:cs typeface="Arial"/>
              <a:sym typeface="Arial"/>
            </a:endParaRPr>
          </a:p>
        </p:txBody>
      </p:sp>
      <p:sp>
        <p:nvSpPr>
          <p:cNvPr id="254" name="Google Shape;254;p30"/>
          <p:cNvSpPr/>
          <p:nvPr/>
        </p:nvSpPr>
        <p:spPr>
          <a:xfrm>
            <a:off x="2419672" y="1224956"/>
            <a:ext cx="285000" cy="4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u="none">
                <a:solidFill>
                  <a:schemeClr val="lt1"/>
                </a:solidFill>
                <a:latin typeface="Arial"/>
                <a:ea typeface="Arial"/>
                <a:cs typeface="Arial"/>
                <a:sym typeface="Arial"/>
              </a:rPr>
              <a:t>A</a:t>
            </a:r>
            <a:endParaRPr b="0" sz="2000" u="none">
              <a:solidFill>
                <a:schemeClr val="lt1"/>
              </a:solidFill>
              <a:latin typeface="Arial"/>
              <a:ea typeface="Arial"/>
              <a:cs typeface="Arial"/>
              <a:sym typeface="Arial"/>
            </a:endParaRPr>
          </a:p>
        </p:txBody>
      </p:sp>
      <p:sp>
        <p:nvSpPr>
          <p:cNvPr id="255" name="Google Shape;255;p30"/>
          <p:cNvSpPr/>
          <p:nvPr/>
        </p:nvSpPr>
        <p:spPr>
          <a:xfrm>
            <a:off x="3004403" y="1877220"/>
            <a:ext cx="285000" cy="4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u="none">
                <a:solidFill>
                  <a:schemeClr val="lt1"/>
                </a:solidFill>
                <a:latin typeface="Arial"/>
                <a:ea typeface="Arial"/>
                <a:cs typeface="Arial"/>
                <a:sym typeface="Arial"/>
              </a:rPr>
              <a:t>B</a:t>
            </a:r>
            <a:endParaRPr b="0" sz="2000" u="none">
              <a:solidFill>
                <a:schemeClr val="lt1"/>
              </a:solidFill>
              <a:latin typeface="Arial"/>
              <a:ea typeface="Arial"/>
              <a:cs typeface="Arial"/>
              <a:sym typeface="Arial"/>
            </a:endParaRPr>
          </a:p>
        </p:txBody>
      </p:sp>
      <p:sp>
        <p:nvSpPr>
          <p:cNvPr id="256" name="Google Shape;256;p30"/>
          <p:cNvSpPr/>
          <p:nvPr/>
        </p:nvSpPr>
        <p:spPr>
          <a:xfrm>
            <a:off x="3178363" y="2652687"/>
            <a:ext cx="285000" cy="4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u="none">
                <a:solidFill>
                  <a:schemeClr val="lt1"/>
                </a:solidFill>
                <a:latin typeface="Arial"/>
                <a:ea typeface="Arial"/>
                <a:cs typeface="Arial"/>
                <a:sym typeface="Arial"/>
              </a:rPr>
              <a:t>C</a:t>
            </a:r>
            <a:endParaRPr b="0" sz="2000" u="none">
              <a:solidFill>
                <a:schemeClr val="lt1"/>
              </a:solidFill>
              <a:latin typeface="Arial"/>
              <a:ea typeface="Arial"/>
              <a:cs typeface="Arial"/>
              <a:sym typeface="Arial"/>
            </a:endParaRPr>
          </a:p>
        </p:txBody>
      </p:sp>
      <p:sp>
        <p:nvSpPr>
          <p:cNvPr id="257" name="Google Shape;257;p30"/>
          <p:cNvSpPr/>
          <p:nvPr/>
        </p:nvSpPr>
        <p:spPr>
          <a:xfrm>
            <a:off x="2462127" y="3990604"/>
            <a:ext cx="285000" cy="4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a:solidFill>
                  <a:schemeClr val="lt1"/>
                </a:solidFill>
              </a:rPr>
              <a:t>E</a:t>
            </a:r>
            <a:endParaRPr b="0" sz="2000" u="none">
              <a:solidFill>
                <a:schemeClr val="lt1"/>
              </a:solidFill>
              <a:latin typeface="Arial"/>
              <a:ea typeface="Arial"/>
              <a:cs typeface="Arial"/>
              <a:sym typeface="Arial"/>
            </a:endParaRPr>
          </a:p>
        </p:txBody>
      </p:sp>
      <p:sp>
        <p:nvSpPr>
          <p:cNvPr id="258" name="Google Shape;258;p30"/>
          <p:cNvSpPr/>
          <p:nvPr/>
        </p:nvSpPr>
        <p:spPr>
          <a:xfrm>
            <a:off x="2909950" y="3338655"/>
            <a:ext cx="526500" cy="526500"/>
          </a:xfrm>
          <a:prstGeom prst="diamond">
            <a:avLst/>
          </a:prstGeom>
          <a:solidFill>
            <a:schemeClr val="accent4"/>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9" name="Google Shape;259;p30"/>
          <p:cNvSpPr txBox="1"/>
          <p:nvPr/>
        </p:nvSpPr>
        <p:spPr>
          <a:xfrm>
            <a:off x="5177939" y="3401806"/>
            <a:ext cx="3317100" cy="461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200">
                <a:solidFill>
                  <a:srgbClr val="3F3F3F"/>
                </a:solidFill>
              </a:rPr>
              <a:t>Some outstanding countries</a:t>
            </a:r>
            <a:endParaRPr sz="1200">
              <a:solidFill>
                <a:srgbClr val="3F3F3F"/>
              </a:solidFill>
              <a:latin typeface="Arial"/>
              <a:ea typeface="Arial"/>
              <a:cs typeface="Arial"/>
              <a:sym typeface="Arial"/>
            </a:endParaRPr>
          </a:p>
        </p:txBody>
      </p:sp>
      <p:sp>
        <p:nvSpPr>
          <p:cNvPr id="260" name="Google Shape;260;p30"/>
          <p:cNvSpPr txBox="1"/>
          <p:nvPr/>
        </p:nvSpPr>
        <p:spPr>
          <a:xfrm>
            <a:off x="3623047" y="3495031"/>
            <a:ext cx="1368300" cy="2769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lt1"/>
                </a:solidFill>
              </a:rPr>
              <a:t>Anomalies</a:t>
            </a:r>
            <a:endParaRPr b="1" sz="1200">
              <a:solidFill>
                <a:schemeClr val="lt1"/>
              </a:solidFill>
              <a:latin typeface="Arial"/>
              <a:ea typeface="Arial"/>
              <a:cs typeface="Arial"/>
              <a:sym typeface="Arial"/>
            </a:endParaRPr>
          </a:p>
        </p:txBody>
      </p:sp>
      <p:sp>
        <p:nvSpPr>
          <p:cNvPr id="261" name="Google Shape;261;p30"/>
          <p:cNvSpPr/>
          <p:nvPr/>
        </p:nvSpPr>
        <p:spPr>
          <a:xfrm>
            <a:off x="3004402" y="3401804"/>
            <a:ext cx="285000" cy="400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000" u="none">
                <a:solidFill>
                  <a:schemeClr val="lt1"/>
                </a:solidFill>
                <a:latin typeface="Arial"/>
                <a:ea typeface="Arial"/>
                <a:cs typeface="Arial"/>
                <a:sym typeface="Arial"/>
              </a:rPr>
              <a:t>D</a:t>
            </a:r>
            <a:endParaRPr b="0" sz="2000" u="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idx="1" type="body"/>
          </p:nvPr>
        </p:nvSpPr>
        <p:spPr>
          <a:xfrm>
            <a:off x="3951852" y="2240954"/>
            <a:ext cx="4881000" cy="473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GB"/>
              <a:t>The Regression</a:t>
            </a:r>
            <a:endParaRPr/>
          </a:p>
        </p:txBody>
      </p:sp>
      <p:grpSp>
        <p:nvGrpSpPr>
          <p:cNvPr id="267" name="Google Shape;267;p31"/>
          <p:cNvGrpSpPr/>
          <p:nvPr/>
        </p:nvGrpSpPr>
        <p:grpSpPr>
          <a:xfrm>
            <a:off x="611560" y="1768903"/>
            <a:ext cx="2924414" cy="1720553"/>
            <a:chOff x="635000" y="1382713"/>
            <a:chExt cx="7869238" cy="4572000"/>
          </a:xfrm>
        </p:grpSpPr>
        <p:sp>
          <p:nvSpPr>
            <p:cNvPr id="268" name="Google Shape;268;p31"/>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31"/>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31"/>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31"/>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2" name="Google Shape;272;p31"/>
          <p:cNvSpPr/>
          <p:nvPr/>
        </p:nvSpPr>
        <p:spPr>
          <a:xfrm flipH="1" rot="-1106097">
            <a:off x="2847179" y="2764749"/>
            <a:ext cx="66408" cy="65459"/>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2"/>
          <p:cNvSpPr txBox="1"/>
          <p:nvPr>
            <p:ph idx="1" type="body"/>
          </p:nvPr>
        </p:nvSpPr>
        <p:spPr>
          <a:xfrm>
            <a:off x="0" y="347886"/>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lang="en-GB"/>
              <a:t>Regressors &amp; their R-Square</a:t>
            </a:r>
            <a:endParaRPr/>
          </a:p>
        </p:txBody>
      </p:sp>
      <p:sp>
        <p:nvSpPr>
          <p:cNvPr id="278" name="Google Shape;278;p32"/>
          <p:cNvSpPr/>
          <p:nvPr/>
        </p:nvSpPr>
        <p:spPr>
          <a:xfrm>
            <a:off x="2242714" y="1491630"/>
            <a:ext cx="1080000" cy="108000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32"/>
          <p:cNvSpPr/>
          <p:nvPr/>
        </p:nvSpPr>
        <p:spPr>
          <a:xfrm>
            <a:off x="376929" y="1491630"/>
            <a:ext cx="1080000" cy="1080000"/>
          </a:xfrm>
          <a:prstGeom prst="diamon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32"/>
          <p:cNvSpPr/>
          <p:nvPr/>
        </p:nvSpPr>
        <p:spPr>
          <a:xfrm>
            <a:off x="6054946" y="1491630"/>
            <a:ext cx="1080000" cy="108000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32"/>
          <p:cNvSpPr txBox="1"/>
          <p:nvPr/>
        </p:nvSpPr>
        <p:spPr>
          <a:xfrm>
            <a:off x="2351510" y="2571750"/>
            <a:ext cx="8625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latin typeface="Arial"/>
                <a:ea typeface="Arial"/>
                <a:cs typeface="Arial"/>
                <a:sym typeface="Arial"/>
              </a:rPr>
              <a:t>0</a:t>
            </a:r>
            <a:r>
              <a:rPr b="1" lang="en-GB" sz="3600">
                <a:solidFill>
                  <a:schemeClr val="accent1"/>
                </a:solidFill>
              </a:rPr>
              <a:t>2</a:t>
            </a:r>
            <a:endParaRPr b="1" sz="3600">
              <a:solidFill>
                <a:schemeClr val="accent1"/>
              </a:solidFill>
              <a:latin typeface="Arial"/>
              <a:ea typeface="Arial"/>
              <a:cs typeface="Arial"/>
              <a:sym typeface="Arial"/>
            </a:endParaRPr>
          </a:p>
        </p:txBody>
      </p:sp>
      <p:sp>
        <p:nvSpPr>
          <p:cNvPr id="282" name="Google Shape;282;p32"/>
          <p:cNvSpPr txBox="1"/>
          <p:nvPr/>
        </p:nvSpPr>
        <p:spPr>
          <a:xfrm>
            <a:off x="485725" y="2571750"/>
            <a:ext cx="8625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3"/>
                </a:solidFill>
                <a:latin typeface="Arial"/>
                <a:ea typeface="Arial"/>
                <a:cs typeface="Arial"/>
                <a:sym typeface="Arial"/>
              </a:rPr>
              <a:t>0</a:t>
            </a:r>
            <a:r>
              <a:rPr b="1" lang="en-GB" sz="3600">
                <a:solidFill>
                  <a:schemeClr val="accent3"/>
                </a:solidFill>
              </a:rPr>
              <a:t>1</a:t>
            </a:r>
            <a:endParaRPr b="1" sz="3600">
              <a:solidFill>
                <a:schemeClr val="accent3"/>
              </a:solidFill>
              <a:latin typeface="Arial"/>
              <a:ea typeface="Arial"/>
              <a:cs typeface="Arial"/>
              <a:sym typeface="Arial"/>
            </a:endParaRPr>
          </a:p>
        </p:txBody>
      </p:sp>
      <p:sp>
        <p:nvSpPr>
          <p:cNvPr id="283" name="Google Shape;283;p32"/>
          <p:cNvSpPr/>
          <p:nvPr/>
        </p:nvSpPr>
        <p:spPr>
          <a:xfrm>
            <a:off x="4036762" y="1491630"/>
            <a:ext cx="1080000" cy="1080000"/>
          </a:xfrm>
          <a:prstGeom prst="diamon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32"/>
          <p:cNvSpPr txBox="1"/>
          <p:nvPr/>
        </p:nvSpPr>
        <p:spPr>
          <a:xfrm>
            <a:off x="6163742" y="2571750"/>
            <a:ext cx="8625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latin typeface="Arial"/>
                <a:ea typeface="Arial"/>
                <a:cs typeface="Arial"/>
                <a:sym typeface="Arial"/>
              </a:rPr>
              <a:t>0</a:t>
            </a:r>
            <a:r>
              <a:rPr b="1" lang="en-GB" sz="3600">
                <a:solidFill>
                  <a:schemeClr val="accent1"/>
                </a:solidFill>
              </a:rPr>
              <a:t>4</a:t>
            </a:r>
            <a:endParaRPr b="1" sz="3600">
              <a:solidFill>
                <a:schemeClr val="accent1"/>
              </a:solidFill>
              <a:latin typeface="Arial"/>
              <a:ea typeface="Arial"/>
              <a:cs typeface="Arial"/>
              <a:sym typeface="Arial"/>
            </a:endParaRPr>
          </a:p>
        </p:txBody>
      </p:sp>
      <p:grpSp>
        <p:nvGrpSpPr>
          <p:cNvPr id="285" name="Google Shape;285;p32"/>
          <p:cNvGrpSpPr/>
          <p:nvPr/>
        </p:nvGrpSpPr>
        <p:grpSpPr>
          <a:xfrm>
            <a:off x="2000168" y="3219785"/>
            <a:ext cx="1564982" cy="1453464"/>
            <a:chOff x="1985513" y="4307149"/>
            <a:chExt cx="2601799" cy="1453464"/>
          </a:xfrm>
        </p:grpSpPr>
        <p:sp>
          <p:nvSpPr>
            <p:cNvPr id="286" name="Google Shape;286;p32"/>
            <p:cNvSpPr txBox="1"/>
            <p:nvPr/>
          </p:nvSpPr>
          <p:spPr>
            <a:xfrm>
              <a:off x="2004346" y="4560313"/>
              <a:ext cx="2564400" cy="1200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rPr lang="en-GB" sz="2200">
                  <a:solidFill>
                    <a:srgbClr val="212121"/>
                  </a:solidFill>
                  <a:latin typeface="Roboto"/>
                  <a:ea typeface="Roboto"/>
                  <a:cs typeface="Roboto"/>
                  <a:sym typeface="Roboto"/>
                </a:rPr>
                <a:t>0.760532</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t/>
              </a:r>
              <a:endParaRPr i="1" sz="2200">
                <a:solidFill>
                  <a:srgbClr val="212121"/>
                </a:solidFill>
                <a:latin typeface="Roboto"/>
                <a:ea typeface="Roboto"/>
                <a:cs typeface="Roboto"/>
                <a:sym typeface="Roboto"/>
              </a:endParaRPr>
            </a:p>
            <a:p>
              <a:pPr indent="0" lvl="0" marL="0" marR="0" rtl="0" algn="ctr">
                <a:spcBef>
                  <a:spcPts val="0"/>
                </a:spcBef>
                <a:spcAft>
                  <a:spcPts val="0"/>
                </a:spcAft>
                <a:buNone/>
              </a:pPr>
              <a:r>
                <a:rPr i="1" lang="en-GB" sz="2200">
                  <a:solidFill>
                    <a:srgbClr val="274E13"/>
                  </a:solidFill>
                  <a:latin typeface="Roboto"/>
                  <a:ea typeface="Roboto"/>
                  <a:cs typeface="Roboto"/>
                  <a:sym typeface="Roboto"/>
                </a:rPr>
                <a:t>0.787815</a:t>
              </a:r>
              <a:endParaRPr i="1" sz="2200">
                <a:solidFill>
                  <a:srgbClr val="274E13"/>
                </a:solidFill>
                <a:latin typeface="Roboto"/>
                <a:ea typeface="Roboto"/>
                <a:cs typeface="Roboto"/>
                <a:sym typeface="Roboto"/>
              </a:endParaRPr>
            </a:p>
          </p:txBody>
        </p:sp>
        <p:sp>
          <p:nvSpPr>
            <p:cNvPr id="287" name="Google Shape;287;p32"/>
            <p:cNvSpPr txBox="1"/>
            <p:nvPr/>
          </p:nvSpPr>
          <p:spPr>
            <a:xfrm>
              <a:off x="1985513" y="4307149"/>
              <a:ext cx="2601799" cy="2769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rgbClr val="3F3F3F"/>
                  </a:solidFill>
                </a:rPr>
                <a:t>Random Forest</a:t>
              </a:r>
              <a:endParaRPr b="1" sz="1200">
                <a:solidFill>
                  <a:srgbClr val="3F3F3F"/>
                </a:solidFill>
                <a:latin typeface="Arial"/>
                <a:ea typeface="Arial"/>
                <a:cs typeface="Arial"/>
                <a:sym typeface="Arial"/>
              </a:endParaRPr>
            </a:p>
          </p:txBody>
        </p:sp>
      </p:grpSp>
      <p:grpSp>
        <p:nvGrpSpPr>
          <p:cNvPr id="288" name="Google Shape;288;p32"/>
          <p:cNvGrpSpPr/>
          <p:nvPr/>
        </p:nvGrpSpPr>
        <p:grpSpPr>
          <a:xfrm>
            <a:off x="134384" y="3219785"/>
            <a:ext cx="1564982" cy="1453493"/>
            <a:chOff x="1985513" y="4307149"/>
            <a:chExt cx="2601799" cy="1453493"/>
          </a:xfrm>
        </p:grpSpPr>
        <p:sp>
          <p:nvSpPr>
            <p:cNvPr id="289" name="Google Shape;289;p32"/>
            <p:cNvSpPr txBox="1"/>
            <p:nvPr/>
          </p:nvSpPr>
          <p:spPr>
            <a:xfrm>
              <a:off x="2004346" y="4560313"/>
              <a:ext cx="2564400" cy="120032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rPr lang="en-GB" sz="2200">
                  <a:solidFill>
                    <a:srgbClr val="212121"/>
                  </a:solidFill>
                  <a:latin typeface="Roboto"/>
                  <a:ea typeface="Roboto"/>
                  <a:cs typeface="Roboto"/>
                  <a:sym typeface="Roboto"/>
                </a:rPr>
                <a:t>0.773296</a:t>
              </a:r>
              <a:endParaRPr sz="2200">
                <a:solidFill>
                  <a:srgbClr val="212121"/>
                </a:solidFill>
                <a:latin typeface="Roboto"/>
                <a:ea typeface="Roboto"/>
                <a:cs typeface="Roboto"/>
                <a:sym typeface="Roboto"/>
              </a:endParaRPr>
            </a:p>
            <a:p>
              <a:pPr indent="0" lvl="0" marL="0" marR="0" rtl="0" algn="ctr">
                <a:spcBef>
                  <a:spcPts val="0"/>
                </a:spcBef>
                <a:spcAft>
                  <a:spcPts val="0"/>
                </a:spcAft>
                <a:buNone/>
              </a:pPr>
              <a:r>
                <a:t/>
              </a:r>
              <a:endParaRPr i="1" sz="2200">
                <a:solidFill>
                  <a:srgbClr val="212121"/>
                </a:solidFill>
                <a:latin typeface="Roboto"/>
                <a:ea typeface="Roboto"/>
                <a:cs typeface="Roboto"/>
                <a:sym typeface="Roboto"/>
              </a:endParaRPr>
            </a:p>
            <a:p>
              <a:pPr indent="0" lvl="0" marL="0" marR="0" rtl="0" algn="ctr">
                <a:spcBef>
                  <a:spcPts val="0"/>
                </a:spcBef>
                <a:spcAft>
                  <a:spcPts val="0"/>
                </a:spcAft>
                <a:buNone/>
              </a:pPr>
              <a:r>
                <a:rPr i="1" lang="en-GB" sz="2200">
                  <a:solidFill>
                    <a:srgbClr val="274E13"/>
                  </a:solidFill>
                  <a:latin typeface="Roboto"/>
                  <a:ea typeface="Roboto"/>
                  <a:cs typeface="Roboto"/>
                  <a:sym typeface="Roboto"/>
                </a:rPr>
                <a:t>0.796423</a:t>
              </a:r>
              <a:endParaRPr i="1" sz="2200">
                <a:solidFill>
                  <a:srgbClr val="274E13"/>
                </a:solidFill>
                <a:latin typeface="Roboto"/>
                <a:ea typeface="Roboto"/>
                <a:cs typeface="Roboto"/>
                <a:sym typeface="Roboto"/>
              </a:endParaRPr>
            </a:p>
          </p:txBody>
        </p:sp>
        <p:sp>
          <p:nvSpPr>
            <p:cNvPr id="290" name="Google Shape;290;p32"/>
            <p:cNvSpPr txBox="1"/>
            <p:nvPr/>
          </p:nvSpPr>
          <p:spPr>
            <a:xfrm>
              <a:off x="1985513" y="4307149"/>
              <a:ext cx="2601799" cy="2769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rgbClr val="3F3F3F"/>
                  </a:solidFill>
                </a:rPr>
                <a:t>XGBoost</a:t>
              </a:r>
              <a:endParaRPr b="1" sz="1200">
                <a:solidFill>
                  <a:srgbClr val="3F3F3F"/>
                </a:solidFill>
                <a:latin typeface="Arial"/>
                <a:ea typeface="Arial"/>
                <a:cs typeface="Arial"/>
                <a:sym typeface="Arial"/>
              </a:endParaRPr>
            </a:p>
          </p:txBody>
        </p:sp>
      </p:grpSp>
      <p:sp>
        <p:nvSpPr>
          <p:cNvPr id="291" name="Google Shape;291;p32"/>
          <p:cNvSpPr txBox="1"/>
          <p:nvPr/>
        </p:nvSpPr>
        <p:spPr>
          <a:xfrm>
            <a:off x="4145558" y="2571750"/>
            <a:ext cx="8625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3"/>
                </a:solidFill>
                <a:latin typeface="Arial"/>
                <a:ea typeface="Arial"/>
                <a:cs typeface="Arial"/>
                <a:sym typeface="Arial"/>
              </a:rPr>
              <a:t>0</a:t>
            </a:r>
            <a:r>
              <a:rPr b="1" lang="en-GB" sz="3600">
                <a:solidFill>
                  <a:schemeClr val="accent3"/>
                </a:solidFill>
              </a:rPr>
              <a:t>3</a:t>
            </a:r>
            <a:endParaRPr b="1" sz="3600">
              <a:solidFill>
                <a:schemeClr val="accent3"/>
              </a:solidFill>
              <a:latin typeface="Arial"/>
              <a:ea typeface="Arial"/>
              <a:cs typeface="Arial"/>
              <a:sym typeface="Arial"/>
            </a:endParaRPr>
          </a:p>
        </p:txBody>
      </p:sp>
      <p:grpSp>
        <p:nvGrpSpPr>
          <p:cNvPr id="292" name="Google Shape;292;p32"/>
          <p:cNvGrpSpPr/>
          <p:nvPr/>
        </p:nvGrpSpPr>
        <p:grpSpPr>
          <a:xfrm>
            <a:off x="5812400" y="3219785"/>
            <a:ext cx="1564982" cy="1453493"/>
            <a:chOff x="1985513" y="4307149"/>
            <a:chExt cx="2601799" cy="1453493"/>
          </a:xfrm>
        </p:grpSpPr>
        <p:sp>
          <p:nvSpPr>
            <p:cNvPr id="293" name="Google Shape;293;p32"/>
            <p:cNvSpPr txBox="1"/>
            <p:nvPr/>
          </p:nvSpPr>
          <p:spPr>
            <a:xfrm>
              <a:off x="2004346" y="4560313"/>
              <a:ext cx="2564400" cy="120032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200">
                  <a:solidFill>
                    <a:srgbClr val="212121"/>
                  </a:solidFill>
                  <a:latin typeface="Roboto"/>
                  <a:ea typeface="Roboto"/>
                  <a:cs typeface="Roboto"/>
                  <a:sym typeface="Roboto"/>
                </a:rPr>
                <a:t>0.713250</a:t>
              </a:r>
              <a:endParaRPr sz="2200">
                <a:solidFill>
                  <a:srgbClr val="3F3F3F"/>
                </a:solidFill>
                <a:latin typeface="Arial"/>
                <a:ea typeface="Arial"/>
                <a:cs typeface="Arial"/>
                <a:sym typeface="Arial"/>
              </a:endParaRPr>
            </a:p>
          </p:txBody>
        </p:sp>
        <p:sp>
          <p:nvSpPr>
            <p:cNvPr id="294" name="Google Shape;294;p32"/>
            <p:cNvSpPr txBox="1"/>
            <p:nvPr/>
          </p:nvSpPr>
          <p:spPr>
            <a:xfrm>
              <a:off x="1985513" y="4307149"/>
              <a:ext cx="2601799" cy="2769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rgbClr val="3F3F3F"/>
                  </a:solidFill>
                </a:rPr>
                <a:t>Neural Network</a:t>
              </a:r>
              <a:endParaRPr b="1" sz="1200">
                <a:solidFill>
                  <a:srgbClr val="3F3F3F"/>
                </a:solidFill>
                <a:latin typeface="Arial"/>
                <a:ea typeface="Arial"/>
                <a:cs typeface="Arial"/>
                <a:sym typeface="Arial"/>
              </a:endParaRPr>
            </a:p>
          </p:txBody>
        </p:sp>
      </p:grpSp>
      <p:sp>
        <p:nvSpPr>
          <p:cNvPr id="295" name="Google Shape;295;p32"/>
          <p:cNvSpPr/>
          <p:nvPr/>
        </p:nvSpPr>
        <p:spPr>
          <a:xfrm>
            <a:off x="728992" y="1875404"/>
            <a:ext cx="372600" cy="372600"/>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6" name="Google Shape;296;p32"/>
          <p:cNvGrpSpPr/>
          <p:nvPr/>
        </p:nvGrpSpPr>
        <p:grpSpPr>
          <a:xfrm>
            <a:off x="3643576" y="3219775"/>
            <a:ext cx="1944349" cy="1453474"/>
            <a:chOff x="1735074" y="4307139"/>
            <a:chExt cx="3232500" cy="1453474"/>
          </a:xfrm>
        </p:grpSpPr>
        <p:sp>
          <p:nvSpPr>
            <p:cNvPr id="297" name="Google Shape;297;p32"/>
            <p:cNvSpPr txBox="1"/>
            <p:nvPr/>
          </p:nvSpPr>
          <p:spPr>
            <a:xfrm>
              <a:off x="2004346" y="4560313"/>
              <a:ext cx="2564400" cy="1200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200">
                  <a:solidFill>
                    <a:srgbClr val="212121"/>
                  </a:solidFill>
                  <a:latin typeface="Roboto"/>
                  <a:ea typeface="Roboto"/>
                  <a:cs typeface="Roboto"/>
                  <a:sym typeface="Roboto"/>
                </a:rPr>
                <a:t>0.752493</a:t>
              </a:r>
              <a:endParaRPr sz="2200">
                <a:solidFill>
                  <a:srgbClr val="3F3F3F"/>
                </a:solidFill>
                <a:latin typeface="Arial"/>
                <a:ea typeface="Arial"/>
                <a:cs typeface="Arial"/>
                <a:sym typeface="Arial"/>
              </a:endParaRPr>
            </a:p>
          </p:txBody>
        </p:sp>
        <p:sp>
          <p:nvSpPr>
            <p:cNvPr id="298" name="Google Shape;298;p32"/>
            <p:cNvSpPr txBox="1"/>
            <p:nvPr/>
          </p:nvSpPr>
          <p:spPr>
            <a:xfrm>
              <a:off x="1735074" y="4307139"/>
              <a:ext cx="32325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rgbClr val="3F3F3F"/>
                  </a:solidFill>
                </a:rPr>
                <a:t>Support Vector Machine</a:t>
              </a:r>
              <a:endParaRPr b="1" sz="1200">
                <a:solidFill>
                  <a:srgbClr val="3F3F3F"/>
                </a:solidFill>
                <a:latin typeface="Arial"/>
                <a:ea typeface="Arial"/>
                <a:cs typeface="Arial"/>
                <a:sym typeface="Arial"/>
              </a:endParaRPr>
            </a:p>
          </p:txBody>
        </p:sp>
      </p:grpSp>
      <p:sp>
        <p:nvSpPr>
          <p:cNvPr id="299" name="Google Shape;299;p32"/>
          <p:cNvSpPr/>
          <p:nvPr/>
        </p:nvSpPr>
        <p:spPr>
          <a:xfrm>
            <a:off x="2620515" y="1838189"/>
            <a:ext cx="324278" cy="386988"/>
          </a:xfrm>
          <a:custGeom>
            <a:rect b="b" l="l" r="r" t="t"/>
            <a:pathLst>
              <a:path extrusionOk="0" h="3035197" w="254335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32"/>
          <p:cNvSpPr/>
          <p:nvPr/>
        </p:nvSpPr>
        <p:spPr>
          <a:xfrm>
            <a:off x="7694362" y="1491630"/>
            <a:ext cx="1080000" cy="1080000"/>
          </a:xfrm>
          <a:prstGeom prst="diamon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32"/>
          <p:cNvSpPr txBox="1"/>
          <p:nvPr/>
        </p:nvSpPr>
        <p:spPr>
          <a:xfrm>
            <a:off x="7803158" y="2571750"/>
            <a:ext cx="8625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3"/>
                </a:solidFill>
                <a:latin typeface="Arial"/>
                <a:ea typeface="Arial"/>
                <a:cs typeface="Arial"/>
                <a:sym typeface="Arial"/>
              </a:rPr>
              <a:t>0</a:t>
            </a:r>
            <a:r>
              <a:rPr b="1" lang="en-GB" sz="3600">
                <a:solidFill>
                  <a:schemeClr val="accent3"/>
                </a:solidFill>
              </a:rPr>
              <a:t>5</a:t>
            </a:r>
            <a:endParaRPr b="1" sz="3600">
              <a:solidFill>
                <a:schemeClr val="accent3"/>
              </a:solidFill>
              <a:latin typeface="Arial"/>
              <a:ea typeface="Arial"/>
              <a:cs typeface="Arial"/>
              <a:sym typeface="Arial"/>
            </a:endParaRPr>
          </a:p>
        </p:txBody>
      </p:sp>
      <p:grpSp>
        <p:nvGrpSpPr>
          <p:cNvPr id="302" name="Google Shape;302;p32"/>
          <p:cNvGrpSpPr/>
          <p:nvPr/>
        </p:nvGrpSpPr>
        <p:grpSpPr>
          <a:xfrm>
            <a:off x="7451816" y="3219785"/>
            <a:ext cx="1565043" cy="1453464"/>
            <a:chOff x="1985513" y="4307149"/>
            <a:chExt cx="2601900" cy="1453464"/>
          </a:xfrm>
        </p:grpSpPr>
        <p:sp>
          <p:nvSpPr>
            <p:cNvPr id="303" name="Google Shape;303;p32"/>
            <p:cNvSpPr txBox="1"/>
            <p:nvPr/>
          </p:nvSpPr>
          <p:spPr>
            <a:xfrm>
              <a:off x="2004346" y="4560313"/>
              <a:ext cx="2564400" cy="1200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200">
                  <a:solidFill>
                    <a:srgbClr val="212121"/>
                  </a:solidFill>
                  <a:latin typeface="Roboto"/>
                  <a:ea typeface="Roboto"/>
                  <a:cs typeface="Roboto"/>
                  <a:sym typeface="Roboto"/>
                </a:rPr>
                <a:t>0.701540</a:t>
              </a:r>
              <a:endParaRPr sz="2200">
                <a:solidFill>
                  <a:srgbClr val="3F3F3F"/>
                </a:solidFill>
                <a:latin typeface="Arial"/>
                <a:ea typeface="Arial"/>
                <a:cs typeface="Arial"/>
                <a:sym typeface="Arial"/>
              </a:endParaRPr>
            </a:p>
          </p:txBody>
        </p:sp>
        <p:sp>
          <p:nvSpPr>
            <p:cNvPr id="304" name="Google Shape;304;p32"/>
            <p:cNvSpPr txBox="1"/>
            <p:nvPr/>
          </p:nvSpPr>
          <p:spPr>
            <a:xfrm>
              <a:off x="1985513" y="4307149"/>
              <a:ext cx="2601900" cy="27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rgbClr val="3F3F3F"/>
                  </a:solidFill>
                </a:rPr>
                <a:t>Linear Regression</a:t>
              </a:r>
              <a:endParaRPr b="1" sz="1200">
                <a:solidFill>
                  <a:srgbClr val="3F3F3F"/>
                </a:solidFill>
                <a:latin typeface="Arial"/>
                <a:ea typeface="Arial"/>
                <a:cs typeface="Arial"/>
                <a:sym typeface="Arial"/>
              </a:endParaRPr>
            </a:p>
          </p:txBody>
        </p:sp>
      </p:grpSp>
      <p:sp>
        <p:nvSpPr>
          <p:cNvPr id="305" name="Google Shape;305;p32"/>
          <p:cNvSpPr/>
          <p:nvPr/>
        </p:nvSpPr>
        <p:spPr>
          <a:xfrm>
            <a:off x="8072420" y="1869689"/>
            <a:ext cx="324000" cy="324000"/>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32"/>
          <p:cNvSpPr/>
          <p:nvPr/>
        </p:nvSpPr>
        <p:spPr>
          <a:xfrm>
            <a:off x="6353386" y="1788772"/>
            <a:ext cx="483219" cy="485711"/>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32"/>
          <p:cNvSpPr/>
          <p:nvPr/>
        </p:nvSpPr>
        <p:spPr>
          <a:xfrm>
            <a:off x="4290552" y="1744984"/>
            <a:ext cx="572503" cy="573283"/>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3"/>
          <p:cNvSpPr txBox="1"/>
          <p:nvPr>
            <p:ph idx="1" type="body"/>
          </p:nvPr>
        </p:nvSpPr>
        <p:spPr>
          <a:xfrm>
            <a:off x="0" y="195486"/>
            <a:ext cx="9144000" cy="576000"/>
          </a:xfrm>
          <a:prstGeom prst="rect">
            <a:avLst/>
          </a:prstGeom>
        </p:spPr>
        <p:txBody>
          <a:bodyPr anchorCtr="0" anchor="ctr" bIns="45700" lIns="91425" spcFirstLastPara="1" rIns="91425" wrap="square" tIns="45700">
            <a:noAutofit/>
          </a:bodyPr>
          <a:lstStyle/>
          <a:p>
            <a:pPr indent="0" lvl="0" marL="0" rtl="0" algn="ctr">
              <a:spcBef>
                <a:spcPts val="720"/>
              </a:spcBef>
              <a:spcAft>
                <a:spcPts val="0"/>
              </a:spcAft>
              <a:buNone/>
            </a:pPr>
            <a:r>
              <a:rPr lang="en-GB"/>
              <a:t>Results</a:t>
            </a:r>
            <a:endParaRPr/>
          </a:p>
        </p:txBody>
      </p:sp>
      <p:sp>
        <p:nvSpPr>
          <p:cNvPr id="313" name="Google Shape;313;p33"/>
          <p:cNvSpPr txBox="1"/>
          <p:nvPr/>
        </p:nvSpPr>
        <p:spPr>
          <a:xfrm>
            <a:off x="2403500" y="1593100"/>
            <a:ext cx="5158800" cy="2527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Health life expectancy at birth </a:t>
            </a:r>
            <a:endParaRPr sz="2400">
              <a:solidFill>
                <a:srgbClr val="212121"/>
              </a:solidFill>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rgbClr val="212121"/>
              </a:buClr>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Log GDP per capita</a:t>
            </a:r>
            <a:endParaRPr sz="2400">
              <a:solidFill>
                <a:srgbClr val="212121"/>
              </a:solidFill>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rgbClr val="212121"/>
              </a:buClr>
              <a:buSzPts val="2400"/>
              <a:buFont typeface="Quattrocento Sans"/>
              <a:buAutoNum type="arabicPeriod"/>
            </a:pPr>
            <a:r>
              <a:rPr lang="en-GB" sz="2400">
                <a:solidFill>
                  <a:srgbClr val="212121"/>
                </a:solidFill>
                <a:latin typeface="Quattrocento Sans"/>
                <a:ea typeface="Quattrocento Sans"/>
                <a:cs typeface="Quattrocento Sans"/>
                <a:sym typeface="Quattrocento Sans"/>
              </a:rPr>
              <a:t>Social Support</a:t>
            </a:r>
            <a:endParaRPr sz="2400">
              <a:solidFill>
                <a:srgbClr val="212121"/>
              </a:solidFill>
              <a:latin typeface="Quattrocento Sans"/>
              <a:ea typeface="Quattrocento Sans"/>
              <a:cs typeface="Quattrocento Sans"/>
              <a:sym typeface="Quattrocento Sans"/>
            </a:endParaRPr>
          </a:p>
        </p:txBody>
      </p:sp>
      <p:sp>
        <p:nvSpPr>
          <p:cNvPr id="314" name="Google Shape;314;p33"/>
          <p:cNvSpPr/>
          <p:nvPr/>
        </p:nvSpPr>
        <p:spPr>
          <a:xfrm>
            <a:off x="1969994" y="1593111"/>
            <a:ext cx="281105" cy="534600"/>
          </a:xfrm>
          <a:custGeom>
            <a:rect b="b" l="l" r="r" t="t"/>
            <a:pathLst>
              <a:path extrusionOk="0" h="3240001" w="1703664">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4"/>
          <p:cNvSpPr txBox="1"/>
          <p:nvPr>
            <p:ph idx="1" type="body"/>
          </p:nvPr>
        </p:nvSpPr>
        <p:spPr>
          <a:xfrm>
            <a:off x="4339227" y="2308004"/>
            <a:ext cx="4881000" cy="473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None/>
            </a:pPr>
            <a:r>
              <a:rPr lang="en-GB"/>
              <a:t>Cluster Analysis</a:t>
            </a:r>
            <a:endParaRPr/>
          </a:p>
        </p:txBody>
      </p:sp>
      <p:grpSp>
        <p:nvGrpSpPr>
          <p:cNvPr id="320" name="Google Shape;320;p34"/>
          <p:cNvGrpSpPr/>
          <p:nvPr/>
        </p:nvGrpSpPr>
        <p:grpSpPr>
          <a:xfrm>
            <a:off x="611543" y="1768870"/>
            <a:ext cx="2924209" cy="1720443"/>
            <a:chOff x="635000" y="1382713"/>
            <a:chExt cx="7869238" cy="4572000"/>
          </a:xfrm>
        </p:grpSpPr>
        <p:sp>
          <p:nvSpPr>
            <p:cNvPr id="321" name="Google Shape;321;p34"/>
            <p:cNvSpPr/>
            <p:nvPr/>
          </p:nvSpPr>
          <p:spPr>
            <a:xfrm>
              <a:off x="811213" y="3267075"/>
              <a:ext cx="7478713" cy="2654300"/>
            </a:xfrm>
            <a:custGeom>
              <a:rect b="b" l="l" r="r" t="t"/>
              <a:pathLst>
                <a:path extrusionOk="0" h="1672" w="4711">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34"/>
            <p:cNvSpPr/>
            <p:nvPr/>
          </p:nvSpPr>
          <p:spPr>
            <a:xfrm>
              <a:off x="635000" y="2108200"/>
              <a:ext cx="7697788" cy="3846513"/>
            </a:xfrm>
            <a:custGeom>
              <a:rect b="b" l="l" r="r" t="t"/>
              <a:pathLst>
                <a:path extrusionOk="0" h="2423" w="4849">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34"/>
            <p:cNvSpPr/>
            <p:nvPr/>
          </p:nvSpPr>
          <p:spPr>
            <a:xfrm>
              <a:off x="1595438" y="1790700"/>
              <a:ext cx="6908800" cy="3509963"/>
            </a:xfrm>
            <a:custGeom>
              <a:rect b="b" l="l" r="r" t="t"/>
              <a:pathLst>
                <a:path extrusionOk="0" h="2211" w="4352">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34"/>
            <p:cNvSpPr/>
            <p:nvPr/>
          </p:nvSpPr>
          <p:spPr>
            <a:xfrm>
              <a:off x="2097088" y="1382713"/>
              <a:ext cx="4552950" cy="1549400"/>
            </a:xfrm>
            <a:custGeom>
              <a:rect b="b" l="l" r="r" t="t"/>
              <a:pathLst>
                <a:path extrusionOk="0" h="976" w="2868">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5" name="Google Shape;325;p34"/>
          <p:cNvSpPr txBox="1"/>
          <p:nvPr/>
        </p:nvSpPr>
        <p:spPr>
          <a:xfrm>
            <a:off x="2796975" y="2610450"/>
            <a:ext cx="2310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x</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idx="1" type="body"/>
          </p:nvPr>
        </p:nvSpPr>
        <p:spPr>
          <a:xfrm>
            <a:off x="0" y="347886"/>
            <a:ext cx="9144000" cy="57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3F3F3F"/>
              </a:buClr>
              <a:buSzPts val="3600"/>
              <a:buNone/>
            </a:pPr>
            <a:r>
              <a:rPr b="1" lang="en-GB" sz="3000"/>
              <a:t>Clustering Method Used</a:t>
            </a:r>
            <a:endParaRPr b="1" sz="3000"/>
          </a:p>
        </p:txBody>
      </p:sp>
      <p:sp>
        <p:nvSpPr>
          <p:cNvPr id="331" name="Google Shape;331;p35"/>
          <p:cNvSpPr/>
          <p:nvPr/>
        </p:nvSpPr>
        <p:spPr>
          <a:xfrm>
            <a:off x="1156151" y="1944505"/>
            <a:ext cx="1080000" cy="108000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35"/>
          <p:cNvSpPr/>
          <p:nvPr/>
        </p:nvSpPr>
        <p:spPr>
          <a:xfrm>
            <a:off x="3943304" y="1944505"/>
            <a:ext cx="1080000" cy="1080000"/>
          </a:xfrm>
          <a:prstGeom prst="diamond">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35"/>
          <p:cNvSpPr/>
          <p:nvPr/>
        </p:nvSpPr>
        <p:spPr>
          <a:xfrm>
            <a:off x="7067496" y="1944505"/>
            <a:ext cx="1080000" cy="1080000"/>
          </a:xfrm>
          <a:prstGeom prst="diamond">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35"/>
          <p:cNvSpPr txBox="1"/>
          <p:nvPr/>
        </p:nvSpPr>
        <p:spPr>
          <a:xfrm>
            <a:off x="641866" y="941825"/>
            <a:ext cx="22998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1"/>
                </a:solidFill>
              </a:rPr>
              <a:t>Step </a:t>
            </a:r>
            <a:r>
              <a:rPr b="1" lang="en-GB" sz="3600">
                <a:solidFill>
                  <a:schemeClr val="accent1"/>
                </a:solidFill>
                <a:latin typeface="Arial"/>
                <a:ea typeface="Arial"/>
                <a:cs typeface="Arial"/>
                <a:sym typeface="Arial"/>
              </a:rPr>
              <a:t>01</a:t>
            </a:r>
            <a:endParaRPr b="1" sz="3600">
              <a:solidFill>
                <a:schemeClr val="accent1"/>
              </a:solidFill>
              <a:latin typeface="Arial"/>
              <a:ea typeface="Arial"/>
              <a:cs typeface="Arial"/>
              <a:sym typeface="Arial"/>
            </a:endParaRPr>
          </a:p>
        </p:txBody>
      </p:sp>
      <p:sp>
        <p:nvSpPr>
          <p:cNvPr id="335" name="Google Shape;335;p35"/>
          <p:cNvSpPr txBox="1"/>
          <p:nvPr/>
        </p:nvSpPr>
        <p:spPr>
          <a:xfrm>
            <a:off x="4967100" y="941825"/>
            <a:ext cx="2186700" cy="646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3600">
                <a:solidFill>
                  <a:schemeClr val="accent3"/>
                </a:solidFill>
              </a:rPr>
              <a:t>Step </a:t>
            </a:r>
            <a:r>
              <a:rPr b="1" lang="en-GB" sz="3600">
                <a:solidFill>
                  <a:schemeClr val="accent3"/>
                </a:solidFill>
                <a:latin typeface="Arial"/>
                <a:ea typeface="Arial"/>
                <a:cs typeface="Arial"/>
                <a:sym typeface="Arial"/>
              </a:rPr>
              <a:t>02</a:t>
            </a:r>
            <a:endParaRPr b="1" sz="3600">
              <a:solidFill>
                <a:schemeClr val="accent3"/>
              </a:solidFill>
              <a:latin typeface="Arial"/>
              <a:ea typeface="Arial"/>
              <a:cs typeface="Arial"/>
              <a:sym typeface="Arial"/>
            </a:endParaRPr>
          </a:p>
        </p:txBody>
      </p:sp>
      <p:sp>
        <p:nvSpPr>
          <p:cNvPr id="336" name="Google Shape;336;p35"/>
          <p:cNvSpPr txBox="1"/>
          <p:nvPr/>
        </p:nvSpPr>
        <p:spPr>
          <a:xfrm>
            <a:off x="352200" y="3442050"/>
            <a:ext cx="2784900" cy="130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u="sng">
                <a:solidFill>
                  <a:srgbClr val="3F3F3F"/>
                </a:solidFill>
              </a:rPr>
              <a:t>DBScan</a:t>
            </a:r>
            <a:endParaRPr b="1" sz="1800" u="sng">
              <a:solidFill>
                <a:srgbClr val="3F3F3F"/>
              </a:solidFill>
            </a:endParaRPr>
          </a:p>
          <a:p>
            <a:pPr indent="0" lvl="0" marL="0" marR="0" rtl="0" algn="l">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rPr b="1" lang="en-GB" sz="1800">
                <a:solidFill>
                  <a:srgbClr val="3F3F3F"/>
                </a:solidFill>
              </a:rPr>
              <a:t>To </a:t>
            </a:r>
            <a:r>
              <a:rPr b="1" lang="en-GB" sz="1800">
                <a:solidFill>
                  <a:srgbClr val="3F3F3F"/>
                </a:solidFill>
                <a:highlight>
                  <a:srgbClr val="FFFF00"/>
                </a:highlight>
              </a:rPr>
              <a:t>roughly</a:t>
            </a:r>
            <a:r>
              <a:rPr b="1" lang="en-GB" sz="1800">
                <a:solidFill>
                  <a:srgbClr val="3F3F3F"/>
                </a:solidFill>
              </a:rPr>
              <a:t> estimate the number of clusters</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p:txBody>
      </p:sp>
      <p:sp>
        <p:nvSpPr>
          <p:cNvPr id="337" name="Google Shape;337;p35"/>
          <p:cNvSpPr txBox="1"/>
          <p:nvPr/>
        </p:nvSpPr>
        <p:spPr>
          <a:xfrm>
            <a:off x="6686516" y="4058295"/>
            <a:ext cx="1542600" cy="818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1" sz="2200">
              <a:solidFill>
                <a:srgbClr val="212121"/>
              </a:solidFill>
              <a:latin typeface="Roboto"/>
              <a:ea typeface="Roboto"/>
              <a:cs typeface="Roboto"/>
              <a:sym typeface="Roboto"/>
            </a:endParaRPr>
          </a:p>
        </p:txBody>
      </p:sp>
      <p:sp>
        <p:nvSpPr>
          <p:cNvPr id="338" name="Google Shape;338;p35"/>
          <p:cNvSpPr txBox="1"/>
          <p:nvPr/>
        </p:nvSpPr>
        <p:spPr>
          <a:xfrm>
            <a:off x="3729900" y="3646972"/>
            <a:ext cx="1565100" cy="316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u="sng">
                <a:solidFill>
                  <a:srgbClr val="3F3F3F"/>
                </a:solidFill>
              </a:rPr>
              <a:t>K-Means++</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p:txBody>
      </p:sp>
      <p:sp>
        <p:nvSpPr>
          <p:cNvPr id="339" name="Google Shape;339;p35"/>
          <p:cNvSpPr txBox="1"/>
          <p:nvPr/>
        </p:nvSpPr>
        <p:spPr>
          <a:xfrm>
            <a:off x="6504250" y="3289650"/>
            <a:ext cx="2186700" cy="1307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800" u="sng">
                <a:solidFill>
                  <a:srgbClr val="3F3F3F"/>
                </a:solidFill>
              </a:rPr>
              <a:t>Gaussian Mixture Model (GMM)</a:t>
            </a:r>
            <a:endParaRPr b="1" sz="1800" u="sng">
              <a:solidFill>
                <a:srgbClr val="3F3F3F"/>
              </a:solidFill>
            </a:endParaRPr>
          </a:p>
          <a:p>
            <a:pPr indent="0" lvl="0" marL="0" marR="0" rtl="0" algn="l">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p:txBody>
      </p:sp>
      <p:sp>
        <p:nvSpPr>
          <p:cNvPr id="340" name="Google Shape;340;p35"/>
          <p:cNvSpPr txBox="1"/>
          <p:nvPr/>
        </p:nvSpPr>
        <p:spPr>
          <a:xfrm>
            <a:off x="3351125" y="4111150"/>
            <a:ext cx="5337600" cy="1390800"/>
          </a:xfrm>
          <a:prstGeom prst="rect">
            <a:avLst/>
          </a:prstGeom>
          <a:noFill/>
          <a:ln>
            <a:noFill/>
          </a:ln>
        </p:spPr>
        <p:txBody>
          <a:bodyPr anchorCtr="0" anchor="ctr" bIns="45700" lIns="91425" spcFirstLastPara="1" rIns="91425" wrap="square" tIns="45700">
            <a:noAutofit/>
          </a:bodyPr>
          <a:lstStyle/>
          <a:p>
            <a:pPr indent="-342900" lvl="0" marL="457200" marR="0" rtl="0" algn="l">
              <a:spcBef>
                <a:spcPts val="0"/>
              </a:spcBef>
              <a:spcAft>
                <a:spcPts val="0"/>
              </a:spcAft>
              <a:buClr>
                <a:srgbClr val="3F3F3F"/>
              </a:buClr>
              <a:buSzPts val="1800"/>
              <a:buChar char="-"/>
            </a:pPr>
            <a:r>
              <a:rPr b="1" lang="en-GB" sz="1800">
                <a:solidFill>
                  <a:srgbClr val="3F3F3F"/>
                </a:solidFill>
              </a:rPr>
              <a:t>To visualise the difference of the features of each cluster</a:t>
            </a:r>
            <a:endParaRPr b="1" sz="1800">
              <a:solidFill>
                <a:srgbClr val="3F3F3F"/>
              </a:solidFill>
            </a:endParaRPr>
          </a:p>
          <a:p>
            <a:pPr indent="-342900" lvl="0" marL="457200" marR="0" rtl="0" algn="l">
              <a:spcBef>
                <a:spcPts val="0"/>
              </a:spcBef>
              <a:spcAft>
                <a:spcPts val="0"/>
              </a:spcAft>
              <a:buClr>
                <a:srgbClr val="3F3F3F"/>
              </a:buClr>
              <a:buSzPts val="1800"/>
              <a:buChar char="-"/>
            </a:pPr>
            <a:r>
              <a:rPr b="1" lang="en-GB" sz="1800">
                <a:solidFill>
                  <a:srgbClr val="3F3F3F"/>
                </a:solidFill>
              </a:rPr>
              <a:t>To interpret if each feature affects the </a:t>
            </a:r>
            <a:endParaRPr b="1" sz="1800">
              <a:solidFill>
                <a:srgbClr val="3F3F3F"/>
              </a:solidFill>
            </a:endParaRPr>
          </a:p>
          <a:p>
            <a:pPr indent="0" lvl="0" marL="457200" marR="0" rtl="0" algn="l">
              <a:spcBef>
                <a:spcPts val="0"/>
              </a:spcBef>
              <a:spcAft>
                <a:spcPts val="0"/>
              </a:spcAft>
              <a:buNone/>
            </a:pPr>
            <a:r>
              <a:rPr b="1" lang="en-GB" sz="1800">
                <a:solidFill>
                  <a:srgbClr val="3F3F3F"/>
                </a:solidFill>
                <a:highlight>
                  <a:srgbClr val="FFFF00"/>
                </a:highlight>
              </a:rPr>
              <a:t>life ladder</a:t>
            </a:r>
            <a:r>
              <a:rPr b="1" lang="en-GB" sz="1800">
                <a:solidFill>
                  <a:srgbClr val="3F3F3F"/>
                </a:solidFill>
              </a:rPr>
              <a:t> of that particular cluster</a:t>
            </a:r>
            <a:endParaRPr b="1" sz="1800">
              <a:solidFill>
                <a:srgbClr val="3F3F3F"/>
              </a:solidFill>
            </a:endParaRPr>
          </a:p>
          <a:p>
            <a:pPr indent="0" lvl="0" marL="0" marR="0" rtl="0" algn="l">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a:p>
            <a:pPr indent="0" lvl="0" marL="0" marR="0" rtl="0" algn="ctr">
              <a:spcBef>
                <a:spcPts val="0"/>
              </a:spcBef>
              <a:spcAft>
                <a:spcPts val="0"/>
              </a:spcAft>
              <a:buNone/>
            </a:pPr>
            <a:r>
              <a:t/>
            </a:r>
            <a:endParaRPr b="1" sz="1800">
              <a:solidFill>
                <a:srgbClr val="3F3F3F"/>
              </a:solidFill>
            </a:endParaRPr>
          </a:p>
        </p:txBody>
      </p:sp>
      <p:sp>
        <p:nvSpPr>
          <p:cNvPr id="341" name="Google Shape;341;p35"/>
          <p:cNvSpPr/>
          <p:nvPr/>
        </p:nvSpPr>
        <p:spPr>
          <a:xfrm>
            <a:off x="1520879" y="2308490"/>
            <a:ext cx="350551" cy="352006"/>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35"/>
          <p:cNvSpPr/>
          <p:nvPr/>
        </p:nvSpPr>
        <p:spPr>
          <a:xfrm>
            <a:off x="7457630" y="2269484"/>
            <a:ext cx="299733" cy="363245"/>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3" name="Google Shape;343;p35"/>
          <p:cNvSpPr/>
          <p:nvPr/>
        </p:nvSpPr>
        <p:spPr>
          <a:xfrm>
            <a:off x="4305097" y="2306297"/>
            <a:ext cx="356400" cy="356400"/>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ALLPPT-COLOR-A31">
      <a:dk1>
        <a:srgbClr val="000000"/>
      </a:dk1>
      <a:lt1>
        <a:srgbClr val="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COLOR-A31">
      <a:dk1>
        <a:srgbClr val="000000"/>
      </a:dk1>
      <a:lt1>
        <a:srgbClr val="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31">
      <a:dk1>
        <a:srgbClr val="000000"/>
      </a:dk1>
      <a:lt1>
        <a:srgbClr val="FFFFFF"/>
      </a:lt1>
      <a:dk2>
        <a:srgbClr val="1F497D"/>
      </a:dk2>
      <a:lt2>
        <a:srgbClr val="EEECE1"/>
      </a:lt2>
      <a:accent1>
        <a:srgbClr val="649941"/>
      </a:accent1>
      <a:accent2>
        <a:srgbClr val="A4D144"/>
      </a:accent2>
      <a:accent3>
        <a:srgbClr val="649941"/>
      </a:accent3>
      <a:accent4>
        <a:srgbClr val="A4D144"/>
      </a:accent4>
      <a:accent5>
        <a:srgbClr val="649941"/>
      </a:accent5>
      <a:accent6>
        <a:srgbClr val="A4D144"/>
      </a:accent6>
      <a:hlink>
        <a:srgbClr val="76923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