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84" r:id="rId5"/>
    <p:sldId id="259" r:id="rId6"/>
    <p:sldId id="261" r:id="rId7"/>
    <p:sldId id="262" r:id="rId8"/>
    <p:sldId id="263" r:id="rId9"/>
    <p:sldId id="265" r:id="rId10"/>
    <p:sldId id="264" r:id="rId11"/>
    <p:sldId id="266" r:id="rId12"/>
    <p:sldId id="286" r:id="rId13"/>
    <p:sldId id="285" r:id="rId14"/>
    <p:sldId id="268" r:id="rId15"/>
    <p:sldId id="269" r:id="rId16"/>
    <p:sldId id="279" r:id="rId17"/>
    <p:sldId id="271" r:id="rId18"/>
    <p:sldId id="270" r:id="rId19"/>
    <p:sldId id="272" r:id="rId20"/>
    <p:sldId id="273" r:id="rId21"/>
    <p:sldId id="289" r:id="rId22"/>
    <p:sldId id="274" r:id="rId23"/>
    <p:sldId id="275" r:id="rId24"/>
    <p:sldId id="276" r:id="rId25"/>
    <p:sldId id="278" r:id="rId26"/>
    <p:sldId id="280" r:id="rId27"/>
    <p:sldId id="282" r:id="rId28"/>
    <p:sldId id="281" r:id="rId29"/>
    <p:sldId id="283" r:id="rId30"/>
    <p:sldId id="287" r:id="rId31"/>
    <p:sldId id="2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6750-C7B1-46F9-8D88-341C3C251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553F590-5B0A-4075-8923-677D33CC8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007D84B-1507-4AC7-8A17-A53B54903C36}"/>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5" name="Footer Placeholder 4">
            <a:extLst>
              <a:ext uri="{FF2B5EF4-FFF2-40B4-BE49-F238E27FC236}">
                <a16:creationId xmlns:a16="http://schemas.microsoft.com/office/drawing/2014/main" id="{CF9E525B-32EA-46AF-88BA-906C19A2425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8BE892C-3A6B-4537-8B0A-32FF6122841F}"/>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370018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BE6F-2D75-449C-8DF1-30A19D1946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93E11AE-CF3A-4B53-A927-52F1AA594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62AF235-AC79-4B56-AA31-46DD89AD20ED}"/>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5" name="Footer Placeholder 4">
            <a:extLst>
              <a:ext uri="{FF2B5EF4-FFF2-40B4-BE49-F238E27FC236}">
                <a16:creationId xmlns:a16="http://schemas.microsoft.com/office/drawing/2014/main" id="{77572EE7-7247-4DFB-A5FD-2D7CAADFCB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8F952E-A537-465B-85E3-D1F69265233E}"/>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214459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BA1AC-DBB2-454F-9AA0-0FDC1B100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27AF588-6DF0-46F3-824E-DED959A534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281B63-F183-42AB-A0E5-2E9FE2467641}"/>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5" name="Footer Placeholder 4">
            <a:extLst>
              <a:ext uri="{FF2B5EF4-FFF2-40B4-BE49-F238E27FC236}">
                <a16:creationId xmlns:a16="http://schemas.microsoft.com/office/drawing/2014/main" id="{BF82B533-BC21-465F-9770-08C90DE55B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A369C4-4A3D-4172-A188-91C24394E122}"/>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156664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3A6B-E372-46EB-81E4-BCA2DE8F98A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4AAFDED-06B2-4AD1-8667-3AFB77F5E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D199C0E-D6E3-4B1F-BDCF-7429CC9AE441}"/>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5" name="Footer Placeholder 4">
            <a:extLst>
              <a:ext uri="{FF2B5EF4-FFF2-40B4-BE49-F238E27FC236}">
                <a16:creationId xmlns:a16="http://schemas.microsoft.com/office/drawing/2014/main" id="{7458A021-B4CF-4BC2-A2C3-4CEFF9CA5D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AA26F13-C8E4-4C18-AA58-DF95E1DC5F1F}"/>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98071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7B0C-5269-415A-81C4-87FDF330A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7AC089E-EBF6-4E21-B896-BE78BA896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E7ED9-0697-4990-A455-393DEE6DCB53}"/>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5" name="Footer Placeholder 4">
            <a:extLst>
              <a:ext uri="{FF2B5EF4-FFF2-40B4-BE49-F238E27FC236}">
                <a16:creationId xmlns:a16="http://schemas.microsoft.com/office/drawing/2014/main" id="{BB8EEB56-ECE9-4D6F-B7F4-A5942DE818E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0475AA-ADB9-47E5-AB7E-1C94A92556E5}"/>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356659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5A24-318D-4A65-97D3-A43DE0A0E4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5CCC3D3-8229-4B83-8A4D-429ED375D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BAF3B08-7B6A-4DCA-A156-913A0CB56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90A7061-9689-45C1-967E-B527E76E2A0F}"/>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6" name="Footer Placeholder 5">
            <a:extLst>
              <a:ext uri="{FF2B5EF4-FFF2-40B4-BE49-F238E27FC236}">
                <a16:creationId xmlns:a16="http://schemas.microsoft.com/office/drawing/2014/main" id="{BB86C4B6-C7A2-480B-8FF0-8F4C7B9F04F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F6A81DA-49B6-448E-980D-6A6FE3F3B642}"/>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352964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F2EE-6CE2-41B7-B13C-EC7585A706A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43E446B-C708-4D39-9439-DCABBA67B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175BC-4986-4C18-A568-760A4B3EE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9D84E93-7EF1-418F-82DA-C022F19E2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661AC-8CD0-4341-A36C-987CFE72C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3F2B47C-50A2-4721-BEB3-B64A7C8F1648}"/>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8" name="Footer Placeholder 7">
            <a:extLst>
              <a:ext uri="{FF2B5EF4-FFF2-40B4-BE49-F238E27FC236}">
                <a16:creationId xmlns:a16="http://schemas.microsoft.com/office/drawing/2014/main" id="{9952A173-0DB9-41BF-8C45-50CAAB81ABD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15F9D5C-940F-4D19-9A31-305BC454B08D}"/>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91214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6174-E71D-423A-AEFB-B5698682599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2DEA780-F7B4-416B-8677-004BF9A25CF2}"/>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4" name="Footer Placeholder 3">
            <a:extLst>
              <a:ext uri="{FF2B5EF4-FFF2-40B4-BE49-F238E27FC236}">
                <a16:creationId xmlns:a16="http://schemas.microsoft.com/office/drawing/2014/main" id="{8397CAAD-C785-4204-9E67-3B1A1665E62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00AF066-C043-4EA2-9108-3F16E13AA25D}"/>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4475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1F115-6638-4E9E-A88B-AC03F1AABEB5}"/>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3" name="Footer Placeholder 2">
            <a:extLst>
              <a:ext uri="{FF2B5EF4-FFF2-40B4-BE49-F238E27FC236}">
                <a16:creationId xmlns:a16="http://schemas.microsoft.com/office/drawing/2014/main" id="{D14756AA-B92A-4A77-B963-0F77C9C4EB4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C48C6F2-7420-4F86-92F5-EE13F43D0382}"/>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151742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DBB9-EC1E-4E31-ADA2-228B1D391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79C93DC-7BE1-47C9-B4A2-E6D7EF759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D0CFFA8-161B-4D55-B5DE-51671A1C2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4A9F2-1745-49E7-80FC-93C3A2849315}"/>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6" name="Footer Placeholder 5">
            <a:extLst>
              <a:ext uri="{FF2B5EF4-FFF2-40B4-BE49-F238E27FC236}">
                <a16:creationId xmlns:a16="http://schemas.microsoft.com/office/drawing/2014/main" id="{26DCFF51-F2F1-4242-81BA-E6F7BEFE55F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4DB2BF6-49F1-49C3-9E33-AB9C354CBC2B}"/>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5155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B52A-64CB-41F1-8096-F5F4C2F5F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BDA863B-8683-46B0-BE62-112CE18CB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C2CDF5B-6652-4F50-82BF-7056D173A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80025-829F-42C9-A88A-AE5BD04CA787}"/>
              </a:ext>
            </a:extLst>
          </p:cNvPr>
          <p:cNvSpPr>
            <a:spLocks noGrp="1"/>
          </p:cNvSpPr>
          <p:nvPr>
            <p:ph type="dt" sz="half" idx="10"/>
          </p:nvPr>
        </p:nvSpPr>
        <p:spPr/>
        <p:txBody>
          <a:bodyPr/>
          <a:lstStyle/>
          <a:p>
            <a:fld id="{30C23634-9EB2-44F1-B0F3-0C805B03678A}" type="datetimeFigureOut">
              <a:rPr lang="en-SG" smtClean="0"/>
              <a:t>31/10/2020</a:t>
            </a:fld>
            <a:endParaRPr lang="en-SG"/>
          </a:p>
        </p:txBody>
      </p:sp>
      <p:sp>
        <p:nvSpPr>
          <p:cNvPr id="6" name="Footer Placeholder 5">
            <a:extLst>
              <a:ext uri="{FF2B5EF4-FFF2-40B4-BE49-F238E27FC236}">
                <a16:creationId xmlns:a16="http://schemas.microsoft.com/office/drawing/2014/main" id="{CBF52CCB-CAAE-4F7D-94F9-61EFCC87F6A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AA374B3-F500-474A-8FCA-4481D5FF3D7D}"/>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298592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DB861-B275-42C2-997B-98B9ADE81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B458FCE-A144-4518-8871-69BF3A546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51C2426-C330-435F-89DA-9E6E3CFE1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23634-9EB2-44F1-B0F3-0C805B03678A}" type="datetimeFigureOut">
              <a:rPr lang="en-SG" smtClean="0"/>
              <a:t>31/10/2020</a:t>
            </a:fld>
            <a:endParaRPr lang="en-SG"/>
          </a:p>
        </p:txBody>
      </p:sp>
      <p:sp>
        <p:nvSpPr>
          <p:cNvPr id="5" name="Footer Placeholder 4">
            <a:extLst>
              <a:ext uri="{FF2B5EF4-FFF2-40B4-BE49-F238E27FC236}">
                <a16:creationId xmlns:a16="http://schemas.microsoft.com/office/drawing/2014/main" id="{907F3B35-7344-40F1-A8E9-5D6237170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F3CB61E-64D4-441A-8854-448159C45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0BB6D-DC86-49E9-BA8D-F3CCC567CF0D}" type="slidenum">
              <a:rPr lang="en-SG" smtClean="0"/>
              <a:t>‹#›</a:t>
            </a:fld>
            <a:endParaRPr lang="en-SG"/>
          </a:p>
        </p:txBody>
      </p:sp>
    </p:spTree>
    <p:extLst>
      <p:ext uri="{BB962C8B-B14F-4D97-AF65-F5344CB8AC3E}">
        <p14:creationId xmlns:p14="http://schemas.microsoft.com/office/powerpoint/2010/main" val="175097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wired.com/story/british-airways-hack-details/" TargetMode="External"/><Relationship Id="rId13" Type="http://schemas.openxmlformats.org/officeDocument/2006/relationships/hyperlink" Target="https://www.modernhealthcare.com/article/20181128/NEWS/181129940/2-65-million-atrium-health-patients-data-potentially-exposed" TargetMode="External"/><Relationship Id="rId3" Type="http://schemas.openxmlformats.org/officeDocument/2006/relationships/hyperlink" Target="https://www.asiamiles.com/en/earn-miles/airlines/detail.html/british-airways" TargetMode="External"/><Relationship Id="rId7" Type="http://schemas.openxmlformats.org/officeDocument/2006/relationships/hyperlink" Target="https://www.wired.co.uk/article/british-airways-data-breach-gdpr-fine" TargetMode="External"/><Relationship Id="rId12" Type="http://schemas.openxmlformats.org/officeDocument/2006/relationships/hyperlink" Target="https://www.securityinfowatch.com/healthcare/news/12438109/personal-data-of-more-than-2m-patients-compromised-in-atrium-health-data-breach" TargetMode="External"/><Relationship Id="rId17" Type="http://schemas.openxmlformats.org/officeDocument/2006/relationships/hyperlink" Target="https://spanning.com/blog/cross-site-scripting-web-based-application-security-part-3/" TargetMode="External"/><Relationship Id="rId2" Type="http://schemas.openxmlformats.org/officeDocument/2006/relationships/hyperlink" Target="https://www.prnewswire.com/news-releases/to-improve-health-outside-of-hospital-walls-atrium-health-commits-10-million-to-affordable-housing-300861721.html" TargetMode="External"/><Relationship Id="rId16" Type="http://schemas.openxmlformats.org/officeDocument/2006/relationships/hyperlink" Target="https://www.bankinfosecurity.com/attack-on-billing-vendor-results-in-massive-breach-a-11740" TargetMode="External"/><Relationship Id="rId1" Type="http://schemas.openxmlformats.org/officeDocument/2006/relationships/slideLayout" Target="../slideLayouts/slideLayout2.xml"/><Relationship Id="rId6" Type="http://schemas.openxmlformats.org/officeDocument/2006/relationships/hyperlink" Target="https://www.globalsign.com/en/blog/how-well-did-british-airways-handle-their-data-breach" TargetMode="External"/><Relationship Id="rId11" Type="http://schemas.openxmlformats.org/officeDocument/2006/relationships/hyperlink" Target="https://www.teiss.co.uk/ico-fines-british-airways/" TargetMode="External"/><Relationship Id="rId5" Type="http://schemas.openxmlformats.org/officeDocument/2006/relationships/hyperlink" Target="https://managingrisktogether.orx.org/sites/default/files/public/downloads/2019/01/british-airways-suffers-data-breach-compromising-information-over-429-000-customer-cards.pdf" TargetMode="External"/><Relationship Id="rId15" Type="http://schemas.openxmlformats.org/officeDocument/2006/relationships/hyperlink" Target="https://www.hipaajournal.com/2-65-million-atrium-health-patients-impacted-by-business-associate-data-breach/" TargetMode="External"/><Relationship Id="rId10" Type="http://schemas.openxmlformats.org/officeDocument/2006/relationships/hyperlink" Target="https://www.bbc.com/news/business-48905907" TargetMode="External"/><Relationship Id="rId4" Type="http://schemas.openxmlformats.org/officeDocument/2006/relationships/hyperlink" Target="https://skift.com/2020/06/29/british-airways-reportedly-lays-off-350-pilots-and-puts-300-in-pool-for-rehire/" TargetMode="External"/><Relationship Id="rId9" Type="http://schemas.openxmlformats.org/officeDocument/2006/relationships/hyperlink" Target="https://www.bbc.com/news/technology-45446529" TargetMode="External"/><Relationship Id="rId14" Type="http://schemas.openxmlformats.org/officeDocument/2006/relationships/hyperlink" Target="https://medcitynews.com/2018/11/atrium-health-billing-vendor-patients/?rf=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AE22D0-FA64-496A-8B56-98EF6739D2B9}"/>
              </a:ext>
            </a:extLst>
          </p:cNvPr>
          <p:cNvPicPr>
            <a:picLocks noChangeAspect="1"/>
          </p:cNvPicPr>
          <p:nvPr/>
        </p:nvPicPr>
        <p:blipFill rotWithShape="1">
          <a:blip r:embed="rId2"/>
          <a:srcRect l="7121" t="9697" r="7273" b="17980"/>
          <a:stretch/>
        </p:blipFill>
        <p:spPr>
          <a:xfrm>
            <a:off x="872836" y="55418"/>
            <a:ext cx="10648457" cy="6747164"/>
          </a:xfrm>
          <a:prstGeom prst="rect">
            <a:avLst/>
          </a:prstGeom>
        </p:spPr>
      </p:pic>
    </p:spTree>
    <p:extLst>
      <p:ext uri="{BB962C8B-B14F-4D97-AF65-F5344CB8AC3E}">
        <p14:creationId xmlns:p14="http://schemas.microsoft.com/office/powerpoint/2010/main" val="99931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p:txBody>
          <a:bodyPr/>
          <a:lstStyle/>
          <a:p>
            <a:pPr marL="0" indent="0">
              <a:buNone/>
            </a:pPr>
            <a:r>
              <a:rPr lang="en-SG" b="1" dirty="0"/>
              <a:t>Key Findings – Vendor’s Risk Management</a:t>
            </a:r>
          </a:p>
          <a:p>
            <a:r>
              <a:rPr lang="en-SG" dirty="0"/>
              <a:t>Atrium Health and </a:t>
            </a:r>
            <a:r>
              <a:rPr lang="en-SG" dirty="0" err="1"/>
              <a:t>AccuDoc</a:t>
            </a:r>
            <a:r>
              <a:rPr lang="en-SG" dirty="0"/>
              <a:t> did not perform risk assessment on their third-party vendors, which may be detrimental if the compromised data were actually being used, copied or sold.</a:t>
            </a:r>
          </a:p>
          <a:p>
            <a:r>
              <a:rPr lang="en-SG" dirty="0"/>
              <a:t>Due diligence should be heightened for those vendors with respect to the active protections they employ around Atrium’s computing environments or applications.</a:t>
            </a:r>
          </a:p>
          <a:p>
            <a:pPr marL="0" indent="0">
              <a:buNone/>
            </a:pPr>
            <a:endParaRPr lang="en-SG" b="1" dirty="0"/>
          </a:p>
        </p:txBody>
      </p:sp>
    </p:spTree>
    <p:extLst>
      <p:ext uri="{BB962C8B-B14F-4D97-AF65-F5344CB8AC3E}">
        <p14:creationId xmlns:p14="http://schemas.microsoft.com/office/powerpoint/2010/main" val="94852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p:txBody>
          <a:bodyPr/>
          <a:lstStyle/>
          <a:p>
            <a:pPr marL="0" indent="0">
              <a:buNone/>
            </a:pPr>
            <a:r>
              <a:rPr lang="en-SG" b="1" dirty="0"/>
              <a:t>Key Findings – Vendor’s Risk Management (cont’d)</a:t>
            </a:r>
            <a:endParaRPr lang="en-SG" dirty="0"/>
          </a:p>
          <a:p>
            <a:r>
              <a:rPr lang="en-SG" dirty="0"/>
              <a:t>No other forms of evaluation was done on the services provided by the third party. </a:t>
            </a:r>
          </a:p>
          <a:p>
            <a:r>
              <a:rPr lang="en-SG" dirty="0"/>
              <a:t>Only business associate agreement was signed, which was inadequate to deter potential cyber threats from the third party’s services.</a:t>
            </a:r>
          </a:p>
          <a:p>
            <a:r>
              <a:rPr lang="en-SG" dirty="0"/>
              <a:t>Atrium &amp; </a:t>
            </a:r>
            <a:r>
              <a:rPr lang="en-SG" dirty="0" err="1"/>
              <a:t>AccuDoc</a:t>
            </a:r>
            <a:r>
              <a:rPr lang="en-SG" dirty="0"/>
              <a:t> should do regular security checks on the services provided by the third-party so as to mitigate the risks of getting its data breached again</a:t>
            </a:r>
          </a:p>
          <a:p>
            <a:endParaRPr lang="en-SG" dirty="0"/>
          </a:p>
          <a:p>
            <a:pPr marL="0" indent="0">
              <a:buNone/>
            </a:pPr>
            <a:endParaRPr lang="en-SG" b="1" dirty="0"/>
          </a:p>
        </p:txBody>
      </p:sp>
    </p:spTree>
    <p:extLst>
      <p:ext uri="{BB962C8B-B14F-4D97-AF65-F5344CB8AC3E}">
        <p14:creationId xmlns:p14="http://schemas.microsoft.com/office/powerpoint/2010/main" val="328107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a:xfrm>
            <a:off x="838200" y="2500154"/>
            <a:ext cx="10515600" cy="620395"/>
          </a:xfrm>
        </p:spPr>
        <p:txBody>
          <a:bodyPr/>
          <a:lstStyle/>
          <a:p>
            <a:pPr marL="0" indent="0" algn="ctr">
              <a:buNone/>
            </a:pPr>
            <a:r>
              <a:rPr lang="en-SG" sz="3600" b="1" dirty="0"/>
              <a:t>Contributing factors leading to the cyber attack</a:t>
            </a:r>
            <a:endParaRPr lang="en-SG" sz="3600" dirty="0"/>
          </a:p>
          <a:p>
            <a:pPr algn="ctr"/>
            <a:endParaRPr lang="en-SG" dirty="0"/>
          </a:p>
          <a:p>
            <a:pPr marL="0" indent="0" algn="ctr">
              <a:buNone/>
            </a:pPr>
            <a:endParaRPr lang="en-SG" b="1" dirty="0"/>
          </a:p>
          <a:p>
            <a:pPr marL="0" indent="0" algn="ctr">
              <a:buNone/>
            </a:pPr>
            <a:endParaRPr lang="en-SG" b="1" dirty="0"/>
          </a:p>
        </p:txBody>
      </p:sp>
      <p:sp>
        <p:nvSpPr>
          <p:cNvPr id="4" name="Content Placeholder 2">
            <a:extLst>
              <a:ext uri="{FF2B5EF4-FFF2-40B4-BE49-F238E27FC236}">
                <a16:creationId xmlns:a16="http://schemas.microsoft.com/office/drawing/2014/main" id="{75A27A50-8F5D-453D-BA6E-20AAF3BBAF68}"/>
              </a:ext>
            </a:extLst>
          </p:cNvPr>
          <p:cNvSpPr txBox="1">
            <a:spLocks/>
          </p:cNvSpPr>
          <p:nvPr/>
        </p:nvSpPr>
        <p:spPr>
          <a:xfrm>
            <a:off x="838200" y="3930016"/>
            <a:ext cx="10515600" cy="23107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buAutoNum type="arabicPeriod"/>
            </a:pPr>
            <a:r>
              <a:rPr lang="en-SG" sz="4400" b="1" dirty="0">
                <a:solidFill>
                  <a:srgbClr val="FF0000"/>
                </a:solidFill>
              </a:rPr>
              <a:t>Security vulnerability of third party supplier </a:t>
            </a:r>
          </a:p>
          <a:p>
            <a:pPr marL="742950" indent="-742950">
              <a:buAutoNum type="arabicPeriod"/>
            </a:pPr>
            <a:r>
              <a:rPr lang="en-SG" sz="4400" b="1" dirty="0">
                <a:solidFill>
                  <a:srgbClr val="FF0000"/>
                </a:solidFill>
              </a:rPr>
              <a:t>Failure of Atrium Health and </a:t>
            </a:r>
            <a:r>
              <a:rPr lang="en-SG" sz="4400" b="1" dirty="0" err="1">
                <a:solidFill>
                  <a:srgbClr val="FF0000"/>
                </a:solidFill>
              </a:rPr>
              <a:t>AccuDoc</a:t>
            </a:r>
            <a:r>
              <a:rPr lang="en-SG" sz="4400" b="1" dirty="0">
                <a:solidFill>
                  <a:srgbClr val="FF0000"/>
                </a:solidFill>
              </a:rPr>
              <a:t> Solutions to do regular safety check with their third party supplier</a:t>
            </a:r>
            <a:endParaRPr lang="en-SG" sz="4400" b="1" dirty="0"/>
          </a:p>
          <a:p>
            <a:pPr marL="0" indent="0">
              <a:buFont typeface="Arial" panose="020B0604020202020204" pitchFamily="34" charset="0"/>
              <a:buNone/>
            </a:pPr>
            <a:endParaRPr lang="en-SG" sz="4400" b="1" dirty="0"/>
          </a:p>
        </p:txBody>
      </p:sp>
    </p:spTree>
    <p:extLst>
      <p:ext uri="{BB962C8B-B14F-4D97-AF65-F5344CB8AC3E}">
        <p14:creationId xmlns:p14="http://schemas.microsoft.com/office/powerpoint/2010/main" val="166622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D045-8AC8-4C9F-B521-EA9B5F05068A}"/>
              </a:ext>
            </a:extLst>
          </p:cNvPr>
          <p:cNvSpPr>
            <a:spLocks noGrp="1"/>
          </p:cNvSpPr>
          <p:nvPr>
            <p:ph type="title"/>
          </p:nvPr>
        </p:nvSpPr>
        <p:spPr/>
        <p:txBody>
          <a:bodyPr/>
          <a:lstStyle/>
          <a:p>
            <a:endParaRPr lang="en-SG"/>
          </a:p>
        </p:txBody>
      </p:sp>
      <p:pic>
        <p:nvPicPr>
          <p:cNvPr id="5" name="Content Placeholder 4" descr="A large passenger jet flying through a cloudy blue sky&#10;&#10;Description automatically generated">
            <a:extLst>
              <a:ext uri="{FF2B5EF4-FFF2-40B4-BE49-F238E27FC236}">
                <a16:creationId xmlns:a16="http://schemas.microsoft.com/office/drawing/2014/main" id="{D0C44B9C-8A8F-4F9B-A31E-9A9A599E4A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270"/>
            <a:ext cx="12351328" cy="8238240"/>
          </a:xfrm>
        </p:spPr>
      </p:pic>
      <p:sp>
        <p:nvSpPr>
          <p:cNvPr id="6" name="Title 1">
            <a:extLst>
              <a:ext uri="{FF2B5EF4-FFF2-40B4-BE49-F238E27FC236}">
                <a16:creationId xmlns:a16="http://schemas.microsoft.com/office/drawing/2014/main" id="{E51CEF82-C6B9-43C5-9846-802761DF6156}"/>
              </a:ext>
            </a:extLst>
          </p:cNvPr>
          <p:cNvSpPr txBox="1">
            <a:spLocks/>
          </p:cNvSpPr>
          <p:nvPr/>
        </p:nvSpPr>
        <p:spPr>
          <a:xfrm>
            <a:off x="0" y="5532437"/>
            <a:ext cx="62553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solidFill>
                  <a:schemeClr val="bg1"/>
                </a:solidFill>
                <a:effectLst>
                  <a:outerShdw blurRad="38100" dist="38100" dir="2700000" algn="tl">
                    <a:srgbClr val="000000">
                      <a:alpha val="43137"/>
                    </a:srgbClr>
                  </a:outerShdw>
                </a:effectLst>
              </a:rPr>
              <a:t>British Airways Data Breach</a:t>
            </a:r>
          </a:p>
        </p:txBody>
      </p:sp>
    </p:spTree>
    <p:extLst>
      <p:ext uri="{BB962C8B-B14F-4D97-AF65-F5344CB8AC3E}">
        <p14:creationId xmlns:p14="http://schemas.microsoft.com/office/powerpoint/2010/main" val="3215948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EA8B-757D-4A79-A517-19DE22B5CF04}"/>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D386992C-9054-45EB-B113-F6215F1DAA4E}"/>
              </a:ext>
            </a:extLst>
          </p:cNvPr>
          <p:cNvSpPr>
            <a:spLocks noGrp="1"/>
          </p:cNvSpPr>
          <p:nvPr>
            <p:ph idx="1"/>
          </p:nvPr>
        </p:nvSpPr>
        <p:spPr/>
        <p:txBody>
          <a:bodyPr>
            <a:normAutofit/>
          </a:bodyPr>
          <a:lstStyle/>
          <a:p>
            <a:pPr marL="0" indent="0">
              <a:buNone/>
            </a:pPr>
            <a:r>
              <a:rPr lang="en-SG" b="1" dirty="0"/>
              <a:t>General Information</a:t>
            </a:r>
          </a:p>
          <a:p>
            <a:r>
              <a:rPr lang="en-SG" dirty="0"/>
              <a:t>Where: Headquarters at Harmondsworth,  United Kingdom</a:t>
            </a:r>
          </a:p>
          <a:p>
            <a:r>
              <a:rPr lang="en-SG" dirty="0"/>
              <a:t>When: 21 August to 5 September 2018</a:t>
            </a:r>
          </a:p>
          <a:p>
            <a:r>
              <a:rPr lang="en-SG" dirty="0"/>
              <a:t>What: About 429,000 customers’ data were hacked by the cyber-attackers</a:t>
            </a:r>
          </a:p>
          <a:p>
            <a:r>
              <a:rPr lang="en-SG" dirty="0"/>
              <a:t>Type of information accessed: Personal and financial information</a:t>
            </a:r>
          </a:p>
          <a:p>
            <a:r>
              <a:rPr lang="en-SG" dirty="0"/>
              <a:t>Type of Attack: Vulnerability in security, presence of malware and cross-site scripting, data exfiltration</a:t>
            </a:r>
          </a:p>
        </p:txBody>
      </p:sp>
    </p:spTree>
    <p:extLst>
      <p:ext uri="{BB962C8B-B14F-4D97-AF65-F5344CB8AC3E}">
        <p14:creationId xmlns:p14="http://schemas.microsoft.com/office/powerpoint/2010/main" val="111798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lstStyle/>
          <a:p>
            <a:pPr marL="0" indent="0">
              <a:buNone/>
            </a:pPr>
            <a:r>
              <a:rPr lang="en-SG" b="1" dirty="0"/>
              <a:t>Introduction</a:t>
            </a:r>
          </a:p>
          <a:p>
            <a:r>
              <a:rPr lang="en-SG" dirty="0"/>
              <a:t>On 7 September 2018, British Airways revealed  a data breach impacting customer information from roughly 380,000 booking transactions made between 21 August and 5 September 2018.</a:t>
            </a:r>
          </a:p>
          <a:p>
            <a:r>
              <a:rPr lang="en-SG" dirty="0"/>
              <a:t>Names, addresses, email addresses and sensitive payment card details were all compromised.</a:t>
            </a:r>
          </a:p>
        </p:txBody>
      </p:sp>
    </p:spTree>
    <p:extLst>
      <p:ext uri="{BB962C8B-B14F-4D97-AF65-F5344CB8AC3E}">
        <p14:creationId xmlns:p14="http://schemas.microsoft.com/office/powerpoint/2010/main" val="358169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9F92-F4D9-4F62-A1A0-173993635040}"/>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0BA10D94-D464-4869-8548-AF06AE1050B0}"/>
              </a:ext>
            </a:extLst>
          </p:cNvPr>
          <p:cNvSpPr>
            <a:spLocks noGrp="1"/>
          </p:cNvSpPr>
          <p:nvPr>
            <p:ph idx="1"/>
          </p:nvPr>
        </p:nvSpPr>
        <p:spPr/>
        <p:txBody>
          <a:bodyPr/>
          <a:lstStyle/>
          <a:p>
            <a:pPr marL="0" indent="0">
              <a:buNone/>
            </a:pPr>
            <a:r>
              <a:rPr lang="en-SG" b="1" dirty="0"/>
              <a:t>How it was being found out?</a:t>
            </a:r>
          </a:p>
          <a:p>
            <a:r>
              <a:rPr lang="en-SG" dirty="0"/>
              <a:t>British Airways did not detect the data exfiltration from its website for more than two months after the attack began on 22nd June 2018.</a:t>
            </a:r>
          </a:p>
          <a:p>
            <a:r>
              <a:rPr lang="en-SG" dirty="0"/>
              <a:t>It was only after a third party alerted the airline about the cyber attack that it acted promptly and notified the Information Commissioner’s Office (ICO).</a:t>
            </a:r>
          </a:p>
        </p:txBody>
      </p:sp>
    </p:spTree>
    <p:extLst>
      <p:ext uri="{BB962C8B-B14F-4D97-AF65-F5344CB8AC3E}">
        <p14:creationId xmlns:p14="http://schemas.microsoft.com/office/powerpoint/2010/main" val="121281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lstStyle/>
          <a:p>
            <a:pPr marL="0" indent="0">
              <a:buNone/>
            </a:pPr>
            <a:r>
              <a:rPr lang="en-SG" b="1" dirty="0"/>
              <a:t>How the attackers managed to pull the data</a:t>
            </a:r>
          </a:p>
          <a:p>
            <a:r>
              <a:rPr lang="en-SG" dirty="0"/>
              <a:t>Researchers from </a:t>
            </a:r>
            <a:r>
              <a:rPr lang="en-SG" dirty="0" err="1"/>
              <a:t>RiskIQ</a:t>
            </a:r>
            <a:r>
              <a:rPr lang="en-SG" dirty="0"/>
              <a:t> , a firm that does threat detection, share some insights on the strategy the attackers took to cause this data breach.</a:t>
            </a:r>
          </a:p>
          <a:p>
            <a:r>
              <a:rPr lang="en-SG" dirty="0"/>
              <a:t>Draw similarity and link to a criminal hacking gang that has been active since 2015, named </a:t>
            </a:r>
            <a:r>
              <a:rPr lang="en-SG" dirty="0" err="1"/>
              <a:t>Magecart</a:t>
            </a:r>
            <a:r>
              <a:rPr lang="en-SG" dirty="0"/>
              <a:t>.</a:t>
            </a:r>
          </a:p>
          <a:p>
            <a:endParaRPr lang="en-SG" dirty="0"/>
          </a:p>
          <a:p>
            <a:pPr marL="0" indent="0">
              <a:buNone/>
            </a:pPr>
            <a:endParaRPr lang="en-SG" dirty="0"/>
          </a:p>
          <a:p>
            <a:endParaRPr lang="en-SG" dirty="0"/>
          </a:p>
        </p:txBody>
      </p:sp>
    </p:spTree>
    <p:extLst>
      <p:ext uri="{BB962C8B-B14F-4D97-AF65-F5344CB8AC3E}">
        <p14:creationId xmlns:p14="http://schemas.microsoft.com/office/powerpoint/2010/main" val="89768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About </a:t>
            </a:r>
            <a:r>
              <a:rPr lang="en-SG" b="1" dirty="0" err="1"/>
              <a:t>Magecart</a:t>
            </a:r>
            <a:endParaRPr lang="en-SG" b="1" dirty="0"/>
          </a:p>
          <a:p>
            <a:r>
              <a:rPr lang="en-SG" dirty="0" err="1"/>
              <a:t>Magecart</a:t>
            </a:r>
            <a:r>
              <a:rPr lang="en-SG" dirty="0"/>
              <a:t> is known for web-based credit card skimming</a:t>
            </a:r>
          </a:p>
          <a:p>
            <a:pPr lvl="1"/>
            <a:r>
              <a:rPr lang="en-SG" dirty="0"/>
              <a:t>Finding websites that don’t secure payment data entry form and deleting everything after the form has been submitted.</a:t>
            </a:r>
          </a:p>
          <a:p>
            <a:r>
              <a:rPr lang="en-SG" dirty="0"/>
              <a:t>Before this attack, </a:t>
            </a:r>
            <a:r>
              <a:rPr lang="en-SG" dirty="0" err="1"/>
              <a:t>Magecart</a:t>
            </a:r>
            <a:r>
              <a:rPr lang="en-SG" dirty="0"/>
              <a:t> previously used their master code to sift data from various third-party websites that were security vulnerable.</a:t>
            </a:r>
          </a:p>
          <a:p>
            <a:r>
              <a:rPr lang="en-SG" dirty="0"/>
              <a:t>But for this British Airways data breach, </a:t>
            </a:r>
            <a:r>
              <a:rPr lang="en-SG" dirty="0" err="1"/>
              <a:t>RiskIQ</a:t>
            </a:r>
            <a:r>
              <a:rPr lang="en-SG" dirty="0"/>
              <a:t> found that the attack was more sophisticated and tailored to the company’s specific infrastructure.</a:t>
            </a:r>
          </a:p>
          <a:p>
            <a:pPr marL="0" indent="0">
              <a:buNone/>
            </a:pPr>
            <a:endParaRPr lang="en-SG" dirty="0"/>
          </a:p>
          <a:p>
            <a:endParaRPr lang="en-SG" dirty="0"/>
          </a:p>
        </p:txBody>
      </p:sp>
    </p:spTree>
    <p:extLst>
      <p:ext uri="{BB962C8B-B14F-4D97-AF65-F5344CB8AC3E}">
        <p14:creationId xmlns:p14="http://schemas.microsoft.com/office/powerpoint/2010/main" val="398708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Inaccurate initial disclosure from British Airways</a:t>
            </a:r>
          </a:p>
          <a:p>
            <a:r>
              <a:rPr lang="en-SG" dirty="0"/>
              <a:t>British Airways claimed that the breach did not impact passport numbers or other travel data.</a:t>
            </a:r>
          </a:p>
          <a:p>
            <a:r>
              <a:rPr lang="en-SG" dirty="0"/>
              <a:t>But </a:t>
            </a:r>
            <a:r>
              <a:rPr lang="en-SG" dirty="0" err="1"/>
              <a:t>RiskIQ</a:t>
            </a:r>
            <a:r>
              <a:rPr lang="en-SG" dirty="0"/>
              <a:t> later clarified that the compromised data included payment card expiration dates and Card Verification Value codes (CVV) – A verification code to authenticate a card.</a:t>
            </a:r>
          </a:p>
          <a:p>
            <a:r>
              <a:rPr lang="en-SG" dirty="0"/>
              <a:t>The breach affects customers who made transactions during a specific timeframe of 22:58 BST on 21 August to 21:45 BST on 5 September.</a:t>
            </a:r>
          </a:p>
          <a:p>
            <a:endParaRPr lang="en-SG" dirty="0"/>
          </a:p>
        </p:txBody>
      </p:sp>
    </p:spTree>
    <p:extLst>
      <p:ext uri="{BB962C8B-B14F-4D97-AF65-F5344CB8AC3E}">
        <p14:creationId xmlns:p14="http://schemas.microsoft.com/office/powerpoint/2010/main" val="324873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749D-1C5C-4FD5-B392-769FF2DA47A0}"/>
              </a:ext>
            </a:extLst>
          </p:cNvPr>
          <p:cNvSpPr>
            <a:spLocks noGrp="1"/>
          </p:cNvSpPr>
          <p:nvPr>
            <p:ph type="ctrTitle"/>
          </p:nvPr>
        </p:nvSpPr>
        <p:spPr/>
        <p:txBody>
          <a:bodyPr>
            <a:normAutofit/>
          </a:bodyPr>
          <a:lstStyle/>
          <a:p>
            <a:r>
              <a:rPr lang="en-SG" dirty="0"/>
              <a:t>CE4062 Project Case Studies</a:t>
            </a:r>
            <a:br>
              <a:rPr lang="en-SG" dirty="0"/>
            </a:br>
            <a:endParaRPr lang="en-SG" dirty="0"/>
          </a:p>
        </p:txBody>
      </p:sp>
      <p:sp>
        <p:nvSpPr>
          <p:cNvPr id="3" name="Subtitle 2">
            <a:extLst>
              <a:ext uri="{FF2B5EF4-FFF2-40B4-BE49-F238E27FC236}">
                <a16:creationId xmlns:a16="http://schemas.microsoft.com/office/drawing/2014/main" id="{123836AD-82AC-48C0-91C5-CF91CF6E393F}"/>
              </a:ext>
            </a:extLst>
          </p:cNvPr>
          <p:cNvSpPr>
            <a:spLocks noGrp="1"/>
          </p:cNvSpPr>
          <p:nvPr>
            <p:ph type="subTitle" idx="1"/>
          </p:nvPr>
        </p:nvSpPr>
        <p:spPr/>
        <p:txBody>
          <a:bodyPr/>
          <a:lstStyle/>
          <a:p>
            <a:r>
              <a:rPr lang="en-SG" dirty="0"/>
              <a:t>Neo Shun Xian Nicholas</a:t>
            </a:r>
          </a:p>
          <a:p>
            <a:r>
              <a:rPr lang="en-SG" dirty="0"/>
              <a:t>U1820539F</a:t>
            </a:r>
          </a:p>
          <a:p>
            <a:endParaRPr lang="en-SG" dirty="0"/>
          </a:p>
        </p:txBody>
      </p:sp>
    </p:spTree>
    <p:extLst>
      <p:ext uri="{BB962C8B-B14F-4D97-AF65-F5344CB8AC3E}">
        <p14:creationId xmlns:p14="http://schemas.microsoft.com/office/powerpoint/2010/main" val="4238248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a:xfrm>
            <a:off x="838200" y="1825625"/>
            <a:ext cx="10515600" cy="4667250"/>
          </a:xfrm>
        </p:spPr>
        <p:txBody>
          <a:bodyPr>
            <a:normAutofit lnSpcReduction="10000"/>
          </a:bodyPr>
          <a:lstStyle/>
          <a:p>
            <a:pPr marL="0" indent="0">
              <a:buNone/>
            </a:pPr>
            <a:r>
              <a:rPr lang="en-SG" b="1" dirty="0"/>
              <a:t>Summary of key events – Cross-site scripting attack</a:t>
            </a:r>
          </a:p>
          <a:p>
            <a:r>
              <a:rPr lang="en-SG" dirty="0"/>
              <a:t>The details from the previous slide serves as a clue to suspect that attackers are using a “cross-site scripting” attack.</a:t>
            </a:r>
          </a:p>
          <a:p>
            <a:r>
              <a:rPr lang="en-SG" dirty="0"/>
              <a:t>Cross-site scripting is one in which bad actors identify a poorly secured webpage component and inject their own code into the webpage to alter the webpage’s behaviour.</a:t>
            </a:r>
          </a:p>
          <a:p>
            <a:r>
              <a:rPr lang="en-SG" dirty="0"/>
              <a:t>The attack need not involve in penetrating an organisation’s network or servers.</a:t>
            </a:r>
          </a:p>
          <a:p>
            <a:r>
              <a:rPr lang="en-SG" dirty="0"/>
              <a:t>This explains how attackers only accessed information submitted during a very specific timeframe and compromise data that British Airways itself doesn’t store.</a:t>
            </a:r>
          </a:p>
        </p:txBody>
      </p:sp>
    </p:spTree>
    <p:extLst>
      <p:ext uri="{BB962C8B-B14F-4D97-AF65-F5344CB8AC3E}">
        <p14:creationId xmlns:p14="http://schemas.microsoft.com/office/powerpoint/2010/main" val="282178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pic>
        <p:nvPicPr>
          <p:cNvPr id="13" name="Content Placeholder 12" descr="Diagram&#10;&#10;Description automatically generated">
            <a:extLst>
              <a:ext uri="{FF2B5EF4-FFF2-40B4-BE49-F238E27FC236}">
                <a16:creationId xmlns:a16="http://schemas.microsoft.com/office/drawing/2014/main" id="{97FD7D79-FA27-48A2-8C25-6B9A3DA77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171" y="1825625"/>
            <a:ext cx="5675658" cy="4351338"/>
          </a:xfrm>
        </p:spPr>
      </p:pic>
      <p:sp>
        <p:nvSpPr>
          <p:cNvPr id="14" name="Title 1">
            <a:extLst>
              <a:ext uri="{FF2B5EF4-FFF2-40B4-BE49-F238E27FC236}">
                <a16:creationId xmlns:a16="http://schemas.microsoft.com/office/drawing/2014/main" id="{96415176-DF78-4B7F-8332-EE7C9E428191}"/>
              </a:ext>
            </a:extLst>
          </p:cNvPr>
          <p:cNvSpPr txBox="1">
            <a:spLocks/>
          </p:cNvSpPr>
          <p:nvPr/>
        </p:nvSpPr>
        <p:spPr>
          <a:xfrm>
            <a:off x="838200" y="1328233"/>
            <a:ext cx="10515600" cy="4299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dirty="0"/>
              <a:t>Cross-Site Scripting</a:t>
            </a:r>
          </a:p>
        </p:txBody>
      </p:sp>
    </p:spTree>
    <p:extLst>
      <p:ext uri="{BB962C8B-B14F-4D97-AF65-F5344CB8AC3E}">
        <p14:creationId xmlns:p14="http://schemas.microsoft.com/office/powerpoint/2010/main" val="419518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Cross-site scripting attack (cont’d)</a:t>
            </a:r>
          </a:p>
          <a:p>
            <a:r>
              <a:rPr lang="en-SG" dirty="0"/>
              <a:t>The script is connected to the British Airways baggage claim information page.</a:t>
            </a:r>
          </a:p>
          <a:p>
            <a:r>
              <a:rPr lang="en-SG" dirty="0"/>
              <a:t>The last time the webpage had been modified prior to the breach is 2012.</a:t>
            </a:r>
          </a:p>
          <a:p>
            <a:r>
              <a:rPr lang="en-SG" dirty="0"/>
              <a:t>The attacker only included 22 more lines of code.</a:t>
            </a:r>
          </a:p>
          <a:p>
            <a:r>
              <a:rPr lang="en-SG" dirty="0"/>
              <a:t>The malicious code grabbed data that customers entered into the payment form and sent it to an attacker-controlled server when a user clicked or tapped the submission button.</a:t>
            </a:r>
          </a:p>
        </p:txBody>
      </p:sp>
    </p:spTree>
    <p:extLst>
      <p:ext uri="{BB962C8B-B14F-4D97-AF65-F5344CB8AC3E}">
        <p14:creationId xmlns:p14="http://schemas.microsoft.com/office/powerpoint/2010/main" val="309346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Cross-site scripting attack (cont’d)</a:t>
            </a:r>
          </a:p>
          <a:p>
            <a:r>
              <a:rPr lang="en-SG" dirty="0"/>
              <a:t>The attackers were so sophisticated that they even paid to set up a Secure Sockets Layer (SSL) certificate for their server, a credential that confirms a server has web encryption enabled to protect data in transit. Attackers of all sorts have increasingly used these certificates to help create a sense of legitimacy, even though an encrypted site might not be necessarily safe.</a:t>
            </a:r>
          </a:p>
          <a:p>
            <a:endParaRPr lang="en-SG" dirty="0"/>
          </a:p>
        </p:txBody>
      </p:sp>
    </p:spTree>
    <p:extLst>
      <p:ext uri="{BB962C8B-B14F-4D97-AF65-F5344CB8AC3E}">
        <p14:creationId xmlns:p14="http://schemas.microsoft.com/office/powerpoint/2010/main" val="1737553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Cross-site scripting attack (cont’d)</a:t>
            </a:r>
          </a:p>
          <a:p>
            <a:r>
              <a:rPr lang="en-SG" dirty="0"/>
              <a:t>Part of the British Airways Android app was built off from the same code as compromised portion of the airline’s website.</a:t>
            </a:r>
          </a:p>
          <a:p>
            <a:r>
              <a:rPr lang="en-SG" dirty="0"/>
              <a:t>Hence, the malicious JavaScript component the attackers injected have also affected its mobile users.</a:t>
            </a:r>
          </a:p>
          <a:p>
            <a:r>
              <a:rPr lang="en-SG" dirty="0"/>
              <a:t>The attackers seemed to have designed the script with the mind of including touchscreen input components as well.</a:t>
            </a:r>
          </a:p>
          <a:p>
            <a:r>
              <a:rPr lang="en-SG" dirty="0"/>
              <a:t>The attack was effective as it was tailored to the specific scripting and data flow weaknesses of the British Airways site.</a:t>
            </a:r>
          </a:p>
        </p:txBody>
      </p:sp>
    </p:spTree>
    <p:extLst>
      <p:ext uri="{BB962C8B-B14F-4D97-AF65-F5344CB8AC3E}">
        <p14:creationId xmlns:p14="http://schemas.microsoft.com/office/powerpoint/2010/main" val="380444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Breach due to failing to implement access limitation</a:t>
            </a:r>
          </a:p>
          <a:p>
            <a:r>
              <a:rPr lang="en-SG" dirty="0"/>
              <a:t>Information Commissioner’s Office (ICO) stated that the attack on the breach of data belonging to customers and staff could have been prevented. </a:t>
            </a:r>
          </a:p>
          <a:p>
            <a:r>
              <a:rPr lang="en-SG" dirty="0"/>
              <a:t>It can be prevented by limiting access to applications, data, and tools, undertaking rigorous testing, in the form of simulating a cyber-attack, on the business’ systems, and protecting employee and third party accounts with multi-factor authentication</a:t>
            </a:r>
          </a:p>
        </p:txBody>
      </p:sp>
    </p:spTree>
    <p:extLst>
      <p:ext uri="{BB962C8B-B14F-4D97-AF65-F5344CB8AC3E}">
        <p14:creationId xmlns:p14="http://schemas.microsoft.com/office/powerpoint/2010/main" val="69381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No early detection from British Airways</a:t>
            </a:r>
          </a:p>
          <a:p>
            <a:r>
              <a:rPr lang="en-SG" dirty="0"/>
              <a:t>As the attack was realised by third party after two month, this was considered to be a severe failing from the British Airways because the number of people affected and the potential financial harm could have been more significant.</a:t>
            </a:r>
          </a:p>
          <a:p>
            <a:r>
              <a:rPr lang="en-SG" dirty="0"/>
              <a:t>The failure to detect and mitigate have affected all the victims, causing some anxiety and distress as a result, hence the ICO issued £183.39 million fine to British Airways.</a:t>
            </a:r>
          </a:p>
        </p:txBody>
      </p:sp>
    </p:spTree>
    <p:extLst>
      <p:ext uri="{BB962C8B-B14F-4D97-AF65-F5344CB8AC3E}">
        <p14:creationId xmlns:p14="http://schemas.microsoft.com/office/powerpoint/2010/main" val="716445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Poor security arrangements</a:t>
            </a:r>
          </a:p>
          <a:p>
            <a:r>
              <a:rPr lang="en-SG" dirty="0"/>
              <a:t>British Airways was not taking proper precautions when rolling out new websites and applications.</a:t>
            </a:r>
          </a:p>
          <a:p>
            <a:r>
              <a:rPr lang="en-SG" dirty="0"/>
              <a:t>They should adopt the correct security management infrastructure, knowing at all times what the risks are and being able to find the solutions before the systems are rolled out to the users.</a:t>
            </a:r>
          </a:p>
        </p:txBody>
      </p:sp>
    </p:spTree>
    <p:extLst>
      <p:ext uri="{BB962C8B-B14F-4D97-AF65-F5344CB8AC3E}">
        <p14:creationId xmlns:p14="http://schemas.microsoft.com/office/powerpoint/2010/main" val="403862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Breach due to British Airways negligence according to ICO</a:t>
            </a:r>
          </a:p>
          <a:p>
            <a:r>
              <a:rPr lang="en-SG" dirty="0"/>
              <a:t>Personal data of approximately 429,612 customers and staff, including names, addresses, payment card numbers, and CVV numbers of 244,000 customers.</a:t>
            </a:r>
          </a:p>
          <a:p>
            <a:r>
              <a:rPr lang="en-SG" dirty="0"/>
              <a:t>Combined card and CVV numbers of 77,000 customers and card numbers only for 108,000 customers.</a:t>
            </a:r>
          </a:p>
          <a:p>
            <a:r>
              <a:rPr lang="en-SG" dirty="0"/>
              <a:t>Usernames and passwords of employee and administrator accounts as well as usernames and PINs of up to 612 Executive Club accounts.</a:t>
            </a:r>
          </a:p>
        </p:txBody>
      </p:sp>
    </p:spTree>
    <p:extLst>
      <p:ext uri="{BB962C8B-B14F-4D97-AF65-F5344CB8AC3E}">
        <p14:creationId xmlns:p14="http://schemas.microsoft.com/office/powerpoint/2010/main" val="255730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 Timeline</a:t>
            </a:r>
          </a:p>
          <a:p>
            <a:r>
              <a:rPr lang="en-SG" b="1" dirty="0"/>
              <a:t>15 Aug 2018: </a:t>
            </a:r>
            <a:r>
              <a:rPr lang="en-SG" dirty="0"/>
              <a:t>Hackers issued with SSL certificate</a:t>
            </a:r>
          </a:p>
          <a:p>
            <a:r>
              <a:rPr lang="en-SG" b="1" dirty="0"/>
              <a:t>5 September 2018: </a:t>
            </a:r>
            <a:r>
              <a:rPr lang="en-SG" dirty="0"/>
              <a:t>Breach discovered by BA monitoring partner</a:t>
            </a:r>
          </a:p>
          <a:p>
            <a:r>
              <a:rPr lang="en-SG" b="1" dirty="0"/>
              <a:t>6 September 2018: </a:t>
            </a:r>
            <a:r>
              <a:rPr lang="en-SG" dirty="0"/>
              <a:t>British Airways first reports data breach affecting 380,000 customers</a:t>
            </a:r>
          </a:p>
          <a:p>
            <a:r>
              <a:rPr lang="en-SG" b="1" dirty="0"/>
              <a:t>7 September 2018: </a:t>
            </a:r>
            <a:r>
              <a:rPr lang="en-SG" dirty="0"/>
              <a:t>Reports of fraudulent activity on affected cards.</a:t>
            </a:r>
          </a:p>
          <a:p>
            <a:r>
              <a:rPr lang="en-SG" b="1" dirty="0"/>
              <a:t>25 October 2018: </a:t>
            </a:r>
            <a:r>
              <a:rPr lang="en-SG" dirty="0"/>
              <a:t>British Airways parent International Airlines Group announces that a further 185,000 customers affected, of which 77,000 had had CVV number taken</a:t>
            </a:r>
            <a:endParaRPr lang="en-SG" b="1" dirty="0"/>
          </a:p>
        </p:txBody>
      </p:sp>
    </p:spTree>
    <p:extLst>
      <p:ext uri="{BB962C8B-B14F-4D97-AF65-F5344CB8AC3E}">
        <p14:creationId xmlns:p14="http://schemas.microsoft.com/office/powerpoint/2010/main" val="123817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CC17-2FC2-4E27-85CB-156A60F112EE}"/>
              </a:ext>
            </a:extLst>
          </p:cNvPr>
          <p:cNvSpPr>
            <a:spLocks noGrp="1"/>
          </p:cNvSpPr>
          <p:nvPr>
            <p:ph type="title"/>
          </p:nvPr>
        </p:nvSpPr>
        <p:spPr/>
        <p:txBody>
          <a:bodyPr/>
          <a:lstStyle/>
          <a:p>
            <a:r>
              <a:rPr lang="en-SG" dirty="0"/>
              <a:t>Case Studies Presented</a:t>
            </a:r>
          </a:p>
        </p:txBody>
      </p:sp>
      <p:sp>
        <p:nvSpPr>
          <p:cNvPr id="3" name="Content Placeholder 2">
            <a:extLst>
              <a:ext uri="{FF2B5EF4-FFF2-40B4-BE49-F238E27FC236}">
                <a16:creationId xmlns:a16="http://schemas.microsoft.com/office/drawing/2014/main" id="{C801E53E-769B-4547-974C-1D02CC8DFFF4}"/>
              </a:ext>
            </a:extLst>
          </p:cNvPr>
          <p:cNvSpPr>
            <a:spLocks noGrp="1"/>
          </p:cNvSpPr>
          <p:nvPr>
            <p:ph idx="1"/>
          </p:nvPr>
        </p:nvSpPr>
        <p:spPr/>
        <p:txBody>
          <a:bodyPr/>
          <a:lstStyle/>
          <a:p>
            <a:r>
              <a:rPr lang="en-SG" dirty="0"/>
              <a:t>Atrium Health Data Breach (2018)</a:t>
            </a:r>
          </a:p>
          <a:p>
            <a:r>
              <a:rPr lang="en-SG" dirty="0"/>
              <a:t>British Airways Data Breach (2018)</a:t>
            </a:r>
          </a:p>
          <a:p>
            <a:endParaRPr lang="en-SG" dirty="0"/>
          </a:p>
        </p:txBody>
      </p:sp>
      <p:pic>
        <p:nvPicPr>
          <p:cNvPr id="6" name="Picture 5" descr="Logo, company name&#10;&#10;Description automatically generated">
            <a:extLst>
              <a:ext uri="{FF2B5EF4-FFF2-40B4-BE49-F238E27FC236}">
                <a16:creationId xmlns:a16="http://schemas.microsoft.com/office/drawing/2014/main" id="{209815A5-5372-44E4-B608-2269A1B6D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2" y="3268144"/>
            <a:ext cx="5811982" cy="3043756"/>
          </a:xfrm>
          <a:prstGeom prst="rect">
            <a:avLst/>
          </a:prstGeom>
        </p:spPr>
      </p:pic>
      <p:pic>
        <p:nvPicPr>
          <p:cNvPr id="8" name="Picture 7" descr="Logo, company name&#10;&#10;Description automatically generated">
            <a:extLst>
              <a:ext uri="{FF2B5EF4-FFF2-40B4-BE49-F238E27FC236}">
                <a16:creationId xmlns:a16="http://schemas.microsoft.com/office/drawing/2014/main" id="{63A24DB3-C01B-48AA-B923-E113159B1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328" y="3429000"/>
            <a:ext cx="5548745" cy="3329247"/>
          </a:xfrm>
          <a:prstGeom prst="rect">
            <a:avLst/>
          </a:prstGeom>
        </p:spPr>
      </p:pic>
    </p:spTree>
    <p:extLst>
      <p:ext uri="{BB962C8B-B14F-4D97-AF65-F5344CB8AC3E}">
        <p14:creationId xmlns:p14="http://schemas.microsoft.com/office/powerpoint/2010/main" val="3666464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a:xfrm>
            <a:off x="838200" y="2500154"/>
            <a:ext cx="10515600" cy="620395"/>
          </a:xfrm>
        </p:spPr>
        <p:txBody>
          <a:bodyPr/>
          <a:lstStyle/>
          <a:p>
            <a:pPr marL="0" indent="0" algn="ctr">
              <a:buNone/>
            </a:pPr>
            <a:r>
              <a:rPr lang="en-SG" sz="3600" b="1" dirty="0"/>
              <a:t>Contributing factors leading to the cyber attack</a:t>
            </a:r>
            <a:endParaRPr lang="en-SG" sz="3600" dirty="0"/>
          </a:p>
          <a:p>
            <a:pPr algn="ctr"/>
            <a:endParaRPr lang="en-SG" dirty="0"/>
          </a:p>
          <a:p>
            <a:pPr marL="0" indent="0" algn="ctr">
              <a:buNone/>
            </a:pPr>
            <a:endParaRPr lang="en-SG" b="1" dirty="0"/>
          </a:p>
          <a:p>
            <a:pPr marL="0" indent="0" algn="ctr">
              <a:buNone/>
            </a:pPr>
            <a:endParaRPr lang="en-SG" b="1" dirty="0"/>
          </a:p>
        </p:txBody>
      </p:sp>
      <p:sp>
        <p:nvSpPr>
          <p:cNvPr id="4" name="Content Placeholder 2">
            <a:extLst>
              <a:ext uri="{FF2B5EF4-FFF2-40B4-BE49-F238E27FC236}">
                <a16:creationId xmlns:a16="http://schemas.microsoft.com/office/drawing/2014/main" id="{75A27A50-8F5D-453D-BA6E-20AAF3BBAF68}"/>
              </a:ext>
            </a:extLst>
          </p:cNvPr>
          <p:cNvSpPr txBox="1">
            <a:spLocks/>
          </p:cNvSpPr>
          <p:nvPr/>
        </p:nvSpPr>
        <p:spPr>
          <a:xfrm>
            <a:off x="838200" y="3930016"/>
            <a:ext cx="10515600" cy="231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buAutoNum type="arabicPeriod"/>
            </a:pPr>
            <a:r>
              <a:rPr lang="en-SG" sz="3200" b="1" dirty="0">
                <a:solidFill>
                  <a:srgbClr val="FF0000"/>
                </a:solidFill>
              </a:rPr>
              <a:t>No access limitation to the applications, data and tools</a:t>
            </a:r>
          </a:p>
          <a:p>
            <a:pPr marL="742950" indent="-742950">
              <a:buAutoNum type="arabicPeriod"/>
            </a:pPr>
            <a:r>
              <a:rPr lang="en-SG" sz="3200" b="1" dirty="0">
                <a:solidFill>
                  <a:srgbClr val="FF0000"/>
                </a:solidFill>
              </a:rPr>
              <a:t>No early detection of the sites in the event of an attack</a:t>
            </a:r>
          </a:p>
          <a:p>
            <a:pPr marL="742950" indent="-742950">
              <a:buAutoNum type="arabicPeriod"/>
            </a:pPr>
            <a:r>
              <a:rPr lang="en-SG" sz="3200" b="1" dirty="0">
                <a:solidFill>
                  <a:srgbClr val="FF0000"/>
                </a:solidFill>
              </a:rPr>
              <a:t>Poor security arrangements</a:t>
            </a:r>
          </a:p>
          <a:p>
            <a:pPr marL="742950" indent="-742950">
              <a:buAutoNum type="arabicPeriod"/>
            </a:pPr>
            <a:endParaRPr lang="en-SG" sz="3200" b="1" dirty="0"/>
          </a:p>
        </p:txBody>
      </p:sp>
    </p:spTree>
    <p:extLst>
      <p:ext uri="{BB962C8B-B14F-4D97-AF65-F5344CB8AC3E}">
        <p14:creationId xmlns:p14="http://schemas.microsoft.com/office/powerpoint/2010/main" val="4245591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6DB3-264E-4E8C-9E52-7F7202775879}"/>
              </a:ext>
            </a:extLst>
          </p:cNvPr>
          <p:cNvSpPr>
            <a:spLocks noGrp="1"/>
          </p:cNvSpPr>
          <p:nvPr>
            <p:ph type="title"/>
          </p:nvPr>
        </p:nvSpPr>
        <p:spPr/>
        <p:txBody>
          <a:bodyPr/>
          <a:lstStyle/>
          <a:p>
            <a:r>
              <a:rPr lang="en-SG" dirty="0"/>
              <a:t>References</a:t>
            </a:r>
          </a:p>
        </p:txBody>
      </p:sp>
      <p:sp>
        <p:nvSpPr>
          <p:cNvPr id="6" name="Content Placeholder 5">
            <a:extLst>
              <a:ext uri="{FF2B5EF4-FFF2-40B4-BE49-F238E27FC236}">
                <a16:creationId xmlns:a16="http://schemas.microsoft.com/office/drawing/2014/main" id="{8B073598-9944-4050-AD38-5A706BF3B6CA}"/>
              </a:ext>
            </a:extLst>
          </p:cNvPr>
          <p:cNvSpPr>
            <a:spLocks noGrp="1"/>
          </p:cNvSpPr>
          <p:nvPr>
            <p:ph idx="1"/>
          </p:nvPr>
        </p:nvSpPr>
        <p:spPr>
          <a:xfrm>
            <a:off x="838200" y="1348740"/>
            <a:ext cx="10855036" cy="4828223"/>
          </a:xfrm>
        </p:spPr>
        <p:txBody>
          <a:bodyPr>
            <a:normAutofit fontScale="92500" lnSpcReduction="10000"/>
          </a:bodyPr>
          <a:lstStyle/>
          <a:p>
            <a:r>
              <a:rPr lang="en-SG" sz="1300" dirty="0">
                <a:hlinkClick r:id="rId2"/>
              </a:rPr>
              <a:t>https://www.prnewswire.com/news-releases/to-improve-health-outside-of-hospital-walls-atrium-health-commits-10-million-to-affordable-housing-300861721.html</a:t>
            </a:r>
            <a:endParaRPr lang="en-SG" sz="1300" dirty="0"/>
          </a:p>
          <a:p>
            <a:r>
              <a:rPr lang="en-SG" sz="1300" dirty="0">
                <a:hlinkClick r:id="rId3"/>
              </a:rPr>
              <a:t>https://www.asiamiles.com/en/earn-miles/airlines/detail.html/british-airways</a:t>
            </a:r>
            <a:endParaRPr lang="en-SG" sz="1300" dirty="0"/>
          </a:p>
          <a:p>
            <a:r>
              <a:rPr lang="en-SG" sz="1300" dirty="0">
                <a:hlinkClick r:id="rId4"/>
              </a:rPr>
              <a:t>https://skift.com/2020/06/29/british-airways-reportedly-lays-off-350-pilots-and-puts-300-in-pool-for-rehire/</a:t>
            </a:r>
            <a:endParaRPr lang="en-SG" sz="1300" dirty="0"/>
          </a:p>
          <a:p>
            <a:r>
              <a:rPr lang="en-US" altLang="en-US" sz="1300" dirty="0">
                <a:hlinkClick r:id="rId5"/>
              </a:rPr>
              <a:t>https://managingrisktogether.orx.org/sites/default/files/public/downloads/2019/01/british-airways-suffers-data-breach-compromising-information-over-429-000-customer-cards.pdf</a:t>
            </a:r>
            <a:r>
              <a:rPr lang="en-US" altLang="en-US" sz="1300" dirty="0"/>
              <a:t> </a:t>
            </a:r>
          </a:p>
          <a:p>
            <a:r>
              <a:rPr lang="en-US" altLang="en-US" sz="1300" dirty="0">
                <a:hlinkClick r:id="rId6"/>
              </a:rPr>
              <a:t>https://www.globalsign.com/en/blog/how-well-did-british-airways-handle-their-data-breach</a:t>
            </a:r>
            <a:r>
              <a:rPr lang="en-US" altLang="en-US" sz="1300" dirty="0"/>
              <a:t> </a:t>
            </a:r>
          </a:p>
          <a:p>
            <a:r>
              <a:rPr lang="en-SG" sz="1300" dirty="0">
                <a:hlinkClick r:id="rId7"/>
              </a:rPr>
              <a:t>https://www.wired.co.uk/article/british-airways-data-breach-gdpr-fine</a:t>
            </a:r>
            <a:endParaRPr lang="en-SG" sz="1300" dirty="0"/>
          </a:p>
          <a:p>
            <a:r>
              <a:rPr lang="en-SG" sz="1300" dirty="0">
                <a:hlinkClick r:id="rId8"/>
              </a:rPr>
              <a:t>https://www.wired.com/story/british-airways-hack-details/</a:t>
            </a:r>
            <a:endParaRPr lang="en-SG" sz="1300" dirty="0"/>
          </a:p>
          <a:p>
            <a:r>
              <a:rPr lang="en-SG" sz="1300" dirty="0">
                <a:hlinkClick r:id="rId9"/>
              </a:rPr>
              <a:t>https://www.bbc.com/news/technology-45446529</a:t>
            </a:r>
            <a:endParaRPr lang="en-SG" sz="1300" dirty="0"/>
          </a:p>
          <a:p>
            <a:r>
              <a:rPr lang="en-SG" sz="1300" dirty="0">
                <a:hlinkClick r:id="rId8"/>
              </a:rPr>
              <a:t>https://www.wired.com/story/british-airways-hack-details/</a:t>
            </a:r>
            <a:endParaRPr lang="en-SG" sz="1300" dirty="0"/>
          </a:p>
          <a:p>
            <a:r>
              <a:rPr lang="en-SG" sz="1300" dirty="0">
                <a:hlinkClick r:id="rId10"/>
              </a:rPr>
              <a:t>https://www.bbc.com/news/business-48905907</a:t>
            </a:r>
            <a:endParaRPr lang="en-SG" sz="1300" dirty="0"/>
          </a:p>
          <a:p>
            <a:r>
              <a:rPr lang="en-SG" sz="1300" dirty="0">
                <a:hlinkClick r:id="rId11"/>
              </a:rPr>
              <a:t>https://www.teiss.co.uk/ico-fines-british-airways/</a:t>
            </a:r>
            <a:endParaRPr lang="en-SG" sz="1300" dirty="0"/>
          </a:p>
          <a:p>
            <a:r>
              <a:rPr lang="en-SG" sz="1300" dirty="0">
                <a:hlinkClick r:id="rId12"/>
              </a:rPr>
              <a:t>https://www.securityinfowatch.com/healthcare/news/12438109/personal-data-of-more-than-2m-patients-compromised-in-atrium-health-data-breach</a:t>
            </a:r>
            <a:endParaRPr lang="en-SG" sz="1300" dirty="0"/>
          </a:p>
          <a:p>
            <a:r>
              <a:rPr lang="en-SG" sz="1300" dirty="0">
                <a:hlinkClick r:id="rId13"/>
              </a:rPr>
              <a:t>https://www.modernhealthcare.com/article/20181128/NEWS/181129940/2-65-million-atrium-health-patients-data-potentially-exposed</a:t>
            </a:r>
            <a:endParaRPr lang="en-SG" sz="1300" dirty="0"/>
          </a:p>
          <a:p>
            <a:r>
              <a:rPr lang="en-SG" sz="1300" dirty="0">
                <a:hlinkClick r:id="rId14"/>
              </a:rPr>
              <a:t>https://medcitynews.com/2018/11/atrium-health-billing-vendor-patients/?rf=1</a:t>
            </a:r>
            <a:endParaRPr lang="en-SG" sz="1300" dirty="0"/>
          </a:p>
          <a:p>
            <a:r>
              <a:rPr lang="en-SG" sz="1300" dirty="0">
                <a:hlinkClick r:id="rId15"/>
              </a:rPr>
              <a:t>https://www.hipaajournal.com/2-65-million-atrium-health-patients-impacted-by-business-associate-data-breach/</a:t>
            </a:r>
            <a:endParaRPr lang="en-SG" sz="1300" dirty="0"/>
          </a:p>
          <a:p>
            <a:r>
              <a:rPr lang="en-SG" sz="1300" dirty="0">
                <a:hlinkClick r:id="rId16"/>
              </a:rPr>
              <a:t>https://www.bankinfosecurity.com/attack-on-billing-vendor-results-in-massive-breach-a-11740</a:t>
            </a:r>
            <a:endParaRPr lang="en-SG" sz="1300" dirty="0"/>
          </a:p>
          <a:p>
            <a:r>
              <a:rPr lang="en-SG" sz="1300" dirty="0">
                <a:hlinkClick r:id="rId17"/>
              </a:rPr>
              <a:t>https://spanning.com/blog/cross-site-scripting-web-based-application-security-part-3/</a:t>
            </a:r>
            <a:endParaRPr lang="en-SG" sz="1300" dirty="0"/>
          </a:p>
          <a:p>
            <a:endParaRPr lang="en-SG" sz="1300" dirty="0"/>
          </a:p>
          <a:p>
            <a:endParaRPr lang="en-SG" sz="1300" dirty="0"/>
          </a:p>
          <a:p>
            <a:endParaRPr lang="en-SG" sz="1300" dirty="0"/>
          </a:p>
          <a:p>
            <a:endParaRPr lang="en-SG" dirty="0"/>
          </a:p>
          <a:p>
            <a:endParaRPr lang="en-SG" dirty="0"/>
          </a:p>
          <a:p>
            <a:endParaRPr lang="en-SG" dirty="0"/>
          </a:p>
        </p:txBody>
      </p:sp>
    </p:spTree>
    <p:extLst>
      <p:ext uri="{BB962C8B-B14F-4D97-AF65-F5344CB8AC3E}">
        <p14:creationId xmlns:p14="http://schemas.microsoft.com/office/powerpoint/2010/main" val="229595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D045-8AC8-4C9F-B521-EA9B5F05068A}"/>
              </a:ext>
            </a:extLst>
          </p:cNvPr>
          <p:cNvSpPr>
            <a:spLocks noGrp="1"/>
          </p:cNvSpPr>
          <p:nvPr>
            <p:ph type="title"/>
          </p:nvPr>
        </p:nvSpPr>
        <p:spPr/>
        <p:txBody>
          <a:bodyPr/>
          <a:lstStyle/>
          <a:p>
            <a:endParaRPr lang="en-SG"/>
          </a:p>
        </p:txBody>
      </p:sp>
      <p:pic>
        <p:nvPicPr>
          <p:cNvPr id="5" name="Picture 4" descr="The outside of a building&#10;&#10;Description automatically generated">
            <a:extLst>
              <a:ext uri="{FF2B5EF4-FFF2-40B4-BE49-F238E27FC236}">
                <a16:creationId xmlns:a16="http://schemas.microsoft.com/office/drawing/2014/main" id="{3B770AB3-55C6-423F-A719-0F3683ABF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385964" cy="6958407"/>
          </a:xfrm>
          <a:prstGeom prst="rect">
            <a:avLst/>
          </a:prstGeom>
        </p:spPr>
      </p:pic>
      <p:sp>
        <p:nvSpPr>
          <p:cNvPr id="6" name="Title 1">
            <a:extLst>
              <a:ext uri="{FF2B5EF4-FFF2-40B4-BE49-F238E27FC236}">
                <a16:creationId xmlns:a16="http://schemas.microsoft.com/office/drawing/2014/main" id="{60CAF52F-F7E6-4064-8A47-0364C0A05506}"/>
              </a:ext>
            </a:extLst>
          </p:cNvPr>
          <p:cNvSpPr txBox="1">
            <a:spLocks/>
          </p:cNvSpPr>
          <p:nvPr/>
        </p:nvSpPr>
        <p:spPr>
          <a:xfrm>
            <a:off x="332508" y="623888"/>
            <a:ext cx="62553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solidFill>
                  <a:schemeClr val="bg1"/>
                </a:solidFill>
                <a:effectLst>
                  <a:outerShdw blurRad="38100" dist="38100" dir="2700000" algn="tl">
                    <a:srgbClr val="000000">
                      <a:alpha val="43137"/>
                    </a:srgbClr>
                  </a:outerShdw>
                </a:effectLst>
                <a:highlight>
                  <a:srgbClr val="000000"/>
                </a:highlight>
              </a:rPr>
              <a:t>Atrium Health Data Breach</a:t>
            </a:r>
          </a:p>
        </p:txBody>
      </p:sp>
    </p:spTree>
    <p:extLst>
      <p:ext uri="{BB962C8B-B14F-4D97-AF65-F5344CB8AC3E}">
        <p14:creationId xmlns:p14="http://schemas.microsoft.com/office/powerpoint/2010/main" val="375275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48AF-D3C8-469C-A441-F57B85D575D8}"/>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78176C06-D90F-4F0E-8700-3CE1DECBFAAA}"/>
              </a:ext>
            </a:extLst>
          </p:cNvPr>
          <p:cNvSpPr>
            <a:spLocks noGrp="1"/>
          </p:cNvSpPr>
          <p:nvPr>
            <p:ph idx="1"/>
          </p:nvPr>
        </p:nvSpPr>
        <p:spPr/>
        <p:txBody>
          <a:bodyPr>
            <a:normAutofit lnSpcReduction="10000"/>
          </a:bodyPr>
          <a:lstStyle/>
          <a:p>
            <a:pPr marL="0" indent="0">
              <a:buNone/>
            </a:pPr>
            <a:r>
              <a:rPr lang="en-SG" b="1" dirty="0"/>
              <a:t>General Information</a:t>
            </a:r>
          </a:p>
          <a:p>
            <a:r>
              <a:rPr lang="en-SG" dirty="0"/>
              <a:t>Where: Happens in Charlotte, North Carolina, United States</a:t>
            </a:r>
          </a:p>
          <a:p>
            <a:r>
              <a:rPr lang="en-SG" dirty="0"/>
              <a:t>When: 22-29 September 2018</a:t>
            </a:r>
          </a:p>
          <a:p>
            <a:r>
              <a:rPr lang="en-SG" dirty="0"/>
              <a:t>What: About 2.65 million patients’ data were accessed unauthorizedly by the cyber-attackers</a:t>
            </a:r>
          </a:p>
          <a:p>
            <a:r>
              <a:rPr lang="en-SG" dirty="0"/>
              <a:t>Type of information accessed: personal, financial and medical</a:t>
            </a:r>
          </a:p>
          <a:p>
            <a:r>
              <a:rPr lang="en-SG" dirty="0"/>
              <a:t>Type of Attack: Unauthorized access through third-party supplier (An attack on external billing vendor)</a:t>
            </a:r>
          </a:p>
          <a:p>
            <a:r>
              <a:rPr lang="en-SG" dirty="0" err="1"/>
              <a:t>AccuDoc</a:t>
            </a:r>
            <a:r>
              <a:rPr lang="en-SG" dirty="0"/>
              <a:t> Solution Inc: provides IT and payment services for Atrium Health</a:t>
            </a:r>
          </a:p>
        </p:txBody>
      </p:sp>
    </p:spTree>
    <p:extLst>
      <p:ext uri="{BB962C8B-B14F-4D97-AF65-F5344CB8AC3E}">
        <p14:creationId xmlns:p14="http://schemas.microsoft.com/office/powerpoint/2010/main" val="91048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8592-2C86-4626-BB45-595EF954C722}"/>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45DF8A0-302E-4284-A4E4-09BD71C5EEAA}"/>
              </a:ext>
            </a:extLst>
          </p:cNvPr>
          <p:cNvSpPr>
            <a:spLocks noGrp="1"/>
          </p:cNvSpPr>
          <p:nvPr>
            <p:ph idx="1"/>
          </p:nvPr>
        </p:nvSpPr>
        <p:spPr/>
        <p:txBody>
          <a:bodyPr/>
          <a:lstStyle/>
          <a:p>
            <a:pPr marL="0" indent="0">
              <a:buNone/>
            </a:pPr>
            <a:r>
              <a:rPr lang="en-SG" b="1" dirty="0"/>
              <a:t>How it was being found out?</a:t>
            </a:r>
          </a:p>
          <a:p>
            <a:r>
              <a:rPr lang="en-SG" dirty="0"/>
              <a:t>On 1 October 2018, </a:t>
            </a:r>
            <a:r>
              <a:rPr lang="en-SG" dirty="0" err="1"/>
              <a:t>AccuDoc</a:t>
            </a:r>
            <a:r>
              <a:rPr lang="en-SG" dirty="0"/>
              <a:t> Solutions notified Atrium Health that an unauthorized third party has gained access to its databases between 22-29 September 2018.</a:t>
            </a:r>
          </a:p>
          <a:p>
            <a:r>
              <a:rPr lang="en-SG" dirty="0"/>
              <a:t>According to the forensics investigations, the information of the patients had been compromised, though the information stored in the databases could only be viewed.</a:t>
            </a:r>
          </a:p>
          <a:p>
            <a:r>
              <a:rPr lang="en-SG" dirty="0"/>
              <a:t>No signs of download and the information being distributed to other platforms.</a:t>
            </a:r>
          </a:p>
          <a:p>
            <a:endParaRPr lang="en-SG" dirty="0"/>
          </a:p>
          <a:p>
            <a:pPr marL="0" indent="0">
              <a:buNone/>
            </a:pPr>
            <a:endParaRPr lang="en-SG" b="1" dirty="0"/>
          </a:p>
        </p:txBody>
      </p:sp>
    </p:spTree>
    <p:extLst>
      <p:ext uri="{BB962C8B-B14F-4D97-AF65-F5344CB8AC3E}">
        <p14:creationId xmlns:p14="http://schemas.microsoft.com/office/powerpoint/2010/main" val="184519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E988-C98C-4E37-B4D6-02089BC651EC}"/>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F7FD239F-610F-4F1F-A739-C77D0CCB61DD}"/>
              </a:ext>
            </a:extLst>
          </p:cNvPr>
          <p:cNvSpPr>
            <a:spLocks noGrp="1"/>
          </p:cNvSpPr>
          <p:nvPr>
            <p:ph idx="1"/>
          </p:nvPr>
        </p:nvSpPr>
        <p:spPr/>
        <p:txBody>
          <a:bodyPr/>
          <a:lstStyle/>
          <a:p>
            <a:pPr marL="0" indent="0">
              <a:buNone/>
            </a:pPr>
            <a:r>
              <a:rPr lang="en-SG" b="1" dirty="0"/>
              <a:t>Summary of Key Events</a:t>
            </a:r>
          </a:p>
          <a:p>
            <a:r>
              <a:rPr lang="en-SG" dirty="0" err="1"/>
              <a:t>AccuDoc</a:t>
            </a:r>
            <a:r>
              <a:rPr lang="en-SG" dirty="0"/>
              <a:t> Solutions reported that the breach was due to a security vulnerability at a third-party vendor.</a:t>
            </a:r>
          </a:p>
          <a:p>
            <a:r>
              <a:rPr lang="en-SG" dirty="0"/>
              <a:t>Business relationship with that vendor has now been terminated.</a:t>
            </a:r>
          </a:p>
          <a:p>
            <a:r>
              <a:rPr lang="en-SG" dirty="0"/>
              <a:t>Information compromised in the attack were the name, addresses, invoice numbers, account balances, service dates and health insurance information of the patients.</a:t>
            </a:r>
          </a:p>
          <a:p>
            <a:r>
              <a:rPr lang="en-SG" dirty="0"/>
              <a:t>About 700,000 Social Security numbers were also compromised.</a:t>
            </a:r>
          </a:p>
          <a:p>
            <a:r>
              <a:rPr lang="en-SG" dirty="0"/>
              <a:t>No sensitive financial information or medical records were affected.</a:t>
            </a:r>
          </a:p>
        </p:txBody>
      </p:sp>
    </p:spTree>
    <p:extLst>
      <p:ext uri="{BB962C8B-B14F-4D97-AF65-F5344CB8AC3E}">
        <p14:creationId xmlns:p14="http://schemas.microsoft.com/office/powerpoint/2010/main" val="199728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E988-C98C-4E37-B4D6-02089BC651EC}"/>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F7FD239F-610F-4F1F-A739-C77D0CCB61DD}"/>
              </a:ext>
            </a:extLst>
          </p:cNvPr>
          <p:cNvSpPr>
            <a:spLocks noGrp="1"/>
          </p:cNvSpPr>
          <p:nvPr>
            <p:ph idx="1"/>
          </p:nvPr>
        </p:nvSpPr>
        <p:spPr/>
        <p:txBody>
          <a:bodyPr/>
          <a:lstStyle/>
          <a:p>
            <a:pPr marL="0" indent="0">
              <a:buNone/>
            </a:pPr>
            <a:r>
              <a:rPr lang="en-SG" b="1" dirty="0"/>
              <a:t>Steps adopted after the breach</a:t>
            </a:r>
          </a:p>
          <a:p>
            <a:r>
              <a:rPr lang="en-SG" dirty="0"/>
              <a:t>After the incident was discovered, </a:t>
            </a:r>
            <a:r>
              <a:rPr lang="en-SG" dirty="0" err="1"/>
              <a:t>AccuDoc</a:t>
            </a:r>
            <a:r>
              <a:rPr lang="en-SG" dirty="0"/>
              <a:t> brought on a forensic firm and has worked to ensure its database are secure.</a:t>
            </a:r>
          </a:p>
          <a:p>
            <a:r>
              <a:rPr lang="en-SG" dirty="0"/>
              <a:t>Atrium to relook at its security measures taken and to work with a forensic investigative firm to conduct an independent review of the incident.</a:t>
            </a:r>
          </a:p>
          <a:p>
            <a:r>
              <a:rPr lang="en-SG" dirty="0"/>
              <a:t>The Federal Bureau of Investigation (FBI) were also activated to investigate this breach.</a:t>
            </a:r>
          </a:p>
        </p:txBody>
      </p:sp>
    </p:spTree>
    <p:extLst>
      <p:ext uri="{BB962C8B-B14F-4D97-AF65-F5344CB8AC3E}">
        <p14:creationId xmlns:p14="http://schemas.microsoft.com/office/powerpoint/2010/main" val="379290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p:txBody>
          <a:bodyPr/>
          <a:lstStyle/>
          <a:p>
            <a:pPr marL="0" indent="0">
              <a:buNone/>
            </a:pPr>
            <a:r>
              <a:rPr lang="en-SG" b="1" dirty="0"/>
              <a:t>Key Findings – Impacted Data</a:t>
            </a:r>
          </a:p>
          <a:p>
            <a:r>
              <a:rPr lang="en-SG" dirty="0"/>
              <a:t>Fortunately, the information from the database were not removed/tampered from the </a:t>
            </a:r>
            <a:r>
              <a:rPr lang="en-SG" dirty="0" err="1"/>
              <a:t>AccuDoc’s</a:t>
            </a:r>
            <a:r>
              <a:rPr lang="en-SG" dirty="0"/>
              <a:t> systems.</a:t>
            </a:r>
          </a:p>
          <a:p>
            <a:r>
              <a:rPr lang="en-SG" dirty="0"/>
              <a:t>Also, Atrium Health’s core systems information were unaffected and separated from </a:t>
            </a:r>
            <a:r>
              <a:rPr lang="en-SG" dirty="0" err="1"/>
              <a:t>AccuDoc’s</a:t>
            </a:r>
            <a:r>
              <a:rPr lang="en-SG" dirty="0"/>
              <a:t> systems.</a:t>
            </a:r>
          </a:p>
          <a:p>
            <a:pPr marL="0" indent="0">
              <a:buNone/>
            </a:pPr>
            <a:endParaRPr lang="en-SG" b="1" dirty="0"/>
          </a:p>
        </p:txBody>
      </p:sp>
    </p:spTree>
    <p:extLst>
      <p:ext uri="{BB962C8B-B14F-4D97-AF65-F5344CB8AC3E}">
        <p14:creationId xmlns:p14="http://schemas.microsoft.com/office/powerpoint/2010/main" val="2900017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1955</Words>
  <Application>Microsoft Office PowerPoint</Application>
  <PresentationFormat>Widescreen</PresentationFormat>
  <Paragraphs>157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CE4062 Project Case Studies </vt:lpstr>
      <vt:lpstr>Case Studies Presented</vt:lpstr>
      <vt:lpstr>PowerPoint Presentation</vt:lpstr>
      <vt:lpstr>Atrium Health Data Breach</vt:lpstr>
      <vt:lpstr>Atrium Health Data Breach</vt:lpstr>
      <vt:lpstr>Atrium Health Data Breach</vt:lpstr>
      <vt:lpstr>Atrium Health Data Breach</vt:lpstr>
      <vt:lpstr>Atrium Health Data Breach</vt:lpstr>
      <vt:lpstr>Atrium Health Data Breach</vt:lpstr>
      <vt:lpstr>Atrium Health Data Breach</vt:lpstr>
      <vt:lpstr>Atrium Health Data Breach</vt:lpstr>
      <vt:lpstr>PowerPoint Presentation</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#NEO SHUN XIAN NICHOLAS#</dc:creator>
  <cp:lastModifiedBy>#NEO SHUN XIAN NICHOLAS#</cp:lastModifiedBy>
  <cp:revision>87</cp:revision>
  <dcterms:created xsi:type="dcterms:W3CDTF">2020-10-26T15:38:28Z</dcterms:created>
  <dcterms:modified xsi:type="dcterms:W3CDTF">2020-10-30T17:43:21Z</dcterms:modified>
</cp:coreProperties>
</file>