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750-C7B1-46F9-8D88-341C3C2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590-5B0A-4075-8923-677D33CC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D84B-1507-4AC7-8A17-A53B549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525B-32EA-46AF-88BA-906C19A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92C-3A6B-4537-8B0A-32FF612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1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E6F-2D75-449C-8DF1-30A19D1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11AE-CF3A-4B53-A927-52F1AA59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F235-AC79-4B56-AA31-46DD89A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2EE7-7247-4DFB-A5FD-2D7CAAD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952E-A537-465B-85E3-D1F6926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5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BA1AC-DBB2-454F-9AA0-0FDC1B10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F588-6DF0-46F3-824E-DED959A5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63-F183-42AB-A0E5-2E9FE24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B533-BC21-465F-9770-08C90DE5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69C4-4A3D-4172-A188-91C243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A6B-E372-46EB-81E4-BCA2DE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DED-06B2-4AD1-8667-3AFB77F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C0E-D6E3-4B1F-BDCF-7429CC9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021-B4CF-4BC2-A2C3-4CEFF9C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6F13-C8E4-4C18-AA58-DF95E1D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7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B0C-5269-415A-81C4-87FDF33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089E-EBF6-4E21-B896-BE78BA89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7ED9-0697-4990-A455-393DEE6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B56-ECE9-4D6F-B7F4-A5942DE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75AA-ADB9-47E5-AB7E-1C94A92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5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24-318D-4A65-97D3-A43DE0A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C3D3-8229-4B83-8A4D-429ED375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3B08-7B6A-4DCA-A156-913A0CB5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7061-9689-45C1-967E-B527E76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C4B6-C7A2-480B-8FF0-8F4C7B9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81DA-49B6-448E-980D-6A6FE3F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2EE-6CE2-41B7-B13C-EC7585A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446B-C708-4D39-9439-DCABBA67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75BC-4986-4C18-A568-760A4B3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4E93-7EF1-418F-82DA-C022F19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1AC-8CD0-4341-A36C-987CFE7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B47C-50A2-4721-BEB3-B64A7C8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A173-0DB9-41BF-8C45-50CAAB8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F9D5C-940F-4D19-9A31-305BC45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6174-E71D-423A-AEFB-B569868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A780-F7B4-416B-8677-004BF9A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CAAD-C785-4204-9E67-3B1A166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F066-C043-4EA2-9108-3F16E13A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F115-6638-4E9E-A88B-AC03F1A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6AA-B92A-4A77-B963-0F77C9C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C6F2-7420-4F86-92F5-EE13F43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4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BB9-EC1E-4E31-ADA2-228B1D39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3DC-7BE1-47C9-B4A2-E6D7EF75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FFA8-161B-4D55-B5DE-51671A1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9F2-1745-49E7-80FC-93C3A2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FF51-F2F1-4242-81BA-E6F7BEF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2BF6-49F1-49C3-9E33-AB9C354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B52A-64CB-41F1-8096-F5F4C2F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863B-8683-46B0-BE62-112CE18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DF5B-6652-4F50-82BF-7056D173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0025-829F-42C9-A88A-AE5BD04C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CB-CAAE-4F7D-94F9-61EFCC8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74B3-F500-474A-8FCA-4481D5F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861-B275-42C2-997B-98B9ADE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CE-A144-4518-8871-69BF3A54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426-C330-435F-89DA-9E6E3CF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B35-7344-40F1-A8E9-5D623717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61E-64D4-441A-8854-448159C4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miles.com/en/earn-miles/airlines/detail.html/british-airways" TargetMode="External"/><Relationship Id="rId2" Type="http://schemas.openxmlformats.org/officeDocument/2006/relationships/hyperlink" Target="https://www.prnewswire.com/news-releases/to-improve-health-outside-of-hospital-walls-atrium-health-commits-10-million-to-affordable-housing-30086172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E22D0-FA64-496A-8B56-98EF6739D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1" t="9697" r="7273" b="17980"/>
          <a:stretch/>
        </p:blipFill>
        <p:spPr>
          <a:xfrm>
            <a:off x="872836" y="55418"/>
            <a:ext cx="10648457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 (cont’d)</a:t>
            </a:r>
            <a:endParaRPr lang="en-SG" dirty="0"/>
          </a:p>
          <a:p>
            <a:r>
              <a:rPr lang="en-SG" dirty="0"/>
              <a:t>No other forms of evaluation was done on the services provided by the third party. </a:t>
            </a:r>
          </a:p>
          <a:p>
            <a:r>
              <a:rPr lang="en-SG" dirty="0"/>
              <a:t>Only business associate agreement was signed, which was inadequate to deter potential cyber threats from the third party’s services.</a:t>
            </a:r>
          </a:p>
          <a:p>
            <a:r>
              <a:rPr lang="en-SG" dirty="0"/>
              <a:t>Atrium &amp; </a:t>
            </a:r>
            <a:r>
              <a:rPr lang="en-SG" dirty="0" err="1"/>
              <a:t>AccuDoc</a:t>
            </a:r>
            <a:r>
              <a:rPr lang="en-SG" dirty="0"/>
              <a:t> should do regular security checks on the services provided by the third-party so as to mitigate the risks of getting its data breached again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8107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36F9-78E7-4208-9052-3E99F4F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F30-82AF-4E71-B6FD-734683B2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A8B-757D-4A79-A517-19DE22B5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992C-9054-45EB-B113-F6215F1D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Headquarters at Harmondsworth,  United Kingdom</a:t>
            </a:r>
          </a:p>
          <a:p>
            <a:r>
              <a:rPr lang="en-SG" dirty="0"/>
              <a:t>When: 21 August to 5 September 2018</a:t>
            </a:r>
          </a:p>
          <a:p>
            <a:r>
              <a:rPr lang="en-SG" dirty="0"/>
              <a:t>What: About 429,000 customers’ data were hacked by the cyber-attackers</a:t>
            </a:r>
          </a:p>
          <a:p>
            <a:r>
              <a:rPr lang="en-SG" dirty="0"/>
              <a:t>Type of information accessed: Personal and financial information</a:t>
            </a:r>
          </a:p>
          <a:p>
            <a:r>
              <a:rPr lang="en-SG" dirty="0"/>
              <a:t>Type of Attack: Vulnerability in security, presence of Malware and cross-site scripting</a:t>
            </a:r>
          </a:p>
        </p:txBody>
      </p:sp>
    </p:spTree>
    <p:extLst>
      <p:ext uri="{BB962C8B-B14F-4D97-AF65-F5344CB8AC3E}">
        <p14:creationId xmlns:p14="http://schemas.microsoft.com/office/powerpoint/2010/main" val="11179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On 7 September 2018, British Airways revealed  a data breach impacting customer information from roughly 380,000 booking transactions made between 21 August and 5 September 2018.</a:t>
            </a:r>
          </a:p>
          <a:p>
            <a:r>
              <a:rPr lang="en-SG" dirty="0"/>
              <a:t>Names, addresses, email addresses and sensitive payment card details were all compromised.</a:t>
            </a:r>
          </a:p>
        </p:txBody>
      </p:sp>
    </p:spTree>
    <p:extLst>
      <p:ext uri="{BB962C8B-B14F-4D97-AF65-F5344CB8AC3E}">
        <p14:creationId xmlns:p14="http://schemas.microsoft.com/office/powerpoint/2010/main" val="35816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the attackers managed to pull the data</a:t>
            </a:r>
          </a:p>
          <a:p>
            <a:r>
              <a:rPr lang="en-SG" dirty="0"/>
              <a:t>Researchers from </a:t>
            </a:r>
            <a:r>
              <a:rPr lang="en-SG" dirty="0" err="1"/>
              <a:t>RiskIQ</a:t>
            </a:r>
            <a:r>
              <a:rPr lang="en-SG" dirty="0"/>
              <a:t> , a firm that does threat detection, share some insights on the strategy the attackers took to cause this data breach.</a:t>
            </a:r>
          </a:p>
          <a:p>
            <a:r>
              <a:rPr lang="en-SG" dirty="0"/>
              <a:t>Draw similarity and link to a criminal hacking gang that has been active since 2015, named </a:t>
            </a:r>
            <a:r>
              <a:rPr lang="en-SG" dirty="0" err="1"/>
              <a:t>Magecart</a:t>
            </a:r>
            <a:r>
              <a:rPr lang="en-SG" dirty="0"/>
              <a:t>.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768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About </a:t>
            </a:r>
            <a:r>
              <a:rPr lang="en-SG" b="1" dirty="0" err="1"/>
              <a:t>Magecart</a:t>
            </a:r>
            <a:endParaRPr lang="en-SG" b="1" dirty="0"/>
          </a:p>
          <a:p>
            <a:r>
              <a:rPr lang="en-SG" dirty="0" err="1"/>
              <a:t>Magecart</a:t>
            </a:r>
            <a:r>
              <a:rPr lang="en-SG" dirty="0"/>
              <a:t> is known for web-based credit card skimming</a:t>
            </a:r>
          </a:p>
          <a:p>
            <a:pPr lvl="1"/>
            <a:r>
              <a:rPr lang="en-SG" dirty="0"/>
              <a:t>Finding websites that don’t secure payment data entry form and deleting everything after the form has been submitted.</a:t>
            </a:r>
          </a:p>
          <a:p>
            <a:r>
              <a:rPr lang="en-SG" dirty="0"/>
              <a:t>Before this attack, </a:t>
            </a:r>
            <a:r>
              <a:rPr lang="en-SG" dirty="0" err="1"/>
              <a:t>Magecart</a:t>
            </a:r>
            <a:r>
              <a:rPr lang="en-SG" dirty="0"/>
              <a:t> previously used their master code to sift data from various third-party websites that were security vulnerable.</a:t>
            </a:r>
          </a:p>
          <a:p>
            <a:r>
              <a:rPr lang="en-SG" dirty="0"/>
              <a:t>But for this British Airways data breach, </a:t>
            </a:r>
            <a:r>
              <a:rPr lang="en-SG" dirty="0" err="1"/>
              <a:t>RiskIQ</a:t>
            </a:r>
            <a:r>
              <a:rPr lang="en-SG" dirty="0"/>
              <a:t> found that the attack was more sophisticated and tailored to the company’s specific infrastructure.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70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- Inaccurate initial disclosure from British Airways</a:t>
            </a:r>
          </a:p>
          <a:p>
            <a:r>
              <a:rPr lang="en-SG" dirty="0"/>
              <a:t>British Airways claimed that the breach did not impact passport numbers or other travel data.</a:t>
            </a:r>
          </a:p>
          <a:p>
            <a:r>
              <a:rPr lang="en-SG" dirty="0"/>
              <a:t>But </a:t>
            </a:r>
            <a:r>
              <a:rPr lang="en-SG" dirty="0" err="1"/>
              <a:t>RiskIQ</a:t>
            </a:r>
            <a:r>
              <a:rPr lang="en-SG" dirty="0"/>
              <a:t> later clarified that the compromised data included payment care expiration dates and Card Verification Value codes (CVV) – A verification code to authenticate a card.</a:t>
            </a:r>
          </a:p>
          <a:p>
            <a:r>
              <a:rPr lang="en-SG" dirty="0"/>
              <a:t>The breach affects customers who made transactions during a specific timeframe of 22:58 BST on 21 August to 21:45 BST on 5 September.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873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</a:t>
            </a:r>
          </a:p>
          <a:p>
            <a:r>
              <a:rPr lang="en-SG" dirty="0"/>
              <a:t>The details from the previous slide serves as a clue to suspect that attackers are using a “cross-site scripting” attack.</a:t>
            </a:r>
          </a:p>
          <a:p>
            <a:r>
              <a:rPr lang="en-SG" dirty="0"/>
              <a:t>Cross-site scripting is one in which bad actors identify a poorly secured webpage component and inject their own code into the webpage to alter the webpage’s behaviour.</a:t>
            </a:r>
          </a:p>
          <a:p>
            <a:r>
              <a:rPr lang="en-SG" dirty="0"/>
              <a:t>The attack need not involve in penetrating an organisation’s network or servers.</a:t>
            </a:r>
          </a:p>
          <a:p>
            <a:r>
              <a:rPr lang="en-SG" dirty="0"/>
              <a:t>This explains how attackers only accessed information submitted during a very specific timeframe and compromise data that British Airways itself doesn’t store.</a:t>
            </a:r>
          </a:p>
        </p:txBody>
      </p:sp>
    </p:spTree>
    <p:extLst>
      <p:ext uri="{BB962C8B-B14F-4D97-AF65-F5344CB8AC3E}">
        <p14:creationId xmlns:p14="http://schemas.microsoft.com/office/powerpoint/2010/main" val="282178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 (cont’d)</a:t>
            </a:r>
          </a:p>
          <a:p>
            <a:r>
              <a:rPr lang="en-SG" dirty="0"/>
              <a:t>The script is connected to the British Airways baggage claim information page.</a:t>
            </a:r>
          </a:p>
          <a:p>
            <a:r>
              <a:rPr lang="en-SG" dirty="0"/>
              <a:t>The last time the page had been modified prior to the breach is 2012.</a:t>
            </a:r>
          </a:p>
          <a:p>
            <a:r>
              <a:rPr lang="en-SG" dirty="0"/>
              <a:t>The attacker only included 22 more lines of code.</a:t>
            </a:r>
          </a:p>
          <a:p>
            <a:r>
              <a:rPr lang="en-SG" dirty="0"/>
              <a:t>The malicious code grabbed data that customers entered into the payment form and sent it to an attacker-controlled server when a user clicked or tapped the submission button.</a:t>
            </a:r>
          </a:p>
        </p:txBody>
      </p:sp>
    </p:spTree>
    <p:extLst>
      <p:ext uri="{BB962C8B-B14F-4D97-AF65-F5344CB8AC3E}">
        <p14:creationId xmlns:p14="http://schemas.microsoft.com/office/powerpoint/2010/main" val="309346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Summary of key events – Cross-site scripting attack (cont’d)</a:t>
            </a:r>
          </a:p>
          <a:p>
            <a:r>
              <a:rPr lang="en-SG" dirty="0"/>
              <a:t>The attackers were so sophisticated that they even paid to set up a Secure Sockets Layer (SSL) certificate for their server, a credential that confirms a server has web encryption enabled to protect data in transit.</a:t>
            </a:r>
          </a:p>
          <a:p>
            <a:r>
              <a:rPr lang="en-SG" dirty="0"/>
              <a:t>Attackers of all sorts have increasingly used these certificates to help create a sense of legitimacy, even though an encrypted site might not be necessarily safe.</a:t>
            </a:r>
          </a:p>
        </p:txBody>
      </p:sp>
    </p:spTree>
    <p:extLst>
      <p:ext uri="{BB962C8B-B14F-4D97-AF65-F5344CB8AC3E}">
        <p14:creationId xmlns:p14="http://schemas.microsoft.com/office/powerpoint/2010/main" val="17375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49D-1C5C-4FD5-B392-769FF2DA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CE4062 Project Case Studies</a:t>
            </a:r>
            <a:br>
              <a:rPr lang="en-SG" dirty="0"/>
            </a:br>
            <a:r>
              <a:rPr lang="en-SG" b="1" dirty="0">
                <a:solidFill>
                  <a:srgbClr val="FF0000"/>
                </a:solidFill>
              </a:rPr>
              <a:t>INSERT SOME CHARTS DIAGRAM FOR ANALYSIS AND EXPLAIN IT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836AD-82AC-48C0-91C5-CF91CF6E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Neo Shun Xian Nicholas</a:t>
            </a:r>
          </a:p>
          <a:p>
            <a:r>
              <a:rPr lang="en-SG" dirty="0"/>
              <a:t>U1820539F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824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DB3-264E-4E8C-9E52-7F72027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73598-9944-4050-AD38-5A706BF3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https://www.prnewswire.com/news-releases/to-improve-health-outside-of-hospital-walls-atrium-health-commits-10-million-to-affordable-housing-300861721.html</a:t>
            </a:r>
            <a:endParaRPr lang="en-SG" dirty="0"/>
          </a:p>
          <a:p>
            <a:r>
              <a:rPr lang="en-SG" dirty="0">
                <a:hlinkClick r:id="rId3"/>
              </a:rPr>
              <a:t>https://www.asiamiles.com/en/earn-miles/airlines/detail.html/british-airways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595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C17-2FC2-4E27-85CB-156A60F1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Studies 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53E-769B-4547-974C-1D02CC8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Atrium Health Data Breach (2018)</a:t>
            </a:r>
          </a:p>
          <a:p>
            <a:r>
              <a:rPr lang="en-SG" dirty="0"/>
              <a:t>British Airways Data Breach (2018)</a:t>
            </a:r>
          </a:p>
          <a:p>
            <a:endParaRPr lang="en-SG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09815A5-5372-44E4-B608-2269A1B6D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3268144"/>
            <a:ext cx="5811982" cy="304375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3A24DB3-C01B-48AA-B923-E113159B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8" y="3429000"/>
            <a:ext cx="5548745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8AF-D3C8-469C-A441-F57B85D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6C06-D90F-4F0E-8700-3CE1DECB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Happens in Charlotte, North Carolina, United States</a:t>
            </a:r>
          </a:p>
          <a:p>
            <a:r>
              <a:rPr lang="en-SG" dirty="0"/>
              <a:t>When: 22-29 September 2018</a:t>
            </a:r>
          </a:p>
          <a:p>
            <a:r>
              <a:rPr lang="en-SG" dirty="0"/>
              <a:t>What: About 2.65 million patients’ data were accessed unauthorizedly by the cyber-attackers</a:t>
            </a:r>
          </a:p>
          <a:p>
            <a:r>
              <a:rPr lang="en-SG" dirty="0"/>
              <a:t>Type of information accessed: personal, financial and medical</a:t>
            </a:r>
          </a:p>
          <a:p>
            <a:r>
              <a:rPr lang="en-SG" dirty="0"/>
              <a:t>Type of Attack: Unauthorized access through third-party supplier (An attack on external billing vendor)</a:t>
            </a:r>
          </a:p>
          <a:p>
            <a:r>
              <a:rPr lang="en-SG" dirty="0" err="1"/>
              <a:t>AccuDoc</a:t>
            </a:r>
            <a:r>
              <a:rPr lang="en-SG" dirty="0"/>
              <a:t> Solution Inc: provides IT and payment services for Atrium Health</a:t>
            </a:r>
          </a:p>
        </p:txBody>
      </p:sp>
    </p:spTree>
    <p:extLst>
      <p:ext uri="{BB962C8B-B14F-4D97-AF65-F5344CB8AC3E}">
        <p14:creationId xmlns:p14="http://schemas.microsoft.com/office/powerpoint/2010/main" val="9104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592-2C86-4626-BB45-595EF95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8A0-302E-4284-A4E4-09BD71C5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On 1 October 2018, </a:t>
            </a:r>
            <a:r>
              <a:rPr lang="en-SG" dirty="0" err="1"/>
              <a:t>AccuDoc</a:t>
            </a:r>
            <a:r>
              <a:rPr lang="en-SG" dirty="0"/>
              <a:t> Solutions notified Atrium Health that an unauthorized third party has gained access to its databases between 22-29 September 2018.</a:t>
            </a:r>
          </a:p>
          <a:p>
            <a:r>
              <a:rPr lang="en-SG" dirty="0"/>
              <a:t>According to the forensics investigations, the information of the patients had been compromised, though the information stored in the databases could only be viewed.</a:t>
            </a:r>
          </a:p>
          <a:p>
            <a:r>
              <a:rPr lang="en-SG" dirty="0"/>
              <a:t>No signs of download and the information being distributed to other platforms.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451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Summary of Key Events</a:t>
            </a:r>
          </a:p>
          <a:p>
            <a:r>
              <a:rPr lang="en-SG" dirty="0" err="1"/>
              <a:t>AccuDoc</a:t>
            </a:r>
            <a:r>
              <a:rPr lang="en-SG" dirty="0"/>
              <a:t> Solutions reported that the breach was due to a security vulnerability at a third-party vendor.</a:t>
            </a:r>
          </a:p>
          <a:p>
            <a:r>
              <a:rPr lang="en-SG" dirty="0"/>
              <a:t>Business relationship with that vendor has now been terminated.</a:t>
            </a:r>
          </a:p>
          <a:p>
            <a:r>
              <a:rPr lang="en-SG" dirty="0"/>
              <a:t>Information compromised in the attack were the name, addresses, invoice numbers, account balances, service dates and health insurance information of the patients.</a:t>
            </a:r>
          </a:p>
          <a:p>
            <a:r>
              <a:rPr lang="en-SG" dirty="0"/>
              <a:t>About 700,000 Social Security numbers were also compromised.</a:t>
            </a:r>
          </a:p>
          <a:p>
            <a:r>
              <a:rPr lang="en-SG" dirty="0"/>
              <a:t>No sensitive financial information or medical records were affected.</a:t>
            </a:r>
          </a:p>
        </p:txBody>
      </p:sp>
    </p:spTree>
    <p:extLst>
      <p:ext uri="{BB962C8B-B14F-4D97-AF65-F5344CB8AC3E}">
        <p14:creationId xmlns:p14="http://schemas.microsoft.com/office/powerpoint/2010/main" val="19972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Steps adopted after the breach</a:t>
            </a:r>
          </a:p>
          <a:p>
            <a:r>
              <a:rPr lang="en-SG" dirty="0"/>
              <a:t>After the incident was discovered, </a:t>
            </a:r>
            <a:r>
              <a:rPr lang="en-SG" dirty="0" err="1"/>
              <a:t>AccuDoc</a:t>
            </a:r>
            <a:r>
              <a:rPr lang="en-SG" dirty="0"/>
              <a:t> brought on a forensic firm and has worked to ensure its database are secure.</a:t>
            </a:r>
          </a:p>
          <a:p>
            <a:r>
              <a:rPr lang="en-SG" dirty="0"/>
              <a:t>Atrium to relook at its security measures taken and to work with a forensic investigative firm to conduct an independent review of the incident.</a:t>
            </a:r>
          </a:p>
          <a:p>
            <a:r>
              <a:rPr lang="en-SG" dirty="0"/>
              <a:t>The Federal Bureau of Investigation (FBI) were also activated to investigate this breach.</a:t>
            </a:r>
          </a:p>
        </p:txBody>
      </p:sp>
    </p:spTree>
    <p:extLst>
      <p:ext uri="{BB962C8B-B14F-4D97-AF65-F5344CB8AC3E}">
        <p14:creationId xmlns:p14="http://schemas.microsoft.com/office/powerpoint/2010/main" val="37929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Impacted Data</a:t>
            </a:r>
          </a:p>
          <a:p>
            <a:r>
              <a:rPr lang="en-SG" dirty="0"/>
              <a:t>Fortunately, the information from the database were not removed/tampered from the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r>
              <a:rPr lang="en-SG" dirty="0"/>
              <a:t>Also, Atrium Health’s core systems information were unaffected and separated from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000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</a:t>
            </a:r>
          </a:p>
          <a:p>
            <a:r>
              <a:rPr lang="en-SG" dirty="0"/>
              <a:t>Atrium Health and </a:t>
            </a:r>
            <a:r>
              <a:rPr lang="en-SG" dirty="0" err="1"/>
              <a:t>AccuDoc</a:t>
            </a:r>
            <a:r>
              <a:rPr lang="en-SG" dirty="0"/>
              <a:t> did not perform risk assessment on their third-party vendors, which may be detrimental if the compromised data were actually being used, copied or sold.</a:t>
            </a:r>
          </a:p>
          <a:p>
            <a:r>
              <a:rPr lang="en-SG" dirty="0"/>
              <a:t>Due diligence should be heightened for those vendors with respect to the active protections they employ around Atrium’s computing environments or applications.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9485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1152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CE4062 Project Case Studies INSERT SOME CHARTS DIAGRAM FOR ANALYSIS AND EXPLAIN IT</vt:lpstr>
      <vt:lpstr>Case Studies Presented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PowerPoint Presentation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British Airways Data Breach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SHUN XIAN NICHOLAS#</dc:creator>
  <cp:lastModifiedBy>#NEO SHUN XIAN NICHOLAS#</cp:lastModifiedBy>
  <cp:revision>55</cp:revision>
  <dcterms:created xsi:type="dcterms:W3CDTF">2020-10-26T15:38:28Z</dcterms:created>
  <dcterms:modified xsi:type="dcterms:W3CDTF">2020-10-27T12:31:05Z</dcterms:modified>
</cp:coreProperties>
</file>