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6750-C7B1-46F9-8D88-341C3C251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3F590-5B0A-4075-8923-677D33CC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D84B-1507-4AC7-8A17-A53B5490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525B-32EA-46AF-88BA-906C19A2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892C-3A6B-4537-8B0A-32FF612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1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BE6F-2D75-449C-8DF1-30A19D19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11AE-CF3A-4B53-A927-52F1AA594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F235-AC79-4B56-AA31-46DD89AD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2EE7-7247-4DFB-A5FD-2D7CAAD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952E-A537-465B-85E3-D1F6926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59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BA1AC-DBB2-454F-9AA0-0FDC1B100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AF588-6DF0-46F3-824E-DED959A5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1B63-F183-42AB-A0E5-2E9FE246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B533-BC21-465F-9770-08C90DE5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69C4-4A3D-4172-A188-91C2439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6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3A6B-E372-46EB-81E4-BCA2DE8F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FDED-06B2-4AD1-8667-3AFB77F5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9C0E-D6E3-4B1F-BDCF-7429CC9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A021-B4CF-4BC2-A2C3-4CEFF9CA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6F13-C8E4-4C18-AA58-DF95E1D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71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B0C-5269-415A-81C4-87FDF330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089E-EBF6-4E21-B896-BE78BA89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7ED9-0697-4990-A455-393DEE6D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EB56-ECE9-4D6F-B7F4-A5942DE8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75AA-ADB9-47E5-AB7E-1C94A925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5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A24-318D-4A65-97D3-A43DE0A0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C3D3-8229-4B83-8A4D-429ED375D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3B08-7B6A-4DCA-A156-913A0CB5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7061-9689-45C1-967E-B527E76E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6C4B6-C7A2-480B-8FF0-8F4C7B9F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A81DA-49B6-448E-980D-6A6FE3F3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6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F2EE-6CE2-41B7-B13C-EC7585A7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446B-C708-4D39-9439-DCABBA67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175BC-4986-4C18-A568-760A4B3E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84E93-7EF1-418F-82DA-C022F19E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61AC-8CD0-4341-A36C-987CFE72C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2B47C-50A2-4721-BEB3-B64A7C8F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2A173-0DB9-41BF-8C45-50CAAB81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F9D5C-940F-4D19-9A31-305BC45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14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6174-E71D-423A-AEFB-B569868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EA780-F7B4-416B-8677-004BF9A2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7CAAD-C785-4204-9E67-3B1A166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F066-C043-4EA2-9108-3F16E13A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5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F115-6638-4E9E-A88B-AC03F1AA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756AA-B92A-4A77-B963-0F77C9C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C6F2-7420-4F86-92F5-EE13F43D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42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BB9-EC1E-4E31-ADA2-228B1D39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93DC-7BE1-47C9-B4A2-E6D7EF75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FFA8-161B-4D55-B5DE-51671A1C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4A9F2-1745-49E7-80FC-93C3A28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FF51-F2F1-4242-81BA-E6F7BEF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2BF6-49F1-49C3-9E33-AB9C354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5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B52A-64CB-41F1-8096-F5F4C2F5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A863B-8683-46B0-BE62-112CE18CB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DF5B-6652-4F50-82BF-7056D173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0025-829F-42C9-A88A-AE5BD04C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2CCB-CAAE-4F7D-94F9-61EFCC87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74B3-F500-474A-8FCA-4481D5FF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9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DB861-B275-42C2-997B-98B9ADE8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8FCE-A144-4518-8871-69BF3A54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2426-C330-435F-89DA-9E6E3CFE1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3B35-7344-40F1-A8E9-5D623717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B61E-64D4-441A-8854-448159C4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9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miles.com/en/earn-miles/airlines/detail.html/british-airways" TargetMode="External"/><Relationship Id="rId2" Type="http://schemas.openxmlformats.org/officeDocument/2006/relationships/hyperlink" Target="https://www.prnewswire.com/news-releases/to-improve-health-outside-of-hospital-walls-atrium-health-commits-10-million-to-affordable-housing-300861721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E22D0-FA64-496A-8B56-98EF6739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1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AAB-4419-4F99-9EDD-44EC443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29B-2D9D-475E-9FC3-4B102E12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Key Findings – Vendor’s Risk Management (cont’d)</a:t>
            </a:r>
            <a:endParaRPr lang="en-SG" dirty="0"/>
          </a:p>
          <a:p>
            <a:r>
              <a:rPr lang="en-SG" dirty="0"/>
              <a:t>No other forms of evaluation was done on the services provided by the third party. </a:t>
            </a:r>
          </a:p>
          <a:p>
            <a:r>
              <a:rPr lang="en-SG" dirty="0"/>
              <a:t>Only business associate agreement was signed, which was inadequate to deter potential cyber threats from the third party’s services.</a:t>
            </a:r>
          </a:p>
          <a:p>
            <a:r>
              <a:rPr lang="en-SG" dirty="0"/>
              <a:t>Atrium &amp; </a:t>
            </a:r>
            <a:r>
              <a:rPr lang="en-SG" dirty="0" err="1"/>
              <a:t>AccuDoc</a:t>
            </a:r>
            <a:r>
              <a:rPr lang="en-SG" dirty="0"/>
              <a:t> should do </a:t>
            </a:r>
            <a:r>
              <a:rPr lang="en-SG"/>
              <a:t>regular security </a:t>
            </a:r>
            <a:r>
              <a:rPr lang="en-SG" dirty="0"/>
              <a:t>checks on the services provided by the third-party so as to mitigate the risks of getting its data breached again</a:t>
            </a:r>
          </a:p>
          <a:p>
            <a:endParaRPr lang="en-SG" dirty="0"/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28107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36F9-78E7-4208-9052-3E99F4F9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AF30-82AF-4E71-B6FD-734683B2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26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EA8B-757D-4A79-A517-19DE22B5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992C-9054-45EB-B113-F6215F1D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General Information</a:t>
            </a:r>
          </a:p>
          <a:p>
            <a:r>
              <a:rPr lang="en-SG" dirty="0"/>
              <a:t>Where: Headquarters at Harmondsworth,  United Kingdom</a:t>
            </a:r>
          </a:p>
          <a:p>
            <a:r>
              <a:rPr lang="en-SG" dirty="0"/>
              <a:t>When: 21 August to 5 September 2018</a:t>
            </a:r>
          </a:p>
          <a:p>
            <a:r>
              <a:rPr lang="en-SG" dirty="0"/>
              <a:t>What: About 429,000 patients’ data were accessed unauthorizedly by the cyber-attackers</a:t>
            </a:r>
          </a:p>
          <a:p>
            <a:r>
              <a:rPr lang="en-SG" dirty="0"/>
              <a:t>Type of information accessed: Personal and financial information</a:t>
            </a:r>
          </a:p>
          <a:p>
            <a:r>
              <a:rPr lang="en-SG" dirty="0"/>
              <a:t>Type of Attack: Vulnerability in security and presence of Malware</a:t>
            </a:r>
          </a:p>
        </p:txBody>
      </p:sp>
    </p:spTree>
    <p:extLst>
      <p:ext uri="{BB962C8B-B14F-4D97-AF65-F5344CB8AC3E}">
        <p14:creationId xmlns:p14="http://schemas.microsoft.com/office/powerpoint/2010/main" val="111798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EDE0-141B-4D1A-8228-9084F7BF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British Airways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FD67F-8417-4B00-978C-346B33783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How it was being found out?</a:t>
            </a:r>
          </a:p>
          <a:p>
            <a:r>
              <a:rPr lang="en-SG" dirty="0"/>
              <a:t>On 1 October 2018, </a:t>
            </a:r>
            <a:r>
              <a:rPr lang="en-SG" dirty="0" err="1"/>
              <a:t>AccuDoc</a:t>
            </a:r>
            <a:r>
              <a:rPr lang="en-SG" dirty="0"/>
              <a:t> Solutions notified Atrium Health that an unauthorized third party has gained access to its databases between 22-29 September 2018.</a:t>
            </a:r>
          </a:p>
          <a:p>
            <a:r>
              <a:rPr lang="en-SG" dirty="0"/>
              <a:t>According to the forensics investigations, the information of the patients had been compromised, though the information stored in the databases could only be viewed.</a:t>
            </a:r>
          </a:p>
          <a:p>
            <a:r>
              <a:rPr lang="en-SG" dirty="0"/>
              <a:t>No signs of download and the information being distributed to other platforms.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169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6DB3-264E-4E8C-9E52-7F720277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73598-9944-4050-AD38-5A706BF3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/>
          <a:lstStyle/>
          <a:p>
            <a:r>
              <a:rPr lang="en-SG" dirty="0">
                <a:hlinkClick r:id="rId2"/>
              </a:rPr>
              <a:t>https://www.prnewswire.com/news-releases/to-improve-health-outside-of-hospital-walls-atrium-health-commits-10-million-to-affordable-housing-300861721.html</a:t>
            </a:r>
            <a:endParaRPr lang="en-SG" dirty="0"/>
          </a:p>
          <a:p>
            <a:r>
              <a:rPr lang="en-SG" dirty="0">
                <a:hlinkClick r:id="rId3"/>
              </a:rPr>
              <a:t>https://www.asiamiles.com/en/earn-miles/airlines/detail.html/british-airways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9595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749D-1C5C-4FD5-B392-769FF2DA4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CE4062 Project Case Studies</a:t>
            </a:r>
            <a:br>
              <a:rPr lang="en-SG" dirty="0"/>
            </a:br>
            <a:r>
              <a:rPr lang="en-SG" b="1" dirty="0">
                <a:solidFill>
                  <a:srgbClr val="FF0000"/>
                </a:solidFill>
              </a:rPr>
              <a:t>INSERT SOME CHARTS DIAGRAM FOR ANALYSIS AND EXPLAIN IT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836AD-82AC-48C0-91C5-CF91CF6E3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Neo Shun Xian Nicholas</a:t>
            </a:r>
          </a:p>
          <a:p>
            <a:r>
              <a:rPr lang="en-SG" dirty="0"/>
              <a:t>U1820539F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824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CC17-2FC2-4E27-85CB-156A60F1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Studies Presented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E53E-769B-4547-974C-1D02CC8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Atrium Health Data Breach (2018)</a:t>
            </a:r>
          </a:p>
          <a:p>
            <a:r>
              <a:rPr lang="en-SG" dirty="0"/>
              <a:t>British Airways Data Breach (2018)</a:t>
            </a:r>
          </a:p>
          <a:p>
            <a:endParaRPr lang="en-SG" dirty="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09815A5-5372-44E4-B608-2269A1B6D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" y="3268144"/>
            <a:ext cx="5811982" cy="3043756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3A24DB3-C01B-48AA-B923-E113159B1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28" y="3429000"/>
            <a:ext cx="5548745" cy="33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8AF-D3C8-469C-A441-F57B85D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6C06-D90F-4F0E-8700-3CE1DECB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b="1" dirty="0"/>
              <a:t>General Information</a:t>
            </a:r>
          </a:p>
          <a:p>
            <a:r>
              <a:rPr lang="en-SG" dirty="0"/>
              <a:t>Where: Happens in Charlotte, North Carolina, United States</a:t>
            </a:r>
          </a:p>
          <a:p>
            <a:r>
              <a:rPr lang="en-SG" dirty="0"/>
              <a:t>When: 22-29 September 2018</a:t>
            </a:r>
          </a:p>
          <a:p>
            <a:r>
              <a:rPr lang="en-SG" dirty="0"/>
              <a:t>What: About 2.65 million patients’ data were accessed unauthorizedly by the cyber-attackers</a:t>
            </a:r>
          </a:p>
          <a:p>
            <a:r>
              <a:rPr lang="en-SG" dirty="0"/>
              <a:t>Type of information accessed: personal, financial and medical</a:t>
            </a:r>
          </a:p>
          <a:p>
            <a:r>
              <a:rPr lang="en-SG" dirty="0"/>
              <a:t>Type of Attack: Unauthorized access through third-party supplier (An attack on external billing vendor)</a:t>
            </a:r>
          </a:p>
          <a:p>
            <a:r>
              <a:rPr lang="en-SG" dirty="0" err="1"/>
              <a:t>AccuDoc</a:t>
            </a:r>
            <a:r>
              <a:rPr lang="en-SG" dirty="0"/>
              <a:t> Solution Inc: provides IT and payment services for Atrium Health</a:t>
            </a:r>
          </a:p>
        </p:txBody>
      </p:sp>
    </p:spTree>
    <p:extLst>
      <p:ext uri="{BB962C8B-B14F-4D97-AF65-F5344CB8AC3E}">
        <p14:creationId xmlns:p14="http://schemas.microsoft.com/office/powerpoint/2010/main" val="91048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8592-2C86-4626-BB45-595EF954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F8A0-302E-4284-A4E4-09BD71C5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How it was being found out?</a:t>
            </a:r>
          </a:p>
          <a:p>
            <a:r>
              <a:rPr lang="en-SG" dirty="0"/>
              <a:t>On 1 October 2018, </a:t>
            </a:r>
            <a:r>
              <a:rPr lang="en-SG" dirty="0" err="1"/>
              <a:t>AccuDoc</a:t>
            </a:r>
            <a:r>
              <a:rPr lang="en-SG" dirty="0"/>
              <a:t> Solutions notified Atrium Health that an unauthorized third party has gained access to its databases between 22-29 September 2018.</a:t>
            </a:r>
          </a:p>
          <a:p>
            <a:r>
              <a:rPr lang="en-SG" dirty="0"/>
              <a:t>According to the forensics investigations, the information of the patients had been compromised, though the information stored in the databases could only be viewed.</a:t>
            </a:r>
          </a:p>
          <a:p>
            <a:r>
              <a:rPr lang="en-SG" dirty="0"/>
              <a:t>No signs of download and the information being distributed to other platforms.</a:t>
            </a:r>
          </a:p>
          <a:p>
            <a:endParaRPr lang="en-SG" dirty="0"/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4519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E988-C98C-4E37-B4D6-02089BC6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239F-610F-4F1F-A739-C77D0CCB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Summary of Key Events</a:t>
            </a:r>
          </a:p>
          <a:p>
            <a:r>
              <a:rPr lang="en-SG" dirty="0" err="1"/>
              <a:t>AccuDoc</a:t>
            </a:r>
            <a:r>
              <a:rPr lang="en-SG" dirty="0"/>
              <a:t> Solutions reported that the breach was due to a security vulnerability at a third-party vendor.</a:t>
            </a:r>
          </a:p>
          <a:p>
            <a:r>
              <a:rPr lang="en-SG" dirty="0"/>
              <a:t>Business relationship with that vendor has now been terminated.</a:t>
            </a:r>
          </a:p>
          <a:p>
            <a:r>
              <a:rPr lang="en-SG" dirty="0"/>
              <a:t>Information compromised in the attack were the name, addresses, invoice numbers, account balances, service dates and health insurance information of the patients.</a:t>
            </a:r>
          </a:p>
          <a:p>
            <a:r>
              <a:rPr lang="en-SG" dirty="0"/>
              <a:t>About 700,000 Social Security numbers were also compromised.</a:t>
            </a:r>
          </a:p>
          <a:p>
            <a:r>
              <a:rPr lang="en-SG" dirty="0"/>
              <a:t>No sensitive financial information or medical records were affected.</a:t>
            </a:r>
          </a:p>
        </p:txBody>
      </p:sp>
    </p:spTree>
    <p:extLst>
      <p:ext uri="{BB962C8B-B14F-4D97-AF65-F5344CB8AC3E}">
        <p14:creationId xmlns:p14="http://schemas.microsoft.com/office/powerpoint/2010/main" val="199728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E988-C98C-4E37-B4D6-02089BC6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239F-610F-4F1F-A739-C77D0CCB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Steps adopted after the breach</a:t>
            </a:r>
          </a:p>
          <a:p>
            <a:r>
              <a:rPr lang="en-SG" dirty="0"/>
              <a:t>After the incident was discovered, </a:t>
            </a:r>
            <a:r>
              <a:rPr lang="en-SG" dirty="0" err="1"/>
              <a:t>AccuDoc</a:t>
            </a:r>
            <a:r>
              <a:rPr lang="en-SG" dirty="0"/>
              <a:t> brought on a forensic firm and has worked to ensure its database are secure.</a:t>
            </a:r>
          </a:p>
          <a:p>
            <a:r>
              <a:rPr lang="en-SG" dirty="0"/>
              <a:t>Atrium to relook at its security measures taken and to work with a forensic investigative firm to conduct an independent review of the incident.</a:t>
            </a:r>
          </a:p>
          <a:p>
            <a:r>
              <a:rPr lang="en-SG" dirty="0"/>
              <a:t>The Federal Bureau of Investigation (FBI) were also activated to investigate this breach.</a:t>
            </a:r>
          </a:p>
        </p:txBody>
      </p:sp>
    </p:spTree>
    <p:extLst>
      <p:ext uri="{BB962C8B-B14F-4D97-AF65-F5344CB8AC3E}">
        <p14:creationId xmlns:p14="http://schemas.microsoft.com/office/powerpoint/2010/main" val="379290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AAB-4419-4F99-9EDD-44EC443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29B-2D9D-475E-9FC3-4B102E12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Key Findings – Impacted Data</a:t>
            </a:r>
          </a:p>
          <a:p>
            <a:r>
              <a:rPr lang="en-SG" dirty="0"/>
              <a:t>Fortunately, the information from the database were not removed/tampered from the </a:t>
            </a:r>
            <a:r>
              <a:rPr lang="en-SG" dirty="0" err="1"/>
              <a:t>AccuDoc’s</a:t>
            </a:r>
            <a:r>
              <a:rPr lang="en-SG" dirty="0"/>
              <a:t> systems.</a:t>
            </a:r>
          </a:p>
          <a:p>
            <a:r>
              <a:rPr lang="en-SG" dirty="0"/>
              <a:t>Also, Atrium Health’s core systems information were unaffected and separated from </a:t>
            </a:r>
            <a:r>
              <a:rPr lang="en-SG" dirty="0" err="1"/>
              <a:t>AccuDoc’s</a:t>
            </a:r>
            <a:r>
              <a:rPr lang="en-SG" dirty="0"/>
              <a:t> systems.</a:t>
            </a:r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90001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2AAB-4419-4F99-9EDD-44EC443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B29B-2D9D-475E-9FC3-4B102E12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b="1" dirty="0"/>
              <a:t>Key Findings – Vendor’s Risk Management</a:t>
            </a:r>
          </a:p>
          <a:p>
            <a:r>
              <a:rPr lang="en-SG" dirty="0"/>
              <a:t>Atrium Health and </a:t>
            </a:r>
            <a:r>
              <a:rPr lang="en-SG" dirty="0" err="1"/>
              <a:t>AccuDoc</a:t>
            </a:r>
            <a:r>
              <a:rPr lang="en-SG" dirty="0"/>
              <a:t> did not perform risk assessment on their third-party vendors, which may be detrimental if the compromised data were actually being used, copied or sold.</a:t>
            </a:r>
          </a:p>
          <a:p>
            <a:r>
              <a:rPr lang="en-SG" dirty="0"/>
              <a:t>Due diligence should be heightened for those vendors with respect to the active protections they employ around Atrium’s computing environments or applications.</a:t>
            </a:r>
          </a:p>
          <a:p>
            <a:pPr marL="0" indent="0">
              <a:buNone/>
            </a:pP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9485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688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CE4062 Project Case Studies INSERT SOME CHARTS DIAGRAM FOR ANALYSIS AND EXPLAIN IT</vt:lpstr>
      <vt:lpstr>Case Studies Presented</vt:lpstr>
      <vt:lpstr>Atrium Health Data Breach</vt:lpstr>
      <vt:lpstr>Atrium Health Data Breach</vt:lpstr>
      <vt:lpstr>Atrium Health Data Breach</vt:lpstr>
      <vt:lpstr>Atrium Health Data Breach</vt:lpstr>
      <vt:lpstr>Atrium Health Data Breach</vt:lpstr>
      <vt:lpstr>Atrium Health Data Breach</vt:lpstr>
      <vt:lpstr>Atrium Health Data Breach</vt:lpstr>
      <vt:lpstr>PowerPoint Presentation</vt:lpstr>
      <vt:lpstr>British Airways Data Breach</vt:lpstr>
      <vt:lpstr>British Airways Data Breach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#NEO SHUN XIAN NICHOLAS#</dc:creator>
  <cp:lastModifiedBy>#NEO SHUN XIAN NICHOLAS#</cp:lastModifiedBy>
  <cp:revision>44</cp:revision>
  <dcterms:created xsi:type="dcterms:W3CDTF">2020-10-26T15:38:28Z</dcterms:created>
  <dcterms:modified xsi:type="dcterms:W3CDTF">2020-10-27T08:11:03Z</dcterms:modified>
</cp:coreProperties>
</file>