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E7E"/>
    <a:srgbClr val="F7F7F7"/>
    <a:srgbClr val="F9AC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3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8E711-0F38-4DB3-9D39-C7145369F6B0}"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188647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8E711-0F38-4DB3-9D39-C7145369F6B0}"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313908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8E711-0F38-4DB3-9D39-C7145369F6B0}"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63884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8E711-0F38-4DB3-9D39-C7145369F6B0}"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393792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8E711-0F38-4DB3-9D39-C7145369F6B0}" type="datetimeFigureOut">
              <a:rPr lang="en-GB" smtClean="0"/>
              <a:t>03/04/2020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366890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A8E711-0F38-4DB3-9D39-C7145369F6B0}"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368935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A8E711-0F38-4DB3-9D39-C7145369F6B0}" type="datetimeFigureOut">
              <a:rPr lang="en-GB" smtClean="0"/>
              <a:t>03/04/2020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255730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A8E711-0F38-4DB3-9D39-C7145369F6B0}" type="datetimeFigureOut">
              <a:rPr lang="en-GB" smtClean="0"/>
              <a:t>03/04/2020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176066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8E711-0F38-4DB3-9D39-C7145369F6B0}" type="datetimeFigureOut">
              <a:rPr lang="en-GB" smtClean="0"/>
              <a:t>03/04/2020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332173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C4A8E711-0F38-4DB3-9D39-C7145369F6B0}"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77262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C4A8E711-0F38-4DB3-9D39-C7145369F6B0}" type="datetimeFigureOut">
              <a:rPr lang="en-GB" smtClean="0"/>
              <a:t>03/04/2020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7C53F4-CBF3-4F71-BBC7-1312A9F69E18}" type="slidenum">
              <a:rPr lang="en-GB" smtClean="0"/>
              <a:t>‹#›</a:t>
            </a:fld>
            <a:endParaRPr lang="en-GB"/>
          </a:p>
        </p:txBody>
      </p:sp>
    </p:spTree>
    <p:extLst>
      <p:ext uri="{BB962C8B-B14F-4D97-AF65-F5344CB8AC3E}">
        <p14:creationId xmlns:p14="http://schemas.microsoft.com/office/powerpoint/2010/main" val="162607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C4A8E711-0F38-4DB3-9D39-C7145369F6B0}" type="datetimeFigureOut">
              <a:rPr lang="en-GB" smtClean="0"/>
              <a:t>03/04/2020</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7C53F4-CBF3-4F71-BBC7-1312A9F69E18}" type="slidenum">
              <a:rPr lang="en-GB" smtClean="0"/>
              <a:t>‹#›</a:t>
            </a:fld>
            <a:endParaRPr lang="en-GB"/>
          </a:p>
        </p:txBody>
      </p:sp>
    </p:spTree>
    <p:extLst>
      <p:ext uri="{BB962C8B-B14F-4D97-AF65-F5344CB8AC3E}">
        <p14:creationId xmlns:p14="http://schemas.microsoft.com/office/powerpoint/2010/main" val="1310671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toy&#10;&#10;Description automatically generated">
            <a:extLst>
              <a:ext uri="{FF2B5EF4-FFF2-40B4-BE49-F238E27FC236}">
                <a16:creationId xmlns:a16="http://schemas.microsoft.com/office/drawing/2014/main" id="{ED0BB9A2-4B35-4CFB-8CD2-42F850DE73A1}"/>
              </a:ext>
            </a:extLst>
          </p:cNvPr>
          <p:cNvPicPr>
            <a:picLocks noChangeAspect="1"/>
          </p:cNvPicPr>
          <p:nvPr/>
        </p:nvPicPr>
        <p:blipFill rotWithShape="1">
          <a:blip r:embed="rId2">
            <a:duotone>
              <a:prstClr val="black"/>
              <a:prstClr val="white"/>
            </a:duotone>
            <a:alphaModFix amt="20000"/>
            <a:extLst>
              <a:ext uri="{28A0092B-C50C-407E-A947-70E740481C1C}">
                <a14:useLocalDpi xmlns:a14="http://schemas.microsoft.com/office/drawing/2010/main" val="0"/>
              </a:ext>
            </a:extLst>
          </a:blip>
          <a:srcRect r="169"/>
          <a:stretch/>
        </p:blipFill>
        <p:spPr>
          <a:xfrm>
            <a:off x="20" y="10"/>
            <a:ext cx="21383605" cy="30275202"/>
          </a:xfrm>
          <a:prstGeom prst="rect">
            <a:avLst/>
          </a:prstGeom>
        </p:spPr>
      </p:pic>
      <p:sp>
        <p:nvSpPr>
          <p:cNvPr id="16" name="TextBox 15">
            <a:extLst>
              <a:ext uri="{FF2B5EF4-FFF2-40B4-BE49-F238E27FC236}">
                <a16:creationId xmlns:a16="http://schemas.microsoft.com/office/drawing/2014/main" id="{8C04F485-0611-44A7-B654-35A33116C058}"/>
              </a:ext>
            </a:extLst>
          </p:cNvPr>
          <p:cNvSpPr txBox="1"/>
          <p:nvPr/>
        </p:nvSpPr>
        <p:spPr>
          <a:xfrm>
            <a:off x="925844" y="577951"/>
            <a:ext cx="19531935" cy="1569660"/>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9600" b="1" dirty="0">
                <a:latin typeface="Consolas" panose="020B0609020204030204" pitchFamily="49" charset="0"/>
              </a:rPr>
              <a:t>Chess Algorithm Comparison</a:t>
            </a:r>
          </a:p>
        </p:txBody>
      </p:sp>
      <p:sp>
        <p:nvSpPr>
          <p:cNvPr id="17" name="TextBox 16">
            <a:extLst>
              <a:ext uri="{FF2B5EF4-FFF2-40B4-BE49-F238E27FC236}">
                <a16:creationId xmlns:a16="http://schemas.microsoft.com/office/drawing/2014/main" id="{87C46161-18F6-4F04-8F53-03C74B6C6749}"/>
              </a:ext>
            </a:extLst>
          </p:cNvPr>
          <p:cNvSpPr txBox="1"/>
          <p:nvPr/>
        </p:nvSpPr>
        <p:spPr>
          <a:xfrm>
            <a:off x="10691814" y="14089636"/>
            <a:ext cx="7748590" cy="1107996"/>
          </a:xfrm>
          <a:prstGeom prst="rect">
            <a:avLst/>
          </a:prstGeom>
          <a:pattFill prst="wdDnDiag">
            <a:fgClr>
              <a:srgbClr val="FE7E7E"/>
            </a:fgClr>
            <a:bgClr>
              <a:srgbClr val="F7F7F7"/>
            </a:bgClr>
          </a:patt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6600" b="1" dirty="0">
                <a:solidFill>
                  <a:schemeClr val="tx1"/>
                </a:solidFill>
                <a:latin typeface="Consolas" panose="020B0609020204030204" pitchFamily="49" charset="0"/>
              </a:rPr>
              <a:t>Aim &amp; Objectives</a:t>
            </a:r>
          </a:p>
        </p:txBody>
      </p:sp>
      <p:sp>
        <p:nvSpPr>
          <p:cNvPr id="18" name="TextBox 17">
            <a:extLst>
              <a:ext uri="{FF2B5EF4-FFF2-40B4-BE49-F238E27FC236}">
                <a16:creationId xmlns:a16="http://schemas.microsoft.com/office/drawing/2014/main" id="{6FEDACFA-EB24-48B0-8A1E-3785A682D36C}"/>
              </a:ext>
            </a:extLst>
          </p:cNvPr>
          <p:cNvSpPr txBox="1"/>
          <p:nvPr/>
        </p:nvSpPr>
        <p:spPr>
          <a:xfrm>
            <a:off x="925844" y="14089636"/>
            <a:ext cx="4891088" cy="1107996"/>
          </a:xfrm>
          <a:prstGeom prst="rect">
            <a:avLst/>
          </a:prstGeom>
          <a:pattFill prst="wdUpDiag">
            <a:fgClr>
              <a:srgbClr val="FE7E7E"/>
            </a:fgClr>
            <a:bgClr>
              <a:srgbClr val="F7F7F7"/>
            </a:bgClr>
          </a:patt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6600" b="1" dirty="0">
                <a:solidFill>
                  <a:schemeClr val="tx1"/>
                </a:solidFill>
                <a:latin typeface="Consolas" panose="020B0609020204030204" pitchFamily="49" charset="0"/>
              </a:rPr>
              <a:t>Motivation</a:t>
            </a:r>
          </a:p>
        </p:txBody>
      </p:sp>
      <p:sp>
        <p:nvSpPr>
          <p:cNvPr id="19" name="TextBox 18">
            <a:extLst>
              <a:ext uri="{FF2B5EF4-FFF2-40B4-BE49-F238E27FC236}">
                <a16:creationId xmlns:a16="http://schemas.microsoft.com/office/drawing/2014/main" id="{6BFE5830-5C5F-4AE1-A641-2C0FD45BCA81}"/>
              </a:ext>
            </a:extLst>
          </p:cNvPr>
          <p:cNvSpPr txBox="1"/>
          <p:nvPr/>
        </p:nvSpPr>
        <p:spPr>
          <a:xfrm>
            <a:off x="925844" y="2392165"/>
            <a:ext cx="5191330" cy="1107996"/>
          </a:xfrm>
          <a:prstGeom prst="rect">
            <a:avLst/>
          </a:prstGeom>
          <a:pattFill prst="wdUpDiag">
            <a:fgClr>
              <a:srgbClr val="FE7E7E"/>
            </a:fgClr>
            <a:bgClr>
              <a:srgbClr val="F7F7F7"/>
            </a:bgClr>
          </a:patt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6600" b="1" dirty="0">
                <a:solidFill>
                  <a:schemeClr val="tx1"/>
                </a:solidFill>
                <a:latin typeface="Consolas" panose="020B0609020204030204" pitchFamily="49" charset="0"/>
              </a:rPr>
              <a:t>Background</a:t>
            </a:r>
          </a:p>
        </p:txBody>
      </p:sp>
      <p:sp>
        <p:nvSpPr>
          <p:cNvPr id="20" name="TextBox 19">
            <a:extLst>
              <a:ext uri="{FF2B5EF4-FFF2-40B4-BE49-F238E27FC236}">
                <a16:creationId xmlns:a16="http://schemas.microsoft.com/office/drawing/2014/main" id="{23117C39-EA6D-4F0D-85F5-AE26B80E41A6}"/>
              </a:ext>
            </a:extLst>
          </p:cNvPr>
          <p:cNvSpPr txBox="1"/>
          <p:nvPr/>
        </p:nvSpPr>
        <p:spPr>
          <a:xfrm>
            <a:off x="925843" y="19116019"/>
            <a:ext cx="5323093" cy="1107996"/>
          </a:xfrm>
          <a:prstGeom prst="rect">
            <a:avLst/>
          </a:prstGeom>
          <a:pattFill prst="wdDnDiag">
            <a:fgClr>
              <a:srgbClr val="FE7E7E"/>
            </a:fgClr>
            <a:bgClr>
              <a:srgbClr val="F7F7F7"/>
            </a:bgClr>
          </a:patt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6600" b="1" dirty="0">
                <a:solidFill>
                  <a:schemeClr val="tx1"/>
                </a:solidFill>
                <a:latin typeface="Consolas" panose="020B0609020204030204" pitchFamily="49" charset="0"/>
              </a:rPr>
              <a:t>Methodology</a:t>
            </a:r>
          </a:p>
        </p:txBody>
      </p:sp>
      <p:sp>
        <p:nvSpPr>
          <p:cNvPr id="21" name="TextBox 20">
            <a:extLst>
              <a:ext uri="{FF2B5EF4-FFF2-40B4-BE49-F238E27FC236}">
                <a16:creationId xmlns:a16="http://schemas.microsoft.com/office/drawing/2014/main" id="{D9007301-8DF1-4FEA-80C7-1F3AC42BC67C}"/>
              </a:ext>
            </a:extLst>
          </p:cNvPr>
          <p:cNvSpPr txBox="1"/>
          <p:nvPr/>
        </p:nvSpPr>
        <p:spPr>
          <a:xfrm>
            <a:off x="925843" y="25676598"/>
            <a:ext cx="8999752" cy="1107996"/>
          </a:xfrm>
          <a:prstGeom prst="rect">
            <a:avLst/>
          </a:prstGeom>
          <a:pattFill prst="wdDnDiag">
            <a:fgClr>
              <a:srgbClr val="FE7E7E"/>
            </a:fgClr>
            <a:bgClr>
              <a:srgbClr val="F7F7F7"/>
            </a:bgClr>
          </a:patt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6600" b="1" dirty="0">
                <a:solidFill>
                  <a:schemeClr val="tx1"/>
                </a:solidFill>
                <a:latin typeface="Consolas" panose="020B0609020204030204" pitchFamily="49" charset="0"/>
              </a:rPr>
              <a:t>Future Development</a:t>
            </a:r>
          </a:p>
        </p:txBody>
      </p:sp>
      <p:sp>
        <p:nvSpPr>
          <p:cNvPr id="22" name="TextBox 21">
            <a:extLst>
              <a:ext uri="{FF2B5EF4-FFF2-40B4-BE49-F238E27FC236}">
                <a16:creationId xmlns:a16="http://schemas.microsoft.com/office/drawing/2014/main" id="{9C002772-E8C0-4EDC-B22D-B7AB0593EF62}"/>
              </a:ext>
            </a:extLst>
          </p:cNvPr>
          <p:cNvSpPr txBox="1"/>
          <p:nvPr/>
        </p:nvSpPr>
        <p:spPr>
          <a:xfrm>
            <a:off x="4236243" y="29438372"/>
            <a:ext cx="12987338" cy="58477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3200" dirty="0">
                <a:solidFill>
                  <a:schemeClr val="bg1"/>
                </a:solidFill>
                <a:latin typeface="Consolas" panose="020B0609020204030204" pitchFamily="49" charset="0"/>
              </a:rPr>
              <a:t>Nicholas Ng 170470865 – Supervisor </a:t>
            </a:r>
            <a:r>
              <a:rPr lang="en-US" sz="3200" dirty="0" err="1">
                <a:solidFill>
                  <a:schemeClr val="bg1"/>
                </a:solidFill>
                <a:latin typeface="Consolas" panose="020B0609020204030204" pitchFamily="49" charset="0"/>
              </a:rPr>
              <a:t>Sergiy</a:t>
            </a:r>
            <a:r>
              <a:rPr lang="en-US" sz="3200" dirty="0">
                <a:solidFill>
                  <a:schemeClr val="bg1"/>
                </a:solidFill>
                <a:latin typeface="Consolas" panose="020B0609020204030204" pitchFamily="49" charset="0"/>
              </a:rPr>
              <a:t> </a:t>
            </a:r>
            <a:r>
              <a:rPr lang="en-US" sz="3200" dirty="0" err="1">
                <a:solidFill>
                  <a:schemeClr val="bg1"/>
                </a:solidFill>
                <a:latin typeface="Consolas" panose="020B0609020204030204" pitchFamily="49" charset="0"/>
              </a:rPr>
              <a:t>Bogomolov</a:t>
            </a:r>
            <a:endParaRPr lang="en-US" sz="3200" dirty="0">
              <a:solidFill>
                <a:schemeClr val="bg1"/>
              </a:solidFill>
              <a:latin typeface="Consolas" panose="020B0609020204030204" pitchFamily="49" charset="0"/>
            </a:endParaRPr>
          </a:p>
        </p:txBody>
      </p:sp>
      <p:sp>
        <p:nvSpPr>
          <p:cNvPr id="23" name="TextBox 22">
            <a:extLst>
              <a:ext uri="{FF2B5EF4-FFF2-40B4-BE49-F238E27FC236}">
                <a16:creationId xmlns:a16="http://schemas.microsoft.com/office/drawing/2014/main" id="{D0955315-531E-4091-A054-F741808C1E3A}"/>
              </a:ext>
            </a:extLst>
          </p:cNvPr>
          <p:cNvSpPr txBox="1"/>
          <p:nvPr/>
        </p:nvSpPr>
        <p:spPr>
          <a:xfrm>
            <a:off x="10691814" y="15197632"/>
            <a:ext cx="9765965"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Analysis and comparison of heuristic algorithms applied in chess endgames.</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Research data structures and programming language required to implement the algorithms.</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Research and implement the heuristic algorithms to a chess board program.</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Compare and justify the best heuristic algorithm by time and space complexity performance</a:t>
            </a:r>
            <a:r>
              <a:rPr lang="en-US" sz="3200" b="1"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F05DB45-093D-41EE-B9DC-4203C48E9EDE}"/>
              </a:ext>
            </a:extLst>
          </p:cNvPr>
          <p:cNvSpPr txBox="1"/>
          <p:nvPr/>
        </p:nvSpPr>
        <p:spPr>
          <a:xfrm>
            <a:off x="925843" y="15197632"/>
            <a:ext cx="9765971" cy="353943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Blunders in the endgame are what causes an advantaged player to draw or lose instead of winning and vice versa. Because the search space is smaller in the endgame, I am curious to how heuristics perform when there is little room for error. Studying performance in endgames can improve decision making and analysis skills.</a:t>
            </a:r>
            <a:endParaRPr lang="en-GB" sz="5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6A96AECA-7804-44A9-B825-B88A140D97E2}"/>
              </a:ext>
            </a:extLst>
          </p:cNvPr>
          <p:cNvSpPr txBox="1"/>
          <p:nvPr/>
        </p:nvSpPr>
        <p:spPr>
          <a:xfrm>
            <a:off x="925843" y="20224015"/>
            <a:ext cx="19531936" cy="5016758"/>
          </a:xfrm>
          <a:prstGeom prst="rect">
            <a:avLst/>
          </a:prstGeom>
          <a:noFill/>
        </p:spPr>
        <p:txBody>
          <a:bodyPr wrap="square" rtlCol="0">
            <a:spAutoFit/>
          </a:bodyPr>
          <a:lstStyle/>
          <a:p>
            <a:pPr marL="514350" indent="-514350" fontAlgn="base">
              <a:buFont typeface="+mj-lt"/>
              <a:buAutoNum type="arabicPeriod"/>
            </a:pPr>
            <a:r>
              <a:rPr lang="en-US" sz="3200" dirty="0">
                <a:latin typeface="Arial" panose="020B0604020202020204" pitchFamily="34" charset="0"/>
                <a:cs typeface="Arial" panose="020B0604020202020204" pitchFamily="34" charset="0"/>
              </a:rPr>
              <a:t>Research and create pseudo-code of traditional algorithms for chess (Minimax) and alternative algorithms (Monte-Carlo Tree Search) </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Fork a basic C++ chess program and adapt the game to allow for algorithms to play</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Import a set of endgame scenarios of similar difficulty</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Implement algorithms and time and resources monitoring</a:t>
            </a:r>
          </a:p>
          <a:p>
            <a:pPr marL="514350" indent="-514350" fontAlgn="base">
              <a:buFont typeface="+mj-lt"/>
              <a:buAutoNum type="arabicPeriod"/>
            </a:pPr>
            <a:r>
              <a:rPr lang="en-US" sz="3200" dirty="0">
                <a:latin typeface="Arial" panose="020B0604020202020204" pitchFamily="34" charset="0"/>
                <a:cs typeface="Arial" panose="020B0604020202020204" pitchFamily="34" charset="0"/>
              </a:rPr>
              <a:t>Analyze the time and space complexity and conclude results</a:t>
            </a:r>
          </a:p>
          <a:p>
            <a:pPr marL="971550" lvl="1" indent="-514350" fontAlgn="base">
              <a:buFont typeface="+mj-lt"/>
              <a:buAutoNum type="alphaLcPeriod"/>
            </a:pPr>
            <a:r>
              <a:rPr lang="en-US" sz="3200" dirty="0">
                <a:latin typeface="Arial" panose="020B0604020202020204" pitchFamily="34" charset="0"/>
                <a:cs typeface="Arial" panose="020B0604020202020204" pitchFamily="34" charset="0"/>
              </a:rPr>
              <a:t>Time per move vs move number</a:t>
            </a:r>
          </a:p>
          <a:p>
            <a:pPr marL="971550" lvl="1" indent="-514350" fontAlgn="base">
              <a:buFont typeface="+mj-lt"/>
              <a:buAutoNum type="alphaLcPeriod"/>
            </a:pPr>
            <a:r>
              <a:rPr lang="en-US" sz="3200" dirty="0">
                <a:latin typeface="Arial" panose="020B0604020202020204" pitchFamily="34" charset="0"/>
                <a:cs typeface="Arial" panose="020B0604020202020204" pitchFamily="34" charset="0"/>
              </a:rPr>
              <a:t>Memory per move vs move number</a:t>
            </a:r>
          </a:p>
          <a:p>
            <a:pPr marL="971550" lvl="1" indent="-514350" fontAlgn="base">
              <a:buFont typeface="+mj-lt"/>
              <a:buAutoNum type="alphaLcPeriod"/>
            </a:pPr>
            <a:r>
              <a:rPr lang="en-US" sz="3200" dirty="0">
                <a:latin typeface="Arial" panose="020B0604020202020204" pitchFamily="34" charset="0"/>
                <a:cs typeface="Arial" panose="020B0604020202020204" pitchFamily="34" charset="0"/>
              </a:rPr>
              <a:t>Expected number of moves to solution vs obtained</a:t>
            </a:r>
          </a:p>
          <a:p>
            <a:pPr marL="971550" lvl="1" indent="-514350" fontAlgn="base">
              <a:buFont typeface="+mj-lt"/>
              <a:buAutoNum type="alphaLcPeriod"/>
            </a:pPr>
            <a:r>
              <a:rPr lang="en-US" sz="3200" dirty="0">
                <a:latin typeface="Arial" panose="020B0604020202020204" pitchFamily="34" charset="0"/>
                <a:cs typeface="Arial" panose="020B0604020202020204" pitchFamily="34" charset="0"/>
              </a:rPr>
              <a:t>Average win rate of playing both sides for each endgame</a:t>
            </a:r>
          </a:p>
        </p:txBody>
      </p:sp>
      <p:sp>
        <p:nvSpPr>
          <p:cNvPr id="10" name="TextBox 9">
            <a:extLst>
              <a:ext uri="{FF2B5EF4-FFF2-40B4-BE49-F238E27FC236}">
                <a16:creationId xmlns:a16="http://schemas.microsoft.com/office/drawing/2014/main" id="{6D41D563-ABA0-40FD-BD19-7D8F94C49ABB}"/>
              </a:ext>
            </a:extLst>
          </p:cNvPr>
          <p:cNvSpPr txBox="1"/>
          <p:nvPr/>
        </p:nvSpPr>
        <p:spPr>
          <a:xfrm>
            <a:off x="925844" y="3557393"/>
            <a:ext cx="19531935" cy="10433625"/>
          </a:xfrm>
          <a:prstGeom prst="rect">
            <a:avLst/>
          </a:prstGeom>
          <a:noFill/>
        </p:spPr>
        <p:txBody>
          <a:bodyPr wrap="square" rtlCol="0">
            <a:spAutoFit/>
          </a:bodyPr>
          <a:lstStyle/>
          <a:p>
            <a:pPr marL="3657600" lvl="7" indent="-457200" fontAlgn="base">
              <a:buFont typeface="Arial" panose="020B0604020202020204" pitchFamily="34" charset="0"/>
              <a:buChar char="•"/>
            </a:pPr>
            <a:endParaRPr lang="en-US" sz="3200" b="1" dirty="0">
              <a:latin typeface="Arial" panose="020B0604020202020204" pitchFamily="34" charset="0"/>
              <a:cs typeface="Arial" panose="020B0604020202020204" pitchFamily="34" charset="0"/>
            </a:endParaRPr>
          </a:p>
          <a:p>
            <a:pPr marL="3657600" lvl="7" indent="-457200" fontAlgn="base">
              <a:buFont typeface="Arial" panose="020B0604020202020204" pitchFamily="34" charset="0"/>
              <a:buChar char="•"/>
            </a:pPr>
            <a:r>
              <a:rPr lang="en-US" sz="3200" b="1" dirty="0">
                <a:latin typeface="Arial" panose="020B0604020202020204" pitchFamily="34" charset="0"/>
                <a:cs typeface="Arial" panose="020B0604020202020204" pitchFamily="34" charset="0"/>
              </a:rPr>
              <a:t>Chess Endgame</a:t>
            </a:r>
          </a:p>
          <a:p>
            <a:pPr lvl="7"/>
            <a:r>
              <a:rPr lang="en-US" sz="3200" dirty="0">
                <a:latin typeface="Arial" panose="020B0604020202020204" pitchFamily="34" charset="0"/>
                <a:cs typeface="Arial" panose="020B0604020202020204" pitchFamily="34" charset="0"/>
              </a:rPr>
              <a:t>Classically the stage of the game where there are a few pieces left. There is no clear distinction between middlegame and endgame. The characteristics of an endgame are usually when players are attempting to promote their pawns and utilizing their king to attack.</a:t>
            </a:r>
          </a:p>
          <a:p>
            <a:pPr lvl="7"/>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b="1" dirty="0">
                <a:latin typeface="Arial" panose="020B0604020202020204" pitchFamily="34" charset="0"/>
                <a:cs typeface="Arial" panose="020B0604020202020204" pitchFamily="34" charset="0"/>
              </a:rPr>
              <a:t>Heuristic algorithm</a:t>
            </a:r>
          </a:p>
          <a:p>
            <a:r>
              <a:rPr lang="en-US" sz="3200" dirty="0">
                <a:latin typeface="Arial" panose="020B0604020202020204" pitchFamily="34" charset="0"/>
                <a:cs typeface="Arial" panose="020B0604020202020204" pitchFamily="34" charset="0"/>
              </a:rPr>
              <a:t>Essentially is an approximation of a solution that is obtained efficiently. Often used when an exact solution cannot be found in a reasonable time through classical means. </a:t>
            </a:r>
          </a:p>
          <a:p>
            <a:pPr marL="457200" indent="-457200">
              <a:buFont typeface="Arial" panose="020B0604020202020204" pitchFamily="34" charset="0"/>
              <a:buChar char="•"/>
            </a:pPr>
            <a:r>
              <a:rPr lang="en-US" sz="3200" b="1" dirty="0">
                <a:latin typeface="Arial" panose="020B0604020202020204" pitchFamily="34" charset="0"/>
                <a:cs typeface="Arial" panose="020B0604020202020204" pitchFamily="34" charset="0"/>
              </a:rPr>
              <a:t>Minimax</a:t>
            </a:r>
          </a:p>
          <a:p>
            <a:r>
              <a:rPr lang="en-US" sz="3200" dirty="0">
                <a:latin typeface="Arial" panose="020B0604020202020204" pitchFamily="34" charset="0"/>
                <a:cs typeface="Arial" panose="020B0604020202020204" pitchFamily="34" charset="0"/>
              </a:rPr>
              <a:t>Originally formulated for two player zero-sum games. Utilizes an evaluation function to determine which player has the advantage, high value favoring the first player, vice versa. Explores the search space for k depth while maximizing the value on player one’s turn and minimizing on player two’s turn. This is done by assuming the opposing player moves optimally, selecting the lowest value on every turn. The move that leads to the highest/best outcome at k depth is selected. </a:t>
            </a:r>
          </a:p>
          <a:p>
            <a:pPr marL="457200" indent="-457200">
              <a:buFont typeface="Arial" panose="020B0604020202020204" pitchFamily="34" charset="0"/>
              <a:buChar char="•"/>
            </a:pPr>
            <a:r>
              <a:rPr lang="en-US" sz="3200" b="1" dirty="0">
                <a:latin typeface="Arial" panose="020B0604020202020204" pitchFamily="34" charset="0"/>
                <a:cs typeface="Arial" panose="020B0604020202020204" pitchFamily="34" charset="0"/>
              </a:rPr>
              <a:t>Monte-Carlo Tree Search</a:t>
            </a:r>
          </a:p>
          <a:p>
            <a:r>
              <a:rPr lang="en-US" sz="3200" dirty="0">
                <a:latin typeface="Arial" panose="020B0604020202020204" pitchFamily="34" charset="0"/>
                <a:cs typeface="Arial" panose="020B0604020202020204" pitchFamily="34" charset="0"/>
              </a:rPr>
              <a:t>Applicable for incomplete information games. It utilizes an expected outcome model instead of an evaluation function. MCTS obtains the most promising move by expanding the search tree based on random sampling of the search space. Each turn, k number of games are played with random moves until they end and the move with the highest win probability is selected.</a:t>
            </a:r>
          </a:p>
        </p:txBody>
      </p:sp>
      <p:pic>
        <p:nvPicPr>
          <p:cNvPr id="2" name="Picture 1">
            <a:extLst>
              <a:ext uri="{FF2B5EF4-FFF2-40B4-BE49-F238E27FC236}">
                <a16:creationId xmlns:a16="http://schemas.microsoft.com/office/drawing/2014/main" id="{AC3A10A2-66B7-43E5-A970-6EC22A7E9649}"/>
              </a:ext>
            </a:extLst>
          </p:cNvPr>
          <p:cNvPicPr>
            <a:picLocks noChangeAspect="1"/>
          </p:cNvPicPr>
          <p:nvPr/>
        </p:nvPicPr>
        <p:blipFill>
          <a:blip r:embed="rId3"/>
          <a:stretch>
            <a:fillRect/>
          </a:stretch>
        </p:blipFill>
        <p:spPr>
          <a:xfrm>
            <a:off x="925843" y="3744715"/>
            <a:ext cx="2967732" cy="29639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 name="TextBox 26">
            <a:extLst>
              <a:ext uri="{FF2B5EF4-FFF2-40B4-BE49-F238E27FC236}">
                <a16:creationId xmlns:a16="http://schemas.microsoft.com/office/drawing/2014/main" id="{BC2AEC0B-1F85-4372-B2F9-BC20BA85E8BB}"/>
              </a:ext>
            </a:extLst>
          </p:cNvPr>
          <p:cNvSpPr txBox="1"/>
          <p:nvPr/>
        </p:nvSpPr>
        <p:spPr>
          <a:xfrm>
            <a:off x="925843" y="26940444"/>
            <a:ext cx="19531936" cy="2062103"/>
          </a:xfrm>
          <a:prstGeom prst="rect">
            <a:avLst/>
          </a:prstGeom>
          <a:noFill/>
        </p:spPr>
        <p:txBody>
          <a:bodyPr wrap="square" rtlCol="0">
            <a:spAutoFit/>
          </a:bodyPr>
          <a:lstStyle/>
          <a:p>
            <a:pPr fontAlgn="base"/>
            <a:r>
              <a:rPr lang="en-US" sz="3200" dirty="0">
                <a:latin typeface="Arial" panose="020B0604020202020204" pitchFamily="34" charset="0"/>
                <a:cs typeface="Arial" panose="020B0604020202020204" pitchFamily="34" charset="0"/>
              </a:rPr>
              <a:t>Creating a clear criteria for the opening, middlegame, and endgame will allow a better comparison of performance. Then playing the game from the start will allow analysis between different stages. Adding understanding of the strengths and weaknesses of the algorithms and what the optimal playstyle is at each stage. Comparison with a retrograde analysis solution can show the efficiency versus accuracy trade off.</a:t>
            </a:r>
          </a:p>
        </p:txBody>
      </p:sp>
    </p:spTree>
    <p:extLst>
      <p:ext uri="{BB962C8B-B14F-4D97-AF65-F5344CB8AC3E}">
        <p14:creationId xmlns:p14="http://schemas.microsoft.com/office/powerpoint/2010/main" val="3206126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293</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Ng</dc:creator>
  <cp:lastModifiedBy>Nicholas Ng</cp:lastModifiedBy>
  <cp:revision>22</cp:revision>
  <dcterms:created xsi:type="dcterms:W3CDTF">2020-03-18T15:16:48Z</dcterms:created>
  <dcterms:modified xsi:type="dcterms:W3CDTF">2020-04-03T11:08:51Z</dcterms:modified>
</cp:coreProperties>
</file>