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4"/>
  </p:notesMasterIdLst>
  <p:handoutMasterIdLst>
    <p:handoutMasterId r:id="rId35"/>
  </p:handoutMasterIdLst>
  <p:sldIdLst>
    <p:sldId id="300" r:id="rId2"/>
    <p:sldId id="256" r:id="rId3"/>
    <p:sldId id="257" r:id="rId4"/>
    <p:sldId id="28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87" r:id="rId20"/>
    <p:sldId id="274" r:id="rId21"/>
    <p:sldId id="275" r:id="rId22"/>
    <p:sldId id="290" r:id="rId23"/>
    <p:sldId id="291" r:id="rId24"/>
    <p:sldId id="295" r:id="rId25"/>
    <p:sldId id="292" r:id="rId26"/>
    <p:sldId id="297" r:id="rId27"/>
    <p:sldId id="299" r:id="rId28"/>
    <p:sldId id="298" r:id="rId29"/>
    <p:sldId id="293" r:id="rId30"/>
    <p:sldId id="294" r:id="rId31"/>
    <p:sldId id="296" r:id="rId32"/>
    <p:sldId id="288" r:id="rId33"/>
  </p:sldIdLst>
  <p:sldSz cx="9144000" cy="6858000" type="screen4x3"/>
  <p:notesSz cx="9906000" cy="6794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453" autoAdjust="0"/>
  </p:normalViewPr>
  <p:slideViewPr>
    <p:cSldViewPr snapToGrid="0">
      <p:cViewPr varScale="1">
        <p:scale>
          <a:sx n="86" d="100"/>
          <a:sy n="86" d="100"/>
        </p:scale>
        <p:origin x="22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2395-B89D-43AE-B6BF-C3D7D4F399B5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62C71-0B20-4BC1-8C69-D65279DBE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A8E1-B80D-4869-8EAB-80B16F3360E7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4238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269853"/>
            <a:ext cx="792480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108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52E8-80D0-4965-A5E2-F8BC1E947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68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7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28329C3-AFCF-4FFA-BFCD-575FF1ABE77B}" type="slidenum">
              <a:rPr lang="en-US" altLang="zh-TW"/>
              <a:pPr eaLnBrk="1" hangingPunct="1"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583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5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6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3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2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0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6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9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9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7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1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8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3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2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4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3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6E16-B719-4DD9-98C6-0104BCAB736C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8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racle.com/technetwork/java/javase/downloads/jdk-netbeans-jsp-142931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downloa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336" y="1467328"/>
            <a:ext cx="9362960" cy="30544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CSCI 1130</a:t>
            </a:r>
            <a:br>
              <a:rPr lang="en-US" altLang="zh-CN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One</a:t>
            </a:r>
            <a:endParaRPr lang="zh-CN" alt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10" y="1292908"/>
            <a:ext cx="6811522" cy="4004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 your Project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268" y="5197033"/>
            <a:ext cx="76480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HK" dirty="0" smtClean="0"/>
              <a:t>“Run Project (F6)” will perform “Build Project” and </a:t>
            </a:r>
            <a:r>
              <a:rPr lang="en-US" altLang="zh-HK" dirty="0" smtClean="0">
                <a:solidFill>
                  <a:srgbClr val="FF0000"/>
                </a:solidFill>
              </a:rPr>
              <a:t>RUN</a:t>
            </a:r>
            <a:r>
              <a:rPr lang="en-US" altLang="zh-HK" dirty="0" smtClean="0"/>
              <a:t> the program.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HK" dirty="0" smtClean="0"/>
              <a:t>“Build Project (F11)” </a:t>
            </a:r>
            <a:r>
              <a:rPr lang="en-US" altLang="zh-HK" dirty="0"/>
              <a:t>will check your source code and </a:t>
            </a:r>
            <a:r>
              <a:rPr lang="en-US" altLang="zh-HK" i="1" dirty="0">
                <a:solidFill>
                  <a:srgbClr val="FF0000"/>
                </a:solidFill>
              </a:rPr>
              <a:t>compile</a:t>
            </a:r>
            <a:r>
              <a:rPr lang="en-US" altLang="zh-HK" i="1" dirty="0"/>
              <a:t> </a:t>
            </a:r>
            <a:r>
              <a:rPr lang="en-US" altLang="zh-HK" dirty="0"/>
              <a:t>your program</a:t>
            </a:r>
            <a:r>
              <a:rPr lang="en-US" altLang="zh-HK" dirty="0" smtClean="0"/>
              <a:t>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Click </a:t>
            </a:r>
            <a:r>
              <a:rPr lang="en-US" altLang="en-US" dirty="0"/>
              <a:t>“Clean and </a:t>
            </a:r>
            <a:r>
              <a:rPr lang="en-US" altLang="en-US" dirty="0" smtClean="0"/>
              <a:t>Build Project” </a:t>
            </a:r>
            <a:r>
              <a:rPr lang="en-US" altLang="en-US" dirty="0"/>
              <a:t>if you </a:t>
            </a:r>
            <a:r>
              <a:rPr lang="en-US" altLang="zh-HK" dirty="0"/>
              <a:t>encounter</a:t>
            </a:r>
            <a:r>
              <a:rPr lang="en-US" altLang="en-US" dirty="0"/>
              <a:t> any </a:t>
            </a:r>
            <a:r>
              <a:rPr lang="en-US" altLang="zh-HK" dirty="0"/>
              <a:t>mysterious problem…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19200" y="1561169"/>
            <a:ext cx="2007112" cy="16297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208053" y="1862254"/>
            <a:ext cx="2062863" cy="15463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208053" y="1996567"/>
            <a:ext cx="2062863" cy="19188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0" y="1803323"/>
            <a:ext cx="7768749" cy="4567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Build a Project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2880" y="5933369"/>
            <a:ext cx="2377440" cy="19914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0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0" y="1543011"/>
            <a:ext cx="8425582" cy="4953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Run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3760" y="1899849"/>
            <a:ext cx="274320" cy="25407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078866" y="5243331"/>
            <a:ext cx="5272654" cy="111682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6" y="1471960"/>
            <a:ext cx="4352989" cy="4734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Debug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4784" y="1690689"/>
            <a:ext cx="3688080" cy="152616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HK" dirty="0"/>
              <a:t>“</a:t>
            </a:r>
            <a:r>
              <a:rPr lang="en-US" altLang="zh-HK" dirty="0" smtClean="0">
                <a:solidFill>
                  <a:srgbClr val="FF0000"/>
                </a:solidFill>
              </a:rPr>
              <a:t>Debug </a:t>
            </a:r>
            <a:r>
              <a:rPr lang="en-US" altLang="zh-HK" dirty="0">
                <a:solidFill>
                  <a:srgbClr val="FF0000"/>
                </a:solidFill>
              </a:rPr>
              <a:t>Project</a:t>
            </a:r>
            <a:r>
              <a:rPr lang="en-US" altLang="zh-HK" dirty="0"/>
              <a:t>” is another way to </a:t>
            </a:r>
            <a:r>
              <a:rPr lang="en-US" altLang="zh-HK" i="1" dirty="0">
                <a:solidFill>
                  <a:srgbClr val="FF0000"/>
                </a:solidFill>
              </a:rPr>
              <a:t>Run</a:t>
            </a:r>
            <a:r>
              <a:rPr lang="en-US" altLang="zh-HK" dirty="0">
                <a:solidFill>
                  <a:srgbClr val="FF0000"/>
                </a:solidFill>
              </a:rPr>
              <a:t> </a:t>
            </a:r>
            <a:r>
              <a:rPr lang="en-US" altLang="zh-HK" dirty="0"/>
              <a:t>your </a:t>
            </a:r>
            <a:r>
              <a:rPr lang="en-US" altLang="zh-HK" dirty="0" smtClean="0"/>
              <a:t>Project, it will </a:t>
            </a:r>
            <a:r>
              <a:rPr lang="en-US" altLang="zh-HK" dirty="0"/>
              <a:t>also perform “</a:t>
            </a:r>
            <a:r>
              <a:rPr lang="en-US" altLang="zh-HK" dirty="0" smtClean="0">
                <a:solidFill>
                  <a:srgbClr val="FF0000"/>
                </a:solidFill>
              </a:rPr>
              <a:t>Build Project</a:t>
            </a:r>
            <a:r>
              <a:rPr lang="en-US" altLang="zh-HK" dirty="0"/>
              <a:t>” </a:t>
            </a:r>
            <a:r>
              <a:rPr lang="en-US" altLang="zh-HK" dirty="0" smtClean="0"/>
              <a:t>and RUN </a:t>
            </a:r>
            <a:r>
              <a:rPr lang="en-US" altLang="zh-HK" dirty="0"/>
              <a:t>the program with </a:t>
            </a:r>
            <a:r>
              <a:rPr lang="en-US" altLang="zh-HK" b="1" i="1" dirty="0"/>
              <a:t>debugger</a:t>
            </a:r>
            <a:r>
              <a:rPr lang="en-US" altLang="zh-HK" i="1" dirty="0"/>
              <a:t> support</a:t>
            </a:r>
            <a:r>
              <a:rPr lang="en-US" altLang="zh-HK" dirty="0" smtClean="0"/>
              <a:t>.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577344" y="1899849"/>
            <a:ext cx="1994898" cy="18295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89" y="1461797"/>
            <a:ext cx="8411621" cy="494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Exercise2: Create a JFrame</a:t>
            </a:r>
            <a:endParaRPr lang="zh-CN" altLang="en-US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61" y="3649939"/>
            <a:ext cx="4435087" cy="957313"/>
          </a:xfrm>
          <a:prstGeom prst="rect">
            <a:avLst/>
          </a:prstGeom>
          <a:noFill/>
          <a:ln w="57150">
            <a:solidFill>
              <a:srgbClr val="FF66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97842" y="4676931"/>
            <a:ext cx="5655503" cy="130718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1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53" y="1521243"/>
            <a:ext cx="7691811" cy="518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Right-click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Fix Imports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3721" y="3568390"/>
            <a:ext cx="1690328" cy="15684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83111"/>
            <a:ext cx="8072237" cy="4745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 Again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3227" y="3233854"/>
            <a:ext cx="1480285" cy="20367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79241"/>
            <a:ext cx="7474918" cy="4394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 Successful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5802"/>
            <a:ext cx="7886700" cy="4351338"/>
          </a:xfrm>
        </p:spPr>
        <p:txBody>
          <a:bodyPr/>
          <a:lstStyle/>
          <a:p>
            <a:r>
              <a:rPr lang="en-US" altLang="en-US" sz="2400" dirty="0"/>
              <a:t>Click “Clean </a:t>
            </a:r>
            <a:r>
              <a:rPr lang="en-US" altLang="en-US" sz="2400" dirty="0" smtClean="0"/>
              <a:t>and </a:t>
            </a:r>
            <a:r>
              <a:rPr lang="en-US" altLang="en-US" sz="2400" dirty="0"/>
              <a:t>Build</a:t>
            </a:r>
            <a:r>
              <a:rPr lang="en-US" altLang="en-US" sz="2400" dirty="0" smtClean="0"/>
              <a:t>”</a:t>
            </a:r>
          </a:p>
          <a:p>
            <a:endParaRPr lang="en-US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943923" y="6050628"/>
            <a:ext cx="1784194" cy="1450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3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27717"/>
            <a:ext cx="8318819" cy="4890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Debug Main Project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0965" y="1906287"/>
            <a:ext cx="1918742" cy="15742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1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78" y="3442422"/>
            <a:ext cx="2847975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8" y="2109312"/>
            <a:ext cx="4720023" cy="3672437"/>
          </a:xfrm>
          <a:prstGeom prst="rect">
            <a:avLst/>
          </a:prstGeom>
        </p:spPr>
      </p:pic>
      <p:sp>
        <p:nvSpPr>
          <p:cNvPr id="204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JF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rame </a:t>
            </a: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Let’s Resize it…</a:t>
            </a:r>
            <a:endParaRPr lang="en-US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05387" y="2038944"/>
            <a:ext cx="6426187" cy="3130551"/>
            <a:chOff x="2605387" y="2038944"/>
            <a:chExt cx="6426187" cy="3130551"/>
          </a:xfrm>
        </p:grpSpPr>
        <p:sp>
          <p:nvSpPr>
            <p:cNvPr id="20487" name="Rectangle 10"/>
            <p:cNvSpPr>
              <a:spLocks noChangeArrowheads="1"/>
            </p:cNvSpPr>
            <p:nvPr/>
          </p:nvSpPr>
          <p:spPr bwMode="auto">
            <a:xfrm>
              <a:off x="2605387" y="3252386"/>
              <a:ext cx="1873250" cy="6477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36608" y="2038944"/>
              <a:ext cx="6294966" cy="3130551"/>
              <a:chOff x="2736608" y="2038944"/>
              <a:chExt cx="6294966" cy="3130551"/>
            </a:xfrm>
          </p:grpSpPr>
          <p:sp>
            <p:nvSpPr>
              <p:cNvPr id="20488" name="Line 13"/>
              <p:cNvSpPr>
                <a:spLocks noChangeShapeType="1"/>
              </p:cNvSpPr>
              <p:nvPr/>
            </p:nvSpPr>
            <p:spPr bwMode="auto">
              <a:xfrm>
                <a:off x="3568390" y="3900087"/>
                <a:ext cx="2408305" cy="126940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dash"/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" name="Rectangle 10"/>
              <p:cNvSpPr>
                <a:spLocks noChangeArrowheads="1"/>
              </p:cNvSpPr>
              <p:nvPr/>
            </p:nvSpPr>
            <p:spPr bwMode="auto">
              <a:xfrm>
                <a:off x="2736608" y="2038944"/>
                <a:ext cx="6294966" cy="8651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HK" sz="1800" dirty="0"/>
                  <a:t>Clicking this little cross ONLY </a:t>
                </a:r>
                <a:r>
                  <a:rPr lang="en-US" altLang="zh-HK" sz="1800" i="1" dirty="0"/>
                  <a:t>dismisses</a:t>
                </a:r>
                <a:r>
                  <a:rPr lang="en-US" altLang="zh-HK" sz="1800" dirty="0"/>
                  <a:t> the JFrame window,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HK" sz="1800" dirty="0"/>
                  <a:t>BUT the program will still be </a:t>
                </a:r>
                <a:r>
                  <a:rPr lang="en-US" altLang="zh-HK" sz="1800" i="1" dirty="0"/>
                  <a:t>running in the background</a:t>
                </a:r>
                <a:r>
                  <a:rPr lang="en-US" altLang="zh-HK" sz="1800" dirty="0"/>
                  <a:t>…</a:t>
                </a:r>
                <a:endParaRPr lang="en-US" altLang="en-US" sz="1800" dirty="0"/>
              </a:p>
            </p:txBody>
          </p:sp>
          <p:sp>
            <p:nvSpPr>
              <p:cNvPr id="20490" name="Line 13"/>
              <p:cNvSpPr>
                <a:spLocks noChangeShapeType="1"/>
              </p:cNvSpPr>
              <p:nvPr/>
            </p:nvSpPr>
            <p:spPr bwMode="auto">
              <a:xfrm>
                <a:off x="7416558" y="2904131"/>
                <a:ext cx="792162" cy="64770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dash"/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0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919" y="1507522"/>
            <a:ext cx="8511430" cy="1787246"/>
          </a:xfrm>
        </p:spPr>
        <p:txBody>
          <a:bodyPr/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Using Java SE (JDK) with NetBeans 8.2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0462" y="6078510"/>
            <a:ext cx="4133538" cy="779489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smtClean="0"/>
              <a:t>CSCI 1130</a:t>
            </a:r>
          </a:p>
          <a:p>
            <a:pPr algn="r"/>
            <a:r>
              <a:rPr lang="en-US" altLang="zh-CN" dirty="0" smtClean="0"/>
              <a:t>Tutorial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3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7" y="1397853"/>
            <a:ext cx="7408359" cy="4355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Finish Debugger Session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13652" y="4684683"/>
            <a:ext cx="5127322" cy="1880984"/>
            <a:chOff x="3237191" y="1776616"/>
            <a:chExt cx="5127322" cy="1880984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237191" y="1776616"/>
              <a:ext cx="210546" cy="2320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446399" y="3172033"/>
              <a:ext cx="3918114" cy="4855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1400" b="1" dirty="0">
                  <a:solidFill>
                    <a:srgbClr val="FF0000"/>
                  </a:solidFill>
                </a:rPr>
                <a:t>To stop this simple program,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1400" b="1" dirty="0">
                  <a:solidFill>
                    <a:srgbClr val="FF0000"/>
                  </a:solidFill>
                </a:rPr>
                <a:t>we have to finish the Debugger Session</a:t>
              </a:r>
              <a:r>
                <a:rPr lang="en-US" altLang="zh-HK" sz="1400" b="1" dirty="0" smtClean="0">
                  <a:solidFill>
                    <a:srgbClr val="FF0000"/>
                  </a:solidFill>
                </a:rPr>
                <a:t>.</a:t>
              </a:r>
              <a:endParaRPr lang="en-US" altLang="zh-H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H="1" flipV="1">
              <a:off x="3447737" y="2008682"/>
              <a:ext cx="998662" cy="1499017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dash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0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HK" dirty="0"/>
              <a:t>You have </a:t>
            </a:r>
            <a:r>
              <a:rPr lang="en-US" altLang="zh-HK" dirty="0" smtClean="0"/>
              <a:t>learnt…</a:t>
            </a:r>
            <a:endParaRPr lang="en-US" altLang="zh-HK" dirty="0"/>
          </a:p>
          <a:p>
            <a:pPr lvl="1">
              <a:lnSpc>
                <a:spcPct val="150000"/>
              </a:lnSpc>
            </a:pPr>
            <a:r>
              <a:rPr lang="en-US" altLang="zh-HK" dirty="0" smtClean="0"/>
              <a:t>Download and Install JDK as well as NetBeans</a:t>
            </a:r>
          </a:p>
          <a:p>
            <a:pPr lvl="1">
              <a:lnSpc>
                <a:spcPct val="150000"/>
              </a:lnSpc>
            </a:pPr>
            <a:r>
              <a:rPr lang="en-US" altLang="zh-HK" dirty="0" smtClean="0"/>
              <a:t>Launch </a:t>
            </a:r>
            <a:r>
              <a:rPr lang="en-US" altLang="zh-HK" dirty="0"/>
              <a:t>NetBeans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Create a New Java Application Project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Edit a simple “Hello World” program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Build/ Run/ Debug a project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Create a simple JFrame window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Fix a simple kind of error by clicking [Fix Imports]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Finish a Debugger </a:t>
            </a:r>
            <a:r>
              <a:rPr lang="en-US" altLang="zh-HK" dirty="0" smtClean="0"/>
              <a:t>Session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18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 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Get acquaint with the NetBeans Java programming environment.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Learn the structure and format of a Java program by example.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7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6852" y="32335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GB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46852" y="52306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6161" y="1825625"/>
            <a:ext cx="6351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zh-CN" altLang="en-US" dirty="0"/>
          </a:p>
        </p:txBody>
      </p:sp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6" y="1454739"/>
            <a:ext cx="7402167" cy="509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909320" y="1864360"/>
            <a:ext cx="1930400" cy="208788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Project window shows the </a:t>
            </a:r>
            <a:r>
              <a:rPr kumimoji="0" lang="en-US" altLang="zh-TW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CuteWindow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project organization tree structure.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878124" y="1864360"/>
            <a:ext cx="5320996" cy="3093720"/>
            <a:chOff x="2878124" y="1864360"/>
            <a:chExt cx="5320996" cy="3093720"/>
          </a:xfrm>
        </p:grpSpPr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2878124" y="1864360"/>
              <a:ext cx="5320996" cy="30937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200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22320" y="4175760"/>
              <a:ext cx="4632960" cy="558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altLang="zh-CN" sz="1400" dirty="0">
                  <a:solidFill>
                    <a:srgbClr val="FF0000"/>
                  </a:solidFill>
                </a:rPr>
                <a:t>Editor window.  Colour highlighting shows syntax of the code.</a:t>
              </a:r>
              <a:endParaRPr lang="zh-CN" altLang="zh-CN" sz="1400" dirty="0">
                <a:solidFill>
                  <a:srgbClr val="FF0000"/>
                </a:solidFill>
              </a:endParaRPr>
            </a:p>
            <a:p>
              <a:r>
                <a:rPr lang="en-GB" altLang="zh-CN" sz="1400" dirty="0">
                  <a:solidFill>
                    <a:srgbClr val="FF0000"/>
                  </a:solidFill>
                </a:rPr>
                <a:t>Press key &lt;F6&gt; to Run (Build/Compile and Run in one shot)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909320" y="3952240"/>
            <a:ext cx="1968804" cy="24384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CN" sz="1400" dirty="0">
                <a:solidFill>
                  <a:srgbClr val="FF0000"/>
                </a:solidFill>
              </a:rPr>
              <a:t>As you type the program in the Editor window, this Navigator window will grow and change</a:t>
            </a:r>
            <a:r>
              <a:rPr lang="en-GB" altLang="zh-CN" sz="1400" dirty="0" smtClean="0">
                <a:solidFill>
                  <a:srgbClr val="FF0000"/>
                </a:solidFill>
              </a:rPr>
              <a:t>!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2916528" y="4958080"/>
            <a:ext cx="5282592" cy="14325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/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en-GB" altLang="zh-CN" sz="1600" dirty="0" smtClean="0">
                <a:solidFill>
                  <a:srgbClr val="FF0000"/>
                </a:solidFill>
              </a:rPr>
              <a:t>Output </a:t>
            </a:r>
            <a:r>
              <a:rPr lang="en-GB" altLang="zh-CN" sz="1600" dirty="0">
                <a:solidFill>
                  <a:srgbClr val="FF0000"/>
                </a:solidFill>
              </a:rPr>
              <a:t>window shows you error and warning messages.  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algn="ctr"/>
            <a:r>
              <a:rPr lang="en-GB" altLang="zh-CN" sz="1600" dirty="0">
                <a:solidFill>
                  <a:srgbClr val="FF0000"/>
                </a:solidFill>
              </a:rPr>
              <a:t>Some of them are clickable!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8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795" y="1825625"/>
            <a:ext cx="6810410" cy="43513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356360" y="5090160"/>
            <a:ext cx="5452110" cy="1630205"/>
            <a:chOff x="1356360" y="5090160"/>
            <a:chExt cx="5452110" cy="1630205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1356360" y="5090160"/>
              <a:ext cx="3225800" cy="6299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200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CN" altLang="zh-CN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2969260" y="5720079"/>
              <a:ext cx="1226820" cy="31496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3582670" y="6090445"/>
              <a:ext cx="3225800" cy="6299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200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FF0000"/>
                  </a:solidFill>
                </a:rPr>
                <a:t>Please fill in your own student ID, name and date here!</a:t>
              </a:r>
              <a:endParaRPr lang="zh-CN" altLang="zh-CN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2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Fix BUGS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15" y="1413642"/>
            <a:ext cx="8217170" cy="5283187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883710" y="4551903"/>
            <a:ext cx="5631640" cy="188909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Fix Simple Bugs</a:t>
            </a:r>
            <a:endParaRPr lang="zh-CN" altLang="en-US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sensitive: wrong letter case/ spelling mistake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Missing </a:t>
            </a:r>
            <a:r>
              <a:rPr lang="en-US" altLang="zh-CN" dirty="0"/>
              <a:t>s</a:t>
            </a:r>
            <a:r>
              <a:rPr lang="en-US" altLang="zh-CN" dirty="0" smtClean="0"/>
              <a:t>emicolon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14" y="2864371"/>
            <a:ext cx="36385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58" y="2329385"/>
            <a:ext cx="3562350" cy="400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2164" y="2810440"/>
            <a:ext cx="768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right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208" y="2288595"/>
            <a:ext cx="273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wrong case/ spelling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954" y="4930233"/>
            <a:ext cx="31242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908" y="4433347"/>
            <a:ext cx="310515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7924" y="4849568"/>
            <a:ext cx="768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right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968" y="4327723"/>
            <a:ext cx="974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wrong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Fix Simple Bugs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 parentheses mismatch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Incorrect argument syntax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65" y="2681622"/>
            <a:ext cx="280035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09" y="2278434"/>
            <a:ext cx="2638425" cy="371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8137" y="2681622"/>
            <a:ext cx="768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right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0181" y="2159777"/>
            <a:ext cx="974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wrong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013" y="4750603"/>
            <a:ext cx="452437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065" y="4289046"/>
            <a:ext cx="3581400" cy="36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4094" y="4650996"/>
            <a:ext cx="768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right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6138" y="4129151"/>
            <a:ext cx="974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wrong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0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Submit Your Assignment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Locate your NetBeans project folder, e.g. </a:t>
            </a:r>
            <a:r>
              <a:rPr lang="en-US" altLang="zh-CN" dirty="0" smtClean="0">
                <a:solidFill>
                  <a:srgbClr val="FF0000"/>
                </a:solidFill>
              </a:rPr>
              <a:t>H:\JAVA_ASG1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ZIP the project folder </a:t>
            </a:r>
            <a:r>
              <a:rPr lang="en-US" altLang="zh-CN" dirty="0" err="1" smtClean="0">
                <a:solidFill>
                  <a:srgbClr val="FF0000"/>
                </a:solidFill>
              </a:rPr>
              <a:t>CuteWindow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and Submit the file </a:t>
            </a:r>
            <a:r>
              <a:rPr lang="en-US" altLang="zh-CN" dirty="0" smtClean="0">
                <a:solidFill>
                  <a:srgbClr val="FF0000"/>
                </a:solidFill>
              </a:rPr>
              <a:t>CuteWindow.zip</a:t>
            </a:r>
            <a:r>
              <a:rPr lang="en-US" altLang="zh-CN" dirty="0" smtClean="0"/>
              <a:t> via our Online Assignment Collection Box on Blackboard &lt;https</a:t>
            </a:r>
            <a:r>
              <a:rPr lang="en-US" altLang="zh-CN" dirty="0" smtClean="0"/>
              <a:t>://</a:t>
            </a:r>
            <a:r>
              <a:rPr lang="en-US" dirty="0" smtClean="0"/>
              <a:t>blackboard.cuhk.edu.hk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JDK 8.x + NetBeans IDE 8.2.x (BUNDLED download and install)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http://www.oracle.com/technetwork/java/javase/downloads/jdk-netbeans-jsp-142931.html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6" y="2512506"/>
            <a:ext cx="5191075" cy="426409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16136" y="3315500"/>
            <a:ext cx="7999214" cy="2204354"/>
            <a:chOff x="822960" y="3379733"/>
            <a:chExt cx="7999214" cy="2204354"/>
          </a:xfrm>
        </p:grpSpPr>
        <p:sp>
          <p:nvSpPr>
            <p:cNvPr id="8" name="Rectangle 7"/>
            <p:cNvSpPr/>
            <p:nvPr/>
          </p:nvSpPr>
          <p:spPr>
            <a:xfrm>
              <a:off x="822960" y="4409440"/>
              <a:ext cx="5059680" cy="11746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Straight Arrow Connector 9"/>
            <p:cNvCxnSpPr>
              <a:stCxn id="8" idx="3"/>
              <a:endCxn id="11" idx="2"/>
            </p:cNvCxnSpPr>
            <p:nvPr/>
          </p:nvCxnSpPr>
          <p:spPr>
            <a:xfrm flipV="1">
              <a:off x="5882640" y="4050293"/>
              <a:ext cx="1532374" cy="94647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007854" y="3379733"/>
              <a:ext cx="2814320" cy="6705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Download it according to your OS!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300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Marking Scheme and Notes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The </a:t>
            </a:r>
            <a:r>
              <a:rPr lang="en-US" altLang="zh-CN" dirty="0"/>
              <a:t>submitted program should be free of any </a:t>
            </a:r>
            <a:r>
              <a:rPr lang="en-US" altLang="zh-CN" dirty="0">
                <a:solidFill>
                  <a:srgbClr val="FF0000"/>
                </a:solidFill>
              </a:rPr>
              <a:t>typing mistakes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compilation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errors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warnings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Comment/remark</a:t>
            </a:r>
            <a:r>
              <a:rPr lang="en-US" altLang="zh-CN" dirty="0"/>
              <a:t>, indentation, style are under assessment in every programming assignments unless specified otherwise.  This program gives you an example of a well-formatted source file.  Variable naming, proper indentation for code blocks and adequate comments are important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 Remember </a:t>
            </a:r>
            <a:r>
              <a:rPr lang="en-US" altLang="zh-CN" dirty="0"/>
              <a:t>to do your submission before </a:t>
            </a:r>
            <a:r>
              <a:rPr lang="en-US" altLang="zh-CN" dirty="0">
                <a:solidFill>
                  <a:srgbClr val="FF0000"/>
                </a:solidFill>
              </a:rPr>
              <a:t>6:00 p.m</a:t>
            </a:r>
            <a:r>
              <a:rPr lang="en-US" altLang="zh-CN" dirty="0"/>
              <a:t>. of the due date.  No late submission would be accepted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 If </a:t>
            </a:r>
            <a:r>
              <a:rPr lang="en-US" altLang="zh-CN" dirty="0"/>
              <a:t>you submit multiple times, </a:t>
            </a:r>
            <a:r>
              <a:rPr lang="en-US" altLang="zh-CN" b="1" u="sng" dirty="0">
                <a:solidFill>
                  <a:srgbClr val="FF0000"/>
                </a:solidFill>
              </a:rPr>
              <a:t>ONLY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the content and time-stamp of the </a:t>
            </a:r>
            <a:r>
              <a:rPr lang="en-US" altLang="zh-CN" b="1" u="sng" dirty="0">
                <a:solidFill>
                  <a:srgbClr val="FF0000"/>
                </a:solidFill>
              </a:rPr>
              <a:t>latest</a:t>
            </a:r>
            <a:r>
              <a:rPr lang="en-US" altLang="zh-CN" dirty="0"/>
              <a:t> one would be counted.  You may delete (i.e. take back) your attached file and re-submit.  We ONLY take into account the </a:t>
            </a:r>
            <a:r>
              <a:rPr lang="en-US" altLang="zh-CN" dirty="0">
                <a:solidFill>
                  <a:srgbClr val="FF0000"/>
                </a:solidFill>
              </a:rPr>
              <a:t>last submission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981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Things to TRY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b="1" dirty="0" smtClean="0"/>
              <a:t>1. </a:t>
            </a:r>
            <a:r>
              <a:rPr lang="en-US" altLang="zh-CN" b="1" dirty="0" smtClean="0">
                <a:solidFill>
                  <a:srgbClr val="FF0000"/>
                </a:solidFill>
              </a:rPr>
              <a:t>Locate</a:t>
            </a:r>
            <a:r>
              <a:rPr lang="en-US" altLang="zh-CN" dirty="0" smtClean="0"/>
              <a:t> </a:t>
            </a:r>
            <a:r>
              <a:rPr lang="en-US" altLang="zh-CN" dirty="0"/>
              <a:t>your NetBeans project folder and find a </a:t>
            </a:r>
            <a:r>
              <a:rPr lang="en-US" altLang="zh-CN" dirty="0" smtClean="0"/>
              <a:t>file </a:t>
            </a:r>
            <a:r>
              <a:rPr lang="en-US" altLang="zh-CN" b="1" dirty="0" smtClean="0">
                <a:solidFill>
                  <a:srgbClr val="FF0000"/>
                </a:solidFill>
              </a:rPr>
              <a:t>CuteWindow.jar</a:t>
            </a:r>
            <a:r>
              <a:rPr lang="en-US" altLang="zh-CN" dirty="0"/>
              <a:t>.  </a:t>
            </a:r>
            <a:r>
              <a:rPr lang="en-US" altLang="zh-CN" dirty="0" smtClean="0"/>
              <a:t>	Double </a:t>
            </a:r>
            <a:r>
              <a:rPr lang="en-US" altLang="zh-CN" dirty="0"/>
              <a:t>click it</a:t>
            </a:r>
            <a:r>
              <a:rPr lang="en-US" altLang="zh-CN" dirty="0" smtClean="0"/>
              <a:t>!</a:t>
            </a:r>
            <a:endParaRPr lang="zh-CN" altLang="zh-CN" dirty="0"/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b="1" dirty="0" smtClean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b="1" dirty="0" smtClean="0"/>
              <a:t>2. </a:t>
            </a:r>
            <a:r>
              <a:rPr lang="en-US" altLang="zh-CN" b="1" dirty="0" smtClean="0">
                <a:solidFill>
                  <a:srgbClr val="FF0000"/>
                </a:solidFill>
              </a:rPr>
              <a:t>Change</a:t>
            </a:r>
            <a:r>
              <a:rPr lang="en-US" altLang="zh-CN" b="1" dirty="0" smtClean="0"/>
              <a:t> </a:t>
            </a:r>
            <a:r>
              <a:rPr lang="en-US" altLang="zh-CN" dirty="0"/>
              <a:t>the </a:t>
            </a:r>
            <a:r>
              <a:rPr lang="en-US" altLang="zh-CN" dirty="0" smtClean="0"/>
              <a:t>spiral speed </a:t>
            </a:r>
            <a:r>
              <a:rPr lang="en-US" altLang="zh-CN" smtClean="0"/>
              <a:t>and/or range.</a:t>
            </a:r>
            <a:endParaRPr lang="zh-CN" altLang="zh-CN" dirty="0"/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b="1" dirty="0" smtClean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b="1" dirty="0" smtClean="0"/>
              <a:t>3. </a:t>
            </a:r>
            <a:r>
              <a:rPr lang="en-US" altLang="zh-CN" b="1" dirty="0" smtClean="0">
                <a:solidFill>
                  <a:srgbClr val="FF0000"/>
                </a:solidFill>
              </a:rPr>
              <a:t>Add</a:t>
            </a:r>
            <a:r>
              <a:rPr lang="en-US" altLang="zh-CN" b="1" dirty="0" smtClean="0"/>
              <a:t> </a:t>
            </a:r>
            <a:r>
              <a:rPr lang="en-US" altLang="zh-CN" dirty="0"/>
              <a:t>your own cute behaviors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533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434" y="3020520"/>
            <a:ext cx="8511430" cy="77642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1" y="2193481"/>
            <a:ext cx="7238187" cy="4575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NetBeans IDE 8.2 SEPARATELY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https://netbeans.org/downloads/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397549" y="3660139"/>
            <a:ext cx="833120" cy="278526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23" y="1631281"/>
            <a:ext cx="7734765" cy="4566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New Project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91920" y="1981200"/>
            <a:ext cx="5842000" cy="3789680"/>
            <a:chOff x="822960" y="4409440"/>
            <a:chExt cx="5842000" cy="3789680"/>
          </a:xfrm>
        </p:grpSpPr>
        <p:sp>
          <p:nvSpPr>
            <p:cNvPr id="8" name="Rectangle 7"/>
            <p:cNvSpPr/>
            <p:nvPr/>
          </p:nvSpPr>
          <p:spPr>
            <a:xfrm>
              <a:off x="822960" y="4409440"/>
              <a:ext cx="213360" cy="2641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Straight Arrow Connector 8"/>
            <p:cNvCxnSpPr>
              <a:stCxn id="8" idx="3"/>
              <a:endCxn id="10" idx="1"/>
            </p:cNvCxnSpPr>
            <p:nvPr/>
          </p:nvCxnSpPr>
          <p:spPr>
            <a:xfrm>
              <a:off x="1036320" y="4541520"/>
              <a:ext cx="3241040" cy="343916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277360" y="7762240"/>
              <a:ext cx="2387600" cy="4368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Click “New Project…”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405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83" y="1812423"/>
            <a:ext cx="6734198" cy="4666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Java Application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4240" y="2854960"/>
            <a:ext cx="619760" cy="2641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372850" y="2854960"/>
            <a:ext cx="2533365" cy="2641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789452"/>
            <a:ext cx="6744049" cy="4673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Project Name and Location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28712" y="2406860"/>
            <a:ext cx="5907707" cy="3272580"/>
            <a:chOff x="559752" y="4835100"/>
            <a:chExt cx="5907707" cy="3272580"/>
          </a:xfrm>
        </p:grpSpPr>
        <p:sp>
          <p:nvSpPr>
            <p:cNvPr id="6" name="Rectangle 5"/>
            <p:cNvSpPr/>
            <p:nvPr/>
          </p:nvSpPr>
          <p:spPr>
            <a:xfrm>
              <a:off x="3345118" y="4835100"/>
              <a:ext cx="3122341" cy="8534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Straight Arrow Connector 6"/>
            <p:cNvCxnSpPr>
              <a:stCxn id="6" idx="1"/>
              <a:endCxn id="8" idx="3"/>
            </p:cNvCxnSpPr>
            <p:nvPr/>
          </p:nvCxnSpPr>
          <p:spPr>
            <a:xfrm flipH="1">
              <a:off x="2359253" y="5261820"/>
              <a:ext cx="985865" cy="189756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59752" y="6211094"/>
              <a:ext cx="1799501" cy="18965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b="1" dirty="0">
                  <a:solidFill>
                    <a:srgbClr val="FF0000"/>
                  </a:solidFill>
                </a:rPr>
                <a:t>Store the project </a:t>
              </a:r>
              <a:r>
                <a:rPr lang="en-US" altLang="zh-HK" b="1" dirty="0">
                  <a:solidFill>
                    <a:srgbClr val="FF0000"/>
                  </a:solidFill>
                </a:rPr>
                <a:t>anywhere </a:t>
              </a:r>
              <a:r>
                <a:rPr lang="en-US" altLang="en-US" b="1" dirty="0">
                  <a:solidFill>
                    <a:srgbClr val="FF0000"/>
                  </a:solidFill>
                </a:rPr>
                <a:t>you like but please remember the location!</a:t>
              </a:r>
              <a:endParaRPr lang="en-US" altLang="zh-HK" b="1" dirty="0">
                <a:solidFill>
                  <a:srgbClr val="FF0000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HK" b="1" dirty="0">
                  <a:solidFill>
                    <a:srgbClr val="FF0000"/>
                  </a:solidFill>
                </a:rPr>
                <a:t>The </a:t>
              </a:r>
              <a:r>
                <a:rPr lang="en-US" altLang="zh-HK" b="1" dirty="0" smtClean="0">
                  <a:solidFill>
                    <a:srgbClr val="FF0000"/>
                  </a:solidFill>
                </a:rPr>
                <a:t>default </a:t>
              </a:r>
              <a:r>
                <a:rPr lang="en-US" altLang="zh-HK" b="1" dirty="0">
                  <a:solidFill>
                    <a:srgbClr val="FF0000"/>
                  </a:solidFill>
                </a:rPr>
                <a:t>is </a:t>
              </a:r>
              <a:r>
                <a:rPr lang="en-US" altLang="zh-HK" b="1" dirty="0" smtClean="0">
                  <a:solidFill>
                    <a:srgbClr val="FF0000"/>
                  </a:solidFill>
                </a:rPr>
                <a:t>recommended!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79147" y="5132205"/>
            <a:ext cx="1951990" cy="1322827"/>
            <a:chOff x="3522357" y="6878058"/>
            <a:chExt cx="1951990" cy="1322827"/>
          </a:xfrm>
        </p:grpSpPr>
        <p:sp>
          <p:nvSpPr>
            <p:cNvPr id="16" name="Rectangle 15"/>
            <p:cNvSpPr/>
            <p:nvPr/>
          </p:nvSpPr>
          <p:spPr>
            <a:xfrm>
              <a:off x="3522357" y="7804645"/>
              <a:ext cx="670560" cy="3962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Straight Arrow Connector 16"/>
            <p:cNvCxnSpPr>
              <a:endCxn id="18" idx="1"/>
            </p:cNvCxnSpPr>
            <p:nvPr/>
          </p:nvCxnSpPr>
          <p:spPr>
            <a:xfrm flipV="1">
              <a:off x="3522357" y="7071932"/>
              <a:ext cx="152489" cy="72503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674846" y="6878058"/>
              <a:ext cx="1799501" cy="3877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b="1" dirty="0" smtClean="0">
                  <a:solidFill>
                    <a:srgbClr val="FF0000"/>
                  </a:solidFill>
                </a:rPr>
                <a:t>Click “Finish”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8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2" y="1690689"/>
            <a:ext cx="7513692" cy="4417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Initial Java Project</a:t>
            </a:r>
            <a:endParaRPr lang="zh-CN" altLang="en-US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94000" y="3102092"/>
            <a:ext cx="5913555" cy="1957587"/>
            <a:chOff x="3392170" y="7425292"/>
            <a:chExt cx="5913555" cy="1957587"/>
          </a:xfrm>
        </p:grpSpPr>
        <p:sp>
          <p:nvSpPr>
            <p:cNvPr id="6" name="Rectangle 5"/>
            <p:cNvSpPr/>
            <p:nvPr/>
          </p:nvSpPr>
          <p:spPr>
            <a:xfrm>
              <a:off x="3392170" y="7425292"/>
              <a:ext cx="2555026" cy="19575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Straight Arrow Connector 6"/>
            <p:cNvCxnSpPr>
              <a:endCxn id="8" idx="1"/>
            </p:cNvCxnSpPr>
            <p:nvPr/>
          </p:nvCxnSpPr>
          <p:spPr>
            <a:xfrm flipV="1">
              <a:off x="5947196" y="7992606"/>
              <a:ext cx="1091551" cy="411479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038747" y="7425292"/>
              <a:ext cx="2266978" cy="113462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b="1" dirty="0" smtClean="0">
                  <a:solidFill>
                    <a:srgbClr val="FF0000"/>
                  </a:solidFill>
                </a:rPr>
                <a:t>A new initial Java source file is created automatically!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18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94" y="1589840"/>
            <a:ext cx="7142937" cy="4810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Exercise1: Hello World!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77920" y="4846320"/>
            <a:ext cx="4267200" cy="801687"/>
            <a:chOff x="3677920" y="4846320"/>
            <a:chExt cx="4267200" cy="8016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7920" y="5314632"/>
              <a:ext cx="4267200" cy="33337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4785360" y="4846320"/>
              <a:ext cx="1026160" cy="468312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6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</TotalTime>
  <Words>671</Words>
  <Application>Microsoft Office PowerPoint</Application>
  <PresentationFormat>On-screen Show (4:3)</PresentationFormat>
  <Paragraphs>129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 Unicode MS</vt:lpstr>
      <vt:lpstr>新細明體</vt:lpstr>
      <vt:lpstr>新細明體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CSCI 1130 Tutorial One</vt:lpstr>
      <vt:lpstr>Using Java SE (JDK) with NetBeans 8.2</vt:lpstr>
      <vt:lpstr>JDK 8.x + NetBeans IDE 8.2.x (BUNDLED download and install)</vt:lpstr>
      <vt:lpstr>Download NetBeans IDE 8.2 SEPARATELY</vt:lpstr>
      <vt:lpstr>Create a New Project</vt:lpstr>
      <vt:lpstr>Java  Java Application</vt:lpstr>
      <vt:lpstr>Give Project Name and Location</vt:lpstr>
      <vt:lpstr>Initial Java Project</vt:lpstr>
      <vt:lpstr>Exercise1: Hello World!</vt:lpstr>
      <vt:lpstr>Build your Project</vt:lpstr>
      <vt:lpstr>How to Build a Project</vt:lpstr>
      <vt:lpstr>How to Run</vt:lpstr>
      <vt:lpstr>How to Debug</vt:lpstr>
      <vt:lpstr>Exercise2: Create a JFrame</vt:lpstr>
      <vt:lpstr>Right-click  Fix Imports</vt:lpstr>
      <vt:lpstr>Build Again</vt:lpstr>
      <vt:lpstr>Build Successful</vt:lpstr>
      <vt:lpstr>Debug Main Project</vt:lpstr>
      <vt:lpstr>A JFrame Window is Shown! Let’s Resize it…</vt:lpstr>
      <vt:lpstr>Finish Debugger Session</vt:lpstr>
      <vt:lpstr>Summary</vt:lpstr>
      <vt:lpstr>Assignment 1</vt:lpstr>
      <vt:lpstr>Procedure</vt:lpstr>
      <vt:lpstr>Procedure</vt:lpstr>
      <vt:lpstr>Procedure</vt:lpstr>
      <vt:lpstr>Fix BUGS</vt:lpstr>
      <vt:lpstr>Fix Simple Bugs</vt:lpstr>
      <vt:lpstr>Fix Simple Bugs</vt:lpstr>
      <vt:lpstr>Submit Your Assignment</vt:lpstr>
      <vt:lpstr>Marking Scheme and Notes</vt:lpstr>
      <vt:lpstr>Things to TRY</vt:lpstr>
      <vt:lpstr>The End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Java SE (JDK) with NetBeans 8.0</dc:title>
  <dc:creator>CSE</dc:creator>
  <cp:lastModifiedBy>Windows User</cp:lastModifiedBy>
  <cp:revision>101</cp:revision>
  <cp:lastPrinted>2014-09-04T05:11:53Z</cp:lastPrinted>
  <dcterms:created xsi:type="dcterms:W3CDTF">2014-09-02T05:43:28Z</dcterms:created>
  <dcterms:modified xsi:type="dcterms:W3CDTF">2017-09-05T02:35:08Z</dcterms:modified>
</cp:coreProperties>
</file>