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57" r:id="rId3"/>
    <p:sldId id="310" r:id="rId4"/>
    <p:sldId id="330" r:id="rId5"/>
    <p:sldId id="325" r:id="rId6"/>
    <p:sldId id="346" r:id="rId7"/>
    <p:sldId id="331" r:id="rId8"/>
    <p:sldId id="348" r:id="rId9"/>
    <p:sldId id="349" r:id="rId10"/>
    <p:sldId id="350" r:id="rId11"/>
    <p:sldId id="327" r:id="rId12"/>
    <p:sldId id="353" r:id="rId13"/>
    <p:sldId id="351" r:id="rId14"/>
    <p:sldId id="352" r:id="rId15"/>
    <p:sldId id="326" r:id="rId16"/>
    <p:sldId id="355" r:id="rId17"/>
    <p:sldId id="354" r:id="rId18"/>
    <p:sldId id="341" r:id="rId19"/>
    <p:sldId id="343" r:id="rId20"/>
    <p:sldId id="356" r:id="rId21"/>
    <p:sldId id="357" r:id="rId22"/>
    <p:sldId id="345" r:id="rId23"/>
  </p:sldIdLst>
  <p:sldSz cx="9144000" cy="6858000" type="screen4x3"/>
  <p:notesSz cx="9906000" cy="6794500"/>
  <p:defaultTextStyle>
    <a:defPPr>
      <a:defRPr lang="zh-TW"/>
    </a:defPPr>
    <a:lvl1pPr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061" autoAdjust="0"/>
  </p:normalViewPr>
  <p:slideViewPr>
    <p:cSldViewPr>
      <p:cViewPr varScale="1">
        <p:scale>
          <a:sx n="84" d="100"/>
          <a:sy n="84" d="100"/>
        </p:scale>
        <p:origin x="239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92600" cy="340905"/>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5611108" y="0"/>
            <a:ext cx="4292600" cy="340905"/>
          </a:xfrm>
          <a:prstGeom prst="rect">
            <a:avLst/>
          </a:prstGeom>
        </p:spPr>
        <p:txBody>
          <a:bodyPr vert="horz" lIns="91440" tIns="45720" rIns="91440" bIns="45720" rtlCol="0"/>
          <a:lstStyle>
            <a:lvl1pPr algn="r">
              <a:defRPr sz="1200"/>
            </a:lvl1pPr>
          </a:lstStyle>
          <a:p>
            <a:fld id="{F3137E4C-08C6-4FFF-9A8F-91522D00647D}" type="datetimeFigureOut">
              <a:rPr lang="zh-CN" altLang="en-US" smtClean="0"/>
              <a:t>2017/9/11</a:t>
            </a:fld>
            <a:endParaRPr lang="zh-CN" altLang="en-US"/>
          </a:p>
        </p:txBody>
      </p:sp>
      <p:sp>
        <p:nvSpPr>
          <p:cNvPr id="4" name="Footer Placeholder 3"/>
          <p:cNvSpPr>
            <a:spLocks noGrp="1"/>
          </p:cNvSpPr>
          <p:nvPr>
            <p:ph type="ftr" sz="quarter" idx="2"/>
          </p:nvPr>
        </p:nvSpPr>
        <p:spPr>
          <a:xfrm>
            <a:off x="0" y="6453596"/>
            <a:ext cx="4292600" cy="340904"/>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5611108" y="6453596"/>
            <a:ext cx="4292600" cy="340904"/>
          </a:xfrm>
          <a:prstGeom prst="rect">
            <a:avLst/>
          </a:prstGeom>
        </p:spPr>
        <p:txBody>
          <a:bodyPr vert="horz" lIns="91440" tIns="45720" rIns="91440" bIns="45720" rtlCol="0" anchor="b"/>
          <a:lstStyle>
            <a:lvl1pPr algn="r">
              <a:defRPr sz="1200"/>
            </a:lvl1pPr>
          </a:lstStyle>
          <a:p>
            <a:fld id="{72F3D253-7228-401B-9F96-162F187F84B6}" type="slidenum">
              <a:rPr lang="zh-CN" altLang="en-US" smtClean="0"/>
              <a:t>‹#›</a:t>
            </a:fld>
            <a:endParaRPr lang="zh-CN" altLang="en-US"/>
          </a:p>
        </p:txBody>
      </p:sp>
    </p:spTree>
    <p:extLst>
      <p:ext uri="{BB962C8B-B14F-4D97-AF65-F5344CB8AC3E}">
        <p14:creationId xmlns:p14="http://schemas.microsoft.com/office/powerpoint/2010/main" val="19559975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4292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TW"/>
          </a:p>
        </p:txBody>
      </p:sp>
      <p:sp>
        <p:nvSpPr>
          <p:cNvPr id="16387" name="Rectangle 3"/>
          <p:cNvSpPr>
            <a:spLocks noGrp="1" noChangeArrowheads="1"/>
          </p:cNvSpPr>
          <p:nvPr>
            <p:ph type="dt" idx="1"/>
          </p:nvPr>
        </p:nvSpPr>
        <p:spPr bwMode="auto">
          <a:xfrm>
            <a:off x="5611108" y="0"/>
            <a:ext cx="4292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TW"/>
          </a:p>
        </p:txBody>
      </p:sp>
      <p:sp>
        <p:nvSpPr>
          <p:cNvPr id="2052" name="Rectangle 4"/>
          <p:cNvSpPr>
            <a:spLocks noGrp="1" noRot="1" noChangeAspect="1" noChangeArrowheads="1" noTextEdit="1"/>
          </p:cNvSpPr>
          <p:nvPr>
            <p:ph type="sldImg" idx="2"/>
          </p:nvPr>
        </p:nvSpPr>
        <p:spPr bwMode="auto">
          <a:xfrm>
            <a:off x="3254375" y="509588"/>
            <a:ext cx="3397250" cy="254793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990600" y="3227388"/>
            <a:ext cx="7924800"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noProof="0" smtClean="0"/>
              <a:t>Click to edit Master text styles</a:t>
            </a:r>
          </a:p>
          <a:p>
            <a:pPr lvl="1"/>
            <a:r>
              <a:rPr lang="en-US" altLang="zh-TW" noProof="0" smtClean="0"/>
              <a:t>Second level</a:t>
            </a:r>
          </a:p>
          <a:p>
            <a:pPr lvl="2"/>
            <a:r>
              <a:rPr lang="en-US" altLang="zh-TW" noProof="0" smtClean="0"/>
              <a:t>Third level</a:t>
            </a:r>
          </a:p>
          <a:p>
            <a:pPr lvl="3"/>
            <a:r>
              <a:rPr lang="en-US" altLang="zh-TW" noProof="0" smtClean="0"/>
              <a:t>Fourth level</a:t>
            </a:r>
          </a:p>
          <a:p>
            <a:pPr lvl="4"/>
            <a:r>
              <a:rPr lang="en-US" altLang="zh-TW" noProof="0" smtClean="0"/>
              <a:t>Fifth level</a:t>
            </a:r>
          </a:p>
        </p:txBody>
      </p:sp>
      <p:sp>
        <p:nvSpPr>
          <p:cNvPr id="16390" name="Rectangle 6"/>
          <p:cNvSpPr>
            <a:spLocks noGrp="1" noChangeArrowheads="1"/>
          </p:cNvSpPr>
          <p:nvPr>
            <p:ph type="ftr" sz="quarter" idx="4"/>
          </p:nvPr>
        </p:nvSpPr>
        <p:spPr bwMode="auto">
          <a:xfrm>
            <a:off x="0" y="6453596"/>
            <a:ext cx="4292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TW"/>
          </a:p>
        </p:txBody>
      </p:sp>
      <p:sp>
        <p:nvSpPr>
          <p:cNvPr id="16391" name="Rectangle 7"/>
          <p:cNvSpPr>
            <a:spLocks noGrp="1" noChangeArrowheads="1"/>
          </p:cNvSpPr>
          <p:nvPr>
            <p:ph type="sldNum" sz="quarter" idx="5"/>
          </p:nvPr>
        </p:nvSpPr>
        <p:spPr bwMode="auto">
          <a:xfrm>
            <a:off x="5611108" y="6453596"/>
            <a:ext cx="4292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A96B276-F248-4DA8-96D3-3D0EFA65536F}" type="slidenum">
              <a:rPr lang="en-US" altLang="zh-TW"/>
              <a:pPr>
                <a:defRPr/>
              </a:pPr>
              <a:t>‹#›</a:t>
            </a:fld>
            <a:endParaRPr lang="en-US" altLang="zh-TW"/>
          </a:p>
        </p:txBody>
      </p:sp>
    </p:spTree>
    <p:extLst>
      <p:ext uri="{BB962C8B-B14F-4D97-AF65-F5344CB8AC3E}">
        <p14:creationId xmlns:p14="http://schemas.microsoft.com/office/powerpoint/2010/main" val="12032948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Annotation" TargetMode="External"/><Relationship Id="rId7" Type="http://schemas.openxmlformats.org/officeDocument/2006/relationships/hyperlink" Target="https://en.wikipedia.org/wiki/Interpreter_(computing)"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en.wikipedia.org/wiki/Compiler" TargetMode="External"/><Relationship Id="rId5" Type="http://schemas.openxmlformats.org/officeDocument/2006/relationships/hyperlink" Target="https://en.wikipedia.org/wiki/Computer_program" TargetMode="External"/><Relationship Id="rId4" Type="http://schemas.openxmlformats.org/officeDocument/2006/relationships/hyperlink" Target="https://en.wikipedia.org/wiki/Source_code"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There are four</a:t>
            </a:r>
            <a:r>
              <a:rPr lang="en-US" altLang="zh-CN" baseline="0" dirty="0" smtClean="0"/>
              <a:t> topics in today’s tutorial. The first one is Java naming convention,</a:t>
            </a:r>
            <a:endParaRPr lang="en-US" dirty="0"/>
          </a:p>
        </p:txBody>
      </p:sp>
      <p:sp>
        <p:nvSpPr>
          <p:cNvPr id="4" name="Slide Number Placeholder 3"/>
          <p:cNvSpPr>
            <a:spLocks noGrp="1"/>
          </p:cNvSpPr>
          <p:nvPr>
            <p:ph type="sldNum" sz="quarter" idx="10"/>
          </p:nvPr>
        </p:nvSpPr>
        <p:spPr/>
        <p:txBody>
          <a:bodyPr/>
          <a:lstStyle/>
          <a:p>
            <a:pPr>
              <a:defRPr/>
            </a:pPr>
            <a:fld id="{1A96B276-F248-4DA8-96D3-3D0EFA65536F}" type="slidenum">
              <a:rPr lang="en-US" altLang="zh-TW" smtClean="0"/>
              <a:pPr>
                <a:defRPr/>
              </a:pPr>
              <a:t>2</a:t>
            </a:fld>
            <a:endParaRPr lang="en-US" altLang="zh-TW"/>
          </a:p>
        </p:txBody>
      </p:sp>
    </p:spTree>
    <p:extLst>
      <p:ext uri="{BB962C8B-B14F-4D97-AF65-F5344CB8AC3E}">
        <p14:creationId xmlns:p14="http://schemas.microsoft.com/office/powerpoint/2010/main" val="1822912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aseline="0" dirty="0" smtClean="0"/>
              <a:t>In the beginning, let’s think about a question. Who will read the java code?  Computers ? Or developers? The answer is obvious, computers and developers. But more importantly, developers!</a:t>
            </a:r>
          </a:p>
          <a:p>
            <a:endParaRPr lang="en-US" altLang="zh-CN" baseline="0" dirty="0" smtClean="0"/>
          </a:p>
          <a:p>
            <a:r>
              <a:rPr lang="en-US" altLang="zh-CN" baseline="0" dirty="0" smtClean="0"/>
              <a:t>We all know that Java code is compiled into byte code and byte code is translated into machine code for computers to execute. With the help of compilers and JVMs, computers can read the java code correctly and efficiently. However, for developers, things are different. It’s much slower to use our brain to understand the logic behind the code.  You may become totally confused by your own code written a month earlier by yourself. And you may get crazy by someone else’s ugly code. For example, </a:t>
            </a:r>
            <a:r>
              <a:rPr lang="en-US" altLang="zh-CN" baseline="0" dirty="0" err="1" smtClean="0"/>
              <a:t>I,j</a:t>
            </a:r>
            <a:r>
              <a:rPr lang="en-US" altLang="zh-CN" baseline="0" dirty="0" smtClean="0"/>
              <a:t>, </a:t>
            </a:r>
            <a:r>
              <a:rPr lang="en-US" altLang="zh-CN" baseline="0" dirty="0" err="1" smtClean="0"/>
              <a:t>s,y</a:t>
            </a:r>
            <a:r>
              <a:rPr lang="en-US" altLang="zh-CN" baseline="0" dirty="0" smtClean="0"/>
              <a:t> in this program fragment, they are meaningless variables.  You have to read a lot of code to understand what role it plays in the code. But for these variables, they have meaningful names. </a:t>
            </a:r>
            <a:r>
              <a:rPr lang="en-US" altLang="zh-CN" baseline="0" dirty="0" err="1" smtClean="0"/>
              <a:t>adsNum</a:t>
            </a:r>
            <a:r>
              <a:rPr lang="en-US" altLang="zh-CN" baseline="0" dirty="0" smtClean="0"/>
              <a:t> means the number of advertisement and </a:t>
            </a:r>
            <a:r>
              <a:rPr lang="en-US" altLang="zh-CN" baseline="0" dirty="0" err="1" smtClean="0"/>
              <a:t>showNum</a:t>
            </a:r>
            <a:r>
              <a:rPr lang="en-US" altLang="zh-CN" baseline="0" dirty="0" smtClean="0"/>
              <a:t> means the number of TV shows. Well-defined variable names can save us  a lot of time to understand the code. It’s a matter of programming style.</a:t>
            </a:r>
          </a:p>
        </p:txBody>
      </p:sp>
      <p:sp>
        <p:nvSpPr>
          <p:cNvPr id="4" name="Slide Number Placeholder 3"/>
          <p:cNvSpPr>
            <a:spLocks noGrp="1"/>
          </p:cNvSpPr>
          <p:nvPr>
            <p:ph type="sldNum" sz="quarter" idx="10"/>
          </p:nvPr>
        </p:nvSpPr>
        <p:spPr/>
        <p:txBody>
          <a:bodyPr/>
          <a:lstStyle/>
          <a:p>
            <a:pPr>
              <a:defRPr/>
            </a:pPr>
            <a:fld id="{1A96B276-F248-4DA8-96D3-3D0EFA65536F}" type="slidenum">
              <a:rPr lang="en-US" altLang="zh-TW" smtClean="0"/>
              <a:pPr>
                <a:defRPr/>
              </a:pPr>
              <a:t>3</a:t>
            </a:fld>
            <a:endParaRPr lang="en-US" altLang="zh-TW"/>
          </a:p>
        </p:txBody>
      </p:sp>
    </p:spTree>
    <p:extLst>
      <p:ext uri="{BB962C8B-B14F-4D97-AF65-F5344CB8AC3E}">
        <p14:creationId xmlns:p14="http://schemas.microsoft.com/office/powerpoint/2010/main" val="439000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many aspects in programming</a:t>
            </a:r>
            <a:r>
              <a:rPr lang="en-US" baseline="0" dirty="0" smtClean="0"/>
              <a:t> style like naming conventions, comments, indentation and so on. In my point of view, naming conventions and comments are the most important.</a:t>
            </a:r>
            <a:endParaRPr lang="en-US" dirty="0"/>
          </a:p>
        </p:txBody>
      </p:sp>
      <p:sp>
        <p:nvSpPr>
          <p:cNvPr id="4" name="Slide Number Placeholder 3"/>
          <p:cNvSpPr>
            <a:spLocks noGrp="1"/>
          </p:cNvSpPr>
          <p:nvPr>
            <p:ph type="sldNum" sz="quarter" idx="10"/>
          </p:nvPr>
        </p:nvSpPr>
        <p:spPr/>
        <p:txBody>
          <a:bodyPr/>
          <a:lstStyle/>
          <a:p>
            <a:pPr>
              <a:defRPr/>
            </a:pPr>
            <a:fld id="{1A96B276-F248-4DA8-96D3-3D0EFA65536F}" type="slidenum">
              <a:rPr lang="en-US" altLang="zh-TW" smtClean="0"/>
              <a:pPr>
                <a:defRPr/>
              </a:pPr>
              <a:t>4</a:t>
            </a:fld>
            <a:endParaRPr lang="en-US" altLang="zh-TW"/>
          </a:p>
        </p:txBody>
      </p:sp>
    </p:spTree>
    <p:extLst>
      <p:ext uri="{BB962C8B-B14F-4D97-AF65-F5344CB8AC3E}">
        <p14:creationId xmlns:p14="http://schemas.microsoft.com/office/powerpoint/2010/main" val="579994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many practical good conventions proposed by our predecessors. These</a:t>
            </a:r>
            <a:r>
              <a:rPr lang="en-US" baseline="0" dirty="0" smtClean="0"/>
              <a:t> are the most classic guidelines listed on this page.</a:t>
            </a:r>
            <a:endParaRPr lang="en-US" dirty="0"/>
          </a:p>
        </p:txBody>
      </p:sp>
      <p:sp>
        <p:nvSpPr>
          <p:cNvPr id="4" name="Slide Number Placeholder 3"/>
          <p:cNvSpPr>
            <a:spLocks noGrp="1"/>
          </p:cNvSpPr>
          <p:nvPr>
            <p:ph type="sldNum" sz="quarter" idx="10"/>
          </p:nvPr>
        </p:nvSpPr>
        <p:spPr/>
        <p:txBody>
          <a:bodyPr/>
          <a:lstStyle/>
          <a:p>
            <a:pPr>
              <a:defRPr/>
            </a:pPr>
            <a:fld id="{1A96B276-F248-4DA8-96D3-3D0EFA65536F}" type="slidenum">
              <a:rPr lang="en-US" altLang="zh-TW" smtClean="0"/>
              <a:pPr>
                <a:defRPr/>
              </a:pPr>
              <a:t>5</a:t>
            </a:fld>
            <a:endParaRPr lang="en-US" altLang="zh-TW"/>
          </a:p>
        </p:txBody>
      </p:sp>
    </p:spTree>
    <p:extLst>
      <p:ext uri="{BB962C8B-B14F-4D97-AF65-F5344CB8AC3E}">
        <p14:creationId xmlns:p14="http://schemas.microsoft.com/office/powerpoint/2010/main" val="4220382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kern="1200" dirty="0" smtClean="0">
                <a:solidFill>
                  <a:schemeClr val="tx1"/>
                </a:solidFill>
                <a:effectLst/>
                <a:latin typeface="Arial" panose="020B0604020202020204" pitchFamily="34" charset="0"/>
                <a:ea typeface="新細明體" panose="02020500000000000000" pitchFamily="18" charset="-120"/>
                <a:cs typeface="+mn-cs"/>
              </a:rPr>
              <a:t>a </a:t>
            </a:r>
            <a:r>
              <a:rPr kumimoji="1" lang="en-US" sz="1200" b="1" i="0" kern="1200" dirty="0" smtClean="0">
                <a:solidFill>
                  <a:schemeClr val="tx1"/>
                </a:solidFill>
                <a:effectLst/>
                <a:latin typeface="Arial" panose="020B0604020202020204" pitchFamily="34" charset="0"/>
                <a:ea typeface="新細明體" panose="02020500000000000000" pitchFamily="18" charset="-120"/>
                <a:cs typeface="+mn-cs"/>
              </a:rPr>
              <a:t>comment</a:t>
            </a:r>
            <a:r>
              <a:rPr kumimoji="1" lang="en-US" sz="1200" b="0" i="0" kern="1200" dirty="0" smtClean="0">
                <a:solidFill>
                  <a:schemeClr val="tx1"/>
                </a:solidFill>
                <a:effectLst/>
                <a:latin typeface="Arial" panose="020B0604020202020204" pitchFamily="34" charset="0"/>
                <a:ea typeface="新細明體" panose="02020500000000000000" pitchFamily="18" charset="-120"/>
                <a:cs typeface="+mn-cs"/>
              </a:rPr>
              <a:t> is a programmer-readable </a:t>
            </a:r>
            <a:r>
              <a:rPr kumimoji="1" lang="en-US" sz="1200" b="0" i="0" u="none" strike="noStrike" kern="1200" dirty="0" smtClean="0">
                <a:solidFill>
                  <a:schemeClr val="tx1"/>
                </a:solidFill>
                <a:effectLst/>
                <a:latin typeface="Arial" panose="020B0604020202020204" pitchFamily="34" charset="0"/>
                <a:ea typeface="新細明體" panose="02020500000000000000" pitchFamily="18" charset="-120"/>
                <a:cs typeface="+mn-cs"/>
                <a:hlinkClick r:id="rId3" tooltip="Annotation"/>
              </a:rPr>
              <a:t>annotation</a:t>
            </a:r>
            <a:r>
              <a:rPr kumimoji="1" lang="en-US" sz="1200" b="0" i="0" kern="1200" dirty="0" smtClean="0">
                <a:solidFill>
                  <a:schemeClr val="tx1"/>
                </a:solidFill>
                <a:effectLst/>
                <a:latin typeface="Arial" panose="020B0604020202020204" pitchFamily="34" charset="0"/>
                <a:ea typeface="新細明體" panose="02020500000000000000" pitchFamily="18" charset="-120"/>
                <a:cs typeface="+mn-cs"/>
              </a:rPr>
              <a:t> in the </a:t>
            </a:r>
            <a:r>
              <a:rPr kumimoji="1" lang="en-US" sz="1200" b="0" i="0" u="none" strike="noStrike" kern="1200" dirty="0" smtClean="0">
                <a:solidFill>
                  <a:schemeClr val="tx1"/>
                </a:solidFill>
                <a:effectLst/>
                <a:latin typeface="Arial" panose="020B0604020202020204" pitchFamily="34" charset="0"/>
                <a:ea typeface="新細明體" panose="02020500000000000000" pitchFamily="18" charset="-120"/>
                <a:cs typeface="+mn-cs"/>
                <a:hlinkClick r:id="rId4" tooltip="Source code"/>
              </a:rPr>
              <a:t>source code</a:t>
            </a:r>
            <a:r>
              <a:rPr kumimoji="1" lang="en-US" sz="1200" b="0" i="0" kern="1200" dirty="0" smtClean="0">
                <a:solidFill>
                  <a:schemeClr val="tx1"/>
                </a:solidFill>
                <a:effectLst/>
                <a:latin typeface="Arial" panose="020B0604020202020204" pitchFamily="34" charset="0"/>
                <a:ea typeface="新細明體" panose="02020500000000000000" pitchFamily="18" charset="-120"/>
                <a:cs typeface="+mn-cs"/>
              </a:rPr>
              <a:t> of a </a:t>
            </a:r>
            <a:r>
              <a:rPr kumimoji="1" lang="en-US" sz="1200" b="0" i="0" u="none" strike="noStrike" kern="1200" dirty="0" smtClean="0">
                <a:solidFill>
                  <a:schemeClr val="tx1"/>
                </a:solidFill>
                <a:effectLst/>
                <a:latin typeface="Arial" panose="020B0604020202020204" pitchFamily="34" charset="0"/>
                <a:ea typeface="新細明體" panose="02020500000000000000" pitchFamily="18" charset="-120"/>
                <a:cs typeface="+mn-cs"/>
                <a:hlinkClick r:id="rId5" tooltip="Computer program"/>
              </a:rPr>
              <a:t>computer program</a:t>
            </a:r>
            <a:r>
              <a:rPr kumimoji="1" lang="en-US" sz="1200" b="0" i="0" kern="1200" dirty="0" smtClean="0">
                <a:solidFill>
                  <a:schemeClr val="tx1"/>
                </a:solidFill>
                <a:effectLst/>
                <a:latin typeface="Arial" panose="020B0604020202020204" pitchFamily="34" charset="0"/>
                <a:ea typeface="新細明體" panose="02020500000000000000" pitchFamily="18" charset="-120"/>
                <a:cs typeface="+mn-cs"/>
              </a:rPr>
              <a:t>. They are added with the purpose of making the source code easier to understand, and are generally ignored by </a:t>
            </a:r>
            <a:r>
              <a:rPr kumimoji="1" lang="en-US" sz="1200" b="0" i="0" u="none" strike="noStrike" kern="1200" dirty="0" smtClean="0">
                <a:solidFill>
                  <a:schemeClr val="tx1"/>
                </a:solidFill>
                <a:effectLst/>
                <a:latin typeface="Arial" panose="020B0604020202020204" pitchFamily="34" charset="0"/>
                <a:ea typeface="新細明體" panose="02020500000000000000" pitchFamily="18" charset="-120"/>
                <a:cs typeface="+mn-cs"/>
                <a:hlinkClick r:id="rId6" tooltip="Compiler"/>
              </a:rPr>
              <a:t>compilers</a:t>
            </a:r>
            <a:r>
              <a:rPr kumimoji="1" lang="en-US" sz="1200" b="0" i="0" kern="1200" dirty="0" smtClean="0">
                <a:solidFill>
                  <a:schemeClr val="tx1"/>
                </a:solidFill>
                <a:effectLst/>
                <a:latin typeface="Arial" panose="020B0604020202020204" pitchFamily="34" charset="0"/>
                <a:ea typeface="新細明體" panose="02020500000000000000" pitchFamily="18" charset="-120"/>
                <a:cs typeface="+mn-cs"/>
              </a:rPr>
              <a:t> and </a:t>
            </a:r>
            <a:r>
              <a:rPr kumimoji="1" lang="en-US" sz="1200" b="0" i="0" u="none" strike="noStrike" kern="1200" dirty="0" smtClean="0">
                <a:solidFill>
                  <a:schemeClr val="tx1"/>
                </a:solidFill>
                <a:effectLst/>
                <a:latin typeface="Arial" panose="020B0604020202020204" pitchFamily="34" charset="0"/>
                <a:ea typeface="新細明體" panose="02020500000000000000" pitchFamily="18" charset="-120"/>
                <a:cs typeface="+mn-cs"/>
                <a:hlinkClick r:id="rId7" tooltip="Interpreter (computing)"/>
              </a:rPr>
              <a:t>interpreters</a:t>
            </a:r>
            <a:r>
              <a:rPr kumimoji="1" lang="en-US" sz="1200" b="0" i="0" kern="1200" dirty="0" smtClean="0">
                <a:solidFill>
                  <a:schemeClr val="tx1"/>
                </a:solidFill>
                <a:effectLst/>
                <a:latin typeface="Arial" panose="020B0604020202020204" pitchFamily="34" charset="0"/>
                <a:ea typeface="新細明體" panose="02020500000000000000" pitchFamily="18" charset="-120"/>
                <a:cs typeface="+mn-cs"/>
              </a:rPr>
              <a:t>.</a:t>
            </a:r>
            <a:endParaRPr lang="en-US" dirty="0"/>
          </a:p>
        </p:txBody>
      </p:sp>
      <p:sp>
        <p:nvSpPr>
          <p:cNvPr id="4" name="Slide Number Placeholder 3"/>
          <p:cNvSpPr>
            <a:spLocks noGrp="1"/>
          </p:cNvSpPr>
          <p:nvPr>
            <p:ph type="sldNum" sz="quarter" idx="10"/>
          </p:nvPr>
        </p:nvSpPr>
        <p:spPr/>
        <p:txBody>
          <a:bodyPr/>
          <a:lstStyle/>
          <a:p>
            <a:pPr>
              <a:defRPr/>
            </a:pPr>
            <a:fld id="{1A96B276-F248-4DA8-96D3-3D0EFA65536F}" type="slidenum">
              <a:rPr lang="en-US" altLang="zh-TW" smtClean="0"/>
              <a:pPr>
                <a:defRPr/>
              </a:pPr>
              <a:t>6</a:t>
            </a:fld>
            <a:endParaRPr lang="en-US" altLang="zh-TW"/>
          </a:p>
        </p:txBody>
      </p:sp>
    </p:spTree>
    <p:extLst>
      <p:ext uri="{BB962C8B-B14F-4D97-AF65-F5344CB8AC3E}">
        <p14:creationId xmlns:p14="http://schemas.microsoft.com/office/powerpoint/2010/main" val="1821587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A96B276-F248-4DA8-96D3-3D0EFA65536F}" type="slidenum">
              <a:rPr lang="en-US" altLang="zh-TW" smtClean="0"/>
              <a:pPr>
                <a:defRPr/>
              </a:pPr>
              <a:t>7</a:t>
            </a:fld>
            <a:endParaRPr lang="en-US" altLang="zh-TW"/>
          </a:p>
        </p:txBody>
      </p:sp>
    </p:spTree>
    <p:extLst>
      <p:ext uri="{BB962C8B-B14F-4D97-AF65-F5344CB8AC3E}">
        <p14:creationId xmlns:p14="http://schemas.microsoft.com/office/powerpoint/2010/main" val="48200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version</a:t>
            </a:r>
            <a:r>
              <a:rPr lang="en-US" baseline="0" dirty="0" smtClean="0"/>
              <a:t> number is very important because in practical developing, you have to improve your software many times. You have to keep your version numbers to facilitate software management.</a:t>
            </a:r>
            <a:endParaRPr lang="en-US" dirty="0"/>
          </a:p>
        </p:txBody>
      </p:sp>
      <p:sp>
        <p:nvSpPr>
          <p:cNvPr id="4" name="Slide Number Placeholder 3"/>
          <p:cNvSpPr>
            <a:spLocks noGrp="1"/>
          </p:cNvSpPr>
          <p:nvPr>
            <p:ph type="sldNum" sz="quarter" idx="10"/>
          </p:nvPr>
        </p:nvSpPr>
        <p:spPr/>
        <p:txBody>
          <a:bodyPr/>
          <a:lstStyle/>
          <a:p>
            <a:pPr>
              <a:defRPr/>
            </a:pPr>
            <a:fld id="{1A96B276-F248-4DA8-96D3-3D0EFA65536F}" type="slidenum">
              <a:rPr lang="en-US" altLang="zh-TW" smtClean="0"/>
              <a:pPr>
                <a:defRPr/>
              </a:pPr>
              <a:t>9</a:t>
            </a:fld>
            <a:endParaRPr lang="en-US" altLang="zh-TW"/>
          </a:p>
        </p:txBody>
      </p:sp>
    </p:spTree>
    <p:extLst>
      <p:ext uri="{BB962C8B-B14F-4D97-AF65-F5344CB8AC3E}">
        <p14:creationId xmlns:p14="http://schemas.microsoft.com/office/powerpoint/2010/main" val="1144996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Angle brackets </a:t>
            </a:r>
          </a:p>
          <a:p>
            <a:r>
              <a:rPr lang="en-US" dirty="0" smtClean="0"/>
              <a:t>p</a:t>
            </a:r>
            <a:r>
              <a:rPr lang="en-US" baseline="0" dirty="0" smtClean="0"/>
              <a:t> tag in html</a:t>
            </a:r>
            <a:endParaRPr lang="en-US" dirty="0"/>
          </a:p>
        </p:txBody>
      </p:sp>
      <p:sp>
        <p:nvSpPr>
          <p:cNvPr id="4" name="Slide Number Placeholder 3"/>
          <p:cNvSpPr>
            <a:spLocks noGrp="1"/>
          </p:cNvSpPr>
          <p:nvPr>
            <p:ph type="sldNum" sz="quarter" idx="10"/>
          </p:nvPr>
        </p:nvSpPr>
        <p:spPr/>
        <p:txBody>
          <a:bodyPr/>
          <a:lstStyle/>
          <a:p>
            <a:pPr>
              <a:defRPr/>
            </a:pPr>
            <a:fld id="{1A96B276-F248-4DA8-96D3-3D0EFA65536F}" type="slidenum">
              <a:rPr lang="en-US" altLang="zh-TW" smtClean="0"/>
              <a:pPr>
                <a:defRPr/>
              </a:pPr>
              <a:t>10</a:t>
            </a:fld>
            <a:endParaRPr lang="en-US" altLang="zh-TW"/>
          </a:p>
        </p:txBody>
      </p:sp>
    </p:spTree>
    <p:extLst>
      <p:ext uri="{BB962C8B-B14F-4D97-AF65-F5344CB8AC3E}">
        <p14:creationId xmlns:p14="http://schemas.microsoft.com/office/powerpoint/2010/main" val="4097424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inner state of a </a:t>
            </a:r>
            <a:r>
              <a:rPr lang="en-US" dirty="0" err="1" smtClean="0"/>
              <a:t>Jframe</a:t>
            </a:r>
            <a:r>
              <a:rPr lang="en-US" dirty="0" smtClean="0"/>
              <a:t> object.</a:t>
            </a:r>
            <a:r>
              <a:rPr lang="en-US" baseline="0" dirty="0" smtClean="0"/>
              <a:t> Don’t care these details.</a:t>
            </a:r>
            <a:endParaRPr lang="en-US" dirty="0"/>
          </a:p>
        </p:txBody>
      </p:sp>
      <p:sp>
        <p:nvSpPr>
          <p:cNvPr id="4" name="Slide Number Placeholder 3"/>
          <p:cNvSpPr>
            <a:spLocks noGrp="1"/>
          </p:cNvSpPr>
          <p:nvPr>
            <p:ph type="sldNum" sz="quarter" idx="10"/>
          </p:nvPr>
        </p:nvSpPr>
        <p:spPr/>
        <p:txBody>
          <a:bodyPr/>
          <a:lstStyle/>
          <a:p>
            <a:pPr>
              <a:defRPr/>
            </a:pPr>
            <a:fld id="{1A96B276-F248-4DA8-96D3-3D0EFA65536F}" type="slidenum">
              <a:rPr lang="en-US" altLang="zh-TW" smtClean="0"/>
              <a:pPr>
                <a:defRPr/>
              </a:pPr>
              <a:t>17</a:t>
            </a:fld>
            <a:endParaRPr lang="en-US" altLang="zh-TW"/>
          </a:p>
        </p:txBody>
      </p:sp>
    </p:spTree>
    <p:extLst>
      <p:ext uri="{BB962C8B-B14F-4D97-AF65-F5344CB8AC3E}">
        <p14:creationId xmlns:p14="http://schemas.microsoft.com/office/powerpoint/2010/main" val="835265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ltLang="zh-CN" smtClean="0"/>
              <a:t>Click to edit Master title style</a:t>
            </a:r>
            <a:endParaRPr lang="zh-CN" alt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89167C88-55AC-4321-8BD6-44880B987868}" type="slidenum">
              <a:rPr lang="en-US" altLang="zh-TW"/>
              <a:pPr>
                <a:defRPr/>
              </a:pPr>
              <a:t>‹#›</a:t>
            </a:fld>
            <a:endParaRPr lang="en-US" altLang="zh-TW"/>
          </a:p>
        </p:txBody>
      </p:sp>
    </p:spTree>
    <p:extLst>
      <p:ext uri="{BB962C8B-B14F-4D97-AF65-F5344CB8AC3E}">
        <p14:creationId xmlns:p14="http://schemas.microsoft.com/office/powerpoint/2010/main" val="2401998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EEB2EEC1-8F91-4DF2-9CEE-494E26CDCD9D}" type="slidenum">
              <a:rPr lang="en-US" altLang="zh-TW"/>
              <a:pPr>
                <a:defRPr/>
              </a:pPr>
              <a:t>‹#›</a:t>
            </a:fld>
            <a:endParaRPr lang="en-US" altLang="zh-TW"/>
          </a:p>
        </p:txBody>
      </p:sp>
    </p:spTree>
    <p:extLst>
      <p:ext uri="{BB962C8B-B14F-4D97-AF65-F5344CB8AC3E}">
        <p14:creationId xmlns:p14="http://schemas.microsoft.com/office/powerpoint/2010/main" val="1266047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3BC2AC05-F9FB-41F4-B7DA-51E9A9B61545}" type="slidenum">
              <a:rPr lang="en-US" altLang="zh-TW"/>
              <a:pPr>
                <a:defRPr/>
              </a:pPr>
              <a:t>‹#›</a:t>
            </a:fld>
            <a:endParaRPr lang="en-US" altLang="zh-TW"/>
          </a:p>
        </p:txBody>
      </p:sp>
    </p:spTree>
    <p:extLst>
      <p:ext uri="{BB962C8B-B14F-4D97-AF65-F5344CB8AC3E}">
        <p14:creationId xmlns:p14="http://schemas.microsoft.com/office/powerpoint/2010/main" val="585779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0DDCB4E0-0AB5-48BE-9E24-83E977658F89}" type="slidenum">
              <a:rPr lang="en-US" altLang="zh-TW"/>
              <a:pPr>
                <a:defRPr/>
              </a:pPr>
              <a:t>‹#›</a:t>
            </a:fld>
            <a:endParaRPr lang="en-US" altLang="zh-TW"/>
          </a:p>
        </p:txBody>
      </p:sp>
    </p:spTree>
    <p:extLst>
      <p:ext uri="{BB962C8B-B14F-4D97-AF65-F5344CB8AC3E}">
        <p14:creationId xmlns:p14="http://schemas.microsoft.com/office/powerpoint/2010/main" val="2730316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72409EEF-F62D-40C7-B291-D17431F1D53D}" type="slidenum">
              <a:rPr lang="en-US" altLang="zh-TW"/>
              <a:pPr>
                <a:defRPr/>
              </a:pPr>
              <a:t>‹#›</a:t>
            </a:fld>
            <a:endParaRPr lang="en-US" altLang="zh-TW"/>
          </a:p>
        </p:txBody>
      </p:sp>
    </p:spTree>
    <p:extLst>
      <p:ext uri="{BB962C8B-B14F-4D97-AF65-F5344CB8AC3E}">
        <p14:creationId xmlns:p14="http://schemas.microsoft.com/office/powerpoint/2010/main" val="3487904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525963"/>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AD4E5732-2226-4C94-9177-B4CAA932E3D3}" type="slidenum">
              <a:rPr lang="en-US" altLang="zh-TW"/>
              <a:pPr>
                <a:defRPr/>
              </a:pPr>
              <a:t>‹#›</a:t>
            </a:fld>
            <a:endParaRPr lang="en-US" altLang="zh-TW"/>
          </a:p>
        </p:txBody>
      </p:sp>
    </p:spTree>
    <p:extLst>
      <p:ext uri="{BB962C8B-B14F-4D97-AF65-F5344CB8AC3E}">
        <p14:creationId xmlns:p14="http://schemas.microsoft.com/office/powerpoint/2010/main" val="3130095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p:cNvSpPr>
            <a:spLocks noGrp="1" noChangeArrowheads="1"/>
          </p:cNvSpPr>
          <p:nvPr>
            <p:ph type="sldNum" sz="quarter" idx="12"/>
          </p:nvPr>
        </p:nvSpPr>
        <p:spPr>
          <a:ln/>
        </p:spPr>
        <p:txBody>
          <a:bodyPr/>
          <a:lstStyle>
            <a:lvl1pPr>
              <a:defRPr/>
            </a:lvl1pPr>
          </a:lstStyle>
          <a:p>
            <a:pPr>
              <a:defRPr/>
            </a:pPr>
            <a:fld id="{BE2B8223-5CD6-4DF1-A358-85D9DC46DCCC}" type="slidenum">
              <a:rPr lang="en-US" altLang="zh-TW"/>
              <a:pPr>
                <a:defRPr/>
              </a:pPr>
              <a:t>‹#›</a:t>
            </a:fld>
            <a:endParaRPr lang="en-US" altLang="zh-TW"/>
          </a:p>
        </p:txBody>
      </p:sp>
    </p:spTree>
    <p:extLst>
      <p:ext uri="{BB962C8B-B14F-4D97-AF65-F5344CB8AC3E}">
        <p14:creationId xmlns:p14="http://schemas.microsoft.com/office/powerpoint/2010/main" val="3335593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p:cNvSpPr>
            <a:spLocks noGrp="1" noChangeArrowheads="1"/>
          </p:cNvSpPr>
          <p:nvPr>
            <p:ph type="sldNum" sz="quarter" idx="12"/>
          </p:nvPr>
        </p:nvSpPr>
        <p:spPr>
          <a:ln/>
        </p:spPr>
        <p:txBody>
          <a:bodyPr/>
          <a:lstStyle>
            <a:lvl1pPr>
              <a:defRPr/>
            </a:lvl1pPr>
          </a:lstStyle>
          <a:p>
            <a:pPr>
              <a:defRPr/>
            </a:pPr>
            <a:fld id="{2F520D52-027F-4833-BC03-0F9245AAEA19}" type="slidenum">
              <a:rPr lang="en-US" altLang="zh-TW"/>
              <a:pPr>
                <a:defRPr/>
              </a:pPr>
              <a:t>‹#›</a:t>
            </a:fld>
            <a:endParaRPr lang="en-US" altLang="zh-TW"/>
          </a:p>
        </p:txBody>
      </p:sp>
    </p:spTree>
    <p:extLst>
      <p:ext uri="{BB962C8B-B14F-4D97-AF65-F5344CB8AC3E}">
        <p14:creationId xmlns:p14="http://schemas.microsoft.com/office/powerpoint/2010/main" val="2848268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p:cNvSpPr>
            <a:spLocks noGrp="1" noChangeArrowheads="1"/>
          </p:cNvSpPr>
          <p:nvPr>
            <p:ph type="sldNum" sz="quarter" idx="12"/>
          </p:nvPr>
        </p:nvSpPr>
        <p:spPr>
          <a:ln/>
        </p:spPr>
        <p:txBody>
          <a:bodyPr/>
          <a:lstStyle>
            <a:lvl1pPr>
              <a:defRPr/>
            </a:lvl1pPr>
          </a:lstStyle>
          <a:p>
            <a:pPr>
              <a:defRPr/>
            </a:pPr>
            <a:fld id="{C0018B12-7231-4046-B2D5-FAD267B8BCD0}" type="slidenum">
              <a:rPr lang="en-US" altLang="zh-TW"/>
              <a:pPr>
                <a:defRPr/>
              </a:pPr>
              <a:t>‹#›</a:t>
            </a:fld>
            <a:endParaRPr lang="en-US" altLang="zh-TW"/>
          </a:p>
        </p:txBody>
      </p:sp>
    </p:spTree>
    <p:extLst>
      <p:ext uri="{BB962C8B-B14F-4D97-AF65-F5344CB8AC3E}">
        <p14:creationId xmlns:p14="http://schemas.microsoft.com/office/powerpoint/2010/main" val="1909749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359250E3-B30C-46FA-9B3E-D4C1F26B5F20}" type="slidenum">
              <a:rPr lang="en-US" altLang="zh-TW"/>
              <a:pPr>
                <a:defRPr/>
              </a:pPr>
              <a:t>‹#›</a:t>
            </a:fld>
            <a:endParaRPr lang="en-US" altLang="zh-TW"/>
          </a:p>
        </p:txBody>
      </p:sp>
    </p:spTree>
    <p:extLst>
      <p:ext uri="{BB962C8B-B14F-4D97-AF65-F5344CB8AC3E}">
        <p14:creationId xmlns:p14="http://schemas.microsoft.com/office/powerpoint/2010/main" val="2342599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965641F4-C8AF-459E-83A5-DEA5AE00B722}" type="slidenum">
              <a:rPr lang="en-US" altLang="zh-TW"/>
              <a:pPr>
                <a:defRPr/>
              </a:pPr>
              <a:t>‹#›</a:t>
            </a:fld>
            <a:endParaRPr lang="en-US" altLang="zh-TW"/>
          </a:p>
        </p:txBody>
      </p:sp>
    </p:spTree>
    <p:extLst>
      <p:ext uri="{BB962C8B-B14F-4D97-AF65-F5344CB8AC3E}">
        <p14:creationId xmlns:p14="http://schemas.microsoft.com/office/powerpoint/2010/main" val="4009646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TW"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0" sz="1400"/>
            </a:lvl1pPr>
          </a:lstStyle>
          <a:p>
            <a:pPr>
              <a:defRPr/>
            </a:pPr>
            <a:endParaRPr lang="en-US" altLang="zh-TW"/>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kumimoji="0" sz="1400"/>
            </a:lvl1pPr>
          </a:lstStyle>
          <a:p>
            <a:pPr>
              <a:defRPr/>
            </a:pPr>
            <a:endParaRPr lang="en-US" altLang="zh-TW"/>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0" sz="1400"/>
            </a:lvl1pPr>
          </a:lstStyle>
          <a:p>
            <a:pPr>
              <a:defRPr/>
            </a:pPr>
            <a:fld id="{E7BD14A0-308D-4CAB-996B-A29CB7506602}"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kumimoji="1" sz="4400" kern="12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anose="020B0604020202020204" pitchFamily="34" charset="0"/>
          <a:ea typeface="新細明體" panose="02020500000000000000" pitchFamily="18" charset="-120"/>
        </a:defRPr>
      </a:lvl2pPr>
      <a:lvl3pPr algn="ctr" rtl="0" eaLnBrk="0" fontAlgn="base" hangingPunct="0">
        <a:spcBef>
          <a:spcPct val="0"/>
        </a:spcBef>
        <a:spcAft>
          <a:spcPct val="0"/>
        </a:spcAft>
        <a:defRPr kumimoji="1" sz="4400">
          <a:solidFill>
            <a:schemeClr val="tx2"/>
          </a:solidFill>
          <a:latin typeface="Arial" panose="020B0604020202020204" pitchFamily="34" charset="0"/>
          <a:ea typeface="新細明體" panose="02020500000000000000" pitchFamily="18" charset="-120"/>
        </a:defRPr>
      </a:lvl3pPr>
      <a:lvl4pPr algn="ctr" rtl="0" eaLnBrk="0" fontAlgn="base" hangingPunct="0">
        <a:spcBef>
          <a:spcPct val="0"/>
        </a:spcBef>
        <a:spcAft>
          <a:spcPct val="0"/>
        </a:spcAft>
        <a:defRPr kumimoji="1" sz="4400">
          <a:solidFill>
            <a:schemeClr val="tx2"/>
          </a:solidFill>
          <a:latin typeface="Arial" panose="020B0604020202020204" pitchFamily="34" charset="0"/>
          <a:ea typeface="新細明體" panose="02020500000000000000" pitchFamily="18" charset="-120"/>
        </a:defRPr>
      </a:lvl4pPr>
      <a:lvl5pPr algn="ctr" rtl="0" eaLnBrk="0" fontAlgn="base" hangingPunct="0">
        <a:spcBef>
          <a:spcPct val="0"/>
        </a:spcBef>
        <a:spcAft>
          <a:spcPct val="0"/>
        </a:spcAft>
        <a:defRPr kumimoji="1" sz="4400">
          <a:solidFill>
            <a:schemeClr val="tx2"/>
          </a:solidFill>
          <a:latin typeface="Arial" panose="020B0604020202020204" pitchFamily="34" charset="0"/>
          <a:ea typeface="新細明體" panose="02020500000000000000" pitchFamily="18" charset="-120"/>
        </a:defRPr>
      </a:lvl5pPr>
      <a:lvl6pPr marL="457200" algn="ctr" rtl="0" fontAlgn="base">
        <a:spcBef>
          <a:spcPct val="0"/>
        </a:spcBef>
        <a:spcAft>
          <a:spcPct val="0"/>
        </a:spcAft>
        <a:defRPr kumimoji="1" sz="4400">
          <a:solidFill>
            <a:schemeClr val="tx2"/>
          </a:solidFill>
          <a:latin typeface="Arial" panose="020B0604020202020204" pitchFamily="34" charset="0"/>
          <a:ea typeface="新細明體" panose="02020500000000000000" pitchFamily="18" charset="-120"/>
        </a:defRPr>
      </a:lvl6pPr>
      <a:lvl7pPr marL="914400" algn="ctr" rtl="0" fontAlgn="base">
        <a:spcBef>
          <a:spcPct val="0"/>
        </a:spcBef>
        <a:spcAft>
          <a:spcPct val="0"/>
        </a:spcAft>
        <a:defRPr kumimoji="1" sz="4400">
          <a:solidFill>
            <a:schemeClr val="tx2"/>
          </a:solidFill>
          <a:latin typeface="Arial" panose="020B0604020202020204" pitchFamily="34" charset="0"/>
          <a:ea typeface="新細明體" panose="02020500000000000000" pitchFamily="18" charset="-120"/>
        </a:defRPr>
      </a:lvl7pPr>
      <a:lvl8pPr marL="1371600" algn="ctr" rtl="0" fontAlgn="base">
        <a:spcBef>
          <a:spcPct val="0"/>
        </a:spcBef>
        <a:spcAft>
          <a:spcPct val="0"/>
        </a:spcAft>
        <a:defRPr kumimoji="1" sz="4400">
          <a:solidFill>
            <a:schemeClr val="tx2"/>
          </a:solidFill>
          <a:latin typeface="Arial" panose="020B0604020202020204" pitchFamily="34" charset="0"/>
          <a:ea typeface="新細明體" panose="02020500000000000000" pitchFamily="18" charset="-120"/>
        </a:defRPr>
      </a:lvl8pPr>
      <a:lvl9pPr marL="1828800" algn="ctr" rtl="0" fontAlgn="base">
        <a:spcBef>
          <a:spcPct val="0"/>
        </a:spcBef>
        <a:spcAft>
          <a:spcPct val="0"/>
        </a:spcAft>
        <a:defRPr kumimoji="1" sz="4400">
          <a:solidFill>
            <a:schemeClr val="tx2"/>
          </a:solidFill>
          <a:latin typeface="Arial" panose="020B0604020202020204" pitchFamily="34" charset="0"/>
          <a:ea typeface="新細明體" panose="02020500000000000000" pitchFamily="18" charset="-120"/>
        </a:defRPr>
      </a:lvl9pPr>
    </p:titleStyle>
    <p:body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docs.oracle.com/javase/8/docs/api/"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fld id="{E5C75FF6-0793-48E3-83DE-736F90390BD6}" type="slidenum">
              <a:rPr kumimoji="0" lang="en-US" altLang="zh-TW" sz="1400" smtClean="0"/>
              <a:pPr>
                <a:spcBef>
                  <a:spcPct val="0"/>
                </a:spcBef>
                <a:buFontTx/>
                <a:buNone/>
              </a:pPr>
              <a:t>1</a:t>
            </a:fld>
            <a:endParaRPr kumimoji="0" lang="en-US" altLang="zh-TW" sz="1400" smtClean="0"/>
          </a:p>
        </p:txBody>
      </p:sp>
      <p:sp>
        <p:nvSpPr>
          <p:cNvPr id="3075" name="Rectangle 2"/>
          <p:cNvSpPr>
            <a:spLocks noGrp="1" noChangeArrowheads="1"/>
          </p:cNvSpPr>
          <p:nvPr>
            <p:ph type="ctrTitle"/>
          </p:nvPr>
        </p:nvSpPr>
        <p:spPr>
          <a:xfrm>
            <a:off x="685800" y="2130425"/>
            <a:ext cx="7772400" cy="1470025"/>
          </a:xfrm>
        </p:spPr>
        <p:txBody>
          <a:bodyPr anchor="ctr"/>
          <a:lstStyle/>
          <a:p>
            <a:pPr eaLnBrk="1" hangingPunct="1"/>
            <a:r>
              <a:rPr lang="en-US" altLang="zh-HK" sz="4000" dirty="0" smtClean="0"/>
              <a:t>Java </a:t>
            </a:r>
            <a:r>
              <a:rPr lang="en-US" altLang="zh-TW" sz="4000" dirty="0" smtClean="0"/>
              <a:t>Tutorial 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fld id="{C29C9614-C619-4622-809C-B49E134EB69C}" type="slidenum">
              <a:rPr kumimoji="0" lang="en-US" altLang="zh-TW" sz="1400" smtClean="0"/>
              <a:pPr>
                <a:spcBef>
                  <a:spcPct val="0"/>
                </a:spcBef>
                <a:buFontTx/>
                <a:buNone/>
              </a:pPr>
              <a:t>10</a:t>
            </a:fld>
            <a:endParaRPr kumimoji="0" lang="en-US" altLang="zh-TW" sz="1400" smtClean="0"/>
          </a:p>
        </p:txBody>
      </p:sp>
      <p:sp>
        <p:nvSpPr>
          <p:cNvPr id="8195" name="Rectangle 2"/>
          <p:cNvSpPr>
            <a:spLocks noGrp="1" noChangeArrowheads="1"/>
          </p:cNvSpPr>
          <p:nvPr>
            <p:ph type="title"/>
          </p:nvPr>
        </p:nvSpPr>
        <p:spPr/>
        <p:txBody>
          <a:bodyPr/>
          <a:lstStyle/>
          <a:p>
            <a:pPr algn="l" eaLnBrk="1" hangingPunct="1"/>
            <a:r>
              <a:rPr lang="en-US" altLang="zh-CN" dirty="0" smtClean="0"/>
              <a:t>Javadoc</a:t>
            </a:r>
          </a:p>
        </p:txBody>
      </p:sp>
      <p:sp>
        <p:nvSpPr>
          <p:cNvPr id="8" name="Rectangle 3"/>
          <p:cNvSpPr txBox="1">
            <a:spLocks noChangeArrowheads="1"/>
          </p:cNvSpPr>
          <p:nvPr/>
        </p:nvSpPr>
        <p:spPr bwMode="auto">
          <a:xfrm>
            <a:off x="685800" y="1546638"/>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50000"/>
              </a:lnSpc>
            </a:pPr>
            <a:r>
              <a:rPr lang="en-US" altLang="zh-TW" sz="1800" dirty="0" smtClean="0"/>
              <a:t>Example:</a:t>
            </a:r>
          </a:p>
          <a:p>
            <a:pPr marL="0" indent="0" eaLnBrk="1" hangingPunct="1">
              <a:lnSpc>
                <a:spcPct val="150000"/>
              </a:lnSpc>
              <a:buNone/>
            </a:pPr>
            <a:r>
              <a:rPr lang="en-US" altLang="zh-TW" sz="1800" dirty="0"/>
              <a:t>F</a:t>
            </a:r>
            <a:r>
              <a:rPr lang="en-US" altLang="zh-TW" sz="1800" dirty="0" smtClean="0"/>
              <a:t>or method:</a:t>
            </a:r>
          </a:p>
          <a:p>
            <a:pPr marL="0" indent="0" eaLnBrk="1" hangingPunct="1">
              <a:buNone/>
            </a:pPr>
            <a:r>
              <a:rPr lang="en-US" altLang="zh-TW" sz="1400" dirty="0"/>
              <a:t>/**</a:t>
            </a:r>
          </a:p>
          <a:p>
            <a:pPr marL="0" indent="0" eaLnBrk="1" hangingPunct="1">
              <a:buNone/>
            </a:pPr>
            <a:r>
              <a:rPr lang="en-US" altLang="zh-TW" sz="1400" dirty="0"/>
              <a:t> * Short one line description.                           </a:t>
            </a:r>
          </a:p>
          <a:p>
            <a:pPr marL="0" indent="0" eaLnBrk="1" hangingPunct="1">
              <a:buNone/>
            </a:pPr>
            <a:r>
              <a:rPr lang="en-US" altLang="zh-TW" sz="1400" dirty="0"/>
              <a:t> * &lt;p&gt;</a:t>
            </a:r>
          </a:p>
          <a:p>
            <a:pPr marL="0" indent="0" eaLnBrk="1" hangingPunct="1">
              <a:buNone/>
            </a:pPr>
            <a:r>
              <a:rPr lang="en-US" altLang="zh-TW" sz="1400" dirty="0"/>
              <a:t> * </a:t>
            </a:r>
            <a:r>
              <a:rPr lang="en-US" altLang="zh-TW" sz="1400" dirty="0" smtClean="0"/>
              <a:t>Longer description. If there were any, it would be    </a:t>
            </a:r>
            <a:endParaRPr lang="en-US" altLang="zh-TW" sz="1400" dirty="0"/>
          </a:p>
          <a:p>
            <a:pPr marL="0" indent="0" eaLnBrk="1" hangingPunct="1">
              <a:buNone/>
            </a:pPr>
            <a:r>
              <a:rPr lang="en-US" altLang="zh-TW" sz="1400" dirty="0"/>
              <a:t> * </a:t>
            </a:r>
            <a:r>
              <a:rPr lang="en-US" altLang="zh-TW" sz="1400" dirty="0" smtClean="0"/>
              <a:t>here.</a:t>
            </a:r>
            <a:endParaRPr lang="en-US" altLang="zh-TW" sz="1400" dirty="0"/>
          </a:p>
          <a:p>
            <a:pPr marL="0" indent="0" eaLnBrk="1" hangingPunct="1">
              <a:buNone/>
            </a:pPr>
            <a:r>
              <a:rPr lang="en-US" altLang="zh-TW" sz="1400" dirty="0"/>
              <a:t> * &lt;p&gt;</a:t>
            </a:r>
          </a:p>
          <a:p>
            <a:pPr marL="0" indent="0" eaLnBrk="1" hangingPunct="1">
              <a:buNone/>
            </a:pPr>
            <a:r>
              <a:rPr lang="en-US" altLang="zh-TW" sz="1400" dirty="0"/>
              <a:t> * </a:t>
            </a:r>
            <a:r>
              <a:rPr lang="en-US" altLang="zh-TW" sz="1400" dirty="0" smtClean="0"/>
              <a:t>And even more explanations to follow in consecutive</a:t>
            </a:r>
            <a:endParaRPr lang="en-US" altLang="zh-TW" sz="1400" dirty="0"/>
          </a:p>
          <a:p>
            <a:pPr marL="0" indent="0" eaLnBrk="1" hangingPunct="1">
              <a:buNone/>
            </a:pPr>
            <a:r>
              <a:rPr lang="en-US" altLang="zh-TW" sz="1400" dirty="0"/>
              <a:t> * </a:t>
            </a:r>
            <a:r>
              <a:rPr lang="en-US" altLang="zh-TW" sz="1400" dirty="0" smtClean="0"/>
              <a:t>paragraphs separated by HTML paragraph breaks.</a:t>
            </a:r>
            <a:endParaRPr lang="en-US" altLang="zh-TW" sz="1400" dirty="0"/>
          </a:p>
          <a:p>
            <a:pPr marL="0" indent="0" eaLnBrk="1" hangingPunct="1">
              <a:buNone/>
            </a:pPr>
            <a:r>
              <a:rPr lang="en-US" altLang="zh-TW" sz="1400" dirty="0"/>
              <a:t> *</a:t>
            </a:r>
          </a:p>
          <a:p>
            <a:pPr marL="0" indent="0" eaLnBrk="1" hangingPunct="1">
              <a:buNone/>
            </a:pPr>
            <a:r>
              <a:rPr lang="en-US" altLang="zh-TW" sz="1400" dirty="0"/>
              <a:t> * @</a:t>
            </a:r>
            <a:r>
              <a:rPr lang="en-US" altLang="zh-TW" sz="1400" dirty="0" err="1"/>
              <a:t>param</a:t>
            </a:r>
            <a:r>
              <a:rPr lang="en-US" altLang="zh-TW" sz="1400" dirty="0"/>
              <a:t>  variable Description text </a:t>
            </a:r>
            <a:r>
              <a:rPr lang="en-US" altLang="zh-TW" sz="1400" dirty="0" err="1"/>
              <a:t>text</a:t>
            </a:r>
            <a:r>
              <a:rPr lang="en-US" altLang="zh-TW" sz="1400" dirty="0"/>
              <a:t> </a:t>
            </a:r>
            <a:r>
              <a:rPr lang="en-US" altLang="zh-TW" sz="1400" dirty="0" err="1"/>
              <a:t>text</a:t>
            </a:r>
            <a:r>
              <a:rPr lang="en-US" altLang="zh-TW" sz="1400" dirty="0"/>
              <a:t>.          </a:t>
            </a:r>
          </a:p>
          <a:p>
            <a:pPr marL="0" indent="0" eaLnBrk="1" hangingPunct="1">
              <a:buNone/>
            </a:pPr>
            <a:r>
              <a:rPr lang="en-US" altLang="zh-TW" sz="1400" dirty="0"/>
              <a:t> * @return Description text </a:t>
            </a:r>
            <a:r>
              <a:rPr lang="en-US" altLang="zh-TW" sz="1400" dirty="0" err="1"/>
              <a:t>text</a:t>
            </a:r>
            <a:r>
              <a:rPr lang="en-US" altLang="zh-TW" sz="1400" dirty="0"/>
              <a:t> </a:t>
            </a:r>
            <a:r>
              <a:rPr lang="en-US" altLang="zh-TW" sz="1400" dirty="0" err="1"/>
              <a:t>text</a:t>
            </a:r>
            <a:r>
              <a:rPr lang="en-US" altLang="zh-TW" sz="1400" dirty="0"/>
              <a:t>.</a:t>
            </a:r>
          </a:p>
          <a:p>
            <a:pPr marL="0" indent="0" eaLnBrk="1" hangingPunct="1">
              <a:buNone/>
            </a:pPr>
            <a:r>
              <a:rPr lang="en-US" altLang="zh-TW" sz="1400" dirty="0"/>
              <a:t> */</a:t>
            </a:r>
          </a:p>
          <a:p>
            <a:pPr marL="0" indent="0" eaLnBrk="1" hangingPunct="1">
              <a:buNone/>
            </a:pPr>
            <a:r>
              <a:rPr lang="en-US" altLang="zh-TW" sz="1400" dirty="0"/>
              <a:t>public </a:t>
            </a:r>
            <a:r>
              <a:rPr lang="en-US" altLang="zh-TW" sz="1400" dirty="0" err="1"/>
              <a:t>int</a:t>
            </a:r>
            <a:r>
              <a:rPr lang="en-US" altLang="zh-TW" sz="1400" dirty="0"/>
              <a:t> </a:t>
            </a:r>
            <a:r>
              <a:rPr lang="en-US" altLang="zh-TW" sz="1400" dirty="0" err="1"/>
              <a:t>methodName</a:t>
            </a:r>
            <a:r>
              <a:rPr lang="en-US" altLang="zh-TW" sz="1400" dirty="0"/>
              <a:t> (...) {</a:t>
            </a:r>
          </a:p>
          <a:p>
            <a:pPr marL="0" indent="0" eaLnBrk="1" hangingPunct="1">
              <a:buNone/>
            </a:pPr>
            <a:r>
              <a:rPr lang="en-US" altLang="zh-TW" sz="1400" dirty="0"/>
              <a:t>    // method body with a return statement</a:t>
            </a:r>
          </a:p>
          <a:p>
            <a:pPr marL="0" indent="0" eaLnBrk="1" hangingPunct="1">
              <a:buNone/>
            </a:pPr>
            <a:r>
              <a:rPr lang="en-US" altLang="zh-TW" sz="1400" dirty="0"/>
              <a:t>}</a:t>
            </a:r>
            <a:endParaRPr lang="en-US" altLang="zh-TW" sz="1400" dirty="0" smtClean="0"/>
          </a:p>
        </p:txBody>
      </p:sp>
      <p:sp>
        <p:nvSpPr>
          <p:cNvPr id="4" name="Rectangle 1"/>
          <p:cNvSpPr>
            <a:spLocks noChangeArrowheads="1"/>
          </p:cNvSpPr>
          <p:nvPr/>
        </p:nvSpPr>
        <p:spPr bwMode="auto">
          <a:xfrm>
            <a:off x="1960563"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r>
            <a:br>
              <a:rPr kumimoji="0" lang="en-US" altLang="en-US" sz="1800" b="0" i="0" u="none" strike="noStrike" cap="none" normalizeH="0" baseline="0" smtClean="0">
                <a:ln>
                  <a:noFill/>
                </a:ln>
                <a:solidFill>
                  <a:schemeClr val="tx1"/>
                </a:solidFill>
                <a:effectLst/>
                <a:latin typeface="Arial" charset="0"/>
                <a:cs typeface="Arial" charset="0"/>
              </a:rPr>
            </a:br>
            <a:endParaRPr kumimoji="0" lang="en-US" alt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798534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
                                            <p:txEl>
                                              <p:pRg st="15" end="1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fld id="{48742738-66FB-439A-8B81-6F37637E47C7}" type="slidenum">
              <a:rPr kumimoji="0" lang="en-US" altLang="zh-TW" sz="1400" smtClean="0"/>
              <a:pPr>
                <a:spcBef>
                  <a:spcPct val="0"/>
                </a:spcBef>
                <a:buFontTx/>
                <a:buNone/>
              </a:pPr>
              <a:t>11</a:t>
            </a:fld>
            <a:endParaRPr kumimoji="0" lang="en-US" altLang="zh-TW" sz="1400" smtClean="0"/>
          </a:p>
        </p:txBody>
      </p:sp>
      <p:sp>
        <p:nvSpPr>
          <p:cNvPr id="10243" name="Rectangle 2"/>
          <p:cNvSpPr>
            <a:spLocks noGrp="1" noChangeArrowheads="1"/>
          </p:cNvSpPr>
          <p:nvPr>
            <p:ph type="title"/>
          </p:nvPr>
        </p:nvSpPr>
        <p:spPr/>
        <p:txBody>
          <a:bodyPr/>
          <a:lstStyle/>
          <a:p>
            <a:pPr algn="l" eaLnBrk="1" hangingPunct="1"/>
            <a:r>
              <a:rPr lang="en-US" altLang="zh-CN" dirty="0" smtClean="0">
                <a:solidFill>
                  <a:schemeClr val="tx1"/>
                </a:solidFill>
              </a:rPr>
              <a:t>Javadoc</a:t>
            </a:r>
            <a:endParaRPr lang="en-US" altLang="zh-CN" sz="4000" dirty="0" smtClean="0">
              <a:solidFill>
                <a:schemeClr val="tx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321445"/>
            <a:ext cx="4819048" cy="516190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fld id="{48742738-66FB-439A-8B81-6F37637E47C7}" type="slidenum">
              <a:rPr kumimoji="0" lang="en-US" altLang="zh-TW" sz="1400" smtClean="0"/>
              <a:pPr>
                <a:spcBef>
                  <a:spcPct val="0"/>
                </a:spcBef>
                <a:buFontTx/>
                <a:buNone/>
              </a:pPr>
              <a:t>12</a:t>
            </a:fld>
            <a:endParaRPr kumimoji="0" lang="en-US" altLang="zh-TW" sz="1400" smtClean="0"/>
          </a:p>
        </p:txBody>
      </p:sp>
      <p:sp>
        <p:nvSpPr>
          <p:cNvPr id="10243" name="Rectangle 2"/>
          <p:cNvSpPr>
            <a:spLocks noGrp="1" noChangeArrowheads="1"/>
          </p:cNvSpPr>
          <p:nvPr>
            <p:ph type="title"/>
          </p:nvPr>
        </p:nvSpPr>
        <p:spPr/>
        <p:txBody>
          <a:bodyPr/>
          <a:lstStyle/>
          <a:p>
            <a:pPr algn="l" eaLnBrk="1" hangingPunct="1"/>
            <a:r>
              <a:rPr lang="en-US" altLang="zh-CN" dirty="0" smtClean="0">
                <a:solidFill>
                  <a:schemeClr val="tx1"/>
                </a:solidFill>
              </a:rPr>
              <a:t>Generating Javadoc</a:t>
            </a:r>
            <a:endParaRPr lang="en-US" altLang="zh-CN" sz="4000" dirty="0" smtClean="0">
              <a:solidFill>
                <a:schemeClr val="tx1"/>
              </a:solidFill>
            </a:endParaRPr>
          </a:p>
        </p:txBody>
      </p:sp>
      <p:sp>
        <p:nvSpPr>
          <p:cNvPr id="5" name="Rectangle 3"/>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50000"/>
              </a:lnSpc>
            </a:pPr>
            <a:r>
              <a:rPr lang="en-US" altLang="zh-TW" sz="1800" dirty="0" smtClean="0"/>
              <a:t>To generate </a:t>
            </a:r>
            <a:r>
              <a:rPr lang="en-US" altLang="zh-TW" sz="1800" dirty="0"/>
              <a:t>J</a:t>
            </a:r>
            <a:r>
              <a:rPr lang="en-US" altLang="zh-TW" sz="1800" dirty="0" smtClean="0"/>
              <a:t>avadoc in NetBeans:</a:t>
            </a:r>
          </a:p>
          <a:p>
            <a:pPr marL="0" indent="0" eaLnBrk="1" hangingPunct="1">
              <a:lnSpc>
                <a:spcPct val="150000"/>
              </a:lnSpc>
              <a:buNone/>
            </a:pPr>
            <a:r>
              <a:rPr lang="en-US" altLang="zh-TW" sz="1800" dirty="0" smtClean="0"/>
              <a:t>Run -&gt; Generate Javadoc</a:t>
            </a:r>
          </a:p>
          <a:p>
            <a:pPr eaLnBrk="1" hangingPunct="1">
              <a:lnSpc>
                <a:spcPct val="150000"/>
              </a:lnSpc>
            </a:pPr>
            <a:endParaRPr lang="en-US" altLang="zh-TW" sz="1800" dirty="0" smtClean="0"/>
          </a:p>
          <a:p>
            <a:pPr marL="0" indent="0" eaLnBrk="1" hangingPunct="1">
              <a:lnSpc>
                <a:spcPct val="150000"/>
              </a:lnSpc>
              <a:buNone/>
            </a:pPr>
            <a:r>
              <a:rPr lang="en-US" altLang="zh-TW" sz="1800" dirty="0" smtClean="0"/>
              <a:t>	</a:t>
            </a:r>
          </a:p>
        </p:txBody>
      </p:sp>
    </p:spTree>
    <p:extLst>
      <p:ext uri="{BB962C8B-B14F-4D97-AF65-F5344CB8AC3E}">
        <p14:creationId xmlns:p14="http://schemas.microsoft.com/office/powerpoint/2010/main" val="1262751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fld id="{48742738-66FB-439A-8B81-6F37637E47C7}" type="slidenum">
              <a:rPr kumimoji="0" lang="en-US" altLang="zh-TW" sz="1400" smtClean="0"/>
              <a:pPr>
                <a:spcBef>
                  <a:spcPct val="0"/>
                </a:spcBef>
                <a:buFontTx/>
                <a:buNone/>
              </a:pPr>
              <a:t>13</a:t>
            </a:fld>
            <a:endParaRPr kumimoji="0" lang="en-US" altLang="zh-TW" sz="1400" smtClean="0"/>
          </a:p>
        </p:txBody>
      </p:sp>
      <p:sp>
        <p:nvSpPr>
          <p:cNvPr id="10243" name="Rectangle 2"/>
          <p:cNvSpPr>
            <a:spLocks noGrp="1" noChangeArrowheads="1"/>
          </p:cNvSpPr>
          <p:nvPr>
            <p:ph type="title"/>
          </p:nvPr>
        </p:nvSpPr>
        <p:spPr/>
        <p:txBody>
          <a:bodyPr/>
          <a:lstStyle/>
          <a:p>
            <a:pPr algn="l" eaLnBrk="1" hangingPunct="1"/>
            <a:r>
              <a:rPr lang="en-US" altLang="zh-CN" sz="4000" dirty="0" smtClean="0">
                <a:solidFill>
                  <a:schemeClr val="tx1"/>
                </a:solidFill>
              </a:rPr>
              <a:t>Javadoc</a:t>
            </a:r>
          </a:p>
        </p:txBody>
      </p:sp>
      <p:pic>
        <p:nvPicPr>
          <p:cNvPr id="3" name="Picture 2"/>
          <p:cNvPicPr>
            <a:picLocks noChangeAspect="1"/>
          </p:cNvPicPr>
          <p:nvPr/>
        </p:nvPicPr>
        <p:blipFill>
          <a:blip r:embed="rId2"/>
          <a:stretch>
            <a:fillRect/>
          </a:stretch>
        </p:blipFill>
        <p:spPr>
          <a:xfrm>
            <a:off x="228600" y="1417638"/>
            <a:ext cx="8804910" cy="4595062"/>
          </a:xfrm>
          <a:prstGeom prst="rect">
            <a:avLst/>
          </a:prstGeom>
        </p:spPr>
      </p:pic>
    </p:spTree>
    <p:extLst>
      <p:ext uri="{BB962C8B-B14F-4D97-AF65-F5344CB8AC3E}">
        <p14:creationId xmlns:p14="http://schemas.microsoft.com/office/powerpoint/2010/main" val="37106776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fld id="{48742738-66FB-439A-8B81-6F37637E47C7}" type="slidenum">
              <a:rPr kumimoji="0" lang="en-US" altLang="zh-TW" sz="1400" smtClean="0"/>
              <a:pPr>
                <a:spcBef>
                  <a:spcPct val="0"/>
                </a:spcBef>
                <a:buFontTx/>
                <a:buNone/>
              </a:pPr>
              <a:t>14</a:t>
            </a:fld>
            <a:endParaRPr kumimoji="0" lang="en-US" altLang="zh-TW" sz="1400" smtClean="0"/>
          </a:p>
        </p:txBody>
      </p:sp>
      <p:sp>
        <p:nvSpPr>
          <p:cNvPr id="10243" name="Rectangle 2"/>
          <p:cNvSpPr>
            <a:spLocks noGrp="1" noChangeArrowheads="1"/>
          </p:cNvSpPr>
          <p:nvPr>
            <p:ph type="title"/>
          </p:nvPr>
        </p:nvSpPr>
        <p:spPr/>
        <p:txBody>
          <a:bodyPr/>
          <a:lstStyle/>
          <a:p>
            <a:pPr algn="l" eaLnBrk="1" hangingPunct="1"/>
            <a:r>
              <a:rPr lang="en-US" altLang="zh-CN" sz="4000" dirty="0" smtClean="0">
                <a:solidFill>
                  <a:schemeClr val="tx1"/>
                </a:solidFill>
              </a:rPr>
              <a:t>Javadoc</a:t>
            </a:r>
          </a:p>
        </p:txBody>
      </p:sp>
      <p:pic>
        <p:nvPicPr>
          <p:cNvPr id="3" name="Picture 2"/>
          <p:cNvPicPr>
            <a:picLocks noChangeAspect="1"/>
          </p:cNvPicPr>
          <p:nvPr/>
        </p:nvPicPr>
        <p:blipFill>
          <a:blip r:embed="rId2"/>
          <a:stretch>
            <a:fillRect/>
          </a:stretch>
        </p:blipFill>
        <p:spPr>
          <a:xfrm>
            <a:off x="685800" y="1250157"/>
            <a:ext cx="6600825" cy="5162550"/>
          </a:xfrm>
          <a:prstGeom prst="rect">
            <a:avLst/>
          </a:prstGeom>
        </p:spPr>
      </p:pic>
    </p:spTree>
    <p:extLst>
      <p:ext uri="{BB962C8B-B14F-4D97-AF65-F5344CB8AC3E}">
        <p14:creationId xmlns:p14="http://schemas.microsoft.com/office/powerpoint/2010/main" val="2005816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50000"/>
              </a:lnSpc>
            </a:pPr>
            <a:r>
              <a:rPr lang="en-US" altLang="zh-TW" sz="1800" dirty="0">
                <a:hlinkClick r:id="rId2"/>
              </a:rPr>
              <a:t>http://</a:t>
            </a:r>
            <a:r>
              <a:rPr lang="en-US" altLang="zh-TW" sz="1800" dirty="0" smtClean="0">
                <a:hlinkClick r:id="rId2"/>
              </a:rPr>
              <a:t>docs.oracle.com/javase/8/docs/api/</a:t>
            </a:r>
            <a:endParaRPr lang="en-US" altLang="zh-TW" sz="1800" dirty="0" smtClean="0"/>
          </a:p>
          <a:p>
            <a:pPr eaLnBrk="1" hangingPunct="1">
              <a:lnSpc>
                <a:spcPct val="150000"/>
              </a:lnSpc>
            </a:pPr>
            <a:r>
              <a:rPr lang="en-US" altLang="zh-TW" sz="1800" dirty="0" smtClean="0"/>
              <a:t>Almost everything you need can be found here.</a:t>
            </a:r>
          </a:p>
          <a:p>
            <a:pPr marL="0" indent="0" eaLnBrk="1" hangingPunct="1">
              <a:lnSpc>
                <a:spcPct val="150000"/>
              </a:lnSpc>
              <a:buNone/>
            </a:pPr>
            <a:r>
              <a:rPr lang="en-US" altLang="zh-TW" sz="1800" dirty="0" smtClean="0"/>
              <a:t>	</a:t>
            </a:r>
          </a:p>
        </p:txBody>
      </p:sp>
      <p:sp>
        <p:nvSpPr>
          <p:cNvPr id="9218" name="Slide Number Placeholder 5"/>
          <p:cNvSpPr>
            <a:spLocks noGrp="1"/>
          </p:cNvSpPr>
          <p:nvPr>
            <p:ph type="sldNum" sz="quarter" idx="12"/>
          </p:nvPr>
        </p:nvSpPr>
        <p:spPr>
          <a:noFill/>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fld id="{99C8BB95-E5CE-4003-9205-81B27AC20A9E}" type="slidenum">
              <a:rPr kumimoji="0" lang="en-US" altLang="zh-TW" sz="1400" smtClean="0"/>
              <a:pPr>
                <a:spcBef>
                  <a:spcPct val="0"/>
                </a:spcBef>
                <a:buFontTx/>
                <a:buNone/>
              </a:pPr>
              <a:t>15</a:t>
            </a:fld>
            <a:endParaRPr kumimoji="0" lang="en-US" altLang="zh-TW" sz="1400" smtClean="0"/>
          </a:p>
        </p:txBody>
      </p:sp>
      <p:sp>
        <p:nvSpPr>
          <p:cNvPr id="9219" name="Rectangle 2"/>
          <p:cNvSpPr>
            <a:spLocks noGrp="1" noChangeArrowheads="1"/>
          </p:cNvSpPr>
          <p:nvPr>
            <p:ph type="title"/>
          </p:nvPr>
        </p:nvSpPr>
        <p:spPr/>
        <p:txBody>
          <a:bodyPr/>
          <a:lstStyle/>
          <a:p>
            <a:pPr algn="l" eaLnBrk="1" hangingPunct="1"/>
            <a:r>
              <a:rPr lang="en-US" altLang="zh-CN" sz="4000" dirty="0" smtClean="0"/>
              <a:t>Java documents</a:t>
            </a:r>
            <a:r>
              <a:rPr lang="en-US" altLang="zh-HK" sz="4000" dirty="0" smtClean="0"/>
              <a:t>:</a:t>
            </a:r>
            <a:r>
              <a:rPr lang="en-US" altLang="zh-CN" sz="4000" dirty="0" smtClean="0"/>
              <a:t> </a:t>
            </a:r>
            <a:r>
              <a:rPr lang="en-US" altLang="zh-HK" sz="4000" dirty="0" smtClean="0"/>
              <a:t>extraction of </a:t>
            </a:r>
            <a:r>
              <a:rPr lang="en-US" altLang="zh-CN" sz="4000" dirty="0" smtClean="0"/>
              <a:t>comments </a:t>
            </a:r>
            <a:r>
              <a:rPr lang="en-US" altLang="zh-HK" sz="4000" dirty="0" smtClean="0"/>
              <a:t>in </a:t>
            </a:r>
            <a:r>
              <a:rPr lang="en-US" altLang="zh-CN" sz="4000" dirty="0" smtClean="0"/>
              <a:t>existing classes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2514600"/>
            <a:ext cx="7869538" cy="41236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457200" y="11430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50000"/>
              </a:lnSpc>
            </a:pPr>
            <a:r>
              <a:rPr lang="en-US" altLang="zh-TW" sz="1800" dirty="0" smtClean="0"/>
              <a:t>Surfing the documentation, </a:t>
            </a:r>
            <a:r>
              <a:rPr lang="en-US" altLang="zh-TW" sz="1800" dirty="0" err="1" smtClean="0"/>
              <a:t>eg</a:t>
            </a:r>
            <a:r>
              <a:rPr lang="en-US" altLang="zh-TW" sz="1800" dirty="0" smtClean="0"/>
              <a:t>, Math class</a:t>
            </a:r>
          </a:p>
          <a:p>
            <a:pPr marL="0" indent="0" eaLnBrk="1" hangingPunct="1">
              <a:lnSpc>
                <a:spcPct val="150000"/>
              </a:lnSpc>
              <a:buNone/>
            </a:pPr>
            <a:r>
              <a:rPr lang="en-US" altLang="zh-TW" sz="1800" dirty="0" smtClean="0"/>
              <a:t>	</a:t>
            </a:r>
          </a:p>
        </p:txBody>
      </p:sp>
      <p:sp>
        <p:nvSpPr>
          <p:cNvPr id="9219" name="Rectangle 2"/>
          <p:cNvSpPr>
            <a:spLocks noGrp="1" noChangeArrowheads="1"/>
          </p:cNvSpPr>
          <p:nvPr>
            <p:ph type="title"/>
          </p:nvPr>
        </p:nvSpPr>
        <p:spPr/>
        <p:txBody>
          <a:bodyPr/>
          <a:lstStyle/>
          <a:p>
            <a:pPr algn="l" eaLnBrk="1" hangingPunct="1"/>
            <a:r>
              <a:rPr lang="en-US" altLang="zh-CN" sz="4000" dirty="0" smtClean="0"/>
              <a:t>Java documents</a:t>
            </a:r>
          </a:p>
        </p:txBody>
      </p:sp>
      <p:sp>
        <p:nvSpPr>
          <p:cNvPr id="9218" name="Slide Number Placeholder 5"/>
          <p:cNvSpPr>
            <a:spLocks noGrp="1"/>
          </p:cNvSpPr>
          <p:nvPr>
            <p:ph type="sldNum" sz="quarter" idx="12"/>
          </p:nvPr>
        </p:nvSpPr>
        <p:spPr>
          <a:noFill/>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fld id="{99C8BB95-E5CE-4003-9205-81B27AC20A9E}" type="slidenum">
              <a:rPr kumimoji="0" lang="en-US" altLang="zh-TW" sz="1400" smtClean="0"/>
              <a:pPr>
                <a:spcBef>
                  <a:spcPct val="0"/>
                </a:spcBef>
                <a:buFontTx/>
                <a:buNone/>
              </a:pPr>
              <a:t>16</a:t>
            </a:fld>
            <a:endParaRPr kumimoji="0" lang="en-US" altLang="zh-TW" sz="140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33" y="1981860"/>
            <a:ext cx="9144000" cy="3975234"/>
          </a:xfrm>
          <a:prstGeom prst="rect">
            <a:avLst/>
          </a:prstGeom>
        </p:spPr>
      </p:pic>
    </p:spTree>
    <p:extLst>
      <p:ext uri="{BB962C8B-B14F-4D97-AF65-F5344CB8AC3E}">
        <p14:creationId xmlns:p14="http://schemas.microsoft.com/office/powerpoint/2010/main" val="262623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algn="l"/>
            <a:r>
              <a:rPr lang="en-US" altLang="zh-CN" dirty="0" err="1" smtClean="0"/>
              <a:t>System.out.print</a:t>
            </a:r>
            <a:r>
              <a:rPr lang="en-US" altLang="zh-CN" dirty="0" smtClean="0"/>
              <a:t>()</a:t>
            </a:r>
            <a:endParaRPr lang="zh-CN" altLang="en-US" dirty="0" smtClean="0"/>
          </a:p>
        </p:txBody>
      </p:sp>
      <p:sp>
        <p:nvSpPr>
          <p:cNvPr id="31747" name="Slide Number Placeholder 3"/>
          <p:cNvSpPr>
            <a:spLocks noGrp="1"/>
          </p:cNvSpPr>
          <p:nvPr>
            <p:ph type="sldNum" sz="quarter" idx="12"/>
          </p:nvPr>
        </p:nvSpPr>
        <p:spPr>
          <a:noFill/>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5D3DB0BF-30C6-4637-AF3A-8EEF1CF651CD}" type="slidenum">
              <a:rPr kumimoji="0" lang="en-US" altLang="zh-TW" smtClean="0"/>
              <a:pPr/>
              <a:t>17</a:t>
            </a:fld>
            <a:endParaRPr kumimoji="0" lang="en-US" altLang="zh-TW" smtClean="0"/>
          </a:p>
        </p:txBody>
      </p:sp>
      <p:sp>
        <p:nvSpPr>
          <p:cNvPr id="31748" name="Rectangle 4"/>
          <p:cNvSpPr>
            <a:spLocks noGrp="1" noChangeArrowheads="1"/>
          </p:cNvSpPr>
          <p:nvPr>
            <p:ph idx="1"/>
          </p:nvPr>
        </p:nvSpPr>
        <p:spPr>
          <a:xfrm>
            <a:off x="381000" y="1676400"/>
            <a:ext cx="8382000" cy="2339102"/>
          </a:xfrm>
        </p:spPr>
        <p:txBody>
          <a:bodyPr wrap="square" lIns="0" tIns="0" rIns="0" bIns="0" anchor="ctr">
            <a:spAutoFit/>
          </a:bodyPr>
          <a:lstStyle/>
          <a:p>
            <a:pPr marL="0" indent="0">
              <a:spcBef>
                <a:spcPct val="0"/>
              </a:spcBef>
              <a:buFontTx/>
              <a:buNone/>
            </a:pPr>
            <a:r>
              <a:rPr lang="zh-CN" altLang="zh-TW" sz="2000" b="1" dirty="0" smtClean="0">
                <a:solidFill>
                  <a:srgbClr val="006699"/>
                </a:solidFill>
                <a:latin typeface="Consolas" panose="020B0609020204030204" pitchFamily="49" charset="0"/>
                <a:cs typeface="Consolas" panose="020B0609020204030204" pitchFamily="49" charset="0"/>
              </a:rPr>
              <a:t>String</a:t>
            </a:r>
            <a:r>
              <a:rPr lang="zh-CN" altLang="zh-TW" sz="2000" dirty="0" smtClean="0">
                <a:solidFill>
                  <a:srgbClr val="000000"/>
                </a:solidFill>
                <a:latin typeface="Consolas" panose="020B0609020204030204" pitchFamily="49" charset="0"/>
                <a:cs typeface="Consolas" panose="020B0609020204030204" pitchFamily="49" charset="0"/>
              </a:rPr>
              <a:t> s = </a:t>
            </a:r>
            <a:r>
              <a:rPr lang="zh-CN" altLang="zh-TW" sz="2000" dirty="0" smtClean="0">
                <a:solidFill>
                  <a:srgbClr val="0000FF"/>
                </a:solidFill>
                <a:latin typeface="Consolas" panose="020B0609020204030204" pitchFamily="49" charset="0"/>
                <a:cs typeface="Consolas" panose="020B0609020204030204" pitchFamily="49" charset="0"/>
              </a:rPr>
              <a:t>"</a:t>
            </a:r>
            <a:r>
              <a:rPr lang="en-US" altLang="zh-CN" sz="2000" dirty="0" smtClean="0">
                <a:solidFill>
                  <a:srgbClr val="0000FF"/>
                </a:solidFill>
                <a:latin typeface="Consolas" panose="020B0609020204030204" pitchFamily="49" charset="0"/>
                <a:cs typeface="Consolas" panose="020B0609020204030204" pitchFamily="49" charset="0"/>
              </a:rPr>
              <a:t>Hello</a:t>
            </a:r>
            <a:r>
              <a:rPr lang="en-US" altLang="zh-CN" sz="2000" dirty="0">
                <a:solidFill>
                  <a:srgbClr val="0000FF"/>
                </a:solidFill>
                <a:latin typeface="Consolas" panose="020B0609020204030204" pitchFamily="49" charset="0"/>
                <a:cs typeface="Consolas" panose="020B0609020204030204" pitchFamily="49" charset="0"/>
              </a:rPr>
              <a:t>!</a:t>
            </a:r>
            <a:r>
              <a:rPr lang="zh-CN" altLang="zh-TW" sz="2000" dirty="0" smtClean="0">
                <a:solidFill>
                  <a:srgbClr val="0000FF"/>
                </a:solidFill>
                <a:latin typeface="Consolas" panose="020B0609020204030204" pitchFamily="49" charset="0"/>
                <a:cs typeface="Consolas" panose="020B0609020204030204" pitchFamily="49" charset="0"/>
              </a:rPr>
              <a:t>"</a:t>
            </a:r>
            <a:r>
              <a:rPr lang="zh-CN" altLang="zh-TW" sz="2000" dirty="0" smtClean="0">
                <a:solidFill>
                  <a:srgbClr val="000000"/>
                </a:solidFill>
                <a:latin typeface="Consolas" panose="020B0609020204030204" pitchFamily="49" charset="0"/>
                <a:cs typeface="Consolas" panose="020B0609020204030204" pitchFamily="49" charset="0"/>
              </a:rPr>
              <a:t>;</a:t>
            </a:r>
            <a:r>
              <a:rPr lang="zh-CN" altLang="zh-TW" sz="2000" dirty="0" smtClean="0">
                <a:solidFill>
                  <a:srgbClr val="000000"/>
                </a:solidFill>
                <a:cs typeface="Consolas" panose="020B0609020204030204" pitchFamily="49" charset="0"/>
              </a:rPr>
              <a:t> </a:t>
            </a:r>
            <a:r>
              <a:rPr lang="zh-CN" altLang="zh-TW" sz="2000" dirty="0" smtClean="0">
                <a:solidFill>
                  <a:srgbClr val="000000"/>
                </a:solidFill>
                <a:latin typeface="Consolas" panose="020B0609020204030204" pitchFamily="49" charset="0"/>
                <a:cs typeface="Consolas" panose="020B0609020204030204" pitchFamily="49" charset="0"/>
              </a:rPr>
              <a:t> </a:t>
            </a:r>
            <a:endParaRPr lang="zh-CN" altLang="zh-TW" sz="1200" dirty="0" smtClean="0"/>
          </a:p>
          <a:p>
            <a:pPr marL="0" indent="0">
              <a:spcBef>
                <a:spcPct val="0"/>
              </a:spcBef>
              <a:buFontTx/>
              <a:buNone/>
            </a:pPr>
            <a:r>
              <a:rPr lang="zh-CN" altLang="zh-TW" sz="2000" b="1" dirty="0" smtClean="0">
                <a:solidFill>
                  <a:srgbClr val="006699"/>
                </a:solidFill>
                <a:latin typeface="Consolas" panose="020B0609020204030204" pitchFamily="49" charset="0"/>
                <a:cs typeface="Consolas" panose="020B0609020204030204" pitchFamily="49" charset="0"/>
              </a:rPr>
              <a:t>int</a:t>
            </a:r>
            <a:r>
              <a:rPr lang="zh-CN" altLang="zh-TW" sz="1800" dirty="0" smtClean="0">
                <a:solidFill>
                  <a:srgbClr val="000000"/>
                </a:solidFill>
                <a:latin typeface="Consolas" panose="020B0609020204030204" pitchFamily="49" charset="0"/>
                <a:cs typeface="Consolas" panose="020B0609020204030204" pitchFamily="49" charset="0"/>
              </a:rPr>
              <a:t> </a:t>
            </a:r>
            <a:r>
              <a:rPr lang="zh-CN" altLang="zh-TW" sz="2000" dirty="0" smtClean="0">
                <a:solidFill>
                  <a:srgbClr val="000000"/>
                </a:solidFill>
                <a:latin typeface="Consolas" panose="020B0609020204030204" pitchFamily="49" charset="0"/>
                <a:cs typeface="Consolas" panose="020B0609020204030204" pitchFamily="49" charset="0"/>
              </a:rPr>
              <a:t>i = </a:t>
            </a:r>
            <a:r>
              <a:rPr lang="zh-CN" altLang="zh-TW" sz="2000" dirty="0" smtClean="0">
                <a:solidFill>
                  <a:srgbClr val="009900"/>
                </a:solidFill>
                <a:latin typeface="Consolas" panose="020B0609020204030204" pitchFamily="49" charset="0"/>
                <a:cs typeface="Consolas" panose="020B0609020204030204" pitchFamily="49" charset="0"/>
              </a:rPr>
              <a:t>1234</a:t>
            </a:r>
            <a:r>
              <a:rPr lang="zh-CN" altLang="zh-TW" sz="2000" dirty="0" smtClean="0">
                <a:solidFill>
                  <a:srgbClr val="000000"/>
                </a:solidFill>
                <a:latin typeface="Consolas" panose="020B0609020204030204" pitchFamily="49" charset="0"/>
                <a:cs typeface="Consolas" panose="020B0609020204030204" pitchFamily="49" charset="0"/>
              </a:rPr>
              <a:t>;</a:t>
            </a:r>
            <a:r>
              <a:rPr lang="zh-CN" altLang="zh-TW" sz="2000" dirty="0" smtClean="0">
                <a:solidFill>
                  <a:srgbClr val="000000"/>
                </a:solidFill>
                <a:cs typeface="Consolas" panose="020B0609020204030204" pitchFamily="49" charset="0"/>
              </a:rPr>
              <a:t> </a:t>
            </a:r>
            <a:r>
              <a:rPr lang="zh-CN" altLang="zh-TW" sz="2000" dirty="0" smtClean="0">
                <a:solidFill>
                  <a:srgbClr val="000000"/>
                </a:solidFill>
                <a:latin typeface="Consolas" panose="020B0609020204030204" pitchFamily="49" charset="0"/>
                <a:cs typeface="Consolas" panose="020B0609020204030204" pitchFamily="49" charset="0"/>
              </a:rPr>
              <a:t> </a:t>
            </a:r>
            <a:endParaRPr lang="en-US" altLang="zh-CN" sz="2000" dirty="0" smtClean="0">
              <a:solidFill>
                <a:srgbClr val="000000"/>
              </a:solidFill>
              <a:latin typeface="Consolas" panose="020B0609020204030204" pitchFamily="49" charset="0"/>
              <a:cs typeface="Consolas" panose="020B0609020204030204" pitchFamily="49" charset="0"/>
            </a:endParaRPr>
          </a:p>
          <a:p>
            <a:pPr marL="0" indent="0">
              <a:spcBef>
                <a:spcPct val="0"/>
              </a:spcBef>
              <a:buFontTx/>
              <a:buNone/>
            </a:pPr>
            <a:r>
              <a:rPr lang="en-US" altLang="zh-CN" sz="2000" dirty="0" err="1" smtClean="0">
                <a:solidFill>
                  <a:srgbClr val="000000"/>
                </a:solidFill>
                <a:latin typeface="Consolas" panose="020B0609020204030204" pitchFamily="49" charset="0"/>
                <a:cs typeface="Consolas" panose="020B0609020204030204" pitchFamily="49" charset="0"/>
              </a:rPr>
              <a:t>JFrame</a:t>
            </a:r>
            <a:r>
              <a:rPr lang="en-US" altLang="zh-CN" sz="2000" dirty="0" smtClean="0">
                <a:solidFill>
                  <a:srgbClr val="000000"/>
                </a:solidFill>
                <a:latin typeface="Consolas" panose="020B0609020204030204" pitchFamily="49" charset="0"/>
                <a:cs typeface="Consolas" panose="020B0609020204030204" pitchFamily="49" charset="0"/>
              </a:rPr>
              <a:t> f = new </a:t>
            </a:r>
            <a:r>
              <a:rPr lang="en-US" altLang="zh-CN" sz="2000" dirty="0" err="1" smtClean="0">
                <a:solidFill>
                  <a:srgbClr val="000000"/>
                </a:solidFill>
                <a:latin typeface="Consolas" panose="020B0609020204030204" pitchFamily="49" charset="0"/>
                <a:cs typeface="Consolas" panose="020B0609020204030204" pitchFamily="49" charset="0"/>
              </a:rPr>
              <a:t>JFrame</a:t>
            </a:r>
            <a:r>
              <a:rPr lang="en-US" altLang="zh-CN" sz="2000" dirty="0" smtClean="0">
                <a:solidFill>
                  <a:srgbClr val="000000"/>
                </a:solidFill>
                <a:latin typeface="Consolas" panose="020B0609020204030204" pitchFamily="49" charset="0"/>
                <a:cs typeface="Consolas" panose="020B0609020204030204" pitchFamily="49" charset="0"/>
              </a:rPr>
              <a:t>();</a:t>
            </a:r>
          </a:p>
          <a:p>
            <a:pPr marL="0" indent="0">
              <a:spcBef>
                <a:spcPct val="0"/>
              </a:spcBef>
              <a:buFontTx/>
              <a:buNone/>
            </a:pPr>
            <a:endParaRPr lang="zh-CN" altLang="zh-TW" sz="1200" dirty="0" smtClean="0"/>
          </a:p>
          <a:p>
            <a:pPr marL="0" indent="0">
              <a:spcBef>
                <a:spcPct val="0"/>
              </a:spcBef>
              <a:buFontTx/>
              <a:buNone/>
            </a:pPr>
            <a:r>
              <a:rPr lang="zh-TW" altLang="zh-CN" sz="2000" dirty="0" smtClean="0">
                <a:solidFill>
                  <a:srgbClr val="008200"/>
                </a:solidFill>
                <a:latin typeface="Consolas" panose="020B0609020204030204" pitchFamily="49" charset="0"/>
                <a:cs typeface="Consolas" panose="020B0609020204030204" pitchFamily="49" charset="0"/>
              </a:rPr>
              <a:t> </a:t>
            </a:r>
            <a:endParaRPr lang="zh-TW" altLang="zh-CN" sz="1200" dirty="0" smtClean="0"/>
          </a:p>
          <a:p>
            <a:pPr marL="0" indent="0">
              <a:spcBef>
                <a:spcPct val="0"/>
              </a:spcBef>
              <a:buFontTx/>
              <a:buNone/>
            </a:pPr>
            <a:r>
              <a:rPr lang="zh-CN" altLang="zh-TW" sz="2000" dirty="0" smtClean="0">
                <a:solidFill>
                  <a:srgbClr val="000000"/>
                </a:solidFill>
                <a:latin typeface="Consolas" panose="020B0609020204030204" pitchFamily="49" charset="0"/>
                <a:cs typeface="Consolas" panose="020B0609020204030204" pitchFamily="49" charset="0"/>
              </a:rPr>
              <a:t>System.out.print(i);</a:t>
            </a:r>
            <a:endParaRPr lang="en-US" altLang="zh-CN" sz="2000" dirty="0" smtClean="0">
              <a:solidFill>
                <a:srgbClr val="000000"/>
              </a:solidFill>
              <a:latin typeface="Consolas" panose="020B0609020204030204" pitchFamily="49" charset="0"/>
              <a:cs typeface="Consolas" panose="020B0609020204030204" pitchFamily="49" charset="0"/>
            </a:endParaRPr>
          </a:p>
          <a:p>
            <a:pPr marL="0" indent="0">
              <a:spcBef>
                <a:spcPct val="0"/>
              </a:spcBef>
              <a:buFontTx/>
              <a:buNone/>
            </a:pPr>
            <a:r>
              <a:rPr lang="zh-CN" altLang="zh-TW" sz="2000" dirty="0" smtClean="0">
                <a:solidFill>
                  <a:srgbClr val="000000"/>
                </a:solidFill>
                <a:latin typeface="Consolas" panose="020B0609020204030204" pitchFamily="49" charset="0"/>
                <a:cs typeface="Consolas" panose="020B0609020204030204" pitchFamily="49" charset="0"/>
              </a:rPr>
              <a:t>System.out.print</a:t>
            </a:r>
            <a:r>
              <a:rPr lang="en-US" altLang="zh-CN" sz="2000" dirty="0" smtClean="0">
                <a:solidFill>
                  <a:srgbClr val="000000"/>
                </a:solidFill>
                <a:latin typeface="Consolas" panose="020B0609020204030204" pitchFamily="49" charset="0"/>
                <a:cs typeface="Consolas" panose="020B0609020204030204" pitchFamily="49" charset="0"/>
              </a:rPr>
              <a:t>(s</a:t>
            </a:r>
            <a:r>
              <a:rPr lang="zh-CN" altLang="zh-TW" sz="2000" dirty="0" smtClean="0">
                <a:solidFill>
                  <a:srgbClr val="000000"/>
                </a:solidFill>
                <a:latin typeface="Consolas" panose="020B0609020204030204" pitchFamily="49" charset="0"/>
                <a:cs typeface="Consolas" panose="020B0609020204030204" pitchFamily="49" charset="0"/>
              </a:rPr>
              <a:t>);</a:t>
            </a:r>
            <a:r>
              <a:rPr lang="zh-TW" altLang="zh-CN" sz="2000" dirty="0" smtClean="0">
                <a:solidFill>
                  <a:srgbClr val="008200"/>
                </a:solidFill>
                <a:cs typeface="Consolas" panose="020B0609020204030204" pitchFamily="49" charset="0"/>
              </a:rPr>
              <a:t> </a:t>
            </a:r>
            <a:r>
              <a:rPr lang="zh-TW" altLang="zh-CN" sz="2000" dirty="0" smtClean="0">
                <a:solidFill>
                  <a:srgbClr val="008200"/>
                </a:solidFill>
                <a:latin typeface="Consolas" panose="020B0609020204030204" pitchFamily="49" charset="0"/>
                <a:cs typeface="Consolas" panose="020B0609020204030204" pitchFamily="49" charset="0"/>
              </a:rPr>
              <a:t> </a:t>
            </a:r>
            <a:endParaRPr lang="en-US" altLang="zh-TW" sz="2000" dirty="0" smtClean="0">
              <a:solidFill>
                <a:srgbClr val="008200"/>
              </a:solidFill>
              <a:latin typeface="Consolas" panose="020B0609020204030204" pitchFamily="49" charset="0"/>
              <a:cs typeface="Consolas" panose="020B0609020204030204" pitchFamily="49" charset="0"/>
            </a:endParaRPr>
          </a:p>
          <a:p>
            <a:pPr marL="0" indent="0">
              <a:spcBef>
                <a:spcPct val="0"/>
              </a:spcBef>
              <a:buNone/>
            </a:pPr>
            <a:r>
              <a:rPr lang="zh-CN" altLang="zh-TW" sz="2000" dirty="0">
                <a:solidFill>
                  <a:srgbClr val="000000"/>
                </a:solidFill>
                <a:latin typeface="Consolas" panose="020B0609020204030204" pitchFamily="49" charset="0"/>
                <a:cs typeface="Consolas" panose="020B0609020204030204" pitchFamily="49" charset="0"/>
              </a:rPr>
              <a:t>System.out.print</a:t>
            </a:r>
            <a:r>
              <a:rPr lang="en-US" altLang="zh-CN" sz="2000" dirty="0" smtClean="0">
                <a:solidFill>
                  <a:srgbClr val="000000"/>
                </a:solidFill>
                <a:latin typeface="Consolas" panose="020B0609020204030204" pitchFamily="49" charset="0"/>
                <a:cs typeface="Consolas" panose="020B0609020204030204" pitchFamily="49" charset="0"/>
              </a:rPr>
              <a:t>(f</a:t>
            </a:r>
            <a:r>
              <a:rPr lang="zh-CN" altLang="zh-TW" sz="2000" dirty="0" smtClean="0">
                <a:solidFill>
                  <a:srgbClr val="000000"/>
                </a:solidFill>
                <a:latin typeface="Consolas" panose="020B0609020204030204" pitchFamily="49" charset="0"/>
                <a:cs typeface="Consolas" panose="020B0609020204030204" pitchFamily="49" charset="0"/>
              </a:rPr>
              <a:t>)</a:t>
            </a:r>
            <a:r>
              <a:rPr lang="zh-CN" altLang="zh-TW" sz="2000" dirty="0">
                <a:solidFill>
                  <a:srgbClr val="000000"/>
                </a:solidFill>
                <a:latin typeface="Consolas" panose="020B0609020204030204" pitchFamily="49" charset="0"/>
                <a:cs typeface="Consolas" panose="020B0609020204030204" pitchFamily="49" charset="0"/>
              </a:rPr>
              <a:t>;</a:t>
            </a:r>
            <a:r>
              <a:rPr lang="zh-TW" altLang="zh-CN" sz="2000" dirty="0">
                <a:solidFill>
                  <a:srgbClr val="008200"/>
                </a:solidFill>
                <a:cs typeface="Consolas" panose="020B0609020204030204" pitchFamily="49" charset="0"/>
              </a:rPr>
              <a:t> </a:t>
            </a:r>
            <a:r>
              <a:rPr lang="zh-TW" altLang="zh-CN" sz="2000" dirty="0">
                <a:solidFill>
                  <a:srgbClr val="008200"/>
                </a:solidFill>
                <a:latin typeface="Consolas" panose="020B0609020204030204" pitchFamily="49" charset="0"/>
                <a:cs typeface="Consolas" panose="020B0609020204030204" pitchFamily="49" charset="0"/>
              </a:rPr>
              <a:t> </a:t>
            </a:r>
            <a:endParaRPr lang="en-US" altLang="zh-TW" sz="2000" dirty="0" smtClean="0">
              <a:solidFill>
                <a:srgbClr val="008200"/>
              </a:solidFill>
              <a:latin typeface="Consolas" panose="020B0609020204030204" pitchFamily="49" charset="0"/>
              <a:cs typeface="Consolas" panose="020B0609020204030204" pitchFamily="49" charset="0"/>
            </a:endParaRPr>
          </a:p>
        </p:txBody>
      </p:sp>
      <p:sp>
        <p:nvSpPr>
          <p:cNvPr id="2" name="Rectangle 1"/>
          <p:cNvSpPr/>
          <p:nvPr/>
        </p:nvSpPr>
        <p:spPr bwMode="auto">
          <a:xfrm>
            <a:off x="5486400" y="2971800"/>
            <a:ext cx="1828800" cy="381000"/>
          </a:xfrm>
          <a:prstGeom prst="rect">
            <a:avLst/>
          </a:prstGeom>
          <a:solidFill>
            <a:srgbClr val="C00000"/>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rgbClr val="FFFF00"/>
                </a:solidFill>
                <a:effectLst/>
                <a:latin typeface="Arial" panose="020B0604020202020204" pitchFamily="34" charset="0"/>
                <a:ea typeface="新細明體" panose="02020500000000000000" pitchFamily="18" charset="-120"/>
              </a:rPr>
              <a:t>Output: 1234</a:t>
            </a:r>
            <a:endParaRPr kumimoji="1" lang="zh-CN" altLang="en-US" sz="1800" b="0" i="0" u="none" strike="noStrike" cap="none" normalizeH="0" baseline="0" dirty="0" smtClean="0">
              <a:ln>
                <a:noFill/>
              </a:ln>
              <a:solidFill>
                <a:srgbClr val="FFFF00"/>
              </a:solidFill>
              <a:effectLst/>
              <a:latin typeface="Arial" panose="020B0604020202020204" pitchFamily="34" charset="0"/>
              <a:ea typeface="新細明體" panose="02020500000000000000" pitchFamily="18" charset="-120"/>
            </a:endParaRPr>
          </a:p>
        </p:txBody>
      </p:sp>
      <p:sp>
        <p:nvSpPr>
          <p:cNvPr id="8" name="Rectangle 7"/>
          <p:cNvSpPr/>
          <p:nvPr/>
        </p:nvSpPr>
        <p:spPr bwMode="auto">
          <a:xfrm>
            <a:off x="5486400" y="3352800"/>
            <a:ext cx="1828800" cy="381000"/>
          </a:xfrm>
          <a:prstGeom prst="rect">
            <a:avLst/>
          </a:prstGeom>
          <a:solidFill>
            <a:srgbClr val="C00000"/>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rgbClr val="FFFF00"/>
                </a:solidFill>
                <a:effectLst/>
                <a:latin typeface="Arial" panose="020B0604020202020204" pitchFamily="34" charset="0"/>
                <a:ea typeface="新細明體" panose="02020500000000000000" pitchFamily="18" charset="-120"/>
              </a:rPr>
              <a:t>Output: Hello!</a:t>
            </a:r>
          </a:p>
        </p:txBody>
      </p:sp>
      <p:sp>
        <p:nvSpPr>
          <p:cNvPr id="7" name="Rectangle 6"/>
          <p:cNvSpPr/>
          <p:nvPr/>
        </p:nvSpPr>
        <p:spPr bwMode="auto">
          <a:xfrm>
            <a:off x="304800" y="4114800"/>
            <a:ext cx="8458200" cy="1447800"/>
          </a:xfrm>
          <a:prstGeom prst="rect">
            <a:avLst/>
          </a:prstGeom>
          <a:solidFill>
            <a:srgbClr val="C00000"/>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hangingPunct="1"/>
            <a:r>
              <a:rPr lang="en-US" altLang="zh-CN" dirty="0" err="1">
                <a:solidFill>
                  <a:srgbClr val="FFFF00"/>
                </a:solidFill>
              </a:rPr>
              <a:t>javax.swing.JFrame</a:t>
            </a:r>
            <a:r>
              <a:rPr lang="en-US" altLang="zh-CN" dirty="0">
                <a:solidFill>
                  <a:srgbClr val="FFFF00"/>
                </a:solidFill>
              </a:rPr>
              <a:t>[frame0,0,0,0x0,invalid,hidden,layout=</a:t>
            </a:r>
            <a:r>
              <a:rPr lang="en-US" altLang="zh-CN" dirty="0" err="1">
                <a:solidFill>
                  <a:srgbClr val="FFFF00"/>
                </a:solidFill>
              </a:rPr>
              <a:t>java.awt.BorderLayout,title</a:t>
            </a:r>
            <a:r>
              <a:rPr lang="en-US" altLang="zh-CN" dirty="0">
                <a:solidFill>
                  <a:srgbClr val="FFFF00"/>
                </a:solidFill>
              </a:rPr>
              <a:t>=,</a:t>
            </a:r>
            <a:r>
              <a:rPr lang="en-US" altLang="zh-CN" dirty="0" err="1">
                <a:solidFill>
                  <a:srgbClr val="FFFF00"/>
                </a:solidFill>
              </a:rPr>
              <a:t>resizable,normal,defaultCloseOperation</a:t>
            </a:r>
            <a:r>
              <a:rPr lang="en-US" altLang="zh-CN" dirty="0">
                <a:solidFill>
                  <a:srgbClr val="FFFF00"/>
                </a:solidFill>
              </a:rPr>
              <a:t>=</a:t>
            </a:r>
            <a:r>
              <a:rPr lang="en-US" altLang="zh-CN" dirty="0" err="1">
                <a:solidFill>
                  <a:srgbClr val="FFFF00"/>
                </a:solidFill>
              </a:rPr>
              <a:t>HIDE_ON_CLOSE,rootPane</a:t>
            </a:r>
            <a:r>
              <a:rPr lang="en-US" altLang="zh-CN" dirty="0">
                <a:solidFill>
                  <a:srgbClr val="FFFF00"/>
                </a:solidFill>
              </a:rPr>
              <a:t>=</a:t>
            </a:r>
            <a:r>
              <a:rPr lang="en-US" altLang="zh-CN" dirty="0" err="1">
                <a:solidFill>
                  <a:srgbClr val="FFFF00"/>
                </a:solidFill>
              </a:rPr>
              <a:t>javax.swing.JRootPane</a:t>
            </a:r>
            <a:r>
              <a:rPr lang="en-US" altLang="zh-CN" dirty="0">
                <a:solidFill>
                  <a:srgbClr val="FFFF00"/>
                </a:solidFill>
              </a:rPr>
              <a:t>[,0,0,0x0,invalid,layout=</a:t>
            </a:r>
            <a:r>
              <a:rPr lang="en-US" altLang="zh-CN" dirty="0" err="1">
                <a:solidFill>
                  <a:srgbClr val="FFFF00"/>
                </a:solidFill>
              </a:rPr>
              <a:t>javax.swing.JRootPane$RootLayout,alignmentX</a:t>
            </a:r>
            <a:r>
              <a:rPr lang="en-US" altLang="zh-CN" dirty="0">
                <a:solidFill>
                  <a:srgbClr val="FFFF00"/>
                </a:solidFill>
              </a:rPr>
              <a:t>=0.0,alignmentY=0.0,border=,flags=16777673,maximumSize=,</a:t>
            </a:r>
            <a:r>
              <a:rPr lang="en-US" altLang="zh-CN" dirty="0" err="1">
                <a:solidFill>
                  <a:srgbClr val="FFFF00"/>
                </a:solidFill>
              </a:rPr>
              <a:t>minimumSize</a:t>
            </a:r>
            <a:r>
              <a:rPr lang="en-US" altLang="zh-CN" dirty="0">
                <a:solidFill>
                  <a:srgbClr val="FFFF00"/>
                </a:solidFill>
              </a:rPr>
              <a:t>=,</a:t>
            </a:r>
            <a:r>
              <a:rPr lang="en-US" altLang="zh-CN" dirty="0" err="1">
                <a:solidFill>
                  <a:srgbClr val="FFFF00"/>
                </a:solidFill>
              </a:rPr>
              <a:t>preferredSize</a:t>
            </a:r>
            <a:r>
              <a:rPr lang="en-US" altLang="zh-CN" dirty="0">
                <a:solidFill>
                  <a:srgbClr val="FFFF00"/>
                </a:solidFill>
              </a:rPr>
              <a:t>=],</a:t>
            </a:r>
            <a:r>
              <a:rPr lang="en-US" altLang="zh-CN" dirty="0" err="1">
                <a:solidFill>
                  <a:srgbClr val="FFFF00"/>
                </a:solidFill>
              </a:rPr>
              <a:t>rootPaneCheckingEnabled</a:t>
            </a:r>
            <a:r>
              <a:rPr lang="en-US" altLang="zh-CN" dirty="0">
                <a:solidFill>
                  <a:srgbClr val="FFFF00"/>
                </a:solidFill>
              </a:rPr>
              <a:t>=true]</a:t>
            </a:r>
          </a:p>
        </p:txBody>
      </p:sp>
    </p:spTree>
    <p:extLst>
      <p:ext uri="{BB962C8B-B14F-4D97-AF65-F5344CB8AC3E}">
        <p14:creationId xmlns:p14="http://schemas.microsoft.com/office/powerpoint/2010/main" val="1892755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748">
                                            <p:txEl>
                                              <p:pRg st="0" end="0"/>
                                            </p:txEl>
                                          </p:spTgt>
                                        </p:tgtEl>
                                        <p:attrNameLst>
                                          <p:attrName>style.visibility</p:attrName>
                                        </p:attrNameLst>
                                      </p:cBhvr>
                                      <p:to>
                                        <p:strVal val="visible"/>
                                      </p:to>
                                    </p:set>
                                    <p:animEffect transition="in" filter="fade">
                                      <p:cBhvr>
                                        <p:cTn id="7" dur="500"/>
                                        <p:tgtEl>
                                          <p:spTgt spid="3174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1748">
                                            <p:txEl>
                                              <p:pRg st="1" end="1"/>
                                            </p:txEl>
                                          </p:spTgt>
                                        </p:tgtEl>
                                        <p:attrNameLst>
                                          <p:attrName>style.visibility</p:attrName>
                                        </p:attrNameLst>
                                      </p:cBhvr>
                                      <p:to>
                                        <p:strVal val="visible"/>
                                      </p:to>
                                    </p:set>
                                    <p:animEffect transition="in" filter="fade">
                                      <p:cBhvr>
                                        <p:cTn id="10" dur="500"/>
                                        <p:tgtEl>
                                          <p:spTgt spid="3174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1748">
                                            <p:txEl>
                                              <p:pRg st="2" end="2"/>
                                            </p:txEl>
                                          </p:spTgt>
                                        </p:tgtEl>
                                        <p:attrNameLst>
                                          <p:attrName>style.visibility</p:attrName>
                                        </p:attrNameLst>
                                      </p:cBhvr>
                                      <p:to>
                                        <p:strVal val="visible"/>
                                      </p:to>
                                    </p:set>
                                    <p:animEffect transition="in" filter="fade">
                                      <p:cBhvr>
                                        <p:cTn id="13" dur="500"/>
                                        <p:tgtEl>
                                          <p:spTgt spid="3174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1748">
                                            <p:txEl>
                                              <p:pRg st="5" end="5"/>
                                            </p:txEl>
                                          </p:spTgt>
                                        </p:tgtEl>
                                        <p:attrNameLst>
                                          <p:attrName>style.visibility</p:attrName>
                                        </p:attrNameLst>
                                      </p:cBhvr>
                                      <p:to>
                                        <p:strVal val="visible"/>
                                      </p:to>
                                    </p:set>
                                    <p:animEffect transition="in" filter="fade">
                                      <p:cBhvr>
                                        <p:cTn id="18" dur="500"/>
                                        <p:tgtEl>
                                          <p:spTgt spid="31748">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1748">
                                            <p:txEl>
                                              <p:pRg st="6" end="6"/>
                                            </p:txEl>
                                          </p:spTgt>
                                        </p:tgtEl>
                                        <p:attrNameLst>
                                          <p:attrName>style.visibility</p:attrName>
                                        </p:attrNameLst>
                                      </p:cBhvr>
                                      <p:to>
                                        <p:strVal val="visible"/>
                                      </p:to>
                                    </p:set>
                                    <p:animEffect transition="in" filter="fade">
                                      <p:cBhvr>
                                        <p:cTn id="28" dur="500"/>
                                        <p:tgtEl>
                                          <p:spTgt spid="31748">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1748">
                                            <p:txEl>
                                              <p:pRg st="7" end="7"/>
                                            </p:txEl>
                                          </p:spTgt>
                                        </p:tgtEl>
                                        <p:attrNameLst>
                                          <p:attrName>style.visibility</p:attrName>
                                        </p:attrNameLst>
                                      </p:cBhvr>
                                      <p:to>
                                        <p:strVal val="visible"/>
                                      </p:to>
                                    </p:set>
                                    <p:animEffect transition="in" filter="fade">
                                      <p:cBhvr>
                                        <p:cTn id="38" dur="500"/>
                                        <p:tgtEl>
                                          <p:spTgt spid="31748">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algn="l"/>
            <a:r>
              <a:rPr lang="en-US" altLang="zh-CN" dirty="0" err="1" smtClean="0"/>
              <a:t>System.out.printf</a:t>
            </a:r>
            <a:r>
              <a:rPr lang="en-US" altLang="zh-CN" dirty="0" smtClean="0"/>
              <a:t>()</a:t>
            </a:r>
            <a:endParaRPr lang="zh-CN" altLang="en-US" dirty="0" smtClean="0"/>
          </a:p>
        </p:txBody>
      </p:sp>
      <p:sp>
        <p:nvSpPr>
          <p:cNvPr id="31747" name="Slide Number Placeholder 3"/>
          <p:cNvSpPr>
            <a:spLocks noGrp="1"/>
          </p:cNvSpPr>
          <p:nvPr>
            <p:ph type="sldNum" sz="quarter" idx="12"/>
          </p:nvPr>
        </p:nvSpPr>
        <p:spPr>
          <a:noFill/>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5D3DB0BF-30C6-4637-AF3A-8EEF1CF651CD}" type="slidenum">
              <a:rPr kumimoji="0" lang="en-US" altLang="zh-TW" smtClean="0"/>
              <a:pPr/>
              <a:t>18</a:t>
            </a:fld>
            <a:endParaRPr kumimoji="0" lang="en-US" altLang="zh-TW" smtClean="0"/>
          </a:p>
        </p:txBody>
      </p:sp>
      <p:sp>
        <p:nvSpPr>
          <p:cNvPr id="31748" name="Rectangle 4"/>
          <p:cNvSpPr>
            <a:spLocks noGrp="1" noChangeArrowheads="1"/>
          </p:cNvSpPr>
          <p:nvPr>
            <p:ph idx="1"/>
          </p:nvPr>
        </p:nvSpPr>
        <p:spPr>
          <a:xfrm>
            <a:off x="457200" y="2286000"/>
            <a:ext cx="8458200" cy="3754437"/>
          </a:xfrm>
        </p:spPr>
        <p:txBody>
          <a:bodyPr lIns="0" tIns="0" rIns="0" bIns="0" anchor="ctr">
            <a:spAutoFit/>
          </a:bodyPr>
          <a:lstStyle/>
          <a:p>
            <a:pPr marL="0" indent="0">
              <a:spcBef>
                <a:spcPct val="0"/>
              </a:spcBef>
              <a:buFontTx/>
              <a:buNone/>
            </a:pPr>
            <a:r>
              <a:rPr lang="zh-CN" altLang="zh-TW" sz="2000" b="1" dirty="0" smtClean="0">
                <a:solidFill>
                  <a:srgbClr val="006699"/>
                </a:solidFill>
                <a:latin typeface="Consolas" panose="020B0609020204030204" pitchFamily="49" charset="0"/>
                <a:cs typeface="Consolas" panose="020B0609020204030204" pitchFamily="49" charset="0"/>
              </a:rPr>
              <a:t>String</a:t>
            </a:r>
            <a:r>
              <a:rPr lang="zh-CN" altLang="zh-TW" sz="2000" dirty="0" smtClean="0">
                <a:solidFill>
                  <a:srgbClr val="000000"/>
                </a:solidFill>
                <a:latin typeface="Consolas" panose="020B0609020204030204" pitchFamily="49" charset="0"/>
                <a:cs typeface="Consolas" panose="020B0609020204030204" pitchFamily="49" charset="0"/>
              </a:rPr>
              <a:t> s = </a:t>
            </a:r>
            <a:r>
              <a:rPr lang="zh-CN" altLang="zh-TW" sz="2000" dirty="0" smtClean="0">
                <a:solidFill>
                  <a:srgbClr val="0000FF"/>
                </a:solidFill>
                <a:latin typeface="Consolas" panose="020B0609020204030204" pitchFamily="49" charset="0"/>
                <a:cs typeface="Consolas" panose="020B0609020204030204" pitchFamily="49" charset="0"/>
              </a:rPr>
              <a:t>"</a:t>
            </a:r>
            <a:r>
              <a:rPr lang="en-US" altLang="zh-CN" sz="2000" dirty="0" smtClean="0">
                <a:solidFill>
                  <a:srgbClr val="0000FF"/>
                </a:solidFill>
                <a:latin typeface="Consolas" panose="020B0609020204030204" pitchFamily="49" charset="0"/>
                <a:cs typeface="Consolas" panose="020B0609020204030204" pitchFamily="49" charset="0"/>
              </a:rPr>
              <a:t>Hello</a:t>
            </a:r>
            <a:r>
              <a:rPr lang="en-US" altLang="zh-CN" sz="2000" dirty="0">
                <a:solidFill>
                  <a:srgbClr val="0000FF"/>
                </a:solidFill>
                <a:latin typeface="Consolas" panose="020B0609020204030204" pitchFamily="49" charset="0"/>
                <a:cs typeface="Consolas" panose="020B0609020204030204" pitchFamily="49" charset="0"/>
              </a:rPr>
              <a:t>!</a:t>
            </a:r>
            <a:r>
              <a:rPr lang="zh-CN" altLang="zh-TW" sz="2000" dirty="0" smtClean="0">
                <a:solidFill>
                  <a:srgbClr val="0000FF"/>
                </a:solidFill>
                <a:latin typeface="Consolas" panose="020B0609020204030204" pitchFamily="49" charset="0"/>
                <a:cs typeface="Consolas" panose="020B0609020204030204" pitchFamily="49" charset="0"/>
              </a:rPr>
              <a:t>"</a:t>
            </a:r>
            <a:r>
              <a:rPr lang="zh-CN" altLang="zh-TW" sz="2000" dirty="0" smtClean="0">
                <a:solidFill>
                  <a:srgbClr val="000000"/>
                </a:solidFill>
                <a:latin typeface="Consolas" panose="020B0609020204030204" pitchFamily="49" charset="0"/>
                <a:cs typeface="Consolas" panose="020B0609020204030204" pitchFamily="49" charset="0"/>
              </a:rPr>
              <a:t>;</a:t>
            </a:r>
            <a:r>
              <a:rPr lang="zh-CN" altLang="zh-TW" sz="2000" dirty="0" smtClean="0">
                <a:solidFill>
                  <a:srgbClr val="000000"/>
                </a:solidFill>
                <a:cs typeface="Consolas" panose="020B0609020204030204" pitchFamily="49" charset="0"/>
              </a:rPr>
              <a:t> </a:t>
            </a:r>
            <a:r>
              <a:rPr lang="zh-CN" altLang="zh-TW" sz="2000" dirty="0" smtClean="0">
                <a:solidFill>
                  <a:srgbClr val="000000"/>
                </a:solidFill>
                <a:latin typeface="Consolas" panose="020B0609020204030204" pitchFamily="49" charset="0"/>
                <a:cs typeface="Consolas" panose="020B0609020204030204" pitchFamily="49" charset="0"/>
              </a:rPr>
              <a:t> </a:t>
            </a:r>
            <a:endParaRPr lang="zh-CN" altLang="zh-TW" sz="1200" dirty="0" smtClean="0"/>
          </a:p>
          <a:p>
            <a:pPr marL="0" indent="0">
              <a:spcBef>
                <a:spcPct val="0"/>
              </a:spcBef>
              <a:buFontTx/>
              <a:buNone/>
            </a:pPr>
            <a:r>
              <a:rPr lang="zh-CN" altLang="zh-TW" sz="2000" b="1" dirty="0" smtClean="0">
                <a:solidFill>
                  <a:srgbClr val="006699"/>
                </a:solidFill>
                <a:latin typeface="Consolas" panose="020B0609020204030204" pitchFamily="49" charset="0"/>
                <a:cs typeface="Consolas" panose="020B0609020204030204" pitchFamily="49" charset="0"/>
              </a:rPr>
              <a:t>int</a:t>
            </a:r>
            <a:r>
              <a:rPr lang="zh-CN" altLang="zh-TW" sz="1800" dirty="0" smtClean="0">
                <a:solidFill>
                  <a:srgbClr val="000000"/>
                </a:solidFill>
                <a:latin typeface="Consolas" panose="020B0609020204030204" pitchFamily="49" charset="0"/>
                <a:cs typeface="Consolas" panose="020B0609020204030204" pitchFamily="49" charset="0"/>
              </a:rPr>
              <a:t> </a:t>
            </a:r>
            <a:r>
              <a:rPr lang="zh-CN" altLang="zh-TW" sz="2000" dirty="0" smtClean="0">
                <a:solidFill>
                  <a:srgbClr val="000000"/>
                </a:solidFill>
                <a:latin typeface="Consolas" panose="020B0609020204030204" pitchFamily="49" charset="0"/>
                <a:cs typeface="Consolas" panose="020B0609020204030204" pitchFamily="49" charset="0"/>
              </a:rPr>
              <a:t>i = </a:t>
            </a:r>
            <a:r>
              <a:rPr lang="zh-CN" altLang="zh-TW" sz="2000" dirty="0" smtClean="0">
                <a:solidFill>
                  <a:srgbClr val="009900"/>
                </a:solidFill>
                <a:latin typeface="Consolas" panose="020B0609020204030204" pitchFamily="49" charset="0"/>
                <a:cs typeface="Consolas" panose="020B0609020204030204" pitchFamily="49" charset="0"/>
              </a:rPr>
              <a:t>1234</a:t>
            </a:r>
            <a:r>
              <a:rPr lang="zh-CN" altLang="zh-TW" sz="2000" dirty="0" smtClean="0">
                <a:solidFill>
                  <a:srgbClr val="000000"/>
                </a:solidFill>
                <a:latin typeface="Consolas" panose="020B0609020204030204" pitchFamily="49" charset="0"/>
                <a:cs typeface="Consolas" panose="020B0609020204030204" pitchFamily="49" charset="0"/>
              </a:rPr>
              <a:t>;</a:t>
            </a:r>
            <a:r>
              <a:rPr lang="zh-CN" altLang="zh-TW" sz="2000" dirty="0" smtClean="0">
                <a:solidFill>
                  <a:srgbClr val="000000"/>
                </a:solidFill>
                <a:cs typeface="Consolas" panose="020B0609020204030204" pitchFamily="49" charset="0"/>
              </a:rPr>
              <a:t> </a:t>
            </a:r>
            <a:r>
              <a:rPr lang="zh-CN" altLang="zh-TW" sz="2000" dirty="0" smtClean="0">
                <a:solidFill>
                  <a:srgbClr val="000000"/>
                </a:solidFill>
                <a:latin typeface="Consolas" panose="020B0609020204030204" pitchFamily="49" charset="0"/>
                <a:cs typeface="Consolas" panose="020B0609020204030204" pitchFamily="49" charset="0"/>
              </a:rPr>
              <a:t> </a:t>
            </a:r>
            <a:endParaRPr lang="en-US" altLang="zh-CN" sz="2000" dirty="0" smtClean="0">
              <a:solidFill>
                <a:srgbClr val="000000"/>
              </a:solidFill>
              <a:latin typeface="Consolas" panose="020B0609020204030204" pitchFamily="49" charset="0"/>
              <a:cs typeface="Consolas" panose="020B0609020204030204" pitchFamily="49" charset="0"/>
            </a:endParaRPr>
          </a:p>
          <a:p>
            <a:pPr marL="0" indent="0">
              <a:spcBef>
                <a:spcPct val="0"/>
              </a:spcBef>
              <a:buFontTx/>
              <a:buNone/>
            </a:pPr>
            <a:endParaRPr lang="zh-CN" altLang="zh-TW" sz="1200" dirty="0" smtClean="0"/>
          </a:p>
          <a:p>
            <a:pPr marL="0" indent="0">
              <a:spcBef>
                <a:spcPct val="0"/>
              </a:spcBef>
              <a:buFontTx/>
              <a:buNone/>
            </a:pPr>
            <a:r>
              <a:rPr lang="zh-CN" altLang="zh-TW" sz="2000" dirty="0" smtClean="0">
                <a:solidFill>
                  <a:srgbClr val="008200"/>
                </a:solidFill>
                <a:latin typeface="Consolas" panose="020B0609020204030204" pitchFamily="49" charset="0"/>
                <a:cs typeface="Consolas" panose="020B0609020204030204" pitchFamily="49" charset="0"/>
              </a:rPr>
              <a:t>// "%"</a:t>
            </a:r>
            <a:r>
              <a:rPr lang="en-US" altLang="zh-CN" sz="2000" dirty="0" smtClean="0">
                <a:solidFill>
                  <a:srgbClr val="008200"/>
                </a:solidFill>
                <a:latin typeface="Consolas" panose="020B0609020204030204" pitchFamily="49" charset="0"/>
                <a:cs typeface="Consolas" panose="020B0609020204030204" pitchFamily="49" charset="0"/>
              </a:rPr>
              <a:t> means formatted output</a:t>
            </a:r>
            <a:r>
              <a:rPr lang="en-US" altLang="zh-CN" sz="2000" dirty="0" smtClean="0">
                <a:solidFill>
                  <a:srgbClr val="008200"/>
                </a:solidFill>
                <a:cs typeface="Consolas" panose="020B0609020204030204" pitchFamily="49" charset="0"/>
              </a:rPr>
              <a:t>.</a:t>
            </a:r>
            <a:r>
              <a:rPr lang="zh-TW" altLang="zh-CN" sz="2000" dirty="0" smtClean="0">
                <a:solidFill>
                  <a:srgbClr val="008200"/>
                </a:solidFill>
                <a:latin typeface="Consolas" panose="020B0609020204030204" pitchFamily="49" charset="0"/>
                <a:cs typeface="Consolas" panose="020B0609020204030204" pitchFamily="49" charset="0"/>
              </a:rPr>
              <a:t>  </a:t>
            </a:r>
            <a:endParaRPr lang="zh-TW" altLang="zh-CN" sz="1200" dirty="0" smtClean="0"/>
          </a:p>
          <a:p>
            <a:pPr marL="0" indent="0">
              <a:spcBef>
                <a:spcPct val="0"/>
              </a:spcBef>
              <a:buFontTx/>
              <a:buNone/>
            </a:pPr>
            <a:r>
              <a:rPr lang="zh-CN" altLang="zh-TW" sz="2000" dirty="0" smtClean="0">
                <a:solidFill>
                  <a:srgbClr val="000000"/>
                </a:solidFill>
                <a:latin typeface="Consolas" panose="020B0609020204030204" pitchFamily="49" charset="0"/>
                <a:cs typeface="Consolas" panose="020B0609020204030204" pitchFamily="49" charset="0"/>
              </a:rPr>
              <a:t>System.out.printf(</a:t>
            </a:r>
            <a:r>
              <a:rPr lang="zh-CN" altLang="zh-TW" sz="2000" dirty="0" smtClean="0">
                <a:solidFill>
                  <a:srgbClr val="0000FF"/>
                </a:solidFill>
                <a:latin typeface="Consolas" panose="020B0609020204030204" pitchFamily="49" charset="0"/>
                <a:cs typeface="Consolas" panose="020B0609020204030204" pitchFamily="49" charset="0"/>
              </a:rPr>
              <a:t>"%d"</a:t>
            </a:r>
            <a:r>
              <a:rPr lang="zh-CN" altLang="zh-TW" sz="2000" dirty="0" smtClean="0">
                <a:solidFill>
                  <a:srgbClr val="000000"/>
                </a:solidFill>
                <a:latin typeface="Consolas" panose="020B0609020204030204" pitchFamily="49" charset="0"/>
                <a:cs typeface="Consolas" panose="020B0609020204030204" pitchFamily="49" charset="0"/>
              </a:rPr>
              <a:t>, i);</a:t>
            </a:r>
            <a:endParaRPr lang="en-US" altLang="zh-CN" sz="2000" dirty="0" smtClean="0">
              <a:solidFill>
                <a:srgbClr val="000000"/>
              </a:solidFill>
              <a:latin typeface="Consolas" panose="020B0609020204030204" pitchFamily="49" charset="0"/>
              <a:cs typeface="Consolas" panose="020B0609020204030204" pitchFamily="49" charset="0"/>
            </a:endParaRPr>
          </a:p>
          <a:p>
            <a:pPr marL="0" indent="0">
              <a:spcBef>
                <a:spcPct val="0"/>
              </a:spcBef>
              <a:buFontTx/>
              <a:buNone/>
            </a:pPr>
            <a:r>
              <a:rPr lang="zh-CN" altLang="zh-TW" sz="2000" dirty="0" smtClean="0">
                <a:solidFill>
                  <a:srgbClr val="008200"/>
                </a:solidFill>
                <a:latin typeface="Consolas" panose="020B0609020204030204" pitchFamily="49" charset="0"/>
                <a:cs typeface="Consolas" panose="020B0609020204030204" pitchFamily="49" charset="0"/>
              </a:rPr>
              <a:t>// "d"</a:t>
            </a:r>
            <a:r>
              <a:rPr lang="en-US" altLang="zh-TW" sz="2000" dirty="0" smtClean="0">
                <a:solidFill>
                  <a:srgbClr val="008200"/>
                </a:solidFill>
                <a:latin typeface="Consolas" panose="020B0609020204030204" pitchFamily="49" charset="0"/>
                <a:cs typeface="Consolas" panose="020B0609020204030204" pitchFamily="49" charset="0"/>
              </a:rPr>
              <a:t> </a:t>
            </a:r>
            <a:r>
              <a:rPr lang="en-US" altLang="zh-CN" sz="2000" dirty="0" smtClean="0">
                <a:solidFill>
                  <a:srgbClr val="008200"/>
                </a:solidFill>
                <a:latin typeface="Consolas" panose="020B0609020204030204" pitchFamily="49" charset="0"/>
                <a:cs typeface="Consolas" panose="020B0609020204030204" pitchFamily="49" charset="0"/>
              </a:rPr>
              <a:t>means </a:t>
            </a:r>
            <a:r>
              <a:rPr lang="en-US" altLang="zh-TW" sz="2000" dirty="0" smtClean="0">
                <a:solidFill>
                  <a:srgbClr val="008200"/>
                </a:solidFill>
                <a:latin typeface="Consolas" panose="020B0609020204030204" pitchFamily="49" charset="0"/>
                <a:cs typeface="Consolas" panose="020B0609020204030204" pitchFamily="49" charset="0"/>
              </a:rPr>
              <a:t>Decimal integer</a:t>
            </a:r>
            <a:r>
              <a:rPr lang="zh-TW" altLang="zh-CN" sz="2000" dirty="0" smtClean="0">
                <a:solidFill>
                  <a:srgbClr val="008200"/>
                </a:solidFill>
                <a:cs typeface="Consolas" panose="020B0609020204030204" pitchFamily="49" charset="0"/>
              </a:rPr>
              <a:t> </a:t>
            </a:r>
            <a:r>
              <a:rPr lang="zh-TW" altLang="zh-CN" sz="2000" dirty="0" smtClean="0">
                <a:solidFill>
                  <a:srgbClr val="008200"/>
                </a:solidFill>
                <a:latin typeface="Consolas" panose="020B0609020204030204" pitchFamily="49" charset="0"/>
                <a:cs typeface="Consolas" panose="020B0609020204030204" pitchFamily="49" charset="0"/>
              </a:rPr>
              <a:t> </a:t>
            </a:r>
            <a:endParaRPr lang="zh-TW" altLang="zh-CN" sz="1200" dirty="0" smtClean="0"/>
          </a:p>
          <a:p>
            <a:pPr marL="0" indent="0">
              <a:spcBef>
                <a:spcPct val="0"/>
              </a:spcBef>
              <a:buFontTx/>
              <a:buNone/>
            </a:pPr>
            <a:r>
              <a:rPr lang="zh-CN" altLang="zh-TW" sz="2000" dirty="0" smtClean="0">
                <a:solidFill>
                  <a:srgbClr val="000000"/>
                </a:solidFill>
                <a:latin typeface="Consolas" panose="020B0609020204030204" pitchFamily="49" charset="0"/>
                <a:cs typeface="Consolas" panose="020B0609020204030204" pitchFamily="49" charset="0"/>
              </a:rPr>
              <a:t>System.out.printf(</a:t>
            </a:r>
            <a:r>
              <a:rPr lang="zh-CN" altLang="zh-TW" sz="2000" dirty="0" smtClean="0">
                <a:solidFill>
                  <a:srgbClr val="0000FF"/>
                </a:solidFill>
                <a:latin typeface="Consolas" panose="020B0609020204030204" pitchFamily="49" charset="0"/>
                <a:cs typeface="Consolas" panose="020B0609020204030204" pitchFamily="49" charset="0"/>
              </a:rPr>
              <a:t>"%o"</a:t>
            </a:r>
            <a:r>
              <a:rPr lang="zh-CN" altLang="zh-TW" sz="2000" dirty="0" smtClean="0">
                <a:solidFill>
                  <a:srgbClr val="000000"/>
                </a:solidFill>
                <a:latin typeface="Consolas" panose="020B0609020204030204" pitchFamily="49" charset="0"/>
                <a:cs typeface="Consolas" panose="020B0609020204030204" pitchFamily="49" charset="0"/>
              </a:rPr>
              <a:t>, i);</a:t>
            </a:r>
            <a:endParaRPr lang="en-US" altLang="zh-CN" sz="2000" dirty="0" smtClean="0">
              <a:solidFill>
                <a:srgbClr val="000000"/>
              </a:solidFill>
              <a:latin typeface="Consolas" panose="020B0609020204030204" pitchFamily="49" charset="0"/>
              <a:cs typeface="Consolas" panose="020B0609020204030204" pitchFamily="49" charset="0"/>
            </a:endParaRPr>
          </a:p>
          <a:p>
            <a:pPr marL="0" indent="0">
              <a:spcBef>
                <a:spcPct val="0"/>
              </a:spcBef>
              <a:buFontTx/>
              <a:buNone/>
            </a:pPr>
            <a:r>
              <a:rPr lang="zh-CN" altLang="zh-TW" sz="2000" dirty="0" smtClean="0">
                <a:solidFill>
                  <a:srgbClr val="008200"/>
                </a:solidFill>
                <a:latin typeface="Consolas" panose="020B0609020204030204" pitchFamily="49" charset="0"/>
                <a:cs typeface="Consolas" panose="020B0609020204030204" pitchFamily="49" charset="0"/>
              </a:rPr>
              <a:t>// "o"</a:t>
            </a:r>
            <a:r>
              <a:rPr lang="en-US" altLang="zh-TW" sz="2000" dirty="0" smtClean="0">
                <a:solidFill>
                  <a:srgbClr val="008200"/>
                </a:solidFill>
                <a:latin typeface="Consolas" panose="020B0609020204030204" pitchFamily="49" charset="0"/>
                <a:cs typeface="Consolas" panose="020B0609020204030204" pitchFamily="49" charset="0"/>
              </a:rPr>
              <a:t> </a:t>
            </a:r>
            <a:r>
              <a:rPr lang="en-US" altLang="zh-CN" sz="2000" dirty="0" smtClean="0">
                <a:solidFill>
                  <a:srgbClr val="008200"/>
                </a:solidFill>
                <a:latin typeface="Consolas" panose="020B0609020204030204" pitchFamily="49" charset="0"/>
                <a:cs typeface="Consolas" panose="020B0609020204030204" pitchFamily="49" charset="0"/>
              </a:rPr>
              <a:t>means Octal integer</a:t>
            </a:r>
            <a:r>
              <a:rPr lang="zh-TW" altLang="zh-CN" sz="2000" dirty="0" smtClean="0">
                <a:solidFill>
                  <a:srgbClr val="008200"/>
                </a:solidFill>
                <a:cs typeface="Consolas" panose="020B0609020204030204" pitchFamily="49" charset="0"/>
              </a:rPr>
              <a:t> </a:t>
            </a:r>
            <a:r>
              <a:rPr lang="zh-TW" altLang="zh-CN" sz="2000" dirty="0" smtClean="0">
                <a:solidFill>
                  <a:srgbClr val="008200"/>
                </a:solidFill>
                <a:latin typeface="Consolas" panose="020B0609020204030204" pitchFamily="49" charset="0"/>
                <a:cs typeface="Consolas" panose="020B0609020204030204" pitchFamily="49" charset="0"/>
              </a:rPr>
              <a:t> </a:t>
            </a:r>
            <a:endParaRPr lang="zh-TW" altLang="zh-CN" sz="1200" dirty="0" smtClean="0"/>
          </a:p>
          <a:p>
            <a:pPr marL="0" indent="0">
              <a:spcBef>
                <a:spcPct val="0"/>
              </a:spcBef>
              <a:buFontTx/>
              <a:buNone/>
            </a:pPr>
            <a:r>
              <a:rPr lang="zh-CN" altLang="zh-TW" sz="2000" dirty="0" smtClean="0">
                <a:solidFill>
                  <a:srgbClr val="000000"/>
                </a:solidFill>
                <a:latin typeface="Consolas" panose="020B0609020204030204" pitchFamily="49" charset="0"/>
                <a:cs typeface="Consolas" panose="020B0609020204030204" pitchFamily="49" charset="0"/>
              </a:rPr>
              <a:t>System.out.printf(</a:t>
            </a:r>
            <a:r>
              <a:rPr lang="zh-CN" altLang="zh-TW" sz="2000" dirty="0" smtClean="0">
                <a:solidFill>
                  <a:srgbClr val="0000FF"/>
                </a:solidFill>
                <a:latin typeface="Consolas" panose="020B0609020204030204" pitchFamily="49" charset="0"/>
                <a:cs typeface="Consolas" panose="020B0609020204030204" pitchFamily="49" charset="0"/>
              </a:rPr>
              <a:t>"%x"</a:t>
            </a:r>
            <a:r>
              <a:rPr lang="zh-CN" altLang="zh-TW" sz="2000" dirty="0" smtClean="0">
                <a:solidFill>
                  <a:srgbClr val="000000"/>
                </a:solidFill>
                <a:latin typeface="Consolas" panose="020B0609020204030204" pitchFamily="49" charset="0"/>
                <a:cs typeface="Consolas" panose="020B0609020204030204" pitchFamily="49" charset="0"/>
              </a:rPr>
              <a:t>, i);</a:t>
            </a:r>
            <a:endParaRPr lang="en-US" altLang="zh-CN" sz="2000" dirty="0" smtClean="0">
              <a:solidFill>
                <a:srgbClr val="000000"/>
              </a:solidFill>
              <a:latin typeface="Consolas" panose="020B0609020204030204" pitchFamily="49" charset="0"/>
              <a:cs typeface="Consolas" panose="020B0609020204030204" pitchFamily="49" charset="0"/>
            </a:endParaRPr>
          </a:p>
          <a:p>
            <a:pPr marL="0" indent="0">
              <a:spcBef>
                <a:spcPct val="0"/>
              </a:spcBef>
              <a:buFontTx/>
              <a:buNone/>
            </a:pPr>
            <a:r>
              <a:rPr lang="zh-CN" altLang="zh-TW" sz="2000" dirty="0" smtClean="0">
                <a:solidFill>
                  <a:srgbClr val="008200"/>
                </a:solidFill>
                <a:latin typeface="Consolas" panose="020B0609020204030204" pitchFamily="49" charset="0"/>
                <a:cs typeface="Consolas" panose="020B0609020204030204" pitchFamily="49" charset="0"/>
              </a:rPr>
              <a:t>// "</a:t>
            </a:r>
            <a:r>
              <a:rPr lang="en-US" altLang="zh-CN" sz="2000" dirty="0" smtClean="0">
                <a:solidFill>
                  <a:srgbClr val="008200"/>
                </a:solidFill>
                <a:latin typeface="Consolas" panose="020B0609020204030204" pitchFamily="49" charset="0"/>
                <a:cs typeface="Consolas" panose="020B0609020204030204" pitchFamily="49" charset="0"/>
              </a:rPr>
              <a:t>x</a:t>
            </a:r>
            <a:r>
              <a:rPr lang="zh-CN" altLang="zh-TW" sz="2000" dirty="0" smtClean="0">
                <a:solidFill>
                  <a:srgbClr val="008200"/>
                </a:solidFill>
                <a:latin typeface="Consolas" panose="020B0609020204030204" pitchFamily="49" charset="0"/>
                <a:cs typeface="Consolas" panose="020B0609020204030204" pitchFamily="49" charset="0"/>
              </a:rPr>
              <a:t>"</a:t>
            </a:r>
            <a:r>
              <a:rPr lang="en-US" altLang="zh-TW" sz="2000" dirty="0" smtClean="0">
                <a:solidFill>
                  <a:srgbClr val="008200"/>
                </a:solidFill>
                <a:latin typeface="Consolas" panose="020B0609020204030204" pitchFamily="49" charset="0"/>
                <a:cs typeface="Consolas" panose="020B0609020204030204" pitchFamily="49" charset="0"/>
              </a:rPr>
              <a:t> means Hexadecimal integer</a:t>
            </a:r>
            <a:r>
              <a:rPr lang="zh-TW" altLang="zh-CN" sz="2000" dirty="0" smtClean="0">
                <a:solidFill>
                  <a:srgbClr val="008200"/>
                </a:solidFill>
                <a:cs typeface="Consolas" panose="020B0609020204030204" pitchFamily="49" charset="0"/>
              </a:rPr>
              <a:t> </a:t>
            </a:r>
            <a:r>
              <a:rPr lang="zh-TW" altLang="zh-CN" sz="2000" dirty="0" smtClean="0">
                <a:solidFill>
                  <a:srgbClr val="008200"/>
                </a:solidFill>
                <a:latin typeface="Consolas" panose="020B0609020204030204" pitchFamily="49" charset="0"/>
                <a:cs typeface="Consolas" panose="020B0609020204030204" pitchFamily="49" charset="0"/>
              </a:rPr>
              <a:t> </a:t>
            </a:r>
            <a:endParaRPr lang="zh-TW" altLang="zh-CN" sz="1200" dirty="0" smtClean="0"/>
          </a:p>
          <a:p>
            <a:pPr marL="0" indent="0">
              <a:spcBef>
                <a:spcPct val="0"/>
              </a:spcBef>
              <a:buFontTx/>
              <a:buNone/>
            </a:pPr>
            <a:r>
              <a:rPr lang="zh-CN" altLang="zh-TW" sz="2000" dirty="0" smtClean="0">
                <a:solidFill>
                  <a:srgbClr val="000000"/>
                </a:solidFill>
                <a:latin typeface="Consolas" panose="020B0609020204030204" pitchFamily="49" charset="0"/>
                <a:cs typeface="Consolas" panose="020B0609020204030204" pitchFamily="49" charset="0"/>
              </a:rPr>
              <a:t>System.out.printf(</a:t>
            </a:r>
            <a:r>
              <a:rPr lang="zh-CN" altLang="zh-TW" sz="2000" dirty="0" smtClean="0">
                <a:solidFill>
                  <a:srgbClr val="0000FF"/>
                </a:solidFill>
                <a:latin typeface="Consolas" panose="020B0609020204030204" pitchFamily="49" charset="0"/>
                <a:cs typeface="Consolas" panose="020B0609020204030204" pitchFamily="49" charset="0"/>
              </a:rPr>
              <a:t>"%s"</a:t>
            </a:r>
            <a:r>
              <a:rPr lang="zh-CN" altLang="zh-TW" sz="2000" dirty="0" smtClean="0">
                <a:solidFill>
                  <a:srgbClr val="000000"/>
                </a:solidFill>
                <a:latin typeface="Consolas" panose="020B0609020204030204" pitchFamily="49" charset="0"/>
                <a:cs typeface="Consolas" panose="020B0609020204030204" pitchFamily="49" charset="0"/>
              </a:rPr>
              <a:t>, s);</a:t>
            </a:r>
            <a:r>
              <a:rPr lang="zh-TW" altLang="zh-CN" sz="2000" dirty="0" smtClean="0">
                <a:solidFill>
                  <a:srgbClr val="008200"/>
                </a:solidFill>
                <a:cs typeface="Consolas" panose="020B0609020204030204" pitchFamily="49" charset="0"/>
              </a:rPr>
              <a:t> </a:t>
            </a:r>
            <a:r>
              <a:rPr lang="zh-TW" altLang="zh-CN" sz="2000" dirty="0" smtClean="0">
                <a:solidFill>
                  <a:srgbClr val="008200"/>
                </a:solidFill>
                <a:latin typeface="Consolas" panose="020B0609020204030204" pitchFamily="49" charset="0"/>
                <a:cs typeface="Consolas" panose="020B0609020204030204" pitchFamily="49" charset="0"/>
              </a:rPr>
              <a:t> </a:t>
            </a:r>
            <a:endParaRPr lang="en-US" altLang="zh-TW" sz="2000" dirty="0" smtClean="0">
              <a:solidFill>
                <a:srgbClr val="008200"/>
              </a:solidFill>
              <a:latin typeface="Consolas" panose="020B0609020204030204" pitchFamily="49" charset="0"/>
              <a:cs typeface="Consolas" panose="020B0609020204030204" pitchFamily="49" charset="0"/>
            </a:endParaRPr>
          </a:p>
          <a:p>
            <a:pPr marL="0" indent="0">
              <a:spcBef>
                <a:spcPct val="0"/>
              </a:spcBef>
              <a:buFontTx/>
              <a:buNone/>
            </a:pPr>
            <a:r>
              <a:rPr lang="zh-CN" altLang="zh-TW" sz="2000" dirty="0" smtClean="0">
                <a:solidFill>
                  <a:srgbClr val="008200"/>
                </a:solidFill>
                <a:latin typeface="Consolas" panose="020B0609020204030204" pitchFamily="49" charset="0"/>
                <a:cs typeface="Consolas" panose="020B0609020204030204" pitchFamily="49" charset="0"/>
              </a:rPr>
              <a:t>// "</a:t>
            </a:r>
            <a:r>
              <a:rPr lang="en-US" altLang="zh-CN" sz="2000" dirty="0" smtClean="0">
                <a:solidFill>
                  <a:srgbClr val="008200"/>
                </a:solidFill>
                <a:latin typeface="Consolas" panose="020B0609020204030204" pitchFamily="49" charset="0"/>
                <a:cs typeface="Consolas" panose="020B0609020204030204" pitchFamily="49" charset="0"/>
              </a:rPr>
              <a:t>s</a:t>
            </a:r>
            <a:r>
              <a:rPr lang="zh-CN" altLang="zh-TW" sz="2000" dirty="0" smtClean="0">
                <a:solidFill>
                  <a:srgbClr val="008200"/>
                </a:solidFill>
                <a:latin typeface="Consolas" panose="020B0609020204030204" pitchFamily="49" charset="0"/>
                <a:cs typeface="Consolas" panose="020B0609020204030204" pitchFamily="49" charset="0"/>
              </a:rPr>
              <a:t>"</a:t>
            </a:r>
            <a:r>
              <a:rPr lang="en-US" altLang="zh-TW" sz="2000" dirty="0" smtClean="0">
                <a:solidFill>
                  <a:srgbClr val="008200"/>
                </a:solidFill>
                <a:latin typeface="Consolas" panose="020B0609020204030204" pitchFamily="49" charset="0"/>
                <a:cs typeface="Consolas" panose="020B0609020204030204" pitchFamily="49" charset="0"/>
              </a:rPr>
              <a:t> means string</a:t>
            </a:r>
            <a:r>
              <a:rPr lang="zh-TW" altLang="zh-CN" sz="2000" dirty="0" smtClean="0">
                <a:solidFill>
                  <a:srgbClr val="008200"/>
                </a:solidFill>
                <a:cs typeface="Consolas" panose="020B0609020204030204" pitchFamily="49" charset="0"/>
              </a:rPr>
              <a:t> </a:t>
            </a:r>
            <a:endParaRPr lang="en-US" altLang="zh-TW" sz="2000" dirty="0" smtClean="0">
              <a:solidFill>
                <a:srgbClr val="008200"/>
              </a:solidFill>
              <a:latin typeface="Consolas" panose="020B0609020204030204" pitchFamily="49" charset="0"/>
              <a:cs typeface="Consolas" panose="020B0609020204030204" pitchFamily="49" charset="0"/>
            </a:endParaRPr>
          </a:p>
          <a:p>
            <a:pPr marL="0" indent="0">
              <a:spcBef>
                <a:spcPct val="0"/>
              </a:spcBef>
              <a:buFontTx/>
              <a:buNone/>
            </a:pPr>
            <a:endParaRPr lang="zh-TW" altLang="zh-CN" sz="1200" dirty="0" smtClean="0"/>
          </a:p>
        </p:txBody>
      </p:sp>
      <p:sp>
        <p:nvSpPr>
          <p:cNvPr id="2" name="Rectangle 1"/>
          <p:cNvSpPr/>
          <p:nvPr/>
        </p:nvSpPr>
        <p:spPr bwMode="auto">
          <a:xfrm>
            <a:off x="5486400" y="3414712"/>
            <a:ext cx="1828800" cy="381000"/>
          </a:xfrm>
          <a:prstGeom prst="rect">
            <a:avLst/>
          </a:prstGeom>
          <a:solidFill>
            <a:srgbClr val="C00000"/>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rgbClr val="FFFF00"/>
                </a:solidFill>
                <a:effectLst/>
                <a:latin typeface="Arial" panose="020B0604020202020204" pitchFamily="34" charset="0"/>
                <a:ea typeface="新細明體" panose="02020500000000000000" pitchFamily="18" charset="-120"/>
              </a:rPr>
              <a:t>Output: 1234</a:t>
            </a:r>
            <a:endParaRPr kumimoji="1" lang="zh-CN" altLang="en-US" sz="1800" b="0" i="0" u="none" strike="noStrike" cap="none" normalizeH="0" baseline="0" dirty="0" smtClean="0">
              <a:ln>
                <a:noFill/>
              </a:ln>
              <a:solidFill>
                <a:srgbClr val="FFFF00"/>
              </a:solidFill>
              <a:effectLst/>
              <a:latin typeface="Arial" panose="020B0604020202020204" pitchFamily="34" charset="0"/>
              <a:ea typeface="新細明體" panose="02020500000000000000" pitchFamily="18" charset="-120"/>
            </a:endParaRPr>
          </a:p>
        </p:txBody>
      </p:sp>
      <p:sp>
        <p:nvSpPr>
          <p:cNvPr id="6" name="Rectangle 5"/>
          <p:cNvSpPr/>
          <p:nvPr/>
        </p:nvSpPr>
        <p:spPr bwMode="auto">
          <a:xfrm>
            <a:off x="5486400" y="4028280"/>
            <a:ext cx="1828800" cy="381000"/>
          </a:xfrm>
          <a:prstGeom prst="rect">
            <a:avLst/>
          </a:prstGeom>
          <a:solidFill>
            <a:srgbClr val="C00000"/>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rgbClr val="FFFF00"/>
                </a:solidFill>
                <a:effectLst/>
                <a:latin typeface="Arial" panose="020B0604020202020204" pitchFamily="34" charset="0"/>
                <a:ea typeface="新細明體" panose="02020500000000000000" pitchFamily="18" charset="-120"/>
              </a:rPr>
              <a:t>Output: 2322</a:t>
            </a:r>
            <a:endParaRPr kumimoji="1" lang="zh-CN" altLang="en-US" sz="1800" b="0" i="0" u="none" strike="noStrike" cap="none" normalizeH="0" baseline="0" dirty="0" smtClean="0">
              <a:ln>
                <a:noFill/>
              </a:ln>
              <a:solidFill>
                <a:srgbClr val="FFFF00"/>
              </a:solidFill>
              <a:effectLst/>
              <a:latin typeface="Arial" panose="020B0604020202020204" pitchFamily="34" charset="0"/>
              <a:ea typeface="新細明體" panose="02020500000000000000" pitchFamily="18" charset="-120"/>
            </a:endParaRPr>
          </a:p>
        </p:txBody>
      </p:sp>
      <p:sp>
        <p:nvSpPr>
          <p:cNvPr id="7" name="Rectangle 6"/>
          <p:cNvSpPr/>
          <p:nvPr/>
        </p:nvSpPr>
        <p:spPr bwMode="auto">
          <a:xfrm>
            <a:off x="5486400" y="4641848"/>
            <a:ext cx="1828800" cy="381000"/>
          </a:xfrm>
          <a:prstGeom prst="rect">
            <a:avLst/>
          </a:prstGeom>
          <a:solidFill>
            <a:srgbClr val="C00000"/>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rgbClr val="FFFF00"/>
                </a:solidFill>
                <a:effectLst/>
                <a:latin typeface="Arial" panose="020B0604020202020204" pitchFamily="34" charset="0"/>
                <a:ea typeface="新細明體" panose="02020500000000000000" pitchFamily="18" charset="-120"/>
              </a:rPr>
              <a:t>Output: 4d</a:t>
            </a:r>
            <a:r>
              <a:rPr lang="en-US" altLang="zh-CN" dirty="0">
                <a:solidFill>
                  <a:srgbClr val="FFFF00"/>
                </a:solidFill>
              </a:rPr>
              <a:t>2</a:t>
            </a:r>
            <a:endParaRPr kumimoji="1" lang="en-US" altLang="zh-CN" sz="1800" b="0" i="0" u="none" strike="noStrike" cap="none" normalizeH="0" baseline="0" dirty="0" smtClean="0">
              <a:ln>
                <a:noFill/>
              </a:ln>
              <a:solidFill>
                <a:srgbClr val="FFFF00"/>
              </a:solidFill>
              <a:effectLst/>
              <a:latin typeface="Arial" panose="020B0604020202020204" pitchFamily="34" charset="0"/>
              <a:ea typeface="新細明體" panose="02020500000000000000" pitchFamily="18" charset="-120"/>
            </a:endParaRPr>
          </a:p>
        </p:txBody>
      </p:sp>
      <p:sp>
        <p:nvSpPr>
          <p:cNvPr id="8" name="Rectangle 7"/>
          <p:cNvSpPr/>
          <p:nvPr/>
        </p:nvSpPr>
        <p:spPr bwMode="auto">
          <a:xfrm>
            <a:off x="5486400" y="5255416"/>
            <a:ext cx="1828800" cy="381000"/>
          </a:xfrm>
          <a:prstGeom prst="rect">
            <a:avLst/>
          </a:prstGeom>
          <a:solidFill>
            <a:srgbClr val="C00000"/>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rgbClr val="FFFF00"/>
                </a:solidFill>
                <a:effectLst/>
                <a:latin typeface="Arial" panose="020B0604020202020204" pitchFamily="34" charset="0"/>
                <a:ea typeface="新細明體" panose="02020500000000000000" pitchFamily="18" charset="-120"/>
              </a:rPr>
              <a:t>Output: Hello!</a:t>
            </a:r>
          </a:p>
        </p:txBody>
      </p:sp>
      <p:sp>
        <p:nvSpPr>
          <p:cNvPr id="9" name="TextBox 8"/>
          <p:cNvSpPr txBox="1"/>
          <p:nvPr/>
        </p:nvSpPr>
        <p:spPr>
          <a:xfrm>
            <a:off x="381000" y="1371600"/>
            <a:ext cx="8153400" cy="369332"/>
          </a:xfrm>
          <a:prstGeom prst="rect">
            <a:avLst/>
          </a:prstGeom>
          <a:noFill/>
        </p:spPr>
        <p:txBody>
          <a:bodyPr wrap="square" rtlCol="0">
            <a:spAutoFit/>
          </a:bodyPr>
          <a:lstStyle/>
          <a:p>
            <a:r>
              <a:rPr lang="en-US" dirty="0" smtClean="0"/>
              <a:t>You can format your output by specifying the format specifier.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748">
                                            <p:txEl>
                                              <p:pRg st="0" end="0"/>
                                            </p:txEl>
                                          </p:spTgt>
                                        </p:tgtEl>
                                        <p:attrNameLst>
                                          <p:attrName>style.visibility</p:attrName>
                                        </p:attrNameLst>
                                      </p:cBhvr>
                                      <p:to>
                                        <p:strVal val="visible"/>
                                      </p:to>
                                    </p:set>
                                    <p:animEffect transition="in" filter="fade">
                                      <p:cBhvr>
                                        <p:cTn id="7" dur="500"/>
                                        <p:tgtEl>
                                          <p:spTgt spid="3174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1748">
                                            <p:txEl>
                                              <p:pRg st="1" end="1"/>
                                            </p:txEl>
                                          </p:spTgt>
                                        </p:tgtEl>
                                        <p:attrNameLst>
                                          <p:attrName>style.visibility</p:attrName>
                                        </p:attrNameLst>
                                      </p:cBhvr>
                                      <p:to>
                                        <p:strVal val="visible"/>
                                      </p:to>
                                    </p:set>
                                    <p:animEffect transition="in" filter="fade">
                                      <p:cBhvr>
                                        <p:cTn id="10" dur="500"/>
                                        <p:tgtEl>
                                          <p:spTgt spid="3174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1748">
                                            <p:txEl>
                                              <p:pRg st="3" end="3"/>
                                            </p:txEl>
                                          </p:spTgt>
                                        </p:tgtEl>
                                        <p:attrNameLst>
                                          <p:attrName>style.visibility</p:attrName>
                                        </p:attrNameLst>
                                      </p:cBhvr>
                                      <p:to>
                                        <p:strVal val="visible"/>
                                      </p:to>
                                    </p:set>
                                    <p:animEffect transition="in" filter="fade">
                                      <p:cBhvr>
                                        <p:cTn id="15" dur="500"/>
                                        <p:tgtEl>
                                          <p:spTgt spid="31748">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1748">
                                            <p:txEl>
                                              <p:pRg st="4" end="4"/>
                                            </p:txEl>
                                          </p:spTgt>
                                        </p:tgtEl>
                                        <p:attrNameLst>
                                          <p:attrName>style.visibility</p:attrName>
                                        </p:attrNameLst>
                                      </p:cBhvr>
                                      <p:to>
                                        <p:strVal val="visible"/>
                                      </p:to>
                                    </p:set>
                                    <p:animEffect transition="in" filter="fade">
                                      <p:cBhvr>
                                        <p:cTn id="20" dur="500"/>
                                        <p:tgtEl>
                                          <p:spTgt spid="31748">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1748">
                                            <p:txEl>
                                              <p:pRg st="5" end="5"/>
                                            </p:txEl>
                                          </p:spTgt>
                                        </p:tgtEl>
                                        <p:attrNameLst>
                                          <p:attrName>style.visibility</p:attrName>
                                        </p:attrNameLst>
                                      </p:cBhvr>
                                      <p:to>
                                        <p:strVal val="visible"/>
                                      </p:to>
                                    </p:set>
                                    <p:animEffect transition="in" filter="fade">
                                      <p:cBhvr>
                                        <p:cTn id="25" dur="500"/>
                                        <p:tgtEl>
                                          <p:spTgt spid="31748">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1748">
                                            <p:txEl>
                                              <p:pRg st="6" end="6"/>
                                            </p:txEl>
                                          </p:spTgt>
                                        </p:tgtEl>
                                        <p:attrNameLst>
                                          <p:attrName>style.visibility</p:attrName>
                                        </p:attrNameLst>
                                      </p:cBhvr>
                                      <p:to>
                                        <p:strVal val="visible"/>
                                      </p:to>
                                    </p:set>
                                    <p:animEffect transition="in" filter="fade">
                                      <p:cBhvr>
                                        <p:cTn id="35" dur="500"/>
                                        <p:tgtEl>
                                          <p:spTgt spid="31748">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1748">
                                            <p:txEl>
                                              <p:pRg st="7" end="7"/>
                                            </p:txEl>
                                          </p:spTgt>
                                        </p:tgtEl>
                                        <p:attrNameLst>
                                          <p:attrName>style.visibility</p:attrName>
                                        </p:attrNameLst>
                                      </p:cBhvr>
                                      <p:to>
                                        <p:strVal val="visible"/>
                                      </p:to>
                                    </p:set>
                                    <p:animEffect transition="in" filter="fade">
                                      <p:cBhvr>
                                        <p:cTn id="40" dur="500"/>
                                        <p:tgtEl>
                                          <p:spTgt spid="31748">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5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1748">
                                            <p:txEl>
                                              <p:pRg st="8" end="8"/>
                                            </p:txEl>
                                          </p:spTgt>
                                        </p:tgtEl>
                                        <p:attrNameLst>
                                          <p:attrName>style.visibility</p:attrName>
                                        </p:attrNameLst>
                                      </p:cBhvr>
                                      <p:to>
                                        <p:strVal val="visible"/>
                                      </p:to>
                                    </p:set>
                                    <p:animEffect transition="in" filter="fade">
                                      <p:cBhvr>
                                        <p:cTn id="50" dur="500"/>
                                        <p:tgtEl>
                                          <p:spTgt spid="31748">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1748">
                                            <p:txEl>
                                              <p:pRg st="9" end="9"/>
                                            </p:txEl>
                                          </p:spTgt>
                                        </p:tgtEl>
                                        <p:attrNameLst>
                                          <p:attrName>style.visibility</p:attrName>
                                        </p:attrNameLst>
                                      </p:cBhvr>
                                      <p:to>
                                        <p:strVal val="visible"/>
                                      </p:to>
                                    </p:set>
                                    <p:animEffect transition="in" filter="fade">
                                      <p:cBhvr>
                                        <p:cTn id="55" dur="500"/>
                                        <p:tgtEl>
                                          <p:spTgt spid="31748">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fade">
                                      <p:cBhvr>
                                        <p:cTn id="60" dur="500"/>
                                        <p:tgtEl>
                                          <p:spTgt spid="7"/>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1748">
                                            <p:txEl>
                                              <p:pRg st="10" end="10"/>
                                            </p:txEl>
                                          </p:spTgt>
                                        </p:tgtEl>
                                        <p:attrNameLst>
                                          <p:attrName>style.visibility</p:attrName>
                                        </p:attrNameLst>
                                      </p:cBhvr>
                                      <p:to>
                                        <p:strVal val="visible"/>
                                      </p:to>
                                    </p:set>
                                    <p:animEffect transition="in" filter="fade">
                                      <p:cBhvr>
                                        <p:cTn id="65" dur="500"/>
                                        <p:tgtEl>
                                          <p:spTgt spid="31748">
                                            <p:txEl>
                                              <p:pRg st="10" end="1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1748">
                                            <p:txEl>
                                              <p:pRg st="11" end="11"/>
                                            </p:txEl>
                                          </p:spTgt>
                                        </p:tgtEl>
                                        <p:attrNameLst>
                                          <p:attrName>style.visibility</p:attrName>
                                        </p:attrNameLst>
                                      </p:cBhvr>
                                      <p:to>
                                        <p:strVal val="visible"/>
                                      </p:to>
                                    </p:set>
                                    <p:animEffect transition="in" filter="fade">
                                      <p:cBhvr>
                                        <p:cTn id="70" dur="500"/>
                                        <p:tgtEl>
                                          <p:spTgt spid="31748">
                                            <p:txEl>
                                              <p:pRg st="11" end="11"/>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8"/>
                                        </p:tgtEl>
                                        <p:attrNameLst>
                                          <p:attrName>style.visibility</p:attrName>
                                        </p:attrNameLst>
                                      </p:cBhvr>
                                      <p:to>
                                        <p:strVal val="visible"/>
                                      </p:to>
                                    </p:set>
                                    <p:animEffect transition="in" filter="fade">
                                      <p:cBhvr>
                                        <p:cTn id="7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algn="l"/>
            <a:r>
              <a:rPr lang="en-US" altLang="zh-CN" smtClean="0"/>
              <a:t>System.out.printf()</a:t>
            </a:r>
            <a:endParaRPr lang="zh-CN" altLang="en-US" smtClean="0"/>
          </a:p>
        </p:txBody>
      </p:sp>
      <p:sp>
        <p:nvSpPr>
          <p:cNvPr id="32771" name="Slide Number Placeholder 3"/>
          <p:cNvSpPr>
            <a:spLocks noGrp="1"/>
          </p:cNvSpPr>
          <p:nvPr>
            <p:ph type="sldNum" sz="quarter" idx="12"/>
          </p:nvPr>
        </p:nvSpPr>
        <p:spPr>
          <a:noFill/>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4BECE0F9-75B5-4A6C-8EEA-75C97C3243DB}" type="slidenum">
              <a:rPr kumimoji="0" lang="en-US" altLang="zh-TW" smtClean="0"/>
              <a:pPr/>
              <a:t>19</a:t>
            </a:fld>
            <a:endParaRPr kumimoji="0" lang="en-US" altLang="zh-TW" smtClean="0"/>
          </a:p>
        </p:txBody>
      </p:sp>
      <p:sp>
        <p:nvSpPr>
          <p:cNvPr id="32772" name="Rectangle 4"/>
          <p:cNvSpPr>
            <a:spLocks noGrp="1" noChangeArrowheads="1"/>
          </p:cNvSpPr>
          <p:nvPr>
            <p:ph idx="1"/>
          </p:nvPr>
        </p:nvSpPr>
        <p:spPr>
          <a:xfrm>
            <a:off x="457200" y="1571704"/>
            <a:ext cx="8458200" cy="4678204"/>
          </a:xfrm>
        </p:spPr>
        <p:txBody>
          <a:bodyPr lIns="0" tIns="0" rIns="0" bIns="0" anchor="ctr">
            <a:spAutoFit/>
          </a:bodyPr>
          <a:lstStyle/>
          <a:p>
            <a:pPr marL="0" indent="0">
              <a:spcBef>
                <a:spcPct val="0"/>
              </a:spcBef>
              <a:buFontTx/>
              <a:buNone/>
            </a:pPr>
            <a:r>
              <a:rPr lang="zh-CN" altLang="zh-TW" sz="2000" b="1" dirty="0" smtClean="0">
                <a:solidFill>
                  <a:srgbClr val="006699"/>
                </a:solidFill>
                <a:latin typeface="Consolas" panose="020B0609020204030204" pitchFamily="49" charset="0"/>
                <a:cs typeface="Consolas" panose="020B0609020204030204" pitchFamily="49" charset="0"/>
              </a:rPr>
              <a:t>double</a:t>
            </a:r>
            <a:r>
              <a:rPr lang="zh-CN" altLang="zh-TW" sz="1800" dirty="0" smtClean="0">
                <a:solidFill>
                  <a:srgbClr val="000000"/>
                </a:solidFill>
                <a:latin typeface="Consolas" panose="020B0609020204030204" pitchFamily="49" charset="0"/>
                <a:cs typeface="Consolas" panose="020B0609020204030204" pitchFamily="49" charset="0"/>
              </a:rPr>
              <a:t> </a:t>
            </a:r>
            <a:r>
              <a:rPr lang="zh-CN" altLang="zh-TW" sz="2000" dirty="0" smtClean="0">
                <a:solidFill>
                  <a:srgbClr val="000000"/>
                </a:solidFill>
                <a:latin typeface="Consolas" panose="020B0609020204030204" pitchFamily="49" charset="0"/>
                <a:cs typeface="Consolas" panose="020B0609020204030204" pitchFamily="49" charset="0"/>
              </a:rPr>
              <a:t>d = </a:t>
            </a:r>
            <a:r>
              <a:rPr lang="zh-CN" altLang="zh-TW" sz="2000" dirty="0" smtClean="0">
                <a:solidFill>
                  <a:srgbClr val="009900"/>
                </a:solidFill>
                <a:latin typeface="Consolas" panose="020B0609020204030204" pitchFamily="49" charset="0"/>
                <a:cs typeface="Consolas" panose="020B0609020204030204" pitchFamily="49" charset="0"/>
              </a:rPr>
              <a:t>345.678</a:t>
            </a:r>
            <a:r>
              <a:rPr lang="zh-CN" altLang="zh-TW" sz="2000" dirty="0" smtClean="0">
                <a:solidFill>
                  <a:srgbClr val="000000"/>
                </a:solidFill>
                <a:latin typeface="Consolas" panose="020B0609020204030204" pitchFamily="49" charset="0"/>
                <a:cs typeface="Consolas" panose="020B0609020204030204" pitchFamily="49" charset="0"/>
              </a:rPr>
              <a:t>;</a:t>
            </a:r>
            <a:endParaRPr lang="en-US" altLang="zh-CN" sz="2000" dirty="0" smtClean="0">
              <a:solidFill>
                <a:srgbClr val="000000"/>
              </a:solidFill>
              <a:latin typeface="Consolas" panose="020B0609020204030204" pitchFamily="49" charset="0"/>
              <a:cs typeface="Consolas" panose="020B0609020204030204" pitchFamily="49" charset="0"/>
            </a:endParaRPr>
          </a:p>
          <a:p>
            <a:pPr marL="0" indent="0">
              <a:spcBef>
                <a:spcPct val="0"/>
              </a:spcBef>
              <a:buFontTx/>
              <a:buNone/>
            </a:pPr>
            <a:endParaRPr lang="zh-CN" altLang="zh-TW" sz="1200" dirty="0" smtClean="0"/>
          </a:p>
          <a:p>
            <a:pPr marL="0" indent="0">
              <a:spcBef>
                <a:spcPct val="0"/>
              </a:spcBef>
              <a:buNone/>
            </a:pPr>
            <a:r>
              <a:rPr lang="zh-CN" altLang="zh-TW" sz="2000" dirty="0">
                <a:solidFill>
                  <a:srgbClr val="000000"/>
                </a:solidFill>
                <a:latin typeface="Consolas" panose="020B0609020204030204" pitchFamily="49" charset="0"/>
                <a:cs typeface="Consolas" panose="020B0609020204030204" pitchFamily="49" charset="0"/>
              </a:rPr>
              <a:t>System.out.printf</a:t>
            </a:r>
            <a:r>
              <a:rPr lang="zh-CN" altLang="zh-TW" sz="2000" dirty="0" smtClean="0">
                <a:solidFill>
                  <a:srgbClr val="000000"/>
                </a:solidFill>
                <a:latin typeface="Consolas" panose="020B0609020204030204" pitchFamily="49" charset="0"/>
                <a:cs typeface="Consolas" panose="020B0609020204030204" pitchFamily="49" charset="0"/>
              </a:rPr>
              <a:t>(</a:t>
            </a:r>
            <a:r>
              <a:rPr lang="zh-CN" altLang="zh-TW" sz="2000" dirty="0" smtClean="0">
                <a:solidFill>
                  <a:srgbClr val="0000FF"/>
                </a:solidFill>
                <a:latin typeface="Consolas" panose="020B0609020204030204" pitchFamily="49" charset="0"/>
                <a:cs typeface="Consolas" panose="020B0609020204030204" pitchFamily="49" charset="0"/>
              </a:rPr>
              <a:t>"%f</a:t>
            </a:r>
            <a:r>
              <a:rPr lang="en-US" altLang="zh-CN" sz="2000" dirty="0" smtClean="0">
                <a:solidFill>
                  <a:srgbClr val="0000FF"/>
                </a:solidFill>
                <a:latin typeface="Consolas" panose="020B0609020204030204" pitchFamily="49" charset="0"/>
                <a:cs typeface="Consolas" panose="020B0609020204030204" pitchFamily="49" charset="0"/>
              </a:rPr>
              <a:t>\n</a:t>
            </a:r>
            <a:r>
              <a:rPr lang="zh-CN" altLang="zh-TW" sz="2000" dirty="0" smtClean="0">
                <a:solidFill>
                  <a:srgbClr val="0000FF"/>
                </a:solidFill>
                <a:latin typeface="Consolas" panose="020B0609020204030204" pitchFamily="49" charset="0"/>
                <a:cs typeface="Consolas" panose="020B0609020204030204" pitchFamily="49" charset="0"/>
              </a:rPr>
              <a:t>"</a:t>
            </a:r>
            <a:r>
              <a:rPr lang="zh-CN" altLang="zh-TW" sz="2000" dirty="0" smtClean="0">
                <a:solidFill>
                  <a:srgbClr val="000000"/>
                </a:solidFill>
                <a:latin typeface="Consolas" panose="020B0609020204030204" pitchFamily="49" charset="0"/>
                <a:cs typeface="Consolas" panose="020B0609020204030204" pitchFamily="49" charset="0"/>
              </a:rPr>
              <a:t>, </a:t>
            </a:r>
            <a:r>
              <a:rPr lang="zh-CN" altLang="zh-TW" sz="2000" dirty="0">
                <a:solidFill>
                  <a:srgbClr val="000000"/>
                </a:solidFill>
                <a:latin typeface="Consolas" panose="020B0609020204030204" pitchFamily="49" charset="0"/>
                <a:cs typeface="Consolas" panose="020B0609020204030204" pitchFamily="49" charset="0"/>
              </a:rPr>
              <a:t>d</a:t>
            </a:r>
            <a:r>
              <a:rPr lang="zh-CN" altLang="zh-TW" sz="2000" dirty="0" smtClean="0">
                <a:solidFill>
                  <a:srgbClr val="000000"/>
                </a:solidFill>
                <a:latin typeface="Consolas" panose="020B0609020204030204" pitchFamily="49" charset="0"/>
                <a:cs typeface="Consolas" panose="020B0609020204030204" pitchFamily="49" charset="0"/>
              </a:rPr>
              <a:t>);</a:t>
            </a:r>
            <a:r>
              <a:rPr lang="zh-CN" altLang="zh-TW" sz="2000" dirty="0">
                <a:solidFill>
                  <a:srgbClr val="008200"/>
                </a:solidFill>
                <a:latin typeface="Consolas" panose="020B0609020204030204" pitchFamily="49" charset="0"/>
                <a:cs typeface="Consolas" panose="020B0609020204030204" pitchFamily="49" charset="0"/>
              </a:rPr>
              <a:t> </a:t>
            </a:r>
            <a:endParaRPr lang="en-US" altLang="zh-CN" sz="2000" dirty="0" smtClean="0">
              <a:solidFill>
                <a:srgbClr val="008200"/>
              </a:solidFill>
              <a:latin typeface="Consolas" panose="020B0609020204030204" pitchFamily="49" charset="0"/>
              <a:cs typeface="Consolas" panose="020B0609020204030204" pitchFamily="49" charset="0"/>
            </a:endParaRPr>
          </a:p>
          <a:p>
            <a:pPr marL="0" indent="0">
              <a:spcBef>
                <a:spcPct val="0"/>
              </a:spcBef>
              <a:buNone/>
            </a:pPr>
            <a:r>
              <a:rPr lang="zh-CN" altLang="zh-TW" sz="2000" dirty="0" smtClean="0">
                <a:solidFill>
                  <a:srgbClr val="008200"/>
                </a:solidFill>
                <a:latin typeface="Consolas" panose="020B0609020204030204" pitchFamily="49" charset="0"/>
                <a:cs typeface="Consolas" panose="020B0609020204030204" pitchFamily="49" charset="0"/>
              </a:rPr>
              <a:t>// </a:t>
            </a:r>
            <a:r>
              <a:rPr lang="zh-CN" altLang="zh-TW" sz="2000" dirty="0">
                <a:solidFill>
                  <a:srgbClr val="008200"/>
                </a:solidFill>
                <a:latin typeface="Consolas" panose="020B0609020204030204" pitchFamily="49" charset="0"/>
                <a:cs typeface="Consolas" panose="020B0609020204030204" pitchFamily="49" charset="0"/>
              </a:rPr>
              <a:t>"</a:t>
            </a:r>
            <a:r>
              <a:rPr lang="en-US" altLang="zh-CN" sz="2000" dirty="0">
                <a:solidFill>
                  <a:srgbClr val="008200"/>
                </a:solidFill>
                <a:latin typeface="Consolas" panose="020B0609020204030204" pitchFamily="49" charset="0"/>
                <a:cs typeface="Consolas" panose="020B0609020204030204" pitchFamily="49" charset="0"/>
              </a:rPr>
              <a:t>\n</a:t>
            </a:r>
            <a:r>
              <a:rPr lang="zh-CN" altLang="zh-TW" sz="2000" dirty="0">
                <a:solidFill>
                  <a:srgbClr val="008200"/>
                </a:solidFill>
                <a:latin typeface="Consolas" panose="020B0609020204030204" pitchFamily="49" charset="0"/>
                <a:cs typeface="Consolas" panose="020B0609020204030204" pitchFamily="49" charset="0"/>
              </a:rPr>
              <a:t>"</a:t>
            </a:r>
            <a:r>
              <a:rPr lang="en-US" altLang="zh-CN" sz="2000" dirty="0">
                <a:solidFill>
                  <a:srgbClr val="008200"/>
                </a:solidFill>
                <a:latin typeface="Consolas" panose="020B0609020204030204" pitchFamily="49" charset="0"/>
                <a:cs typeface="Consolas" panose="020B0609020204030204" pitchFamily="49" charset="0"/>
              </a:rPr>
              <a:t> </a:t>
            </a:r>
            <a:r>
              <a:rPr lang="en-US" altLang="zh-TW" sz="2000" dirty="0">
                <a:solidFill>
                  <a:srgbClr val="008200"/>
                </a:solidFill>
                <a:latin typeface="Consolas" panose="020B0609020204030204" pitchFamily="49" charset="0"/>
                <a:cs typeface="Consolas" panose="020B0609020204030204" pitchFamily="49" charset="0"/>
              </a:rPr>
              <a:t>means </a:t>
            </a:r>
            <a:r>
              <a:rPr lang="en-US" altLang="zh-TW" sz="2000" dirty="0" smtClean="0">
                <a:solidFill>
                  <a:srgbClr val="008200"/>
                </a:solidFill>
                <a:latin typeface="Consolas" panose="020B0609020204030204" pitchFamily="49" charset="0"/>
                <a:cs typeface="Consolas" panose="020B0609020204030204" pitchFamily="49" charset="0"/>
              </a:rPr>
              <a:t>newline</a:t>
            </a:r>
            <a:endParaRPr lang="en-US" altLang="zh-CN" sz="2000" dirty="0" smtClean="0">
              <a:solidFill>
                <a:srgbClr val="000000"/>
              </a:solidFill>
              <a:latin typeface="Consolas" panose="020B0609020204030204" pitchFamily="49" charset="0"/>
              <a:cs typeface="Consolas" panose="020B0609020204030204" pitchFamily="49" charset="0"/>
            </a:endParaRPr>
          </a:p>
          <a:p>
            <a:pPr marL="0" indent="0">
              <a:spcBef>
                <a:spcPct val="0"/>
              </a:spcBef>
              <a:buNone/>
            </a:pPr>
            <a:r>
              <a:rPr lang="en-US" altLang="zh-CN" sz="2000" dirty="0" smtClean="0">
                <a:solidFill>
                  <a:srgbClr val="008200"/>
                </a:solidFill>
                <a:latin typeface="Consolas" panose="020B0609020204030204" pitchFamily="49" charset="0"/>
                <a:cs typeface="Consolas" panose="020B0609020204030204" pitchFamily="49" charset="0"/>
              </a:rPr>
              <a:t>// </a:t>
            </a:r>
            <a:r>
              <a:rPr lang="zh-CN" altLang="zh-TW" sz="2000" dirty="0" smtClean="0">
                <a:solidFill>
                  <a:srgbClr val="008200"/>
                </a:solidFill>
                <a:latin typeface="Consolas" panose="020B0609020204030204" pitchFamily="49" charset="0"/>
                <a:cs typeface="Consolas" panose="020B0609020204030204" pitchFamily="49" charset="0"/>
              </a:rPr>
              <a:t>"</a:t>
            </a:r>
            <a:r>
              <a:rPr lang="en-US" altLang="zh-CN" sz="2000" dirty="0" smtClean="0">
                <a:solidFill>
                  <a:srgbClr val="008200"/>
                </a:solidFill>
                <a:latin typeface="Consolas" panose="020B0609020204030204" pitchFamily="49" charset="0"/>
                <a:cs typeface="Consolas" panose="020B0609020204030204" pitchFamily="49" charset="0"/>
              </a:rPr>
              <a:t>f</a:t>
            </a:r>
            <a:r>
              <a:rPr lang="zh-CN" altLang="zh-TW" sz="2000" dirty="0" smtClean="0">
                <a:solidFill>
                  <a:srgbClr val="008200"/>
                </a:solidFill>
                <a:latin typeface="Consolas" panose="020B0609020204030204" pitchFamily="49" charset="0"/>
                <a:cs typeface="Consolas" panose="020B0609020204030204" pitchFamily="49" charset="0"/>
              </a:rPr>
              <a:t>"</a:t>
            </a:r>
            <a:r>
              <a:rPr lang="en-US" altLang="zh-CN" sz="2000" dirty="0" smtClean="0">
                <a:solidFill>
                  <a:srgbClr val="008200"/>
                </a:solidFill>
                <a:latin typeface="Consolas" panose="020B0609020204030204" pitchFamily="49" charset="0"/>
                <a:cs typeface="Consolas" panose="020B0609020204030204" pitchFamily="49" charset="0"/>
              </a:rPr>
              <a:t> means floating-point number</a:t>
            </a:r>
            <a:endParaRPr lang="en-US" altLang="zh-CN" sz="2000" dirty="0" smtClean="0">
              <a:solidFill>
                <a:srgbClr val="000000"/>
              </a:solidFill>
              <a:latin typeface="Consolas" panose="020B0609020204030204" pitchFamily="49" charset="0"/>
              <a:cs typeface="Consolas" panose="020B0609020204030204" pitchFamily="49" charset="0"/>
            </a:endParaRPr>
          </a:p>
          <a:p>
            <a:pPr marL="0" indent="0">
              <a:spcBef>
                <a:spcPct val="0"/>
              </a:spcBef>
              <a:buFontTx/>
              <a:buNone/>
            </a:pPr>
            <a:r>
              <a:rPr lang="zh-CN" altLang="zh-TW" sz="2000" dirty="0" smtClean="0">
                <a:solidFill>
                  <a:srgbClr val="000000"/>
                </a:solidFill>
                <a:latin typeface="Consolas" panose="020B0609020204030204" pitchFamily="49" charset="0"/>
                <a:cs typeface="Consolas" panose="020B0609020204030204" pitchFamily="49" charset="0"/>
              </a:rPr>
              <a:t>System.out.printf(</a:t>
            </a:r>
            <a:r>
              <a:rPr lang="zh-CN" altLang="zh-TW" sz="2000" dirty="0" smtClean="0">
                <a:solidFill>
                  <a:srgbClr val="0000FF"/>
                </a:solidFill>
                <a:latin typeface="Consolas" panose="020B0609020204030204" pitchFamily="49" charset="0"/>
                <a:cs typeface="Consolas" panose="020B0609020204030204" pitchFamily="49" charset="0"/>
              </a:rPr>
              <a:t>"%9.2f</a:t>
            </a:r>
            <a:r>
              <a:rPr lang="en-US" altLang="zh-CN" sz="2000" dirty="0" smtClean="0">
                <a:solidFill>
                  <a:srgbClr val="0000FF"/>
                </a:solidFill>
                <a:latin typeface="Consolas" panose="020B0609020204030204" pitchFamily="49" charset="0"/>
                <a:cs typeface="Consolas" panose="020B0609020204030204" pitchFamily="49" charset="0"/>
              </a:rPr>
              <a:t>\n</a:t>
            </a:r>
            <a:r>
              <a:rPr lang="zh-CN" altLang="zh-TW" sz="2000" dirty="0" smtClean="0">
                <a:solidFill>
                  <a:srgbClr val="0000FF"/>
                </a:solidFill>
                <a:latin typeface="Consolas" panose="020B0609020204030204" pitchFamily="49" charset="0"/>
                <a:cs typeface="Consolas" panose="020B0609020204030204" pitchFamily="49" charset="0"/>
              </a:rPr>
              <a:t>"</a:t>
            </a:r>
            <a:r>
              <a:rPr lang="zh-CN" altLang="zh-TW" sz="2000" dirty="0" smtClean="0">
                <a:solidFill>
                  <a:srgbClr val="000000"/>
                </a:solidFill>
                <a:latin typeface="Consolas" panose="020B0609020204030204" pitchFamily="49" charset="0"/>
                <a:cs typeface="Consolas" panose="020B0609020204030204" pitchFamily="49" charset="0"/>
              </a:rPr>
              <a:t>, d);</a:t>
            </a:r>
            <a:endParaRPr lang="en-US" altLang="zh-CN" sz="2000" dirty="0" smtClean="0">
              <a:solidFill>
                <a:srgbClr val="000000"/>
              </a:solidFill>
              <a:latin typeface="Consolas" panose="020B0609020204030204" pitchFamily="49" charset="0"/>
              <a:cs typeface="Consolas" panose="020B0609020204030204" pitchFamily="49" charset="0"/>
            </a:endParaRPr>
          </a:p>
          <a:p>
            <a:pPr marL="0" indent="0">
              <a:spcBef>
                <a:spcPct val="0"/>
              </a:spcBef>
              <a:buFontTx/>
              <a:buNone/>
            </a:pPr>
            <a:r>
              <a:rPr lang="zh-CN" altLang="zh-TW" sz="2000" dirty="0" smtClean="0">
                <a:solidFill>
                  <a:srgbClr val="008200"/>
                </a:solidFill>
                <a:latin typeface="Consolas" panose="020B0609020204030204" pitchFamily="49" charset="0"/>
                <a:cs typeface="Consolas" panose="020B0609020204030204" pitchFamily="49" charset="0"/>
              </a:rPr>
              <a:t>// </a:t>
            </a:r>
            <a:r>
              <a:rPr lang="en-US" altLang="zh-CN" sz="2000" dirty="0" smtClean="0">
                <a:solidFill>
                  <a:srgbClr val="008200"/>
                </a:solidFill>
                <a:latin typeface="Consolas" panose="020B0609020204030204" pitchFamily="49" charset="0"/>
                <a:cs typeface="Consolas" panose="020B0609020204030204" pitchFamily="49" charset="0"/>
              </a:rPr>
              <a:t>"9" means field width</a:t>
            </a:r>
          </a:p>
          <a:p>
            <a:pPr marL="0" indent="0">
              <a:spcBef>
                <a:spcPct val="0"/>
              </a:spcBef>
              <a:buFontTx/>
              <a:buNone/>
            </a:pPr>
            <a:r>
              <a:rPr lang="en-US" altLang="zh-CN" sz="2000" dirty="0" smtClean="0">
                <a:solidFill>
                  <a:srgbClr val="008200"/>
                </a:solidFill>
                <a:latin typeface="Consolas" panose="020B0609020204030204" pitchFamily="49" charset="0"/>
                <a:cs typeface="Consolas" panose="020B0609020204030204" pitchFamily="49" charset="0"/>
              </a:rPr>
              <a:t>// ".2" means the number of decimal places</a:t>
            </a:r>
            <a:r>
              <a:rPr lang="zh-TW" altLang="zh-CN" sz="2000" dirty="0" smtClean="0">
                <a:solidFill>
                  <a:srgbClr val="008200"/>
                </a:solidFill>
                <a:latin typeface="Consolas" panose="020B0609020204030204" pitchFamily="49" charset="0"/>
                <a:cs typeface="Consolas" panose="020B0609020204030204" pitchFamily="49" charset="0"/>
              </a:rPr>
              <a:t>  </a:t>
            </a:r>
            <a:endParaRPr lang="zh-TW" altLang="zh-CN" sz="1200" dirty="0" smtClean="0"/>
          </a:p>
          <a:p>
            <a:pPr marL="0" indent="0">
              <a:spcBef>
                <a:spcPct val="0"/>
              </a:spcBef>
              <a:buFontTx/>
              <a:buNone/>
            </a:pPr>
            <a:r>
              <a:rPr lang="zh-CN" altLang="zh-TW" sz="2000" dirty="0">
                <a:solidFill>
                  <a:srgbClr val="000000"/>
                </a:solidFill>
                <a:latin typeface="Consolas" panose="020B0609020204030204" pitchFamily="49" charset="0"/>
                <a:cs typeface="Consolas" panose="020B0609020204030204" pitchFamily="49" charset="0"/>
              </a:rPr>
              <a:t>System.out.printf(</a:t>
            </a:r>
            <a:r>
              <a:rPr lang="zh-CN" altLang="zh-TW" sz="2000" dirty="0">
                <a:solidFill>
                  <a:srgbClr val="0000FF"/>
                </a:solidFill>
                <a:latin typeface="Consolas" panose="020B0609020204030204" pitchFamily="49" charset="0"/>
                <a:cs typeface="Consolas" panose="020B0609020204030204" pitchFamily="49" charset="0"/>
              </a:rPr>
              <a:t>"%</a:t>
            </a:r>
            <a:r>
              <a:rPr lang="en-US" altLang="zh-CN" sz="2000" dirty="0" smtClean="0">
                <a:solidFill>
                  <a:srgbClr val="0000FF"/>
                </a:solidFill>
                <a:latin typeface="Consolas" panose="020B0609020204030204" pitchFamily="49" charset="0"/>
                <a:cs typeface="Consolas" panose="020B0609020204030204" pitchFamily="49" charset="0"/>
              </a:rPr>
              <a:t>09.2f\n</a:t>
            </a:r>
            <a:r>
              <a:rPr lang="zh-CN" altLang="zh-TW" sz="2000" dirty="0">
                <a:solidFill>
                  <a:srgbClr val="0000FF"/>
                </a:solidFill>
                <a:latin typeface="Consolas" panose="020B0609020204030204" pitchFamily="49" charset="0"/>
                <a:cs typeface="Consolas" panose="020B0609020204030204" pitchFamily="49" charset="0"/>
              </a:rPr>
              <a:t>"</a:t>
            </a:r>
            <a:r>
              <a:rPr lang="zh-CN" altLang="zh-TW" sz="2000" dirty="0">
                <a:solidFill>
                  <a:srgbClr val="000000"/>
                </a:solidFill>
                <a:latin typeface="Consolas" panose="020B0609020204030204" pitchFamily="49" charset="0"/>
                <a:cs typeface="Consolas" panose="020B0609020204030204" pitchFamily="49" charset="0"/>
              </a:rPr>
              <a:t>, </a:t>
            </a:r>
            <a:r>
              <a:rPr lang="en-US" altLang="zh-CN" sz="2000" dirty="0">
                <a:solidFill>
                  <a:srgbClr val="000000"/>
                </a:solidFill>
                <a:latin typeface="Consolas" panose="020B0609020204030204" pitchFamily="49" charset="0"/>
                <a:cs typeface="Consolas" panose="020B0609020204030204" pitchFamily="49" charset="0"/>
              </a:rPr>
              <a:t>d</a:t>
            </a:r>
            <a:r>
              <a:rPr lang="zh-CN" altLang="zh-TW" sz="2000" dirty="0">
                <a:solidFill>
                  <a:srgbClr val="000000"/>
                </a:solidFill>
                <a:latin typeface="Consolas" panose="020B0609020204030204" pitchFamily="49" charset="0"/>
                <a:cs typeface="Consolas" panose="020B0609020204030204" pitchFamily="49" charset="0"/>
              </a:rPr>
              <a:t>);</a:t>
            </a:r>
            <a:endParaRPr lang="en-US" altLang="zh-CN" sz="2000" dirty="0">
              <a:solidFill>
                <a:srgbClr val="000000"/>
              </a:solidFill>
              <a:latin typeface="Consolas" panose="020B0609020204030204" pitchFamily="49" charset="0"/>
              <a:cs typeface="Consolas" panose="020B0609020204030204" pitchFamily="49" charset="0"/>
            </a:endParaRPr>
          </a:p>
          <a:p>
            <a:pPr marL="0" indent="0">
              <a:spcBef>
                <a:spcPct val="0"/>
              </a:spcBef>
              <a:buFontTx/>
              <a:buNone/>
            </a:pPr>
            <a:r>
              <a:rPr lang="en-US" altLang="zh-CN" sz="2000" dirty="0">
                <a:solidFill>
                  <a:srgbClr val="008200"/>
                </a:solidFill>
                <a:latin typeface="Consolas" panose="020B0609020204030204" pitchFamily="49" charset="0"/>
                <a:cs typeface="Consolas" panose="020B0609020204030204" pitchFamily="49" charset="0"/>
              </a:rPr>
              <a:t>/</a:t>
            </a:r>
            <a:r>
              <a:rPr lang="zh-CN" altLang="zh-TW" sz="2000" dirty="0">
                <a:solidFill>
                  <a:srgbClr val="008200"/>
                </a:solidFill>
                <a:latin typeface="Consolas" panose="020B0609020204030204" pitchFamily="49" charset="0"/>
                <a:cs typeface="Consolas" panose="020B0609020204030204" pitchFamily="49" charset="0"/>
              </a:rPr>
              <a:t>/ </a:t>
            </a:r>
            <a:r>
              <a:rPr lang="zh-CN" altLang="zh-TW" sz="2000" dirty="0" smtClean="0">
                <a:solidFill>
                  <a:srgbClr val="008200"/>
                </a:solidFill>
                <a:latin typeface="Consolas" panose="020B0609020204030204" pitchFamily="49" charset="0"/>
                <a:cs typeface="Consolas" panose="020B0609020204030204" pitchFamily="49" charset="0"/>
              </a:rPr>
              <a:t>"</a:t>
            </a:r>
            <a:r>
              <a:rPr lang="en-US" altLang="zh-CN" sz="2000" dirty="0" smtClean="0">
                <a:solidFill>
                  <a:srgbClr val="008200"/>
                </a:solidFill>
                <a:latin typeface="Consolas" panose="020B0609020204030204" pitchFamily="49" charset="0"/>
                <a:cs typeface="Consolas" panose="020B0609020204030204" pitchFamily="49" charset="0"/>
              </a:rPr>
              <a:t>0</a:t>
            </a:r>
            <a:r>
              <a:rPr lang="zh-CN" altLang="zh-TW" sz="2000" dirty="0" smtClean="0">
                <a:solidFill>
                  <a:srgbClr val="008200"/>
                </a:solidFill>
                <a:latin typeface="Consolas" panose="020B0609020204030204" pitchFamily="49" charset="0"/>
                <a:cs typeface="Consolas" panose="020B0609020204030204" pitchFamily="49" charset="0"/>
              </a:rPr>
              <a:t>"</a:t>
            </a:r>
            <a:r>
              <a:rPr lang="en-US" altLang="zh-TW" sz="2000" dirty="0" smtClean="0">
                <a:solidFill>
                  <a:srgbClr val="008200"/>
                </a:solidFill>
                <a:latin typeface="Consolas" panose="020B0609020204030204" pitchFamily="49" charset="0"/>
                <a:cs typeface="Consolas" panose="020B0609020204030204" pitchFamily="49" charset="0"/>
              </a:rPr>
              <a:t> </a:t>
            </a:r>
            <a:r>
              <a:rPr lang="en-US" altLang="zh-TW" sz="2000" dirty="0">
                <a:solidFill>
                  <a:srgbClr val="008200"/>
                </a:solidFill>
                <a:latin typeface="Consolas" panose="020B0609020204030204" pitchFamily="49" charset="0"/>
                <a:cs typeface="Consolas" panose="020B0609020204030204" pitchFamily="49" charset="0"/>
              </a:rPr>
              <a:t>means </a:t>
            </a:r>
            <a:r>
              <a:rPr lang="en-US" altLang="zh-TW" sz="2000" dirty="0" smtClean="0">
                <a:solidFill>
                  <a:srgbClr val="008200"/>
                </a:solidFill>
                <a:latin typeface="Consolas" panose="020B0609020204030204" pitchFamily="49" charset="0"/>
                <a:cs typeface="Consolas" panose="020B0609020204030204" pitchFamily="49" charset="0"/>
              </a:rPr>
              <a:t>zero-padding</a:t>
            </a:r>
            <a:r>
              <a:rPr lang="zh-TW" altLang="zh-CN" sz="2000" dirty="0" smtClean="0">
                <a:solidFill>
                  <a:srgbClr val="008200"/>
                </a:solidFill>
                <a:cs typeface="Consolas" panose="020B0609020204030204" pitchFamily="49" charset="0"/>
              </a:rPr>
              <a:t> </a:t>
            </a:r>
            <a:r>
              <a:rPr lang="zh-TW" altLang="zh-CN" sz="2000" dirty="0" smtClean="0">
                <a:solidFill>
                  <a:srgbClr val="008200"/>
                </a:solidFill>
                <a:latin typeface="Consolas" panose="020B0609020204030204" pitchFamily="49" charset="0"/>
                <a:cs typeface="Consolas" panose="020B0609020204030204" pitchFamily="49" charset="0"/>
              </a:rPr>
              <a:t> </a:t>
            </a:r>
            <a:endParaRPr lang="zh-TW" altLang="zh-CN" sz="1200" dirty="0" smtClean="0"/>
          </a:p>
          <a:p>
            <a:pPr marL="0" indent="0">
              <a:spcBef>
                <a:spcPct val="0"/>
              </a:spcBef>
              <a:buFontTx/>
              <a:buNone/>
            </a:pPr>
            <a:r>
              <a:rPr lang="zh-CN" altLang="zh-TW" sz="2000" dirty="0" smtClean="0">
                <a:solidFill>
                  <a:srgbClr val="000000"/>
                </a:solidFill>
                <a:latin typeface="Consolas" panose="020B0609020204030204" pitchFamily="49" charset="0"/>
                <a:cs typeface="Consolas" panose="020B0609020204030204" pitchFamily="49" charset="0"/>
              </a:rPr>
              <a:t>System.out.printf(</a:t>
            </a:r>
            <a:r>
              <a:rPr lang="zh-CN" altLang="zh-TW" sz="2000" dirty="0" smtClean="0">
                <a:solidFill>
                  <a:srgbClr val="0000FF"/>
                </a:solidFill>
                <a:latin typeface="Consolas" panose="020B0609020204030204" pitchFamily="49" charset="0"/>
                <a:cs typeface="Consolas" panose="020B0609020204030204" pitchFamily="49" charset="0"/>
              </a:rPr>
              <a:t>"%</a:t>
            </a:r>
            <a:r>
              <a:rPr lang="en-US" altLang="zh-CN" sz="2000" dirty="0" smtClean="0">
                <a:solidFill>
                  <a:srgbClr val="0000FF"/>
                </a:solidFill>
                <a:latin typeface="Consolas" panose="020B0609020204030204" pitchFamily="49" charset="0"/>
                <a:cs typeface="Consolas" panose="020B0609020204030204" pitchFamily="49" charset="0"/>
              </a:rPr>
              <a:t>+9.2f\n</a:t>
            </a:r>
            <a:r>
              <a:rPr lang="zh-CN" altLang="zh-TW" sz="2000" dirty="0" smtClean="0">
                <a:solidFill>
                  <a:srgbClr val="0000FF"/>
                </a:solidFill>
                <a:latin typeface="Consolas" panose="020B0609020204030204" pitchFamily="49" charset="0"/>
                <a:cs typeface="Consolas" panose="020B0609020204030204" pitchFamily="49" charset="0"/>
              </a:rPr>
              <a:t>"</a:t>
            </a:r>
            <a:r>
              <a:rPr lang="zh-CN" altLang="zh-TW" sz="2000" dirty="0" smtClean="0">
                <a:solidFill>
                  <a:srgbClr val="000000"/>
                </a:solidFill>
                <a:latin typeface="Consolas" panose="020B0609020204030204" pitchFamily="49" charset="0"/>
                <a:cs typeface="Consolas" panose="020B0609020204030204" pitchFamily="49" charset="0"/>
              </a:rPr>
              <a:t>, </a:t>
            </a:r>
            <a:r>
              <a:rPr lang="en-US" altLang="zh-CN" sz="2000" dirty="0" smtClean="0">
                <a:solidFill>
                  <a:srgbClr val="000000"/>
                </a:solidFill>
                <a:latin typeface="Consolas" panose="020B0609020204030204" pitchFamily="49" charset="0"/>
                <a:cs typeface="Consolas" panose="020B0609020204030204" pitchFamily="49" charset="0"/>
              </a:rPr>
              <a:t>d</a:t>
            </a:r>
            <a:r>
              <a:rPr lang="zh-CN" altLang="zh-TW" sz="2000" dirty="0" smtClean="0">
                <a:solidFill>
                  <a:srgbClr val="000000"/>
                </a:solidFill>
                <a:latin typeface="Consolas" panose="020B0609020204030204" pitchFamily="49" charset="0"/>
                <a:cs typeface="Consolas" panose="020B0609020204030204" pitchFamily="49" charset="0"/>
              </a:rPr>
              <a:t>);</a:t>
            </a:r>
            <a:endParaRPr lang="en-US" altLang="zh-CN" sz="2000" dirty="0" smtClean="0">
              <a:solidFill>
                <a:srgbClr val="000000"/>
              </a:solidFill>
              <a:latin typeface="Consolas" panose="020B0609020204030204" pitchFamily="49" charset="0"/>
              <a:cs typeface="Consolas" panose="020B0609020204030204" pitchFamily="49" charset="0"/>
            </a:endParaRPr>
          </a:p>
          <a:p>
            <a:pPr marL="0" indent="0">
              <a:spcBef>
                <a:spcPct val="0"/>
              </a:spcBef>
              <a:buFontTx/>
              <a:buNone/>
            </a:pPr>
            <a:r>
              <a:rPr lang="zh-CN" altLang="zh-TW" sz="2000" dirty="0" smtClean="0">
                <a:solidFill>
                  <a:srgbClr val="008200"/>
                </a:solidFill>
                <a:latin typeface="Consolas" panose="020B0609020204030204" pitchFamily="49" charset="0"/>
                <a:cs typeface="Consolas" panose="020B0609020204030204" pitchFamily="49" charset="0"/>
              </a:rPr>
              <a:t>// "</a:t>
            </a:r>
            <a:r>
              <a:rPr lang="en-US" altLang="zh-CN" sz="2000" dirty="0" smtClean="0">
                <a:solidFill>
                  <a:srgbClr val="008200"/>
                </a:solidFill>
                <a:latin typeface="Consolas" panose="020B0609020204030204" pitchFamily="49" charset="0"/>
                <a:cs typeface="Consolas" panose="020B0609020204030204" pitchFamily="49" charset="0"/>
              </a:rPr>
              <a:t>+</a:t>
            </a:r>
            <a:r>
              <a:rPr lang="zh-CN" altLang="zh-TW" sz="2000" dirty="0" smtClean="0">
                <a:solidFill>
                  <a:srgbClr val="008200"/>
                </a:solidFill>
                <a:latin typeface="Consolas" panose="020B0609020204030204" pitchFamily="49" charset="0"/>
                <a:cs typeface="Consolas" panose="020B0609020204030204" pitchFamily="49" charset="0"/>
              </a:rPr>
              <a:t>"</a:t>
            </a:r>
            <a:r>
              <a:rPr lang="en-US" altLang="zh-TW" sz="2000" dirty="0" smtClean="0">
                <a:solidFill>
                  <a:srgbClr val="008200"/>
                </a:solidFill>
                <a:latin typeface="Consolas" panose="020B0609020204030204" pitchFamily="49" charset="0"/>
                <a:cs typeface="Consolas" panose="020B0609020204030204" pitchFamily="49" charset="0"/>
              </a:rPr>
              <a:t> </a:t>
            </a:r>
            <a:r>
              <a:rPr lang="en-US" altLang="zh-CN" sz="2000" dirty="0" smtClean="0">
                <a:solidFill>
                  <a:srgbClr val="008200"/>
                </a:solidFill>
                <a:latin typeface="Consolas" panose="020B0609020204030204" pitchFamily="49" charset="0"/>
                <a:cs typeface="Consolas" panose="020B0609020204030204" pitchFamily="49" charset="0"/>
              </a:rPr>
              <a:t>means </a:t>
            </a:r>
            <a:r>
              <a:rPr lang="en-US" altLang="zh-TW" sz="2000" dirty="0" smtClean="0">
                <a:solidFill>
                  <a:srgbClr val="008200"/>
                </a:solidFill>
                <a:latin typeface="Consolas" panose="020B0609020204030204" pitchFamily="49" charset="0"/>
                <a:cs typeface="Consolas" panose="020B0609020204030204" pitchFamily="49" charset="0"/>
              </a:rPr>
              <a:t>output with sign</a:t>
            </a:r>
            <a:r>
              <a:rPr lang="zh-TW" altLang="zh-CN" sz="2000" dirty="0" smtClean="0">
                <a:solidFill>
                  <a:srgbClr val="008200"/>
                </a:solidFill>
                <a:cs typeface="Consolas" panose="020B0609020204030204" pitchFamily="49" charset="0"/>
              </a:rPr>
              <a:t> </a:t>
            </a:r>
            <a:r>
              <a:rPr lang="zh-TW" altLang="zh-CN" sz="2000" dirty="0" smtClean="0">
                <a:solidFill>
                  <a:srgbClr val="008200"/>
                </a:solidFill>
                <a:latin typeface="Consolas" panose="020B0609020204030204" pitchFamily="49" charset="0"/>
                <a:cs typeface="Consolas" panose="020B0609020204030204" pitchFamily="49" charset="0"/>
              </a:rPr>
              <a:t> </a:t>
            </a:r>
            <a:endParaRPr lang="zh-TW" altLang="zh-CN" sz="1200" dirty="0" smtClean="0"/>
          </a:p>
          <a:p>
            <a:pPr marL="0" indent="0">
              <a:spcBef>
                <a:spcPct val="0"/>
              </a:spcBef>
              <a:buFontTx/>
              <a:buNone/>
            </a:pPr>
            <a:r>
              <a:rPr lang="zh-CN" altLang="zh-TW" sz="2000" dirty="0" smtClean="0">
                <a:solidFill>
                  <a:srgbClr val="000000"/>
                </a:solidFill>
                <a:latin typeface="Consolas" panose="020B0609020204030204" pitchFamily="49" charset="0"/>
                <a:cs typeface="Consolas" panose="020B0609020204030204" pitchFamily="49" charset="0"/>
              </a:rPr>
              <a:t>System.out.printf(</a:t>
            </a:r>
            <a:r>
              <a:rPr lang="zh-CN" altLang="zh-TW" sz="2000" dirty="0" smtClean="0">
                <a:solidFill>
                  <a:srgbClr val="0000FF"/>
                </a:solidFill>
                <a:latin typeface="Consolas" panose="020B0609020204030204" pitchFamily="49" charset="0"/>
                <a:cs typeface="Consolas" panose="020B0609020204030204" pitchFamily="49" charset="0"/>
              </a:rPr>
              <a:t>"%</a:t>
            </a:r>
            <a:r>
              <a:rPr lang="en-US" altLang="zh-CN" sz="2000" dirty="0" smtClean="0">
                <a:solidFill>
                  <a:srgbClr val="0000FF"/>
                </a:solidFill>
                <a:latin typeface="Consolas" panose="020B0609020204030204" pitchFamily="49" charset="0"/>
                <a:cs typeface="Consolas" panose="020B0609020204030204" pitchFamily="49" charset="0"/>
              </a:rPr>
              <a:t>-9.2f\n</a:t>
            </a:r>
            <a:r>
              <a:rPr lang="zh-CN" altLang="zh-TW" sz="2000" dirty="0" smtClean="0">
                <a:solidFill>
                  <a:srgbClr val="0000FF"/>
                </a:solidFill>
                <a:latin typeface="Consolas" panose="020B0609020204030204" pitchFamily="49" charset="0"/>
                <a:cs typeface="Consolas" panose="020B0609020204030204" pitchFamily="49" charset="0"/>
              </a:rPr>
              <a:t>"</a:t>
            </a:r>
            <a:r>
              <a:rPr lang="zh-CN" altLang="zh-TW" sz="2000" dirty="0" smtClean="0">
                <a:solidFill>
                  <a:srgbClr val="000000"/>
                </a:solidFill>
                <a:latin typeface="Consolas" panose="020B0609020204030204" pitchFamily="49" charset="0"/>
                <a:cs typeface="Consolas" panose="020B0609020204030204" pitchFamily="49" charset="0"/>
              </a:rPr>
              <a:t>, </a:t>
            </a:r>
            <a:r>
              <a:rPr lang="en-US" altLang="zh-CN" sz="2000" dirty="0" smtClean="0">
                <a:solidFill>
                  <a:srgbClr val="000000"/>
                </a:solidFill>
                <a:latin typeface="Consolas" panose="020B0609020204030204" pitchFamily="49" charset="0"/>
                <a:cs typeface="Consolas" panose="020B0609020204030204" pitchFamily="49" charset="0"/>
              </a:rPr>
              <a:t>d</a:t>
            </a:r>
            <a:r>
              <a:rPr lang="zh-CN" altLang="zh-TW" sz="2000" dirty="0" smtClean="0">
                <a:solidFill>
                  <a:srgbClr val="000000"/>
                </a:solidFill>
                <a:latin typeface="Consolas" panose="020B0609020204030204" pitchFamily="49" charset="0"/>
                <a:cs typeface="Consolas" panose="020B0609020204030204" pitchFamily="49" charset="0"/>
              </a:rPr>
              <a:t>);</a:t>
            </a:r>
            <a:endParaRPr lang="en-US" altLang="zh-CN" sz="2000" dirty="0" smtClean="0">
              <a:solidFill>
                <a:srgbClr val="000000"/>
              </a:solidFill>
              <a:latin typeface="Consolas" panose="020B0609020204030204" pitchFamily="49" charset="0"/>
              <a:cs typeface="Consolas" panose="020B0609020204030204" pitchFamily="49" charset="0"/>
            </a:endParaRPr>
          </a:p>
          <a:p>
            <a:pPr marL="0" indent="0">
              <a:spcBef>
                <a:spcPct val="0"/>
              </a:spcBef>
              <a:buFontTx/>
              <a:buNone/>
            </a:pPr>
            <a:r>
              <a:rPr lang="zh-CN" altLang="zh-TW" sz="2000" dirty="0" smtClean="0">
                <a:solidFill>
                  <a:srgbClr val="008200"/>
                </a:solidFill>
                <a:latin typeface="Consolas" panose="020B0609020204030204" pitchFamily="49" charset="0"/>
                <a:cs typeface="Consolas" panose="020B0609020204030204" pitchFamily="49" charset="0"/>
              </a:rPr>
              <a:t>// "</a:t>
            </a:r>
            <a:r>
              <a:rPr lang="en-US" altLang="zh-CN" sz="2000" dirty="0" smtClean="0">
                <a:solidFill>
                  <a:srgbClr val="008200"/>
                </a:solidFill>
                <a:latin typeface="Consolas" panose="020B0609020204030204" pitchFamily="49" charset="0"/>
                <a:cs typeface="Consolas" panose="020B0609020204030204" pitchFamily="49" charset="0"/>
              </a:rPr>
              <a:t>-</a:t>
            </a:r>
            <a:r>
              <a:rPr lang="zh-CN" altLang="zh-TW" sz="2000" dirty="0" smtClean="0">
                <a:solidFill>
                  <a:srgbClr val="008200"/>
                </a:solidFill>
                <a:latin typeface="Consolas" panose="020B0609020204030204" pitchFamily="49" charset="0"/>
                <a:cs typeface="Consolas" panose="020B0609020204030204" pitchFamily="49" charset="0"/>
              </a:rPr>
              <a:t>"</a:t>
            </a:r>
            <a:r>
              <a:rPr lang="en-US" altLang="zh-TW" sz="2000" dirty="0" smtClean="0">
                <a:solidFill>
                  <a:srgbClr val="008200"/>
                </a:solidFill>
                <a:latin typeface="Consolas" panose="020B0609020204030204" pitchFamily="49" charset="0"/>
                <a:cs typeface="Consolas" panose="020B0609020204030204" pitchFamily="49" charset="0"/>
              </a:rPr>
              <a:t> </a:t>
            </a:r>
            <a:r>
              <a:rPr lang="en-US" altLang="zh-CN" sz="2000" dirty="0" smtClean="0">
                <a:solidFill>
                  <a:srgbClr val="008200"/>
                </a:solidFill>
                <a:latin typeface="Consolas" panose="020B0609020204030204" pitchFamily="49" charset="0"/>
                <a:cs typeface="Consolas" panose="020B0609020204030204" pitchFamily="49" charset="0"/>
              </a:rPr>
              <a:t>means left-alignment</a:t>
            </a:r>
            <a:r>
              <a:rPr lang="zh-TW" altLang="zh-CN" sz="2000" dirty="0" smtClean="0">
                <a:solidFill>
                  <a:srgbClr val="008200"/>
                </a:solidFill>
                <a:cs typeface="Consolas" panose="020B0609020204030204" pitchFamily="49" charset="0"/>
              </a:rPr>
              <a:t> </a:t>
            </a:r>
            <a:r>
              <a:rPr lang="zh-TW" altLang="zh-CN" sz="2000" dirty="0" smtClean="0">
                <a:solidFill>
                  <a:srgbClr val="008200"/>
                </a:solidFill>
                <a:latin typeface="Consolas" panose="020B0609020204030204" pitchFamily="49" charset="0"/>
                <a:cs typeface="Consolas" panose="020B0609020204030204" pitchFamily="49" charset="0"/>
              </a:rPr>
              <a:t> </a:t>
            </a:r>
            <a:endParaRPr lang="zh-TW" altLang="zh-CN" sz="1200" dirty="0" smtClean="0"/>
          </a:p>
          <a:p>
            <a:pPr marL="0" indent="0">
              <a:spcBef>
                <a:spcPct val="0"/>
              </a:spcBef>
              <a:buFontTx/>
              <a:buNone/>
            </a:pPr>
            <a:endParaRPr lang="en-US" altLang="zh-TW" sz="2000" dirty="0" smtClean="0">
              <a:solidFill>
                <a:srgbClr val="008200"/>
              </a:solidFill>
              <a:latin typeface="Consolas" panose="020B0609020204030204" pitchFamily="49" charset="0"/>
              <a:cs typeface="Consolas" panose="020B0609020204030204" pitchFamily="49" charset="0"/>
            </a:endParaRPr>
          </a:p>
          <a:p>
            <a:pPr marL="0" indent="0">
              <a:spcBef>
                <a:spcPct val="0"/>
              </a:spcBef>
              <a:buFontTx/>
              <a:buNone/>
            </a:pPr>
            <a:endParaRPr lang="zh-TW" altLang="zh-CN" sz="1200" dirty="0" smtClean="0"/>
          </a:p>
        </p:txBody>
      </p:sp>
      <p:sp>
        <p:nvSpPr>
          <p:cNvPr id="5" name="Rectangle 4"/>
          <p:cNvSpPr/>
          <p:nvPr/>
        </p:nvSpPr>
        <p:spPr bwMode="auto">
          <a:xfrm>
            <a:off x="6553200" y="2929351"/>
            <a:ext cx="2454166" cy="381000"/>
          </a:xfrm>
          <a:prstGeom prst="rect">
            <a:avLst/>
          </a:prstGeom>
          <a:solidFill>
            <a:srgbClr val="C00000"/>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rgbClr val="FFFF00"/>
                </a:solidFill>
                <a:effectLst/>
                <a:latin typeface="Arial" panose="020B0604020202020204" pitchFamily="34" charset="0"/>
                <a:ea typeface="新細明體" panose="02020500000000000000" pitchFamily="18" charset="-120"/>
              </a:rPr>
              <a:t>Output: </a:t>
            </a:r>
            <a:r>
              <a:rPr kumimoji="1" lang="en-US" altLang="zh-CN" sz="1800" b="0" i="0" u="none" strike="noStrike" cap="none" normalizeH="0" baseline="0" dirty="0" smtClean="0">
                <a:ln>
                  <a:noFill/>
                </a:ln>
                <a:solidFill>
                  <a:schemeClr val="bg1"/>
                </a:solidFill>
                <a:effectLst/>
                <a:latin typeface="Arial" panose="020B0604020202020204" pitchFamily="34" charset="0"/>
                <a:ea typeface="新細明體" panose="02020500000000000000" pitchFamily="18" charset="-120"/>
              </a:rPr>
              <a:t>      </a:t>
            </a:r>
            <a:r>
              <a:rPr kumimoji="1" lang="en-US" altLang="zh-CN" sz="1800" b="0" i="0" u="none" strike="noStrike" cap="none" normalizeH="0" baseline="0" dirty="0" smtClean="0">
                <a:ln>
                  <a:noFill/>
                </a:ln>
                <a:solidFill>
                  <a:srgbClr val="FFFF00"/>
                </a:solidFill>
                <a:effectLst/>
                <a:latin typeface="Arial" panose="020B0604020202020204" pitchFamily="34" charset="0"/>
                <a:ea typeface="新細明體" panose="02020500000000000000" pitchFamily="18" charset="-120"/>
              </a:rPr>
              <a:t>345.68</a:t>
            </a:r>
          </a:p>
        </p:txBody>
      </p:sp>
      <p:sp>
        <p:nvSpPr>
          <p:cNvPr id="8" name="Rectangle 7"/>
          <p:cNvSpPr/>
          <p:nvPr/>
        </p:nvSpPr>
        <p:spPr bwMode="auto">
          <a:xfrm>
            <a:off x="6553200" y="3910806"/>
            <a:ext cx="2438400" cy="381000"/>
          </a:xfrm>
          <a:prstGeom prst="rect">
            <a:avLst/>
          </a:prstGeom>
          <a:solidFill>
            <a:srgbClr val="C00000"/>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rgbClr val="FFFF00"/>
                </a:solidFill>
                <a:effectLst/>
                <a:latin typeface="Arial" panose="020B0604020202020204" pitchFamily="34" charset="0"/>
                <a:ea typeface="新細明體" panose="02020500000000000000" pitchFamily="18" charset="-120"/>
              </a:rPr>
              <a:t>Output: 000345.68</a:t>
            </a:r>
          </a:p>
        </p:txBody>
      </p:sp>
      <p:sp>
        <p:nvSpPr>
          <p:cNvPr id="10" name="Rectangle 9"/>
          <p:cNvSpPr/>
          <p:nvPr/>
        </p:nvSpPr>
        <p:spPr bwMode="auto">
          <a:xfrm>
            <a:off x="6553200" y="2057400"/>
            <a:ext cx="2454166" cy="381000"/>
          </a:xfrm>
          <a:prstGeom prst="rect">
            <a:avLst/>
          </a:prstGeom>
          <a:solidFill>
            <a:srgbClr val="C00000"/>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rgbClr val="FFFF00"/>
                </a:solidFill>
                <a:effectLst/>
                <a:latin typeface="Arial" panose="020B0604020202020204" pitchFamily="34" charset="0"/>
                <a:ea typeface="新細明體" panose="02020500000000000000" pitchFamily="18" charset="-120"/>
              </a:rPr>
              <a:t>Output: 345.678000</a:t>
            </a:r>
          </a:p>
        </p:txBody>
      </p:sp>
      <p:sp>
        <p:nvSpPr>
          <p:cNvPr id="11" name="Rectangle 10"/>
          <p:cNvSpPr/>
          <p:nvPr/>
        </p:nvSpPr>
        <p:spPr bwMode="auto">
          <a:xfrm>
            <a:off x="6553200" y="4572000"/>
            <a:ext cx="2438400" cy="381000"/>
          </a:xfrm>
          <a:prstGeom prst="rect">
            <a:avLst/>
          </a:prstGeom>
          <a:solidFill>
            <a:srgbClr val="C00000"/>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rgbClr val="FFFF00"/>
                </a:solidFill>
                <a:effectLst/>
                <a:latin typeface="Arial" panose="020B0604020202020204" pitchFamily="34" charset="0"/>
                <a:ea typeface="新細明體" panose="02020500000000000000" pitchFamily="18" charset="-120"/>
              </a:rPr>
              <a:t>Output:     +345.68</a:t>
            </a:r>
          </a:p>
        </p:txBody>
      </p:sp>
      <p:sp>
        <p:nvSpPr>
          <p:cNvPr id="12" name="Rectangle 11"/>
          <p:cNvSpPr/>
          <p:nvPr/>
        </p:nvSpPr>
        <p:spPr bwMode="auto">
          <a:xfrm>
            <a:off x="6553200" y="5107066"/>
            <a:ext cx="2438400" cy="381000"/>
          </a:xfrm>
          <a:prstGeom prst="rect">
            <a:avLst/>
          </a:prstGeom>
          <a:solidFill>
            <a:srgbClr val="C00000"/>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rgbClr val="FFFF00"/>
                </a:solidFill>
                <a:effectLst/>
                <a:latin typeface="Arial" panose="020B0604020202020204" pitchFamily="34" charset="0"/>
                <a:ea typeface="新細明體" panose="02020500000000000000" pitchFamily="18" charset="-120"/>
              </a:rPr>
              <a:t>Output: 345.68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772">
                                            <p:txEl>
                                              <p:pRg st="0" end="0"/>
                                            </p:txEl>
                                          </p:spTgt>
                                        </p:tgtEl>
                                        <p:attrNameLst>
                                          <p:attrName>style.visibility</p:attrName>
                                        </p:attrNameLst>
                                      </p:cBhvr>
                                      <p:to>
                                        <p:strVal val="visible"/>
                                      </p:to>
                                    </p:set>
                                    <p:animEffect transition="in" filter="fade">
                                      <p:cBhvr>
                                        <p:cTn id="7" dur="500"/>
                                        <p:tgtEl>
                                          <p:spTgt spid="327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772">
                                            <p:txEl>
                                              <p:pRg st="2" end="2"/>
                                            </p:txEl>
                                          </p:spTgt>
                                        </p:tgtEl>
                                        <p:attrNameLst>
                                          <p:attrName>style.visibility</p:attrName>
                                        </p:attrNameLst>
                                      </p:cBhvr>
                                      <p:to>
                                        <p:strVal val="visible"/>
                                      </p:to>
                                    </p:set>
                                    <p:animEffect transition="in" filter="fade">
                                      <p:cBhvr>
                                        <p:cTn id="12" dur="500"/>
                                        <p:tgtEl>
                                          <p:spTgt spid="3277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772">
                                            <p:txEl>
                                              <p:pRg st="3" end="3"/>
                                            </p:txEl>
                                          </p:spTgt>
                                        </p:tgtEl>
                                        <p:attrNameLst>
                                          <p:attrName>style.visibility</p:attrName>
                                        </p:attrNameLst>
                                      </p:cBhvr>
                                      <p:to>
                                        <p:strVal val="visible"/>
                                      </p:to>
                                    </p:set>
                                    <p:animEffect transition="in" filter="fade">
                                      <p:cBhvr>
                                        <p:cTn id="17" dur="500"/>
                                        <p:tgtEl>
                                          <p:spTgt spid="32772">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2772">
                                            <p:txEl>
                                              <p:pRg st="4" end="4"/>
                                            </p:txEl>
                                          </p:spTgt>
                                        </p:tgtEl>
                                        <p:attrNameLst>
                                          <p:attrName>style.visibility</p:attrName>
                                        </p:attrNameLst>
                                      </p:cBhvr>
                                      <p:to>
                                        <p:strVal val="visible"/>
                                      </p:to>
                                    </p:set>
                                    <p:animEffect transition="in" filter="fade">
                                      <p:cBhvr>
                                        <p:cTn id="20" dur="500"/>
                                        <p:tgtEl>
                                          <p:spTgt spid="32772">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2772">
                                            <p:txEl>
                                              <p:pRg st="5" end="5"/>
                                            </p:txEl>
                                          </p:spTgt>
                                        </p:tgtEl>
                                        <p:attrNameLst>
                                          <p:attrName>style.visibility</p:attrName>
                                        </p:attrNameLst>
                                      </p:cBhvr>
                                      <p:to>
                                        <p:strVal val="visible"/>
                                      </p:to>
                                    </p:set>
                                    <p:animEffect transition="in" filter="fade">
                                      <p:cBhvr>
                                        <p:cTn id="30" dur="500"/>
                                        <p:tgtEl>
                                          <p:spTgt spid="32772">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2772">
                                            <p:txEl>
                                              <p:pRg st="6" end="6"/>
                                            </p:txEl>
                                          </p:spTgt>
                                        </p:tgtEl>
                                        <p:attrNameLst>
                                          <p:attrName>style.visibility</p:attrName>
                                        </p:attrNameLst>
                                      </p:cBhvr>
                                      <p:to>
                                        <p:strVal val="visible"/>
                                      </p:to>
                                    </p:set>
                                    <p:animEffect transition="in" filter="fade">
                                      <p:cBhvr>
                                        <p:cTn id="35" dur="500"/>
                                        <p:tgtEl>
                                          <p:spTgt spid="32772">
                                            <p:txEl>
                                              <p:pRg st="6" end="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2772">
                                            <p:txEl>
                                              <p:pRg st="7" end="7"/>
                                            </p:txEl>
                                          </p:spTgt>
                                        </p:tgtEl>
                                        <p:attrNameLst>
                                          <p:attrName>style.visibility</p:attrName>
                                        </p:attrNameLst>
                                      </p:cBhvr>
                                      <p:to>
                                        <p:strVal val="visible"/>
                                      </p:to>
                                    </p:set>
                                    <p:animEffect transition="in" filter="fade">
                                      <p:cBhvr>
                                        <p:cTn id="38" dur="500"/>
                                        <p:tgtEl>
                                          <p:spTgt spid="32772">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500"/>
                                        <p:tgtEl>
                                          <p:spTgt spid="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2772">
                                            <p:txEl>
                                              <p:pRg st="8" end="8"/>
                                            </p:txEl>
                                          </p:spTgt>
                                        </p:tgtEl>
                                        <p:attrNameLst>
                                          <p:attrName>style.visibility</p:attrName>
                                        </p:attrNameLst>
                                      </p:cBhvr>
                                      <p:to>
                                        <p:strVal val="visible"/>
                                      </p:to>
                                    </p:set>
                                    <p:animEffect transition="in" filter="fade">
                                      <p:cBhvr>
                                        <p:cTn id="48" dur="500"/>
                                        <p:tgtEl>
                                          <p:spTgt spid="32772">
                                            <p:txEl>
                                              <p:pRg st="8" end="8"/>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2772">
                                            <p:txEl>
                                              <p:pRg st="9" end="9"/>
                                            </p:txEl>
                                          </p:spTgt>
                                        </p:tgtEl>
                                        <p:attrNameLst>
                                          <p:attrName>style.visibility</p:attrName>
                                        </p:attrNameLst>
                                      </p:cBhvr>
                                      <p:to>
                                        <p:strVal val="visible"/>
                                      </p:to>
                                    </p:set>
                                    <p:animEffect transition="in" filter="fade">
                                      <p:cBhvr>
                                        <p:cTn id="53" dur="500"/>
                                        <p:tgtEl>
                                          <p:spTgt spid="32772">
                                            <p:txEl>
                                              <p:pRg st="9" end="9"/>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2772">
                                            <p:txEl>
                                              <p:pRg st="10" end="10"/>
                                            </p:txEl>
                                          </p:spTgt>
                                        </p:tgtEl>
                                        <p:attrNameLst>
                                          <p:attrName>style.visibility</p:attrName>
                                        </p:attrNameLst>
                                      </p:cBhvr>
                                      <p:to>
                                        <p:strVal val="visible"/>
                                      </p:to>
                                    </p:set>
                                    <p:animEffect transition="in" filter="fade">
                                      <p:cBhvr>
                                        <p:cTn id="63" dur="500"/>
                                        <p:tgtEl>
                                          <p:spTgt spid="32772">
                                            <p:txEl>
                                              <p:pRg st="10" end="1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32772">
                                            <p:txEl>
                                              <p:pRg st="11" end="11"/>
                                            </p:txEl>
                                          </p:spTgt>
                                        </p:tgtEl>
                                        <p:attrNameLst>
                                          <p:attrName>style.visibility</p:attrName>
                                        </p:attrNameLst>
                                      </p:cBhvr>
                                      <p:to>
                                        <p:strVal val="visible"/>
                                      </p:to>
                                    </p:set>
                                    <p:animEffect transition="in" filter="fade">
                                      <p:cBhvr>
                                        <p:cTn id="68" dur="500"/>
                                        <p:tgtEl>
                                          <p:spTgt spid="32772">
                                            <p:txEl>
                                              <p:pRg st="11" end="11"/>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1"/>
                                        </p:tgtEl>
                                        <p:attrNameLst>
                                          <p:attrName>style.visibility</p:attrName>
                                        </p:attrNameLst>
                                      </p:cBhvr>
                                      <p:to>
                                        <p:strVal val="visible"/>
                                      </p:to>
                                    </p:set>
                                    <p:animEffect transition="in" filter="fade">
                                      <p:cBhvr>
                                        <p:cTn id="73" dur="500"/>
                                        <p:tgtEl>
                                          <p:spTgt spid="11"/>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32772">
                                            <p:txEl>
                                              <p:pRg st="12" end="12"/>
                                            </p:txEl>
                                          </p:spTgt>
                                        </p:tgtEl>
                                        <p:attrNameLst>
                                          <p:attrName>style.visibility</p:attrName>
                                        </p:attrNameLst>
                                      </p:cBhvr>
                                      <p:to>
                                        <p:strVal val="visible"/>
                                      </p:to>
                                    </p:set>
                                    <p:animEffect transition="in" filter="fade">
                                      <p:cBhvr>
                                        <p:cTn id="78" dur="500"/>
                                        <p:tgtEl>
                                          <p:spTgt spid="32772">
                                            <p:txEl>
                                              <p:pRg st="12" end="12"/>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32772">
                                            <p:txEl>
                                              <p:pRg st="13" end="13"/>
                                            </p:txEl>
                                          </p:spTgt>
                                        </p:tgtEl>
                                        <p:attrNameLst>
                                          <p:attrName>style.visibility</p:attrName>
                                        </p:attrNameLst>
                                      </p:cBhvr>
                                      <p:to>
                                        <p:strVal val="visible"/>
                                      </p:to>
                                    </p:set>
                                    <p:animEffect transition="in" filter="fade">
                                      <p:cBhvr>
                                        <p:cTn id="83" dur="500"/>
                                        <p:tgtEl>
                                          <p:spTgt spid="32772">
                                            <p:txEl>
                                              <p:pRg st="13" end="13"/>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12"/>
                                        </p:tgtEl>
                                        <p:attrNameLst>
                                          <p:attrName>style.visibility</p:attrName>
                                        </p:attrNameLst>
                                      </p:cBhvr>
                                      <p:to>
                                        <p:strVal val="visible"/>
                                      </p:to>
                                    </p:set>
                                    <p:animEffect transition="in" filter="fade">
                                      <p:cBhvr>
                                        <p:cTn id="8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0" grpId="0" animBg="1"/>
      <p:bldP spid="11"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fld id="{F0C41DDF-55A6-4451-9D49-83B0A29E2026}" type="slidenum">
              <a:rPr kumimoji="0" lang="en-US" altLang="zh-TW" sz="1400" smtClean="0"/>
              <a:pPr>
                <a:spcBef>
                  <a:spcPct val="0"/>
                </a:spcBef>
                <a:buFontTx/>
                <a:buNone/>
              </a:pPr>
              <a:t>2</a:t>
            </a:fld>
            <a:endParaRPr kumimoji="0" lang="en-US" altLang="zh-TW" sz="1400" smtClean="0"/>
          </a:p>
        </p:txBody>
      </p:sp>
      <p:sp>
        <p:nvSpPr>
          <p:cNvPr id="4099" name="Rectangle 2"/>
          <p:cNvSpPr>
            <a:spLocks noGrp="1" noChangeArrowheads="1"/>
          </p:cNvSpPr>
          <p:nvPr>
            <p:ph type="title"/>
          </p:nvPr>
        </p:nvSpPr>
        <p:spPr/>
        <p:txBody>
          <a:bodyPr/>
          <a:lstStyle/>
          <a:p>
            <a:pPr algn="l" eaLnBrk="1" hangingPunct="1"/>
            <a:r>
              <a:rPr lang="en-US" altLang="zh-HK" smtClean="0"/>
              <a:t>Topics</a:t>
            </a:r>
            <a:endParaRPr lang="en-US" altLang="zh-TW" smtClean="0"/>
          </a:p>
        </p:txBody>
      </p:sp>
      <p:sp>
        <p:nvSpPr>
          <p:cNvPr id="4100" name="Rectangle 3"/>
          <p:cNvSpPr>
            <a:spLocks noGrp="1" noChangeArrowheads="1"/>
          </p:cNvSpPr>
          <p:nvPr>
            <p:ph type="body" idx="1"/>
          </p:nvPr>
        </p:nvSpPr>
        <p:spPr/>
        <p:txBody>
          <a:bodyPr/>
          <a:lstStyle/>
          <a:p>
            <a:pPr eaLnBrk="1" hangingPunct="1">
              <a:lnSpc>
                <a:spcPct val="150000"/>
              </a:lnSpc>
            </a:pPr>
            <a:r>
              <a:rPr lang="en-US" altLang="zh-TW" dirty="0" smtClean="0"/>
              <a:t>programming style</a:t>
            </a:r>
          </a:p>
          <a:p>
            <a:pPr eaLnBrk="1" hangingPunct="1">
              <a:lnSpc>
                <a:spcPct val="150000"/>
              </a:lnSpc>
            </a:pPr>
            <a:r>
              <a:rPr lang="en-US" altLang="zh-TW" dirty="0" smtClean="0"/>
              <a:t>Javadoc generation using NetBeans</a:t>
            </a:r>
          </a:p>
          <a:p>
            <a:pPr eaLnBrk="1" hangingPunct="1">
              <a:lnSpc>
                <a:spcPct val="150000"/>
              </a:lnSpc>
            </a:pPr>
            <a:r>
              <a:rPr lang="en-US" altLang="zh-TW" dirty="0" smtClean="0"/>
              <a:t>Java API Doc</a:t>
            </a:r>
          </a:p>
          <a:p>
            <a:pPr eaLnBrk="1" hangingPunct="1">
              <a:lnSpc>
                <a:spcPct val="150000"/>
              </a:lnSpc>
            </a:pPr>
            <a:r>
              <a:rPr lang="en-US" altLang="zh-TW" dirty="0" smtClean="0"/>
              <a:t>Use of </a:t>
            </a:r>
            <a:r>
              <a:rPr lang="en-US" altLang="zh-TW" dirty="0" err="1" smtClean="0"/>
              <a:t>System.out.print</a:t>
            </a:r>
            <a:r>
              <a:rPr lang="en-US" altLang="zh-TW" dirty="0" smtClean="0"/>
              <a:t>(), </a:t>
            </a:r>
            <a:r>
              <a:rPr lang="en-US" altLang="zh-TW" dirty="0" err="1" smtClean="0"/>
              <a:t>println</a:t>
            </a:r>
            <a:r>
              <a:rPr lang="en-US" altLang="zh-TW" dirty="0" smtClean="0"/>
              <a:t>() and </a:t>
            </a:r>
            <a:r>
              <a:rPr lang="en-US" altLang="zh-TW" dirty="0" err="1" smtClean="0"/>
              <a:t>printf</a:t>
            </a:r>
            <a:r>
              <a:rPr lang="en-US" altLang="zh-TW"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animEffect transition="in" filter="fade">
                                      <p:cBhvr>
                                        <p:cTn id="7" dur="500"/>
                                        <p:tgtEl>
                                          <p:spTgt spid="41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00">
                                            <p:txEl>
                                              <p:pRg st="1" end="1"/>
                                            </p:txEl>
                                          </p:spTgt>
                                        </p:tgtEl>
                                        <p:attrNameLst>
                                          <p:attrName>style.visibility</p:attrName>
                                        </p:attrNameLst>
                                      </p:cBhvr>
                                      <p:to>
                                        <p:strVal val="visible"/>
                                      </p:to>
                                    </p:set>
                                    <p:animEffect transition="in" filter="fade">
                                      <p:cBhvr>
                                        <p:cTn id="12" dur="500"/>
                                        <p:tgtEl>
                                          <p:spTgt spid="410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00">
                                            <p:txEl>
                                              <p:pRg st="2" end="2"/>
                                            </p:txEl>
                                          </p:spTgt>
                                        </p:tgtEl>
                                        <p:attrNameLst>
                                          <p:attrName>style.visibility</p:attrName>
                                        </p:attrNameLst>
                                      </p:cBhvr>
                                      <p:to>
                                        <p:strVal val="visible"/>
                                      </p:to>
                                    </p:set>
                                    <p:animEffect transition="in" filter="fade">
                                      <p:cBhvr>
                                        <p:cTn id="17" dur="500"/>
                                        <p:tgtEl>
                                          <p:spTgt spid="410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100">
                                            <p:txEl>
                                              <p:pRg st="3" end="3"/>
                                            </p:txEl>
                                          </p:spTgt>
                                        </p:tgtEl>
                                        <p:attrNameLst>
                                          <p:attrName>style.visibility</p:attrName>
                                        </p:attrNameLst>
                                      </p:cBhvr>
                                      <p:to>
                                        <p:strVal val="visible"/>
                                      </p:to>
                                    </p:set>
                                    <p:animEffect transition="in" filter="fade">
                                      <p:cBhvr>
                                        <p:cTn id="22" dur="500"/>
                                        <p:tgtEl>
                                          <p:spTgt spid="410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algn="l"/>
            <a:r>
              <a:rPr lang="en-US" altLang="zh-CN" dirty="0" err="1" smtClean="0"/>
              <a:t>System.out.println</a:t>
            </a:r>
            <a:r>
              <a:rPr lang="en-US" altLang="zh-CN" dirty="0" smtClean="0"/>
              <a:t>()</a:t>
            </a:r>
            <a:endParaRPr lang="zh-CN" altLang="en-US" dirty="0" smtClean="0"/>
          </a:p>
        </p:txBody>
      </p:sp>
      <p:sp>
        <p:nvSpPr>
          <p:cNvPr id="31747" name="Slide Number Placeholder 3"/>
          <p:cNvSpPr>
            <a:spLocks noGrp="1"/>
          </p:cNvSpPr>
          <p:nvPr>
            <p:ph type="sldNum" sz="quarter" idx="12"/>
          </p:nvPr>
        </p:nvSpPr>
        <p:spPr>
          <a:noFill/>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5D3DB0BF-30C6-4637-AF3A-8EEF1CF651CD}" type="slidenum">
              <a:rPr kumimoji="0" lang="en-US" altLang="zh-TW" smtClean="0"/>
              <a:pPr/>
              <a:t>20</a:t>
            </a:fld>
            <a:endParaRPr kumimoji="0" lang="en-US" altLang="zh-TW" smtClean="0"/>
          </a:p>
        </p:txBody>
      </p:sp>
      <p:sp>
        <p:nvSpPr>
          <p:cNvPr id="31748" name="Rectangle 4"/>
          <p:cNvSpPr>
            <a:spLocks noGrp="1" noChangeArrowheads="1"/>
          </p:cNvSpPr>
          <p:nvPr>
            <p:ph idx="1"/>
          </p:nvPr>
        </p:nvSpPr>
        <p:spPr>
          <a:xfrm>
            <a:off x="376561" y="2132112"/>
            <a:ext cx="8382000" cy="3323987"/>
          </a:xfrm>
        </p:spPr>
        <p:txBody>
          <a:bodyPr wrap="square" lIns="0" tIns="0" rIns="0" bIns="0" anchor="ctr">
            <a:spAutoFit/>
          </a:bodyPr>
          <a:lstStyle/>
          <a:p>
            <a:pPr marL="0" indent="0">
              <a:spcBef>
                <a:spcPct val="0"/>
              </a:spcBef>
              <a:buFontTx/>
              <a:buNone/>
            </a:pPr>
            <a:r>
              <a:rPr lang="zh-CN" altLang="zh-TW" sz="2000" b="1" dirty="0" smtClean="0">
                <a:latin typeface="Consolas" panose="020B0609020204030204" pitchFamily="49" charset="0"/>
                <a:cs typeface="Consolas" panose="020B0609020204030204" pitchFamily="49" charset="0"/>
              </a:rPr>
              <a:t>String</a:t>
            </a:r>
            <a:r>
              <a:rPr lang="zh-CN" altLang="zh-TW" sz="2000" dirty="0" smtClean="0">
                <a:latin typeface="Consolas" panose="020B0609020204030204" pitchFamily="49" charset="0"/>
                <a:cs typeface="Consolas" panose="020B0609020204030204" pitchFamily="49" charset="0"/>
              </a:rPr>
              <a:t> </a:t>
            </a:r>
            <a:r>
              <a:rPr lang="en-US" altLang="zh-CN" sz="2000" dirty="0" smtClean="0">
                <a:latin typeface="Consolas" panose="020B0609020204030204" pitchFamily="49" charset="0"/>
                <a:cs typeface="Consolas" panose="020B0609020204030204" pitchFamily="49" charset="0"/>
              </a:rPr>
              <a:t>hello</a:t>
            </a:r>
            <a:r>
              <a:rPr lang="zh-CN" altLang="zh-TW" sz="2000" dirty="0" smtClean="0">
                <a:latin typeface="Consolas" panose="020B0609020204030204" pitchFamily="49" charset="0"/>
                <a:cs typeface="Consolas" panose="020B0609020204030204" pitchFamily="49" charset="0"/>
              </a:rPr>
              <a:t> = "</a:t>
            </a:r>
            <a:r>
              <a:rPr lang="en-US" altLang="zh-CN" sz="2000" dirty="0" smtClean="0">
                <a:latin typeface="Consolas" panose="020B0609020204030204" pitchFamily="49" charset="0"/>
                <a:cs typeface="Consolas" panose="020B0609020204030204" pitchFamily="49" charset="0"/>
              </a:rPr>
              <a:t>Hello!</a:t>
            </a:r>
            <a:r>
              <a:rPr lang="zh-CN" altLang="zh-TW" sz="2000" dirty="0" smtClean="0">
                <a:latin typeface="Consolas" panose="020B0609020204030204" pitchFamily="49" charset="0"/>
                <a:cs typeface="Consolas" panose="020B0609020204030204" pitchFamily="49" charset="0"/>
              </a:rPr>
              <a:t>";</a:t>
            </a:r>
            <a:endParaRPr lang="en-US" altLang="zh-CN" sz="2000" dirty="0" smtClean="0">
              <a:latin typeface="Consolas" panose="020B0609020204030204" pitchFamily="49" charset="0"/>
              <a:cs typeface="Consolas" panose="020B0609020204030204" pitchFamily="49" charset="0"/>
            </a:endParaRPr>
          </a:p>
          <a:p>
            <a:pPr marL="0" lvl="0" indent="0">
              <a:spcBef>
                <a:spcPct val="0"/>
              </a:spcBef>
              <a:buNone/>
            </a:pPr>
            <a:r>
              <a:rPr lang="zh-CN" altLang="zh-TW" sz="2000" b="1" dirty="0" smtClean="0">
                <a:latin typeface="Consolas" panose="020B0609020204030204" pitchFamily="49" charset="0"/>
                <a:cs typeface="Consolas" panose="020B0609020204030204" pitchFamily="49" charset="0"/>
              </a:rPr>
              <a:t>String</a:t>
            </a:r>
            <a:r>
              <a:rPr lang="zh-CN" altLang="zh-TW" sz="2000" dirty="0" smtClean="0">
                <a:latin typeface="Consolas" panose="020B0609020204030204" pitchFamily="49" charset="0"/>
                <a:cs typeface="Consolas" panose="020B0609020204030204" pitchFamily="49" charset="0"/>
              </a:rPr>
              <a:t> </a:t>
            </a:r>
            <a:r>
              <a:rPr lang="en-US" altLang="zh-CN" sz="2000" dirty="0" smtClean="0">
                <a:latin typeface="Consolas" panose="020B0609020204030204" pitchFamily="49" charset="0"/>
                <a:cs typeface="Consolas" panose="020B0609020204030204" pitchFamily="49" charset="0"/>
              </a:rPr>
              <a:t>good </a:t>
            </a:r>
            <a:r>
              <a:rPr lang="zh-CN" altLang="zh-TW" sz="2000" dirty="0" smtClean="0">
                <a:latin typeface="Consolas" panose="020B0609020204030204" pitchFamily="49" charset="0"/>
                <a:cs typeface="Consolas" panose="020B0609020204030204" pitchFamily="49" charset="0"/>
              </a:rPr>
              <a:t>= "</a:t>
            </a:r>
            <a:r>
              <a:rPr lang="en-US" altLang="zh-CN" sz="2000" dirty="0" smtClean="0">
                <a:latin typeface="Consolas" panose="020B0609020204030204" pitchFamily="49" charset="0"/>
                <a:cs typeface="Consolas" panose="020B0609020204030204" pitchFamily="49" charset="0"/>
              </a:rPr>
              <a:t>Good afternoon!</a:t>
            </a:r>
            <a:r>
              <a:rPr lang="zh-CN" altLang="zh-TW" sz="2000" dirty="0" smtClean="0">
                <a:latin typeface="Consolas" panose="020B0609020204030204" pitchFamily="49" charset="0"/>
                <a:cs typeface="Consolas" panose="020B0609020204030204" pitchFamily="49" charset="0"/>
              </a:rPr>
              <a:t>"</a:t>
            </a:r>
            <a:r>
              <a:rPr lang="zh-CN" altLang="zh-TW" sz="2000" dirty="0">
                <a:latin typeface="Consolas" panose="020B0609020204030204" pitchFamily="49" charset="0"/>
                <a:cs typeface="Consolas" panose="020B0609020204030204" pitchFamily="49" charset="0"/>
              </a:rPr>
              <a:t>;</a:t>
            </a:r>
            <a:endParaRPr lang="en-US" altLang="zh-CN" sz="2000" dirty="0">
              <a:latin typeface="Consolas" panose="020B0609020204030204" pitchFamily="49" charset="0"/>
              <a:cs typeface="Consolas" panose="020B0609020204030204" pitchFamily="49" charset="0"/>
            </a:endParaRPr>
          </a:p>
          <a:p>
            <a:pPr marL="0" indent="0">
              <a:spcBef>
                <a:spcPct val="0"/>
              </a:spcBef>
              <a:buFontTx/>
              <a:buNone/>
            </a:pPr>
            <a:endParaRPr lang="zh-CN" altLang="zh-TW" sz="1200" dirty="0" smtClean="0"/>
          </a:p>
          <a:p>
            <a:pPr marL="0" indent="0">
              <a:spcBef>
                <a:spcPct val="0"/>
              </a:spcBef>
              <a:buFontTx/>
              <a:buNone/>
            </a:pPr>
            <a:endParaRPr lang="zh-CN" altLang="zh-TW" sz="1200" dirty="0" smtClean="0"/>
          </a:p>
          <a:p>
            <a:pPr marL="0" indent="0">
              <a:spcBef>
                <a:spcPct val="0"/>
              </a:spcBef>
              <a:buFontTx/>
              <a:buNone/>
            </a:pPr>
            <a:r>
              <a:rPr lang="zh-CN" altLang="zh-TW" sz="2000" dirty="0" smtClean="0">
                <a:latin typeface="Consolas" panose="020B0609020204030204" pitchFamily="49" charset="0"/>
                <a:cs typeface="Consolas" panose="020B0609020204030204" pitchFamily="49" charset="0"/>
              </a:rPr>
              <a:t>System.out.print</a:t>
            </a:r>
            <a:r>
              <a:rPr lang="en-US" altLang="zh-CN" sz="2000" dirty="0" smtClean="0">
                <a:latin typeface="Consolas" panose="020B0609020204030204" pitchFamily="49" charset="0"/>
                <a:cs typeface="Consolas" panose="020B0609020204030204" pitchFamily="49" charset="0"/>
              </a:rPr>
              <a:t>ln(hello</a:t>
            </a:r>
            <a:r>
              <a:rPr lang="zh-CN" altLang="zh-TW" sz="2000" dirty="0" smtClean="0">
                <a:latin typeface="Consolas" panose="020B0609020204030204" pitchFamily="49" charset="0"/>
                <a:cs typeface="Consolas" panose="020B0609020204030204" pitchFamily="49" charset="0"/>
              </a:rPr>
              <a:t>);</a:t>
            </a:r>
            <a:endParaRPr lang="en-US" altLang="zh-CN" sz="2000" dirty="0" smtClean="0">
              <a:latin typeface="Consolas" panose="020B0609020204030204" pitchFamily="49" charset="0"/>
              <a:cs typeface="Consolas" panose="020B0609020204030204" pitchFamily="49" charset="0"/>
            </a:endParaRPr>
          </a:p>
          <a:p>
            <a:pPr marL="0" indent="0">
              <a:spcBef>
                <a:spcPct val="0"/>
              </a:spcBef>
              <a:buNone/>
            </a:pPr>
            <a:r>
              <a:rPr lang="zh-CN" altLang="zh-TW" sz="2000" dirty="0">
                <a:latin typeface="Consolas" panose="020B0609020204030204" pitchFamily="49" charset="0"/>
                <a:cs typeface="Consolas" panose="020B0609020204030204" pitchFamily="49" charset="0"/>
              </a:rPr>
              <a:t>System.out.print</a:t>
            </a:r>
            <a:r>
              <a:rPr lang="en-US" altLang="zh-CN" sz="2000" dirty="0" smtClean="0">
                <a:latin typeface="Consolas" panose="020B0609020204030204" pitchFamily="49" charset="0"/>
                <a:cs typeface="Consolas" panose="020B0609020204030204" pitchFamily="49" charset="0"/>
              </a:rPr>
              <a:t>ln(good</a:t>
            </a:r>
            <a:r>
              <a:rPr lang="zh-CN" altLang="zh-TW" sz="2000" dirty="0" smtClean="0">
                <a:latin typeface="Consolas" panose="020B0609020204030204" pitchFamily="49" charset="0"/>
                <a:cs typeface="Consolas" panose="020B0609020204030204" pitchFamily="49" charset="0"/>
              </a:rPr>
              <a:t>)</a:t>
            </a:r>
            <a:r>
              <a:rPr lang="zh-CN" altLang="zh-TW" sz="2000" dirty="0">
                <a:latin typeface="Consolas" panose="020B0609020204030204" pitchFamily="49" charset="0"/>
                <a:cs typeface="Consolas" panose="020B0609020204030204" pitchFamily="49" charset="0"/>
              </a:rPr>
              <a:t>;</a:t>
            </a:r>
            <a:endParaRPr lang="en-US" altLang="zh-CN" sz="2000" dirty="0">
              <a:latin typeface="Consolas" panose="020B0609020204030204" pitchFamily="49" charset="0"/>
              <a:cs typeface="Consolas" panose="020B0609020204030204" pitchFamily="49" charset="0"/>
            </a:endParaRPr>
          </a:p>
          <a:p>
            <a:pPr marL="0" indent="0">
              <a:spcBef>
                <a:spcPct val="0"/>
              </a:spcBef>
              <a:buFontTx/>
              <a:buNone/>
            </a:pPr>
            <a:endParaRPr lang="en-US" altLang="zh-TW" sz="2000" dirty="0" smtClean="0">
              <a:latin typeface="Consolas" panose="020B0609020204030204" pitchFamily="49" charset="0"/>
              <a:cs typeface="Consolas" panose="020B0609020204030204" pitchFamily="49" charset="0"/>
            </a:endParaRPr>
          </a:p>
          <a:p>
            <a:pPr marL="0" indent="0">
              <a:spcBef>
                <a:spcPct val="0"/>
              </a:spcBef>
              <a:buNone/>
            </a:pPr>
            <a:r>
              <a:rPr lang="zh-CN" altLang="zh-TW" sz="2000" dirty="0">
                <a:latin typeface="Consolas" panose="020B0609020204030204" pitchFamily="49" charset="0"/>
                <a:cs typeface="Consolas" panose="020B0609020204030204" pitchFamily="49" charset="0"/>
              </a:rPr>
              <a:t>System.out.</a:t>
            </a:r>
            <a:r>
              <a:rPr lang="zh-CN" altLang="zh-TW" sz="2000" dirty="0" smtClean="0">
                <a:latin typeface="Consolas" panose="020B0609020204030204" pitchFamily="49" charset="0"/>
                <a:cs typeface="Consolas" panose="020B0609020204030204" pitchFamily="49" charset="0"/>
              </a:rPr>
              <a:t>print</a:t>
            </a:r>
            <a:r>
              <a:rPr lang="en-US" altLang="zh-CN" sz="2000" dirty="0" smtClean="0">
                <a:latin typeface="Consolas" panose="020B0609020204030204" pitchFamily="49" charset="0"/>
                <a:cs typeface="Consolas" panose="020B0609020204030204" pitchFamily="49" charset="0"/>
              </a:rPr>
              <a:t>(hello </a:t>
            </a:r>
            <a:r>
              <a:rPr lang="en-US" altLang="zh-CN" sz="2000" dirty="0">
                <a:latin typeface="Consolas" panose="020B0609020204030204" pitchFamily="49" charset="0"/>
                <a:cs typeface="Consolas" panose="020B0609020204030204" pitchFamily="49" charset="0"/>
              </a:rPr>
              <a:t>+ </a:t>
            </a:r>
            <a:r>
              <a:rPr lang="zh-CN" altLang="zh-TW" sz="2000" dirty="0">
                <a:latin typeface="Consolas" panose="020B0609020204030204" pitchFamily="49" charset="0"/>
                <a:cs typeface="Consolas" panose="020B0609020204030204" pitchFamily="49" charset="0"/>
              </a:rPr>
              <a:t>"</a:t>
            </a:r>
            <a:r>
              <a:rPr lang="en-US" altLang="zh-CN" sz="2000" dirty="0" smtClean="0">
                <a:latin typeface="Consolas" panose="020B0609020204030204" pitchFamily="49" charset="0"/>
                <a:cs typeface="Consolas" panose="020B0609020204030204" pitchFamily="49" charset="0"/>
              </a:rPr>
              <a:t>\n</a:t>
            </a:r>
            <a:r>
              <a:rPr lang="zh-CN" altLang="zh-TW" sz="2000" dirty="0" smtClean="0">
                <a:latin typeface="Consolas" panose="020B0609020204030204" pitchFamily="49" charset="0"/>
                <a:cs typeface="Consolas" panose="020B0609020204030204" pitchFamily="49" charset="0"/>
              </a:rPr>
              <a:t>");</a:t>
            </a:r>
            <a:endParaRPr lang="en-US" altLang="zh-CN" sz="2000" dirty="0" smtClean="0">
              <a:latin typeface="Consolas" panose="020B0609020204030204" pitchFamily="49" charset="0"/>
              <a:cs typeface="Consolas" panose="020B0609020204030204" pitchFamily="49" charset="0"/>
            </a:endParaRPr>
          </a:p>
          <a:p>
            <a:pPr marL="0" indent="0">
              <a:spcBef>
                <a:spcPct val="0"/>
              </a:spcBef>
              <a:buNone/>
            </a:pPr>
            <a:r>
              <a:rPr lang="zh-CN" altLang="zh-TW" sz="2000" dirty="0">
                <a:latin typeface="Consolas" panose="020B0609020204030204" pitchFamily="49" charset="0"/>
                <a:cs typeface="Consolas" panose="020B0609020204030204" pitchFamily="49" charset="0"/>
              </a:rPr>
              <a:t>System.out.print</a:t>
            </a:r>
            <a:r>
              <a:rPr lang="en-US" altLang="zh-CN" sz="2000" dirty="0" smtClean="0">
                <a:latin typeface="Consolas" panose="020B0609020204030204" pitchFamily="49" charset="0"/>
                <a:cs typeface="Consolas" panose="020B0609020204030204" pitchFamily="49" charset="0"/>
              </a:rPr>
              <a:t>(good + </a:t>
            </a:r>
            <a:r>
              <a:rPr lang="zh-CN" altLang="zh-TW" sz="2000" dirty="0" smtClean="0">
                <a:latin typeface="Consolas" panose="020B0609020204030204" pitchFamily="49" charset="0"/>
                <a:cs typeface="Consolas" panose="020B0609020204030204" pitchFamily="49" charset="0"/>
              </a:rPr>
              <a:t>"</a:t>
            </a:r>
            <a:r>
              <a:rPr lang="en-US" altLang="zh-CN" sz="2000" dirty="0" smtClean="0">
                <a:latin typeface="Consolas" panose="020B0609020204030204" pitchFamily="49" charset="0"/>
                <a:cs typeface="Consolas" panose="020B0609020204030204" pitchFamily="49" charset="0"/>
              </a:rPr>
              <a:t>\n</a:t>
            </a:r>
            <a:r>
              <a:rPr lang="zh-CN" altLang="zh-TW" sz="2000" dirty="0" smtClean="0">
                <a:latin typeface="Consolas" panose="020B0609020204030204" pitchFamily="49" charset="0"/>
                <a:cs typeface="Consolas" panose="020B0609020204030204" pitchFamily="49" charset="0"/>
              </a:rPr>
              <a:t>");</a:t>
            </a:r>
            <a:endParaRPr lang="en-US" altLang="zh-CN" sz="2000" dirty="0" smtClean="0">
              <a:latin typeface="Consolas" panose="020B0609020204030204" pitchFamily="49" charset="0"/>
              <a:cs typeface="Consolas" panose="020B0609020204030204" pitchFamily="49" charset="0"/>
            </a:endParaRPr>
          </a:p>
          <a:p>
            <a:pPr marL="0" indent="0">
              <a:spcBef>
                <a:spcPct val="0"/>
              </a:spcBef>
              <a:buNone/>
            </a:pPr>
            <a:endParaRPr lang="en-US" altLang="zh-CN" sz="2000" dirty="0" smtClean="0">
              <a:latin typeface="Consolas" panose="020B0609020204030204" pitchFamily="49" charset="0"/>
              <a:cs typeface="Consolas" panose="020B0609020204030204" pitchFamily="49" charset="0"/>
            </a:endParaRPr>
          </a:p>
          <a:p>
            <a:pPr marL="0" lvl="0" indent="0">
              <a:spcBef>
                <a:spcPct val="0"/>
              </a:spcBef>
              <a:buNone/>
            </a:pPr>
            <a:r>
              <a:rPr lang="zh-CN" altLang="zh-TW" sz="2000" dirty="0">
                <a:latin typeface="Consolas" panose="020B0609020204030204" pitchFamily="49" charset="0"/>
                <a:cs typeface="Consolas" panose="020B0609020204030204" pitchFamily="49" charset="0"/>
              </a:rPr>
              <a:t>System.out.print</a:t>
            </a:r>
            <a:r>
              <a:rPr lang="en-US" altLang="zh-CN" sz="2000" dirty="0" smtClean="0">
                <a:latin typeface="Consolas" panose="020B0609020204030204" pitchFamily="49" charset="0"/>
                <a:cs typeface="Consolas" panose="020B0609020204030204" pitchFamily="49" charset="0"/>
              </a:rPr>
              <a:t>(hello + </a:t>
            </a:r>
            <a:r>
              <a:rPr lang="zh-CN" altLang="zh-TW" sz="2000" dirty="0">
                <a:latin typeface="Consolas" panose="020B0609020204030204" pitchFamily="49" charset="0"/>
                <a:cs typeface="Consolas" panose="020B0609020204030204" pitchFamily="49" charset="0"/>
              </a:rPr>
              <a:t>"</a:t>
            </a:r>
            <a:r>
              <a:rPr lang="en-US" altLang="zh-CN" sz="2000" dirty="0" smtClean="0">
                <a:latin typeface="Consolas" panose="020B0609020204030204" pitchFamily="49" charset="0"/>
                <a:cs typeface="Consolas" panose="020B0609020204030204" pitchFamily="49" charset="0"/>
              </a:rPr>
              <a:t>\n</a:t>
            </a:r>
            <a:r>
              <a:rPr lang="zh-CN" altLang="zh-TW" sz="2000" dirty="0" smtClean="0">
                <a:latin typeface="Consolas" panose="020B0609020204030204" pitchFamily="49" charset="0"/>
                <a:cs typeface="Consolas" panose="020B0609020204030204" pitchFamily="49" charset="0"/>
              </a:rPr>
              <a:t>"</a:t>
            </a:r>
            <a:r>
              <a:rPr lang="en-US" altLang="zh-CN" sz="2000" dirty="0" smtClean="0">
                <a:latin typeface="Consolas" panose="020B0609020204030204" pitchFamily="49" charset="0"/>
                <a:cs typeface="Consolas" panose="020B0609020204030204" pitchFamily="49" charset="0"/>
              </a:rPr>
              <a:t> + good + </a:t>
            </a:r>
            <a:r>
              <a:rPr lang="zh-CN" altLang="zh-TW" sz="2000" dirty="0">
                <a:latin typeface="Consolas" panose="020B0609020204030204" pitchFamily="49" charset="0"/>
                <a:cs typeface="Consolas" panose="020B0609020204030204" pitchFamily="49" charset="0"/>
              </a:rPr>
              <a:t>"</a:t>
            </a:r>
            <a:r>
              <a:rPr lang="en-US" altLang="zh-CN" sz="2000" dirty="0" smtClean="0">
                <a:latin typeface="Consolas" panose="020B0609020204030204" pitchFamily="49" charset="0"/>
                <a:cs typeface="Consolas" panose="020B0609020204030204" pitchFamily="49" charset="0"/>
              </a:rPr>
              <a:t>\n</a:t>
            </a:r>
            <a:r>
              <a:rPr lang="zh-CN" altLang="zh-TW" sz="2000" dirty="0" smtClean="0">
                <a:latin typeface="Consolas" panose="020B0609020204030204" pitchFamily="49" charset="0"/>
                <a:cs typeface="Consolas" panose="020B0609020204030204" pitchFamily="49" charset="0"/>
              </a:rPr>
              <a:t>")</a:t>
            </a:r>
            <a:r>
              <a:rPr lang="zh-CN" altLang="zh-TW" sz="2000" dirty="0">
                <a:latin typeface="Consolas" panose="020B0609020204030204" pitchFamily="49" charset="0"/>
                <a:cs typeface="Consolas" panose="020B0609020204030204" pitchFamily="49" charset="0"/>
              </a:rPr>
              <a:t>;</a:t>
            </a:r>
            <a:endParaRPr lang="zh-TW" altLang="zh-CN" sz="1200" dirty="0"/>
          </a:p>
          <a:p>
            <a:pPr marL="0" indent="0">
              <a:spcBef>
                <a:spcPct val="0"/>
              </a:spcBef>
              <a:buNone/>
            </a:pPr>
            <a:endParaRPr lang="zh-TW" altLang="zh-CN" sz="1200" dirty="0" smtClean="0"/>
          </a:p>
        </p:txBody>
      </p:sp>
      <p:sp>
        <p:nvSpPr>
          <p:cNvPr id="8" name="Rectangle 7"/>
          <p:cNvSpPr/>
          <p:nvPr/>
        </p:nvSpPr>
        <p:spPr bwMode="auto">
          <a:xfrm>
            <a:off x="609600" y="5562600"/>
            <a:ext cx="2819400" cy="762000"/>
          </a:xfrm>
          <a:prstGeom prst="rect">
            <a:avLst/>
          </a:prstGeom>
          <a:solidFill>
            <a:srgbClr val="C00000"/>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rgbClr val="FFFF00"/>
                </a:solidFill>
                <a:effectLst/>
                <a:latin typeface="Arial" panose="020B0604020202020204" pitchFamily="34" charset="0"/>
                <a:ea typeface="新細明體" panose="02020500000000000000" pitchFamily="18" charset="-120"/>
              </a:rPr>
              <a:t>Output: Hello! </a:t>
            </a:r>
          </a:p>
          <a:p>
            <a:pPr marL="0" marR="0" indent="0" algn="l" defTabSz="914400" rtl="0" eaLnBrk="1" fontAlgn="base" latinLnBrk="0" hangingPunct="1">
              <a:lnSpc>
                <a:spcPct val="100000"/>
              </a:lnSpc>
              <a:spcBef>
                <a:spcPct val="0"/>
              </a:spcBef>
              <a:spcAft>
                <a:spcPct val="0"/>
              </a:spcAft>
              <a:buClrTx/>
              <a:buSzTx/>
              <a:buFontTx/>
              <a:buNone/>
              <a:tabLst/>
            </a:pPr>
            <a:r>
              <a:rPr lang="en-US" altLang="zh-CN" dirty="0">
                <a:solidFill>
                  <a:srgbClr val="FFFF00"/>
                </a:solidFill>
              </a:rPr>
              <a:t> </a:t>
            </a:r>
            <a:r>
              <a:rPr lang="en-US" altLang="zh-CN" dirty="0" smtClean="0">
                <a:solidFill>
                  <a:srgbClr val="FFFF00"/>
                </a:solidFill>
              </a:rPr>
              <a:t>            </a:t>
            </a:r>
            <a:r>
              <a:rPr kumimoji="1" lang="en-US" altLang="zh-CN" sz="1800" b="0" i="0" u="none" strike="noStrike" cap="none" normalizeH="0" baseline="0" dirty="0" smtClean="0">
                <a:ln>
                  <a:noFill/>
                </a:ln>
                <a:solidFill>
                  <a:srgbClr val="FFFF00"/>
                </a:solidFill>
                <a:effectLst/>
                <a:latin typeface="Arial" panose="020B0604020202020204" pitchFamily="34" charset="0"/>
                <a:ea typeface="新細明體" panose="02020500000000000000" pitchFamily="18" charset="-120"/>
              </a:rPr>
              <a:t>Good</a:t>
            </a:r>
            <a:r>
              <a:rPr kumimoji="1" lang="en-US" altLang="zh-CN" sz="1800" b="0" i="0" u="none" strike="noStrike" cap="none" normalizeH="0" dirty="0" smtClean="0">
                <a:ln>
                  <a:noFill/>
                </a:ln>
                <a:solidFill>
                  <a:srgbClr val="FFFF00"/>
                </a:solidFill>
                <a:effectLst/>
                <a:latin typeface="Arial" panose="020B0604020202020204" pitchFamily="34" charset="0"/>
                <a:ea typeface="新細明體" panose="02020500000000000000" pitchFamily="18" charset="-120"/>
              </a:rPr>
              <a:t> afternoon! </a:t>
            </a:r>
            <a:endParaRPr kumimoji="1" lang="en-US" altLang="zh-CN" sz="1800" b="0" i="0" u="none" strike="noStrike" cap="none" normalizeH="0" baseline="0" dirty="0" smtClean="0">
              <a:ln>
                <a:noFill/>
              </a:ln>
              <a:solidFill>
                <a:srgbClr val="FFFF00"/>
              </a:solidFill>
              <a:effectLst/>
              <a:latin typeface="Arial" panose="020B0604020202020204" pitchFamily="34" charset="0"/>
              <a:ea typeface="新細明體" panose="02020500000000000000" pitchFamily="18" charset="-120"/>
            </a:endParaRPr>
          </a:p>
        </p:txBody>
      </p:sp>
      <p:sp>
        <p:nvSpPr>
          <p:cNvPr id="3" name="TextBox 2"/>
          <p:cNvSpPr txBox="1"/>
          <p:nvPr/>
        </p:nvSpPr>
        <p:spPr>
          <a:xfrm>
            <a:off x="381000" y="1371600"/>
            <a:ext cx="8153400" cy="646331"/>
          </a:xfrm>
          <a:prstGeom prst="rect">
            <a:avLst/>
          </a:prstGeom>
          <a:noFill/>
        </p:spPr>
        <p:txBody>
          <a:bodyPr wrap="square" rtlCol="0">
            <a:spAutoFit/>
          </a:bodyPr>
          <a:lstStyle/>
          <a:p>
            <a:r>
              <a:rPr lang="en-US" dirty="0" smtClean="0"/>
              <a:t>Similar to print(), except that it will terminate </a:t>
            </a:r>
            <a:r>
              <a:rPr lang="en-US" dirty="0"/>
              <a:t>the current line by writing the line separator string</a:t>
            </a:r>
            <a:r>
              <a:rPr lang="en-US" dirty="0" smtClean="0"/>
              <a:t>. Following outputs will start in a new line.</a:t>
            </a:r>
            <a:endParaRPr lang="en-US" dirty="0"/>
          </a:p>
        </p:txBody>
      </p:sp>
    </p:spTree>
    <p:extLst>
      <p:ext uri="{BB962C8B-B14F-4D97-AF65-F5344CB8AC3E}">
        <p14:creationId xmlns:p14="http://schemas.microsoft.com/office/powerpoint/2010/main" val="943932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1748">
                                            <p:txEl>
                                              <p:pRg st="0" end="0"/>
                                            </p:txEl>
                                          </p:spTgt>
                                        </p:tgtEl>
                                        <p:attrNameLst>
                                          <p:attrName>style.visibility</p:attrName>
                                        </p:attrNameLst>
                                      </p:cBhvr>
                                      <p:to>
                                        <p:strVal val="visible"/>
                                      </p:to>
                                    </p:set>
                                    <p:animEffect transition="in" filter="fade">
                                      <p:cBhvr>
                                        <p:cTn id="13" dur="500"/>
                                        <p:tgtEl>
                                          <p:spTgt spid="31748">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1748">
                                            <p:txEl>
                                              <p:pRg st="1" end="1"/>
                                            </p:txEl>
                                          </p:spTgt>
                                        </p:tgtEl>
                                        <p:attrNameLst>
                                          <p:attrName>style.visibility</p:attrName>
                                        </p:attrNameLst>
                                      </p:cBhvr>
                                      <p:to>
                                        <p:strVal val="visible"/>
                                      </p:to>
                                    </p:set>
                                    <p:animEffect transition="in" filter="fade">
                                      <p:cBhvr>
                                        <p:cTn id="18" dur="500"/>
                                        <p:tgtEl>
                                          <p:spTgt spid="3174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1748">
                                            <p:txEl>
                                              <p:pRg st="4" end="4"/>
                                            </p:txEl>
                                          </p:spTgt>
                                        </p:tgtEl>
                                        <p:attrNameLst>
                                          <p:attrName>style.visibility</p:attrName>
                                        </p:attrNameLst>
                                      </p:cBhvr>
                                      <p:to>
                                        <p:strVal val="visible"/>
                                      </p:to>
                                    </p:set>
                                    <p:animEffect transition="in" filter="fade">
                                      <p:cBhvr>
                                        <p:cTn id="23" dur="500"/>
                                        <p:tgtEl>
                                          <p:spTgt spid="31748">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1748">
                                            <p:txEl>
                                              <p:pRg st="5" end="5"/>
                                            </p:txEl>
                                          </p:spTgt>
                                        </p:tgtEl>
                                        <p:attrNameLst>
                                          <p:attrName>style.visibility</p:attrName>
                                        </p:attrNameLst>
                                      </p:cBhvr>
                                      <p:to>
                                        <p:strVal val="visible"/>
                                      </p:to>
                                    </p:set>
                                    <p:animEffect transition="in" filter="fade">
                                      <p:cBhvr>
                                        <p:cTn id="28" dur="500"/>
                                        <p:tgtEl>
                                          <p:spTgt spid="31748">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1748">
                                            <p:txEl>
                                              <p:pRg st="7" end="7"/>
                                            </p:txEl>
                                          </p:spTgt>
                                        </p:tgtEl>
                                        <p:attrNameLst>
                                          <p:attrName>style.visibility</p:attrName>
                                        </p:attrNameLst>
                                      </p:cBhvr>
                                      <p:to>
                                        <p:strVal val="visible"/>
                                      </p:to>
                                    </p:set>
                                    <p:animEffect transition="in" filter="fade">
                                      <p:cBhvr>
                                        <p:cTn id="33" dur="500"/>
                                        <p:tgtEl>
                                          <p:spTgt spid="31748">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1748">
                                            <p:txEl>
                                              <p:pRg st="8" end="8"/>
                                            </p:txEl>
                                          </p:spTgt>
                                        </p:tgtEl>
                                        <p:attrNameLst>
                                          <p:attrName>style.visibility</p:attrName>
                                        </p:attrNameLst>
                                      </p:cBhvr>
                                      <p:to>
                                        <p:strVal val="visible"/>
                                      </p:to>
                                    </p:set>
                                    <p:animEffect transition="in" filter="fade">
                                      <p:cBhvr>
                                        <p:cTn id="38" dur="500"/>
                                        <p:tgtEl>
                                          <p:spTgt spid="31748">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1748">
                                            <p:txEl>
                                              <p:pRg st="10" end="10"/>
                                            </p:txEl>
                                          </p:spTgt>
                                        </p:tgtEl>
                                        <p:attrNameLst>
                                          <p:attrName>style.visibility</p:attrName>
                                        </p:attrNameLst>
                                      </p:cBhvr>
                                      <p:to>
                                        <p:strVal val="visible"/>
                                      </p:to>
                                    </p:set>
                                    <p:animEffect transition="in" filter="fade">
                                      <p:cBhvr>
                                        <p:cTn id="43" dur="500"/>
                                        <p:tgtEl>
                                          <p:spTgt spid="31748">
                                            <p:txEl>
                                              <p:pRg st="10" end="1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algn="l"/>
            <a:r>
              <a:rPr lang="en-US" altLang="zh-CN" dirty="0" smtClean="0"/>
              <a:t>String concatenation</a:t>
            </a:r>
            <a:endParaRPr lang="zh-CN" altLang="en-US" dirty="0" smtClean="0"/>
          </a:p>
        </p:txBody>
      </p:sp>
      <p:sp>
        <p:nvSpPr>
          <p:cNvPr id="31747" name="Slide Number Placeholder 3"/>
          <p:cNvSpPr>
            <a:spLocks noGrp="1"/>
          </p:cNvSpPr>
          <p:nvPr>
            <p:ph type="sldNum" sz="quarter" idx="12"/>
          </p:nvPr>
        </p:nvSpPr>
        <p:spPr>
          <a:noFill/>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5D3DB0BF-30C6-4637-AF3A-8EEF1CF651CD}" type="slidenum">
              <a:rPr kumimoji="0" lang="en-US" altLang="zh-TW" smtClean="0"/>
              <a:pPr/>
              <a:t>21</a:t>
            </a:fld>
            <a:endParaRPr kumimoji="0" lang="en-US" altLang="zh-TW" smtClean="0"/>
          </a:p>
        </p:txBody>
      </p:sp>
      <p:sp>
        <p:nvSpPr>
          <p:cNvPr id="2" name="Content Placeholder 1"/>
          <p:cNvSpPr>
            <a:spLocks noGrp="1"/>
          </p:cNvSpPr>
          <p:nvPr>
            <p:ph idx="1"/>
          </p:nvPr>
        </p:nvSpPr>
        <p:spPr/>
        <p:txBody>
          <a:bodyPr/>
          <a:lstStyle/>
          <a:p>
            <a:r>
              <a:rPr lang="en-US" dirty="0" smtClean="0"/>
              <a:t>Two ways</a:t>
            </a:r>
          </a:p>
          <a:p>
            <a:pPr marL="514350" indent="-514350">
              <a:buAutoNum type="arabicPeriod"/>
            </a:pPr>
            <a:r>
              <a:rPr lang="en-US" dirty="0" smtClean="0"/>
              <a:t>public </a:t>
            </a:r>
            <a:r>
              <a:rPr lang="en-US" dirty="0"/>
              <a:t>String </a:t>
            </a:r>
            <a:r>
              <a:rPr lang="en-US" dirty="0" err="1"/>
              <a:t>concat</a:t>
            </a:r>
            <a:r>
              <a:rPr lang="en-US" dirty="0"/>
              <a:t>(String </a:t>
            </a:r>
            <a:r>
              <a:rPr lang="en-US" dirty="0" err="1"/>
              <a:t>str</a:t>
            </a:r>
            <a:r>
              <a:rPr lang="en-US" dirty="0" smtClean="0"/>
              <a:t>), </a:t>
            </a:r>
            <a:r>
              <a:rPr lang="en-US" dirty="0" err="1" smtClean="0"/>
              <a:t>eg</a:t>
            </a:r>
            <a:r>
              <a:rPr lang="en-US" dirty="0" smtClean="0"/>
              <a:t>,</a:t>
            </a:r>
          </a:p>
          <a:p>
            <a:pPr marL="0" indent="0">
              <a:buNone/>
            </a:pPr>
            <a:r>
              <a:rPr lang="en-US" dirty="0" smtClean="0"/>
              <a:t>String a = </a:t>
            </a:r>
            <a:r>
              <a:rPr lang="zh-CN" altLang="zh-TW" dirty="0" smtClean="0">
                <a:latin typeface="Consolas" panose="020B0609020204030204" pitchFamily="49" charset="0"/>
                <a:cs typeface="Consolas" panose="020B0609020204030204" pitchFamily="49" charset="0"/>
              </a:rPr>
              <a:t>"</a:t>
            </a:r>
            <a:r>
              <a:rPr lang="en-US" dirty="0" smtClean="0"/>
              <a:t>He</a:t>
            </a:r>
            <a:r>
              <a:rPr lang="zh-CN" altLang="zh-TW" dirty="0">
                <a:latin typeface="Consolas" panose="020B0609020204030204" pitchFamily="49" charset="0"/>
                <a:cs typeface="Consolas" panose="020B0609020204030204" pitchFamily="49" charset="0"/>
              </a:rPr>
              <a:t>"</a:t>
            </a:r>
            <a:r>
              <a:rPr lang="en-US" dirty="0" smtClean="0"/>
              <a:t>;</a:t>
            </a:r>
          </a:p>
          <a:p>
            <a:pPr marL="0" indent="0">
              <a:buNone/>
            </a:pPr>
            <a:r>
              <a:rPr lang="en-US" dirty="0" smtClean="0"/>
              <a:t>String b = </a:t>
            </a:r>
            <a:r>
              <a:rPr lang="zh-CN" altLang="zh-TW" dirty="0" smtClean="0">
                <a:latin typeface="Consolas" panose="020B0609020204030204" pitchFamily="49" charset="0"/>
                <a:cs typeface="Consolas" panose="020B0609020204030204" pitchFamily="49" charset="0"/>
              </a:rPr>
              <a:t>"</a:t>
            </a:r>
            <a:r>
              <a:rPr lang="en-US" dirty="0" err="1" smtClean="0"/>
              <a:t>llo</a:t>
            </a:r>
            <a:r>
              <a:rPr lang="zh-CN" altLang="zh-TW" dirty="0">
                <a:latin typeface="Consolas" panose="020B0609020204030204" pitchFamily="49" charset="0"/>
                <a:cs typeface="Consolas" panose="020B0609020204030204" pitchFamily="49" charset="0"/>
              </a:rPr>
              <a:t>"</a:t>
            </a:r>
            <a:r>
              <a:rPr lang="en-US" dirty="0" smtClean="0"/>
              <a:t>;</a:t>
            </a:r>
          </a:p>
          <a:p>
            <a:pPr marL="0" indent="0">
              <a:buNone/>
            </a:pPr>
            <a:r>
              <a:rPr lang="en-US" dirty="0" smtClean="0"/>
              <a:t>String c = </a:t>
            </a:r>
            <a:r>
              <a:rPr lang="en-US" dirty="0" err="1" smtClean="0"/>
              <a:t>a.concat</a:t>
            </a:r>
            <a:r>
              <a:rPr lang="en-US" dirty="0" smtClean="0"/>
              <a:t>(b);</a:t>
            </a:r>
          </a:p>
          <a:p>
            <a:pPr marL="0" indent="0">
              <a:buNone/>
            </a:pPr>
            <a:r>
              <a:rPr lang="en-US" dirty="0" smtClean="0"/>
              <a:t>2. Use </a:t>
            </a:r>
            <a:r>
              <a:rPr lang="zh-CN" altLang="zh-TW" dirty="0">
                <a:latin typeface="Consolas" panose="020B0609020204030204" pitchFamily="49" charset="0"/>
                <a:cs typeface="Consolas" panose="020B0609020204030204" pitchFamily="49" charset="0"/>
              </a:rPr>
              <a:t>"</a:t>
            </a:r>
            <a:r>
              <a:rPr lang="en-US" dirty="0" smtClean="0"/>
              <a:t>+</a:t>
            </a:r>
            <a:r>
              <a:rPr lang="zh-CN" altLang="zh-TW" dirty="0">
                <a:latin typeface="Consolas" panose="020B0609020204030204" pitchFamily="49" charset="0"/>
                <a:cs typeface="Consolas" panose="020B0609020204030204" pitchFamily="49" charset="0"/>
              </a:rPr>
              <a:t>"</a:t>
            </a:r>
            <a:endParaRPr lang="en-US" dirty="0" smtClean="0"/>
          </a:p>
          <a:p>
            <a:pPr marL="0" indent="0">
              <a:buNone/>
            </a:pPr>
            <a:r>
              <a:rPr lang="en-US" dirty="0" smtClean="0"/>
              <a:t>String c = a + b;</a:t>
            </a:r>
          </a:p>
        </p:txBody>
      </p:sp>
    </p:spTree>
    <p:extLst>
      <p:ext uri="{BB962C8B-B14F-4D97-AF65-F5344CB8AC3E}">
        <p14:creationId xmlns:p14="http://schemas.microsoft.com/office/powerpoint/2010/main" val="6614208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1200"/>
            <a:ext cx="8229600" cy="2286000"/>
          </a:xfrm>
        </p:spPr>
        <p:txBody>
          <a:bodyPr/>
          <a:lstStyle/>
          <a:p>
            <a:pPr>
              <a:lnSpc>
                <a:spcPct val="150000"/>
              </a:lnSpc>
            </a:pPr>
            <a:r>
              <a:rPr lang="en-US" altLang="zh-CN" dirty="0" smtClean="0"/>
              <a:t>Assignment 1</a:t>
            </a:r>
            <a:br>
              <a:rPr lang="en-US" altLang="zh-CN" dirty="0" smtClean="0"/>
            </a:br>
            <a:r>
              <a:rPr lang="en-US" altLang="zh-CN" dirty="0" smtClean="0"/>
              <a:t>Q&amp;A</a:t>
            </a:r>
            <a:endParaRPr lang="zh-CN" altLang="en-US" dirty="0"/>
          </a:p>
        </p:txBody>
      </p:sp>
      <p:sp>
        <p:nvSpPr>
          <p:cNvPr id="4" name="Slide Number Placeholder 3"/>
          <p:cNvSpPr>
            <a:spLocks noGrp="1"/>
          </p:cNvSpPr>
          <p:nvPr>
            <p:ph type="sldNum" sz="quarter" idx="12"/>
          </p:nvPr>
        </p:nvSpPr>
        <p:spPr/>
        <p:txBody>
          <a:bodyPr/>
          <a:lstStyle/>
          <a:p>
            <a:pPr>
              <a:defRPr/>
            </a:pPr>
            <a:fld id="{0DDCB4E0-0AB5-48BE-9E24-83E977658F89}" type="slidenum">
              <a:rPr lang="en-US" altLang="zh-TW" smtClean="0"/>
              <a:pPr>
                <a:defRPr/>
              </a:pPr>
              <a:t>22</a:t>
            </a:fld>
            <a:endParaRPr lang="en-US" altLang="zh-TW"/>
          </a:p>
        </p:txBody>
      </p:sp>
    </p:spTree>
    <p:extLst>
      <p:ext uri="{BB962C8B-B14F-4D97-AF65-F5344CB8AC3E}">
        <p14:creationId xmlns:p14="http://schemas.microsoft.com/office/powerpoint/2010/main" val="11161960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fld id="{27516569-C174-48E0-9303-61C80D641DDA}" type="slidenum">
              <a:rPr kumimoji="0" lang="en-US" altLang="zh-TW" sz="1400" smtClean="0"/>
              <a:pPr>
                <a:spcBef>
                  <a:spcPct val="0"/>
                </a:spcBef>
                <a:buFontTx/>
                <a:buNone/>
              </a:pPr>
              <a:t>3</a:t>
            </a:fld>
            <a:endParaRPr kumimoji="0" lang="en-US" altLang="zh-TW" sz="1400" smtClean="0"/>
          </a:p>
        </p:txBody>
      </p:sp>
      <p:sp>
        <p:nvSpPr>
          <p:cNvPr id="5123" name="Rectangle 2"/>
          <p:cNvSpPr>
            <a:spLocks noGrp="1" noChangeArrowheads="1"/>
          </p:cNvSpPr>
          <p:nvPr>
            <p:ph type="title"/>
          </p:nvPr>
        </p:nvSpPr>
        <p:spPr/>
        <p:txBody>
          <a:bodyPr/>
          <a:lstStyle/>
          <a:p>
            <a:pPr algn="l" eaLnBrk="1" hangingPunct="1"/>
            <a:r>
              <a:rPr lang="en-US" altLang="zh-TW" dirty="0" smtClean="0"/>
              <a:t>Motivation of </a:t>
            </a:r>
            <a:r>
              <a:rPr lang="en-US" altLang="zh-TW" dirty="0"/>
              <a:t>programming style</a:t>
            </a:r>
            <a:endParaRPr lang="en-US" altLang="zh-TW" dirty="0" smtClean="0"/>
          </a:p>
        </p:txBody>
      </p:sp>
      <p:sp>
        <p:nvSpPr>
          <p:cNvPr id="5124" name="Rectangle 4"/>
          <p:cNvSpPr>
            <a:spLocks noGrp="1" noChangeArrowheads="1"/>
          </p:cNvSpPr>
          <p:nvPr>
            <p:ph type="body" idx="1"/>
          </p:nvPr>
        </p:nvSpPr>
        <p:spPr>
          <a:xfrm>
            <a:off x="457200" y="1600200"/>
            <a:ext cx="8229600" cy="1981200"/>
          </a:xfrm>
        </p:spPr>
        <p:txBody>
          <a:bodyPr/>
          <a:lstStyle/>
          <a:p>
            <a:pPr eaLnBrk="1" hangingPunct="1">
              <a:lnSpc>
                <a:spcPct val="80000"/>
              </a:lnSpc>
            </a:pPr>
            <a:r>
              <a:rPr lang="en-US" altLang="zh-CN" sz="2800" dirty="0" smtClean="0"/>
              <a:t>Who will read the java code? Computers? Or Developers?</a:t>
            </a:r>
          </a:p>
          <a:p>
            <a:pPr eaLnBrk="1" hangingPunct="1">
              <a:lnSpc>
                <a:spcPct val="80000"/>
              </a:lnSpc>
            </a:pPr>
            <a:r>
              <a:rPr lang="en-US" altLang="zh-CN" sz="2800" dirty="0" smtClean="0"/>
              <a:t>Not only computer</a:t>
            </a:r>
            <a:r>
              <a:rPr lang="en-US" altLang="zh-HK" sz="2800" dirty="0" smtClean="0"/>
              <a:t>s</a:t>
            </a:r>
            <a:r>
              <a:rPr lang="en-US" altLang="zh-CN" sz="2800" dirty="0" smtClean="0"/>
              <a:t>, but more importantly, the </a:t>
            </a:r>
            <a:r>
              <a:rPr lang="en-US" altLang="zh-CN" sz="2800" dirty="0" smtClean="0">
                <a:solidFill>
                  <a:srgbClr val="FF0000"/>
                </a:solidFill>
              </a:rPr>
              <a:t>developers</a:t>
            </a:r>
            <a:r>
              <a:rPr lang="en-US" altLang="zh-CN" sz="2800" dirty="0" smtClean="0"/>
              <a:t>! </a:t>
            </a:r>
          </a:p>
          <a:p>
            <a:pPr eaLnBrk="1" hangingPunct="1">
              <a:lnSpc>
                <a:spcPct val="80000"/>
              </a:lnSpc>
            </a:pPr>
            <a:r>
              <a:rPr lang="en-US" altLang="zh-CN" sz="2800" dirty="0" smtClean="0"/>
              <a:t>Good code is easy to understand by human.</a:t>
            </a:r>
          </a:p>
        </p:txBody>
      </p:sp>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962400"/>
            <a:ext cx="3590925" cy="1914525"/>
          </a:xfrm>
          <a:prstGeom prst="rect">
            <a:avLst/>
          </a:prstGeom>
          <a:solidFill>
            <a:schemeClr val="tx1"/>
          </a:solidFill>
          <a:ln w="9525">
            <a:solidFill>
              <a:schemeClr val="tx1"/>
            </a:solidFill>
            <a:miter lim="800000"/>
            <a:headEnd/>
            <a:tailEnd/>
          </a:ln>
        </p:spPr>
      </p:pic>
      <p:pic>
        <p:nvPicPr>
          <p:cNvPr id="51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3962400"/>
            <a:ext cx="3581400" cy="1943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127" name="Rectangle 7"/>
          <p:cNvSpPr>
            <a:spLocks noChangeArrowheads="1"/>
          </p:cNvSpPr>
          <p:nvPr/>
        </p:nvSpPr>
        <p:spPr bwMode="auto">
          <a:xfrm>
            <a:off x="609600" y="6019800"/>
            <a:ext cx="3810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FontTx/>
              <a:buNone/>
            </a:pPr>
            <a:r>
              <a:rPr lang="en-US" altLang="zh-CN" sz="1800" dirty="0"/>
              <a:t>Good</a:t>
            </a:r>
            <a:r>
              <a:rPr lang="en-US" altLang="zh-HK" sz="1800" dirty="0"/>
              <a:t> examples</a:t>
            </a:r>
            <a:r>
              <a:rPr lang="en-US" altLang="zh-CN" sz="1800" dirty="0"/>
              <a:t>: </a:t>
            </a:r>
            <a:r>
              <a:rPr lang="en-US" altLang="zh-CN" sz="1800" b="1" dirty="0" err="1">
                <a:latin typeface="Consolas" panose="020B0609020204030204" pitchFamily="49" charset="0"/>
              </a:rPr>
              <a:t>adsNum</a:t>
            </a:r>
            <a:r>
              <a:rPr lang="en-US" altLang="zh-CN" sz="1800" b="1" dirty="0">
                <a:latin typeface="Consolas" panose="020B0609020204030204" pitchFamily="49" charset="0"/>
              </a:rPr>
              <a:t>, </a:t>
            </a:r>
            <a:r>
              <a:rPr lang="en-US" altLang="zh-CN" sz="1800" b="1" dirty="0" err="1">
                <a:latin typeface="Consolas" panose="020B0609020204030204" pitchFamily="49" charset="0"/>
              </a:rPr>
              <a:t>showNum</a:t>
            </a:r>
            <a:endParaRPr lang="zh-CN" altLang="en-US" sz="1800" b="1" dirty="0">
              <a:latin typeface="Consolas" panose="020B0609020204030204" pitchFamily="49" charset="0"/>
            </a:endParaRPr>
          </a:p>
        </p:txBody>
      </p:sp>
      <p:sp>
        <p:nvSpPr>
          <p:cNvPr id="5128" name="Rectangle 8"/>
          <p:cNvSpPr>
            <a:spLocks noChangeArrowheads="1"/>
          </p:cNvSpPr>
          <p:nvPr/>
        </p:nvSpPr>
        <p:spPr bwMode="auto">
          <a:xfrm>
            <a:off x="4724400" y="6019800"/>
            <a:ext cx="3124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FontTx/>
              <a:buNone/>
            </a:pPr>
            <a:r>
              <a:rPr lang="en-US" altLang="zh-CN" sz="1800" dirty="0"/>
              <a:t>Bad</a:t>
            </a:r>
            <a:r>
              <a:rPr lang="en-US" altLang="zh-HK" sz="1800" dirty="0"/>
              <a:t> examples</a:t>
            </a:r>
            <a:r>
              <a:rPr lang="en-US" altLang="zh-CN" sz="1800" dirty="0"/>
              <a:t>: </a:t>
            </a:r>
            <a:r>
              <a:rPr lang="en-US" altLang="zh-CN" sz="1800" b="1" dirty="0">
                <a:latin typeface="Consolas" panose="020B0609020204030204" pitchFamily="49" charset="0"/>
              </a:rPr>
              <a:t>i, j, s, y </a:t>
            </a:r>
            <a:endParaRPr lang="zh-CN" altLang="en-US" sz="1800" b="1" dirty="0">
              <a:latin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animEffect transition="in" filter="fade">
                                      <p:cBhvr>
                                        <p:cTn id="7" dur="500"/>
                                        <p:tgtEl>
                                          <p:spTgt spid="51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4">
                                            <p:txEl>
                                              <p:pRg st="1" end="1"/>
                                            </p:txEl>
                                          </p:spTgt>
                                        </p:tgtEl>
                                        <p:attrNameLst>
                                          <p:attrName>style.visibility</p:attrName>
                                        </p:attrNameLst>
                                      </p:cBhvr>
                                      <p:to>
                                        <p:strVal val="visible"/>
                                      </p:to>
                                    </p:set>
                                    <p:animEffect transition="in" filter="fade">
                                      <p:cBhvr>
                                        <p:cTn id="12" dur="500"/>
                                        <p:tgtEl>
                                          <p:spTgt spid="512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4">
                                            <p:txEl>
                                              <p:pRg st="2" end="2"/>
                                            </p:txEl>
                                          </p:spTgt>
                                        </p:tgtEl>
                                        <p:attrNameLst>
                                          <p:attrName>style.visibility</p:attrName>
                                        </p:attrNameLst>
                                      </p:cBhvr>
                                      <p:to>
                                        <p:strVal val="visible"/>
                                      </p:to>
                                    </p:set>
                                    <p:animEffect transition="in" filter="fade">
                                      <p:cBhvr>
                                        <p:cTn id="17" dur="500"/>
                                        <p:tgtEl>
                                          <p:spTgt spid="512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25"/>
                                        </p:tgtEl>
                                        <p:attrNameLst>
                                          <p:attrName>style.visibility</p:attrName>
                                        </p:attrNameLst>
                                      </p:cBhvr>
                                      <p:to>
                                        <p:strVal val="visible"/>
                                      </p:to>
                                    </p:set>
                                    <p:animEffect transition="in" filter="fade">
                                      <p:cBhvr>
                                        <p:cTn id="22" dur="500"/>
                                        <p:tgtEl>
                                          <p:spTgt spid="51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127"/>
                                        </p:tgtEl>
                                        <p:attrNameLst>
                                          <p:attrName>style.visibility</p:attrName>
                                        </p:attrNameLst>
                                      </p:cBhvr>
                                      <p:to>
                                        <p:strVal val="visible"/>
                                      </p:to>
                                    </p:set>
                                    <p:animEffect transition="in" filter="fade">
                                      <p:cBhvr>
                                        <p:cTn id="27" dur="500"/>
                                        <p:tgtEl>
                                          <p:spTgt spid="512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126"/>
                                        </p:tgtEl>
                                        <p:attrNameLst>
                                          <p:attrName>style.visibility</p:attrName>
                                        </p:attrNameLst>
                                      </p:cBhvr>
                                      <p:to>
                                        <p:strVal val="visible"/>
                                      </p:to>
                                    </p:set>
                                    <p:animEffect transition="in" filter="fade">
                                      <p:cBhvr>
                                        <p:cTn id="32" dur="500"/>
                                        <p:tgtEl>
                                          <p:spTgt spid="512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128"/>
                                        </p:tgtEl>
                                        <p:attrNameLst>
                                          <p:attrName>style.visibility</p:attrName>
                                        </p:attrNameLst>
                                      </p:cBhvr>
                                      <p:to>
                                        <p:strVal val="visible"/>
                                      </p:to>
                                    </p:set>
                                    <p:animEffect transition="in" filter="fade">
                                      <p:cBhvr>
                                        <p:cTn id="37" dur="500"/>
                                        <p:tgtEl>
                                          <p:spTgt spid="5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uiExpand="1" build="p"/>
      <p:bldP spid="5127" grpId="0"/>
      <p:bldP spid="51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fld id="{9D3A7CFA-5EF7-46F6-A9F6-7F80C3151789}" type="slidenum">
              <a:rPr kumimoji="0" lang="en-US" altLang="zh-TW" sz="1400" smtClean="0"/>
              <a:pPr>
                <a:spcBef>
                  <a:spcPct val="0"/>
                </a:spcBef>
                <a:buFontTx/>
                <a:buNone/>
              </a:pPr>
              <a:t>4</a:t>
            </a:fld>
            <a:endParaRPr kumimoji="0" lang="en-US" altLang="zh-TW" sz="1400" smtClean="0"/>
          </a:p>
        </p:txBody>
      </p:sp>
      <p:sp>
        <p:nvSpPr>
          <p:cNvPr id="6147" name="Rectangle 2"/>
          <p:cNvSpPr>
            <a:spLocks noGrp="1" noChangeArrowheads="1"/>
          </p:cNvSpPr>
          <p:nvPr>
            <p:ph type="title"/>
          </p:nvPr>
        </p:nvSpPr>
        <p:spPr/>
        <p:txBody>
          <a:bodyPr/>
          <a:lstStyle/>
          <a:p>
            <a:pPr algn="l" eaLnBrk="1" hangingPunct="1"/>
            <a:r>
              <a:rPr lang="en-US" altLang="zh-CN" dirty="0" smtClean="0"/>
              <a:t>What is programming style?</a:t>
            </a:r>
          </a:p>
        </p:txBody>
      </p:sp>
      <p:sp>
        <p:nvSpPr>
          <p:cNvPr id="6148" name="Rectangle 3"/>
          <p:cNvSpPr>
            <a:spLocks noGrp="1" noChangeArrowheads="1"/>
          </p:cNvSpPr>
          <p:nvPr>
            <p:ph type="body" idx="1"/>
          </p:nvPr>
        </p:nvSpPr>
        <p:spPr/>
        <p:txBody>
          <a:bodyPr/>
          <a:lstStyle/>
          <a:p>
            <a:pPr eaLnBrk="1" hangingPunct="1"/>
            <a:r>
              <a:rPr lang="en-US" altLang="zh-CN" dirty="0" smtClean="0"/>
              <a:t>Programming style is a set of </a:t>
            </a:r>
            <a:r>
              <a:rPr lang="en-US" altLang="zh-CN" dirty="0" smtClean="0">
                <a:solidFill>
                  <a:srgbClr val="C00000"/>
                </a:solidFill>
              </a:rPr>
              <a:t>rules</a:t>
            </a:r>
            <a:r>
              <a:rPr lang="en-US" altLang="zh-CN" dirty="0" smtClean="0"/>
              <a:t> or </a:t>
            </a:r>
            <a:r>
              <a:rPr lang="en-US" altLang="zh-CN" dirty="0" smtClean="0">
                <a:solidFill>
                  <a:srgbClr val="C00000"/>
                </a:solidFill>
              </a:rPr>
              <a:t>guidelines</a:t>
            </a:r>
            <a:r>
              <a:rPr lang="en-US" altLang="zh-CN" dirty="0" smtClean="0"/>
              <a:t> used when writing the source code for a computer program. </a:t>
            </a:r>
          </a:p>
          <a:p>
            <a:pPr lvl="1" eaLnBrk="1" hangingPunct="1"/>
            <a:r>
              <a:rPr lang="en-US" altLang="zh-CN" dirty="0" smtClean="0"/>
              <a:t>Naming Conventions</a:t>
            </a:r>
          </a:p>
          <a:p>
            <a:pPr lvl="1" eaLnBrk="1" hangingPunct="1"/>
            <a:r>
              <a:rPr lang="en-US" altLang="zh-CN" dirty="0" smtClean="0"/>
              <a:t>Comments</a:t>
            </a:r>
          </a:p>
          <a:p>
            <a:pPr lvl="1" eaLnBrk="1" hangingPunct="1"/>
            <a:r>
              <a:rPr lang="en-US" altLang="zh-CN" dirty="0" smtClean="0"/>
              <a:t>Indentation</a:t>
            </a:r>
          </a:p>
          <a:p>
            <a:pPr lvl="1" eaLnBrk="1" hangingPunct="1"/>
            <a:r>
              <a:rPr lang="en-US" altLang="zh-CN" dirty="0" smtClean="0"/>
              <a:t>etc.</a:t>
            </a:r>
          </a:p>
          <a:p>
            <a:pPr eaLnBrk="1" hangingPunct="1"/>
            <a:endParaRPr lang="zh-CN" alt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fld id="{EE32B590-95C4-4D59-825B-7CBAB6DA7EF0}" type="slidenum">
              <a:rPr kumimoji="0" lang="en-US" altLang="zh-TW" sz="1400" smtClean="0"/>
              <a:pPr>
                <a:spcBef>
                  <a:spcPct val="0"/>
                </a:spcBef>
                <a:buFontTx/>
                <a:buNone/>
              </a:pPr>
              <a:t>5</a:t>
            </a:fld>
            <a:endParaRPr kumimoji="0" lang="en-US" altLang="zh-TW" sz="1400" smtClean="0"/>
          </a:p>
        </p:txBody>
      </p:sp>
      <p:sp>
        <p:nvSpPr>
          <p:cNvPr id="7171" name="Rectangle 2"/>
          <p:cNvSpPr>
            <a:spLocks noGrp="1" noChangeArrowheads="1"/>
          </p:cNvSpPr>
          <p:nvPr>
            <p:ph type="title"/>
          </p:nvPr>
        </p:nvSpPr>
        <p:spPr/>
        <p:txBody>
          <a:bodyPr/>
          <a:lstStyle/>
          <a:p>
            <a:pPr algn="l" eaLnBrk="1" hangingPunct="1"/>
            <a:r>
              <a:rPr lang="en-US" altLang="zh-CN" dirty="0" smtClean="0"/>
              <a:t>General </a:t>
            </a:r>
            <a:r>
              <a:rPr lang="en-US" altLang="zh-HK" dirty="0" smtClean="0"/>
              <a:t>n</a:t>
            </a:r>
            <a:r>
              <a:rPr lang="en-US" altLang="zh-CN" dirty="0" smtClean="0"/>
              <a:t>aming </a:t>
            </a:r>
            <a:r>
              <a:rPr lang="en-US" altLang="zh-HK" dirty="0" smtClean="0"/>
              <a:t>c</a:t>
            </a:r>
            <a:r>
              <a:rPr lang="en-US" altLang="zh-CN" dirty="0" smtClean="0"/>
              <a:t>onventions</a:t>
            </a:r>
          </a:p>
        </p:txBody>
      </p:sp>
      <p:sp>
        <p:nvSpPr>
          <p:cNvPr id="7172" name="Rectangle 3"/>
          <p:cNvSpPr>
            <a:spLocks noGrp="1" noChangeArrowheads="1"/>
          </p:cNvSpPr>
          <p:nvPr>
            <p:ph type="body" idx="1"/>
          </p:nvPr>
        </p:nvSpPr>
        <p:spPr/>
        <p:txBody>
          <a:bodyPr/>
          <a:lstStyle/>
          <a:p>
            <a:pPr eaLnBrk="1" hangingPunct="1">
              <a:lnSpc>
                <a:spcPct val="80000"/>
              </a:lnSpc>
            </a:pPr>
            <a:r>
              <a:rPr lang="en-US" altLang="zh-CN" sz="1800" dirty="0" smtClean="0"/>
              <a:t>Names representing classes must be nouns and written in mixed case starting with upper case. </a:t>
            </a:r>
          </a:p>
          <a:p>
            <a:pPr lvl="1" eaLnBrk="1" hangingPunct="1">
              <a:lnSpc>
                <a:spcPct val="80000"/>
              </a:lnSpc>
            </a:pPr>
            <a:r>
              <a:rPr lang="en-US" altLang="zh-CN" sz="1600" dirty="0" smtClean="0"/>
              <a:t>public class</a:t>
            </a:r>
            <a:r>
              <a:rPr lang="en-US" altLang="zh-CN" sz="1600" dirty="0" smtClean="0">
                <a:solidFill>
                  <a:srgbClr val="FF0000"/>
                </a:solidFill>
              </a:rPr>
              <a:t> Hello</a:t>
            </a:r>
            <a:r>
              <a:rPr lang="en-US" altLang="zh-CN" sz="1600" dirty="0" smtClean="0"/>
              <a:t> </a:t>
            </a:r>
            <a:endParaRPr lang="en-US" altLang="zh-CN" sz="1600" dirty="0"/>
          </a:p>
          <a:p>
            <a:pPr lvl="1" eaLnBrk="1" hangingPunct="1">
              <a:lnSpc>
                <a:spcPct val="80000"/>
              </a:lnSpc>
            </a:pPr>
            <a:r>
              <a:rPr lang="en-US" altLang="zh-CN" sz="1600" dirty="0" smtClean="0"/>
              <a:t>public class </a:t>
            </a:r>
            <a:r>
              <a:rPr lang="en-US" altLang="zh-CN" sz="1600" dirty="0" err="1" smtClean="0">
                <a:solidFill>
                  <a:srgbClr val="FF0000"/>
                </a:solidFill>
              </a:rPr>
              <a:t>HelloWorld</a:t>
            </a:r>
            <a:endParaRPr lang="en-US" altLang="zh-CN" sz="1600" dirty="0" smtClean="0">
              <a:solidFill>
                <a:srgbClr val="FF0000"/>
              </a:solidFill>
            </a:endParaRPr>
          </a:p>
          <a:p>
            <a:pPr eaLnBrk="1" hangingPunct="1">
              <a:lnSpc>
                <a:spcPct val="80000"/>
              </a:lnSpc>
            </a:pPr>
            <a:endParaRPr lang="en-US" altLang="zh-HK" sz="1800" dirty="0" smtClean="0"/>
          </a:p>
          <a:p>
            <a:pPr eaLnBrk="1" hangingPunct="1">
              <a:lnSpc>
                <a:spcPct val="80000"/>
              </a:lnSpc>
            </a:pPr>
            <a:r>
              <a:rPr lang="en-US" altLang="zh-CN" sz="1800" dirty="0" smtClean="0"/>
              <a:t>Variable names must be in mixed case starting with lower case. </a:t>
            </a:r>
          </a:p>
          <a:p>
            <a:pPr lvl="1" eaLnBrk="1" hangingPunct="1">
              <a:lnSpc>
                <a:spcPct val="80000"/>
              </a:lnSpc>
            </a:pPr>
            <a:r>
              <a:rPr lang="en-US" altLang="zh-CN" sz="1600" dirty="0" err="1" smtClean="0"/>
              <a:t>int</a:t>
            </a:r>
            <a:r>
              <a:rPr lang="en-US" altLang="zh-CN" sz="1600" dirty="0" smtClean="0"/>
              <a:t> </a:t>
            </a:r>
            <a:r>
              <a:rPr lang="en-US" altLang="zh-CN" sz="1600" dirty="0" err="1" smtClean="0">
                <a:solidFill>
                  <a:srgbClr val="FF0000"/>
                </a:solidFill>
              </a:rPr>
              <a:t>iterationCounter</a:t>
            </a:r>
            <a:endParaRPr lang="en-US" altLang="zh-CN" sz="1600" dirty="0" smtClean="0">
              <a:solidFill>
                <a:srgbClr val="FF0000"/>
              </a:solidFill>
            </a:endParaRPr>
          </a:p>
          <a:p>
            <a:pPr eaLnBrk="1" hangingPunct="1">
              <a:lnSpc>
                <a:spcPct val="80000"/>
              </a:lnSpc>
            </a:pPr>
            <a:endParaRPr lang="en-US" altLang="zh-HK" sz="1800" dirty="0" smtClean="0"/>
          </a:p>
          <a:p>
            <a:pPr eaLnBrk="1" hangingPunct="1">
              <a:lnSpc>
                <a:spcPct val="80000"/>
              </a:lnSpc>
            </a:pPr>
            <a:r>
              <a:rPr lang="en-US" altLang="zh-CN" sz="1800" dirty="0" smtClean="0"/>
              <a:t>Names representing constants (</a:t>
            </a:r>
            <a:r>
              <a:rPr lang="en-US" altLang="zh-CN" sz="1800" b="1" i="1" dirty="0" smtClean="0"/>
              <a:t>final</a:t>
            </a:r>
            <a:r>
              <a:rPr lang="en-US" altLang="zh-CN" sz="1800" dirty="0" smtClean="0"/>
              <a:t> </a:t>
            </a:r>
            <a:r>
              <a:rPr lang="en-US" altLang="zh-HK" sz="1800" dirty="0" smtClean="0"/>
              <a:t>members</a:t>
            </a:r>
            <a:r>
              <a:rPr lang="en-US" altLang="zh-CN" sz="1800" dirty="0" smtClean="0"/>
              <a:t>) must be all uppercase using underscore to separate words. </a:t>
            </a:r>
          </a:p>
          <a:p>
            <a:pPr lvl="1" eaLnBrk="1" hangingPunct="1">
              <a:lnSpc>
                <a:spcPct val="80000"/>
              </a:lnSpc>
            </a:pPr>
            <a:r>
              <a:rPr lang="en-US" altLang="zh-CN" sz="1600" dirty="0" smtClean="0">
                <a:solidFill>
                  <a:srgbClr val="FF0000"/>
                </a:solidFill>
              </a:rPr>
              <a:t>MAX_ITERATIONS </a:t>
            </a:r>
          </a:p>
          <a:p>
            <a:pPr eaLnBrk="1" hangingPunct="1">
              <a:lnSpc>
                <a:spcPct val="80000"/>
              </a:lnSpc>
            </a:pPr>
            <a:endParaRPr lang="en-US" altLang="zh-HK" sz="1800" dirty="0" smtClean="0"/>
          </a:p>
          <a:p>
            <a:pPr eaLnBrk="1" hangingPunct="1">
              <a:lnSpc>
                <a:spcPct val="80000"/>
              </a:lnSpc>
            </a:pPr>
            <a:r>
              <a:rPr lang="en-US" altLang="zh-CN" sz="1800" dirty="0" smtClean="0"/>
              <a:t>Names representing methods must be verbs and written in mixed case starting with lower case. </a:t>
            </a:r>
          </a:p>
          <a:p>
            <a:pPr lvl="1" eaLnBrk="1" hangingPunct="1">
              <a:lnSpc>
                <a:spcPct val="80000"/>
              </a:lnSpc>
            </a:pPr>
            <a:r>
              <a:rPr lang="en-US" altLang="zh-CN" sz="1600" dirty="0" err="1" smtClean="0">
                <a:solidFill>
                  <a:srgbClr val="FF0000"/>
                </a:solidFill>
              </a:rPr>
              <a:t>getLength</a:t>
            </a:r>
            <a:r>
              <a:rPr lang="en-US" altLang="zh-CN" sz="1600" dirty="0" smtClean="0">
                <a:solidFill>
                  <a:srgbClr val="FF0000"/>
                </a:solidFill>
              </a:rPr>
              <a:t>()</a:t>
            </a:r>
          </a:p>
          <a:p>
            <a:pPr eaLnBrk="1" hangingPunct="1">
              <a:lnSpc>
                <a:spcPct val="80000"/>
              </a:lnSpc>
            </a:pPr>
            <a:endParaRPr lang="en-US" altLang="zh-HK" sz="1800" dirty="0" smtClean="0"/>
          </a:p>
          <a:p>
            <a:pPr eaLnBrk="1" hangingPunct="1">
              <a:lnSpc>
                <a:spcPct val="80000"/>
              </a:lnSpc>
            </a:pPr>
            <a:r>
              <a:rPr lang="en-US" altLang="zh-CN" sz="1800" dirty="0" smtClean="0"/>
              <a:t>Abbreviations and acronyms should not be uppercase when used as name.</a:t>
            </a:r>
          </a:p>
          <a:p>
            <a:pPr lvl="1" eaLnBrk="1" hangingPunct="1">
              <a:lnSpc>
                <a:spcPct val="80000"/>
              </a:lnSpc>
            </a:pPr>
            <a:r>
              <a:rPr lang="en-US" altLang="zh-CN" sz="1600" dirty="0" err="1" smtClean="0">
                <a:solidFill>
                  <a:srgbClr val="FF0000"/>
                </a:solidFill>
              </a:rPr>
              <a:t>export</a:t>
            </a:r>
            <a:r>
              <a:rPr lang="en-US" altLang="zh-CN" sz="1600" b="1" u="sng" dirty="0" err="1" smtClean="0">
                <a:solidFill>
                  <a:srgbClr val="FF0000"/>
                </a:solidFill>
              </a:rPr>
              <a:t>Html</a:t>
            </a:r>
            <a:r>
              <a:rPr lang="en-US" altLang="zh-CN" sz="1600" dirty="0" err="1" smtClean="0">
                <a:solidFill>
                  <a:srgbClr val="FF0000"/>
                </a:solidFill>
              </a:rPr>
              <a:t>Source</a:t>
            </a:r>
            <a:r>
              <a:rPr lang="en-US" altLang="zh-CN" sz="1600" dirty="0" smtClean="0">
                <a:solidFill>
                  <a:srgbClr val="FF0000"/>
                </a:solidFill>
              </a:rPr>
              <a:t>()</a:t>
            </a:r>
            <a:endParaRPr lang="zh-CN" altLang="en-US" sz="16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animEffect transition="in" filter="fade">
                                      <p:cBhvr>
                                        <p:cTn id="7" dur="500"/>
                                        <p:tgtEl>
                                          <p:spTgt spid="717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2">
                                            <p:txEl>
                                              <p:pRg st="1" end="1"/>
                                            </p:txEl>
                                          </p:spTgt>
                                        </p:tgtEl>
                                        <p:attrNameLst>
                                          <p:attrName>style.visibility</p:attrName>
                                        </p:attrNameLst>
                                      </p:cBhvr>
                                      <p:to>
                                        <p:strVal val="visible"/>
                                      </p:to>
                                    </p:set>
                                    <p:animEffect transition="in" filter="fade">
                                      <p:cBhvr>
                                        <p:cTn id="10" dur="500"/>
                                        <p:tgtEl>
                                          <p:spTgt spid="717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2">
                                            <p:txEl>
                                              <p:pRg st="2" end="2"/>
                                            </p:txEl>
                                          </p:spTgt>
                                        </p:tgtEl>
                                        <p:attrNameLst>
                                          <p:attrName>style.visibility</p:attrName>
                                        </p:attrNameLst>
                                      </p:cBhvr>
                                      <p:to>
                                        <p:strVal val="visible"/>
                                      </p:to>
                                    </p:set>
                                    <p:animEffect transition="in" filter="fade">
                                      <p:cBhvr>
                                        <p:cTn id="13" dur="500"/>
                                        <p:tgtEl>
                                          <p:spTgt spid="717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172">
                                            <p:txEl>
                                              <p:pRg st="4" end="4"/>
                                            </p:txEl>
                                          </p:spTgt>
                                        </p:tgtEl>
                                        <p:attrNameLst>
                                          <p:attrName>style.visibility</p:attrName>
                                        </p:attrNameLst>
                                      </p:cBhvr>
                                      <p:to>
                                        <p:strVal val="visible"/>
                                      </p:to>
                                    </p:set>
                                    <p:animEffect transition="in" filter="fade">
                                      <p:cBhvr>
                                        <p:cTn id="18" dur="500"/>
                                        <p:tgtEl>
                                          <p:spTgt spid="7172">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172">
                                            <p:txEl>
                                              <p:pRg st="5" end="5"/>
                                            </p:txEl>
                                          </p:spTgt>
                                        </p:tgtEl>
                                        <p:attrNameLst>
                                          <p:attrName>style.visibility</p:attrName>
                                        </p:attrNameLst>
                                      </p:cBhvr>
                                      <p:to>
                                        <p:strVal val="visible"/>
                                      </p:to>
                                    </p:set>
                                    <p:animEffect transition="in" filter="fade">
                                      <p:cBhvr>
                                        <p:cTn id="21" dur="500"/>
                                        <p:tgtEl>
                                          <p:spTgt spid="7172">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172">
                                            <p:txEl>
                                              <p:pRg st="7" end="7"/>
                                            </p:txEl>
                                          </p:spTgt>
                                        </p:tgtEl>
                                        <p:attrNameLst>
                                          <p:attrName>style.visibility</p:attrName>
                                        </p:attrNameLst>
                                      </p:cBhvr>
                                      <p:to>
                                        <p:strVal val="visible"/>
                                      </p:to>
                                    </p:set>
                                    <p:animEffect transition="in" filter="fade">
                                      <p:cBhvr>
                                        <p:cTn id="26" dur="500"/>
                                        <p:tgtEl>
                                          <p:spTgt spid="7172">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172">
                                            <p:txEl>
                                              <p:pRg st="8" end="8"/>
                                            </p:txEl>
                                          </p:spTgt>
                                        </p:tgtEl>
                                        <p:attrNameLst>
                                          <p:attrName>style.visibility</p:attrName>
                                        </p:attrNameLst>
                                      </p:cBhvr>
                                      <p:to>
                                        <p:strVal val="visible"/>
                                      </p:to>
                                    </p:set>
                                    <p:animEffect transition="in" filter="fade">
                                      <p:cBhvr>
                                        <p:cTn id="29" dur="500"/>
                                        <p:tgtEl>
                                          <p:spTgt spid="7172">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7172">
                                            <p:txEl>
                                              <p:pRg st="10" end="10"/>
                                            </p:txEl>
                                          </p:spTgt>
                                        </p:tgtEl>
                                        <p:attrNameLst>
                                          <p:attrName>style.visibility</p:attrName>
                                        </p:attrNameLst>
                                      </p:cBhvr>
                                      <p:to>
                                        <p:strVal val="visible"/>
                                      </p:to>
                                    </p:set>
                                    <p:animEffect transition="in" filter="fade">
                                      <p:cBhvr>
                                        <p:cTn id="34" dur="500"/>
                                        <p:tgtEl>
                                          <p:spTgt spid="7172">
                                            <p:txEl>
                                              <p:pRg st="10" end="1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172">
                                            <p:txEl>
                                              <p:pRg st="11" end="11"/>
                                            </p:txEl>
                                          </p:spTgt>
                                        </p:tgtEl>
                                        <p:attrNameLst>
                                          <p:attrName>style.visibility</p:attrName>
                                        </p:attrNameLst>
                                      </p:cBhvr>
                                      <p:to>
                                        <p:strVal val="visible"/>
                                      </p:to>
                                    </p:set>
                                    <p:animEffect transition="in" filter="fade">
                                      <p:cBhvr>
                                        <p:cTn id="37" dur="500"/>
                                        <p:tgtEl>
                                          <p:spTgt spid="7172">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172">
                                            <p:txEl>
                                              <p:pRg st="13" end="13"/>
                                            </p:txEl>
                                          </p:spTgt>
                                        </p:tgtEl>
                                        <p:attrNameLst>
                                          <p:attrName>style.visibility</p:attrName>
                                        </p:attrNameLst>
                                      </p:cBhvr>
                                      <p:to>
                                        <p:strVal val="visible"/>
                                      </p:to>
                                    </p:set>
                                    <p:animEffect transition="in" filter="fade">
                                      <p:cBhvr>
                                        <p:cTn id="42" dur="500"/>
                                        <p:tgtEl>
                                          <p:spTgt spid="7172">
                                            <p:txEl>
                                              <p:pRg st="13" end="13"/>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172">
                                            <p:txEl>
                                              <p:pRg st="14" end="14"/>
                                            </p:txEl>
                                          </p:spTgt>
                                        </p:tgtEl>
                                        <p:attrNameLst>
                                          <p:attrName>style.visibility</p:attrName>
                                        </p:attrNameLst>
                                      </p:cBhvr>
                                      <p:to>
                                        <p:strVal val="visible"/>
                                      </p:to>
                                    </p:set>
                                    <p:animEffect transition="in" filter="fade">
                                      <p:cBhvr>
                                        <p:cTn id="45" dur="500"/>
                                        <p:tgtEl>
                                          <p:spTgt spid="717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fld id="{C29C9614-C619-4622-809C-B49E134EB69C}" type="slidenum">
              <a:rPr kumimoji="0" lang="en-US" altLang="zh-TW" sz="1400" smtClean="0"/>
              <a:pPr>
                <a:spcBef>
                  <a:spcPct val="0"/>
                </a:spcBef>
                <a:buFontTx/>
                <a:buNone/>
              </a:pPr>
              <a:t>6</a:t>
            </a:fld>
            <a:endParaRPr kumimoji="0" lang="en-US" altLang="zh-TW" sz="1400" smtClean="0"/>
          </a:p>
        </p:txBody>
      </p:sp>
      <p:sp>
        <p:nvSpPr>
          <p:cNvPr id="8195" name="Rectangle 2"/>
          <p:cNvSpPr>
            <a:spLocks noGrp="1" noChangeArrowheads="1"/>
          </p:cNvSpPr>
          <p:nvPr>
            <p:ph type="title"/>
          </p:nvPr>
        </p:nvSpPr>
        <p:spPr/>
        <p:txBody>
          <a:bodyPr/>
          <a:lstStyle/>
          <a:p>
            <a:pPr algn="l" eaLnBrk="1" hangingPunct="1"/>
            <a:r>
              <a:rPr lang="en-US" altLang="zh-CN" dirty="0" smtClean="0"/>
              <a:t>Comment your code</a:t>
            </a:r>
          </a:p>
        </p:txBody>
      </p:sp>
      <p:sp>
        <p:nvSpPr>
          <p:cNvPr id="8" name="Rectangle 3"/>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err="1" smtClean="0"/>
              <a:t>JavaDoc</a:t>
            </a:r>
            <a:r>
              <a:rPr lang="en-US" altLang="zh-CN" dirty="0"/>
              <a:t> </a:t>
            </a:r>
            <a:r>
              <a:rPr lang="en-US" altLang="zh-CN" dirty="0" smtClean="0"/>
              <a:t>/** ----- */</a:t>
            </a:r>
          </a:p>
          <a:p>
            <a:pPr eaLnBrk="1" hangingPunct="1"/>
            <a:r>
              <a:rPr lang="en-US" altLang="zh-CN" dirty="0" smtClean="0"/>
              <a:t>Block comments /* ----- */</a:t>
            </a:r>
          </a:p>
          <a:p>
            <a:pPr eaLnBrk="1" hangingPunct="1"/>
            <a:r>
              <a:rPr lang="en-US" altLang="zh-CN" dirty="0" smtClean="0"/>
              <a:t>Single-line comments //</a:t>
            </a:r>
            <a:endParaRPr lang="zh-CN" altLang="en-US" dirty="0" smtClean="0"/>
          </a:p>
        </p:txBody>
      </p:sp>
    </p:spTree>
    <p:extLst>
      <p:ext uri="{BB962C8B-B14F-4D97-AF65-F5344CB8AC3E}">
        <p14:creationId xmlns:p14="http://schemas.microsoft.com/office/powerpoint/2010/main" val="3021258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fld id="{C29C9614-C619-4622-809C-B49E134EB69C}" type="slidenum">
              <a:rPr kumimoji="0" lang="en-US" altLang="zh-TW" sz="1400" smtClean="0"/>
              <a:pPr>
                <a:spcBef>
                  <a:spcPct val="0"/>
                </a:spcBef>
                <a:buFontTx/>
                <a:buNone/>
              </a:pPr>
              <a:t>7</a:t>
            </a:fld>
            <a:endParaRPr kumimoji="0" lang="en-US" altLang="zh-TW" sz="1400" smtClean="0"/>
          </a:p>
        </p:txBody>
      </p:sp>
      <p:sp>
        <p:nvSpPr>
          <p:cNvPr id="8195" name="Rectangle 2"/>
          <p:cNvSpPr>
            <a:spLocks noGrp="1" noChangeArrowheads="1"/>
          </p:cNvSpPr>
          <p:nvPr>
            <p:ph type="title"/>
          </p:nvPr>
        </p:nvSpPr>
        <p:spPr/>
        <p:txBody>
          <a:bodyPr/>
          <a:lstStyle/>
          <a:p>
            <a:pPr algn="l" eaLnBrk="1" hangingPunct="1"/>
            <a:r>
              <a:rPr lang="en-US" altLang="zh-CN" smtClean="0"/>
              <a:t>Comment your code</a:t>
            </a:r>
          </a:p>
        </p:txBody>
      </p:sp>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362200"/>
            <a:ext cx="7467600"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AutoShape 5"/>
          <p:cNvSpPr>
            <a:spLocks noChangeArrowheads="1"/>
          </p:cNvSpPr>
          <p:nvPr/>
        </p:nvSpPr>
        <p:spPr bwMode="auto">
          <a:xfrm>
            <a:off x="6477000" y="3048000"/>
            <a:ext cx="2209800" cy="914400"/>
          </a:xfrm>
          <a:prstGeom prst="wedgeRoundRectCallout">
            <a:avLst>
              <a:gd name="adj1" fmla="val -62861"/>
              <a:gd name="adj2" fmla="val -96181"/>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en-US" altLang="zh-CN" sz="1800"/>
              <a:t>Single-Line Comment </a:t>
            </a:r>
            <a:endParaRPr lang="zh-CN" altLang="en-US" sz="1800"/>
          </a:p>
        </p:txBody>
      </p:sp>
      <p:sp>
        <p:nvSpPr>
          <p:cNvPr id="8198" name="AutoShape 7"/>
          <p:cNvSpPr>
            <a:spLocks noChangeArrowheads="1"/>
          </p:cNvSpPr>
          <p:nvPr/>
        </p:nvSpPr>
        <p:spPr bwMode="auto">
          <a:xfrm>
            <a:off x="4419600" y="4038600"/>
            <a:ext cx="2209800" cy="609600"/>
          </a:xfrm>
          <a:prstGeom prst="wedgeRoundRectCallout">
            <a:avLst>
              <a:gd name="adj1" fmla="val -63148"/>
              <a:gd name="adj2" fmla="val -198176"/>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en-US" altLang="zh-CN" sz="1800" dirty="0"/>
              <a:t>Block Comment </a:t>
            </a:r>
            <a:endParaRPr lang="zh-CN"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fade">
                                      <p:cBhvr>
                                        <p:cTn id="7" dur="500"/>
                                        <p:tgtEl>
                                          <p:spTgt spid="819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97"/>
                                        </p:tgtEl>
                                        <p:attrNameLst>
                                          <p:attrName>style.visibility</p:attrName>
                                        </p:attrNameLst>
                                      </p:cBhvr>
                                      <p:to>
                                        <p:strVal val="visible"/>
                                      </p:to>
                                    </p:set>
                                    <p:animEffect transition="in" filter="fade">
                                      <p:cBhvr>
                                        <p:cTn id="12" dur="500"/>
                                        <p:tgtEl>
                                          <p:spTgt spid="819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198"/>
                                        </p:tgtEl>
                                        <p:attrNameLst>
                                          <p:attrName>style.visibility</p:attrName>
                                        </p:attrNameLst>
                                      </p:cBhvr>
                                      <p:to>
                                        <p:strVal val="visible"/>
                                      </p:to>
                                    </p:set>
                                    <p:animEffect transition="in" filter="fade">
                                      <p:cBhvr>
                                        <p:cTn id="17" dur="500"/>
                                        <p:tgtEl>
                                          <p:spTgt spid="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animBg="1"/>
      <p:bldP spid="819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fld id="{C29C9614-C619-4622-809C-B49E134EB69C}" type="slidenum">
              <a:rPr kumimoji="0" lang="en-US" altLang="zh-TW" sz="1400" smtClean="0"/>
              <a:pPr>
                <a:spcBef>
                  <a:spcPct val="0"/>
                </a:spcBef>
                <a:buFontTx/>
                <a:buNone/>
              </a:pPr>
              <a:t>8</a:t>
            </a:fld>
            <a:endParaRPr kumimoji="0" lang="en-US" altLang="zh-TW" sz="1400" smtClean="0"/>
          </a:p>
        </p:txBody>
      </p:sp>
      <p:sp>
        <p:nvSpPr>
          <p:cNvPr id="8195" name="Rectangle 2"/>
          <p:cNvSpPr>
            <a:spLocks noGrp="1" noChangeArrowheads="1"/>
          </p:cNvSpPr>
          <p:nvPr>
            <p:ph type="title"/>
          </p:nvPr>
        </p:nvSpPr>
        <p:spPr/>
        <p:txBody>
          <a:bodyPr/>
          <a:lstStyle/>
          <a:p>
            <a:pPr algn="l" eaLnBrk="1" hangingPunct="1"/>
            <a:r>
              <a:rPr lang="en-US" altLang="zh-CN" dirty="0" smtClean="0"/>
              <a:t>Javadoc</a:t>
            </a:r>
          </a:p>
        </p:txBody>
      </p:sp>
      <p:sp>
        <p:nvSpPr>
          <p:cNvPr id="8" name="Rectangle 3"/>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50000"/>
              </a:lnSpc>
            </a:pPr>
            <a:r>
              <a:rPr lang="en-US" altLang="zh-TW" sz="1800" dirty="0"/>
              <a:t>Javadoc[1] is a documentation generator from Oracle Corporation for generating API documentation in HTML format from Java source code</a:t>
            </a:r>
            <a:r>
              <a:rPr lang="en-US" altLang="zh-TW" sz="1800" dirty="0" smtClean="0"/>
              <a:t>.</a:t>
            </a:r>
          </a:p>
          <a:p>
            <a:pPr eaLnBrk="1" hangingPunct="1">
              <a:lnSpc>
                <a:spcPct val="150000"/>
              </a:lnSpc>
            </a:pPr>
            <a:r>
              <a:rPr lang="en-US" altLang="zh-TW" sz="1800" dirty="0" smtClean="0"/>
              <a:t>Format: /** ----- */</a:t>
            </a:r>
          </a:p>
          <a:p>
            <a:pPr eaLnBrk="1" hangingPunct="1">
              <a:lnSpc>
                <a:spcPct val="150000"/>
              </a:lnSpc>
            </a:pPr>
            <a:r>
              <a:rPr lang="en-US" altLang="zh-TW" sz="1800" dirty="0" smtClean="0"/>
              <a:t>Tags:</a:t>
            </a:r>
          </a:p>
          <a:p>
            <a:pPr eaLnBrk="1" hangingPunct="1">
              <a:lnSpc>
                <a:spcPct val="150000"/>
              </a:lnSpc>
            </a:pPr>
            <a:endParaRPr lang="en-US" altLang="zh-TW" sz="1800" dirty="0" smtClean="0"/>
          </a:p>
          <a:p>
            <a:pPr marL="0" indent="0" eaLnBrk="1" hangingPunct="1">
              <a:lnSpc>
                <a:spcPct val="150000"/>
              </a:lnSpc>
              <a:buNone/>
            </a:pPr>
            <a:r>
              <a:rPr lang="en-US" altLang="zh-TW" sz="1800" dirty="0" smtClean="0"/>
              <a:t>	</a:t>
            </a:r>
          </a:p>
        </p:txBody>
      </p:sp>
      <p:graphicFrame>
        <p:nvGraphicFramePr>
          <p:cNvPr id="3" name="Table 2"/>
          <p:cNvGraphicFramePr>
            <a:graphicFrameLocks noGrp="1"/>
          </p:cNvGraphicFramePr>
          <p:nvPr>
            <p:extLst>
              <p:ext uri="{D42A27DB-BD31-4B8C-83A1-F6EECF244321}">
                <p14:modId xmlns:p14="http://schemas.microsoft.com/office/powerpoint/2010/main" val="237320003"/>
              </p:ext>
            </p:extLst>
          </p:nvPr>
        </p:nvGraphicFramePr>
        <p:xfrm>
          <a:off x="685800" y="3429000"/>
          <a:ext cx="7848600" cy="2827084"/>
        </p:xfrm>
        <a:graphic>
          <a:graphicData uri="http://schemas.openxmlformats.org/drawingml/2006/table">
            <a:tbl>
              <a:tblPr/>
              <a:tblGrid>
                <a:gridCol w="2616200">
                  <a:extLst>
                    <a:ext uri="{9D8B030D-6E8A-4147-A177-3AD203B41FA5}">
                      <a16:colId xmlns:a16="http://schemas.microsoft.com/office/drawing/2014/main" val="20000"/>
                    </a:ext>
                  </a:extLst>
                </a:gridCol>
                <a:gridCol w="2616200">
                  <a:extLst>
                    <a:ext uri="{9D8B030D-6E8A-4147-A177-3AD203B41FA5}">
                      <a16:colId xmlns:a16="http://schemas.microsoft.com/office/drawing/2014/main" val="20001"/>
                    </a:ext>
                  </a:extLst>
                </a:gridCol>
                <a:gridCol w="2616200">
                  <a:extLst>
                    <a:ext uri="{9D8B030D-6E8A-4147-A177-3AD203B41FA5}">
                      <a16:colId xmlns:a16="http://schemas.microsoft.com/office/drawing/2014/main" val="20002"/>
                    </a:ext>
                  </a:extLst>
                </a:gridCol>
              </a:tblGrid>
              <a:tr h="120890">
                <a:tc>
                  <a:txBody>
                    <a:bodyPr/>
                    <a:lstStyle/>
                    <a:p>
                      <a:pPr algn="ctr"/>
                      <a:r>
                        <a:rPr lang="en-US" sz="1100" dirty="0">
                          <a:effectLst/>
                        </a:rPr>
                        <a:t>Tag &amp; Parameter</a:t>
                      </a:r>
                    </a:p>
                  </a:txBody>
                  <a:tcPr marL="58025" marR="58025" marT="29013" marB="2901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sz="1100">
                          <a:effectLst/>
                        </a:rPr>
                        <a:t>Usage</a:t>
                      </a:r>
                    </a:p>
                  </a:txBody>
                  <a:tcPr marL="58025" marR="58025" marT="29013" marB="2901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sz="1100">
                          <a:effectLst/>
                        </a:rPr>
                        <a:t>Applies to</a:t>
                      </a:r>
                    </a:p>
                  </a:txBody>
                  <a:tcPr marL="58025" marR="58025" marT="29013" marB="2901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211557">
                <a:tc>
                  <a:txBody>
                    <a:bodyPr/>
                    <a:lstStyle/>
                    <a:p>
                      <a:r>
                        <a:rPr lang="en-US" sz="1100" b="1" dirty="0">
                          <a:effectLst/>
                        </a:rPr>
                        <a:t>@author</a:t>
                      </a:r>
                      <a:r>
                        <a:rPr lang="en-US" sz="1100" dirty="0">
                          <a:effectLst/>
                        </a:rPr>
                        <a:t> </a:t>
                      </a:r>
                      <a:r>
                        <a:rPr lang="en-US" sz="1100" i="1" dirty="0">
                          <a:effectLst/>
                        </a:rPr>
                        <a:t>John Smith</a:t>
                      </a:r>
                      <a:endParaRPr lang="en-US" sz="1100" dirty="0">
                        <a:effectLst/>
                      </a:endParaRPr>
                    </a:p>
                  </a:txBody>
                  <a:tcPr marL="58025" marR="58025" marT="29013" marB="2901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dirty="0">
                          <a:effectLst/>
                        </a:rPr>
                        <a:t>Describes an author.</a:t>
                      </a:r>
                    </a:p>
                  </a:txBody>
                  <a:tcPr marL="58025" marR="58025" marT="29013" marB="2901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Class, Interface, Enum</a:t>
                      </a:r>
                    </a:p>
                  </a:txBody>
                  <a:tcPr marL="58025" marR="58025" marT="29013" marB="2901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r h="392892">
                <a:tc>
                  <a:txBody>
                    <a:bodyPr/>
                    <a:lstStyle/>
                    <a:p>
                      <a:r>
                        <a:rPr lang="en-US" sz="1100" b="1" dirty="0">
                          <a:effectLst/>
                        </a:rPr>
                        <a:t>@version</a:t>
                      </a:r>
                      <a:r>
                        <a:rPr lang="en-US" sz="1100" dirty="0">
                          <a:effectLst/>
                        </a:rPr>
                        <a:t> </a:t>
                      </a:r>
                      <a:r>
                        <a:rPr lang="en-US" sz="1100" i="1" dirty="0" err="1">
                          <a:effectLst/>
                        </a:rPr>
                        <a:t>version</a:t>
                      </a:r>
                      <a:endParaRPr lang="en-US" sz="1100" dirty="0">
                        <a:effectLst/>
                      </a:endParaRPr>
                    </a:p>
                  </a:txBody>
                  <a:tcPr marL="58025" marR="58025" marT="29013" marB="2901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dirty="0">
                          <a:effectLst/>
                        </a:rPr>
                        <a:t>Provides software version entry. Max one per Class or Interface.</a:t>
                      </a:r>
                    </a:p>
                  </a:txBody>
                  <a:tcPr marL="58025" marR="58025" marT="29013" marB="2901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Class, Interface, Enum</a:t>
                      </a:r>
                    </a:p>
                  </a:txBody>
                  <a:tcPr marL="58025" marR="58025" marT="29013" marB="2901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302225">
                <a:tc>
                  <a:txBody>
                    <a:bodyPr/>
                    <a:lstStyle/>
                    <a:p>
                      <a:r>
                        <a:rPr lang="en-US" sz="1100" b="1">
                          <a:effectLst/>
                        </a:rPr>
                        <a:t>@since</a:t>
                      </a:r>
                      <a:r>
                        <a:rPr lang="en-US" sz="1100">
                          <a:effectLst/>
                        </a:rPr>
                        <a:t> </a:t>
                      </a:r>
                      <a:r>
                        <a:rPr lang="en-US" sz="1100" i="1">
                          <a:effectLst/>
                        </a:rPr>
                        <a:t>since-text</a:t>
                      </a:r>
                      <a:endParaRPr lang="en-US" sz="1100">
                        <a:effectLst/>
                      </a:endParaRPr>
                    </a:p>
                  </a:txBody>
                  <a:tcPr marL="58025" marR="58025" marT="29013" marB="2901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dirty="0">
                          <a:effectLst/>
                        </a:rPr>
                        <a:t>Describes when this functionality has first existed.</a:t>
                      </a:r>
                    </a:p>
                  </a:txBody>
                  <a:tcPr marL="58025" marR="58025" marT="29013" marB="2901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Class, Interface, Enum, Field, Method</a:t>
                      </a:r>
                    </a:p>
                  </a:txBody>
                  <a:tcPr marL="58025" marR="58025" marT="29013" marB="2901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3"/>
                  </a:ext>
                </a:extLst>
              </a:tr>
              <a:tr h="302225">
                <a:tc>
                  <a:txBody>
                    <a:bodyPr/>
                    <a:lstStyle/>
                    <a:p>
                      <a:r>
                        <a:rPr lang="en-US" sz="1100" b="1">
                          <a:effectLst/>
                        </a:rPr>
                        <a:t>@see</a:t>
                      </a:r>
                      <a:r>
                        <a:rPr lang="en-US" sz="1100">
                          <a:effectLst/>
                        </a:rPr>
                        <a:t> </a:t>
                      </a:r>
                      <a:r>
                        <a:rPr lang="en-US" sz="1100" i="1">
                          <a:effectLst/>
                        </a:rPr>
                        <a:t>reference</a:t>
                      </a:r>
                      <a:endParaRPr lang="en-US" sz="1100">
                        <a:effectLst/>
                      </a:endParaRPr>
                    </a:p>
                  </a:txBody>
                  <a:tcPr marL="58025" marR="58025" marT="29013" marB="2901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Provides a link to other element of documentation.</a:t>
                      </a:r>
                    </a:p>
                  </a:txBody>
                  <a:tcPr marL="58025" marR="58025" marT="29013" marB="2901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Class, Interface, Enum, Field, Method</a:t>
                      </a:r>
                    </a:p>
                  </a:txBody>
                  <a:tcPr marL="58025" marR="58025" marT="29013" marB="2901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r h="302225">
                <a:tc>
                  <a:txBody>
                    <a:bodyPr/>
                    <a:lstStyle/>
                    <a:p>
                      <a:r>
                        <a:rPr lang="en-US" sz="1100" b="1">
                          <a:effectLst/>
                        </a:rPr>
                        <a:t>@param</a:t>
                      </a:r>
                      <a:r>
                        <a:rPr lang="en-US" sz="1100">
                          <a:effectLst/>
                        </a:rPr>
                        <a:t> </a:t>
                      </a:r>
                      <a:r>
                        <a:rPr lang="en-US" sz="1100" i="1">
                          <a:effectLst/>
                        </a:rPr>
                        <a:t>name description</a:t>
                      </a:r>
                      <a:endParaRPr lang="en-US" sz="1100">
                        <a:effectLst/>
                      </a:endParaRPr>
                    </a:p>
                  </a:txBody>
                  <a:tcPr marL="58025" marR="58025" marT="29013" marB="2901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Describes a method parameter.</a:t>
                      </a:r>
                    </a:p>
                  </a:txBody>
                  <a:tcPr marL="58025" marR="58025" marT="29013" marB="2901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Method</a:t>
                      </a:r>
                    </a:p>
                  </a:txBody>
                  <a:tcPr marL="58025" marR="58025" marT="29013" marB="2901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5"/>
                  </a:ext>
                </a:extLst>
              </a:tr>
              <a:tr h="211557">
                <a:tc>
                  <a:txBody>
                    <a:bodyPr/>
                    <a:lstStyle/>
                    <a:p>
                      <a:r>
                        <a:rPr lang="en-US" sz="1100" b="1">
                          <a:effectLst/>
                        </a:rPr>
                        <a:t>@return</a:t>
                      </a:r>
                      <a:r>
                        <a:rPr lang="en-US" sz="1100">
                          <a:effectLst/>
                        </a:rPr>
                        <a:t> </a:t>
                      </a:r>
                      <a:r>
                        <a:rPr lang="en-US" sz="1100" i="1">
                          <a:effectLst/>
                        </a:rPr>
                        <a:t>description</a:t>
                      </a:r>
                      <a:endParaRPr lang="en-US" sz="1100">
                        <a:effectLst/>
                      </a:endParaRPr>
                    </a:p>
                  </a:txBody>
                  <a:tcPr marL="58025" marR="58025" marT="29013" marB="2901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Describes the return value.</a:t>
                      </a:r>
                    </a:p>
                  </a:txBody>
                  <a:tcPr marL="58025" marR="58025" marT="29013" marB="2901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Method</a:t>
                      </a:r>
                    </a:p>
                  </a:txBody>
                  <a:tcPr marL="58025" marR="58025" marT="29013" marB="2901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6"/>
                  </a:ext>
                </a:extLst>
              </a:tr>
              <a:tr h="667943">
                <a:tc>
                  <a:txBody>
                    <a:bodyPr/>
                    <a:lstStyle/>
                    <a:p>
                      <a:r>
                        <a:rPr lang="en-US" sz="1100" b="1" dirty="0">
                          <a:effectLst/>
                        </a:rPr>
                        <a:t>@</a:t>
                      </a:r>
                      <a:r>
                        <a:rPr lang="en-US" sz="1100" b="1" dirty="0" err="1">
                          <a:effectLst/>
                        </a:rPr>
                        <a:t>exception</a:t>
                      </a:r>
                      <a:r>
                        <a:rPr lang="en-US" sz="1100" i="1" dirty="0" err="1">
                          <a:effectLst/>
                        </a:rPr>
                        <a:t>classname</a:t>
                      </a:r>
                      <a:r>
                        <a:rPr lang="en-US" sz="1100" i="1" dirty="0">
                          <a:effectLst/>
                        </a:rPr>
                        <a:t> description</a:t>
                      </a:r>
                      <a:r>
                        <a:rPr lang="en-US" sz="1100" dirty="0">
                          <a:effectLst/>
                        </a:rPr>
                        <a:t/>
                      </a:r>
                      <a:br>
                        <a:rPr lang="en-US" sz="1100" dirty="0">
                          <a:effectLst/>
                        </a:rPr>
                      </a:br>
                      <a:r>
                        <a:rPr lang="en-US" sz="1100" b="1" dirty="0">
                          <a:effectLst/>
                        </a:rPr>
                        <a:t>@</a:t>
                      </a:r>
                      <a:r>
                        <a:rPr lang="en-US" sz="1100" b="1" dirty="0" err="1">
                          <a:effectLst/>
                        </a:rPr>
                        <a:t>throws</a:t>
                      </a:r>
                      <a:r>
                        <a:rPr lang="en-US" sz="1100" i="1" dirty="0" err="1">
                          <a:effectLst/>
                        </a:rPr>
                        <a:t>classname</a:t>
                      </a:r>
                      <a:r>
                        <a:rPr lang="en-US" sz="1100" i="1" dirty="0">
                          <a:effectLst/>
                        </a:rPr>
                        <a:t> description</a:t>
                      </a:r>
                      <a:endParaRPr lang="en-US" sz="1100" dirty="0">
                        <a:effectLst/>
                      </a:endParaRPr>
                    </a:p>
                  </a:txBody>
                  <a:tcPr marL="58025" marR="58025" marT="29013" marB="2901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dirty="0">
                          <a:effectLst/>
                        </a:rPr>
                        <a:t>Describes an exception that may be thrown from this method.</a:t>
                      </a:r>
                    </a:p>
                  </a:txBody>
                  <a:tcPr marL="58025" marR="58025" marT="29013" marB="2901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dirty="0">
                          <a:effectLst/>
                        </a:rPr>
                        <a:t>Method</a:t>
                      </a:r>
                    </a:p>
                  </a:txBody>
                  <a:tcPr marL="58025" marR="58025" marT="29013" marB="2901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7"/>
                  </a:ext>
                </a:extLst>
              </a:tr>
            </a:tbl>
          </a:graphicData>
        </a:graphic>
      </p:graphicFrame>
      <p:sp>
        <p:nvSpPr>
          <p:cNvPr id="4" name="Rectangle 1"/>
          <p:cNvSpPr>
            <a:spLocks noChangeArrowheads="1"/>
          </p:cNvSpPr>
          <p:nvPr/>
        </p:nvSpPr>
        <p:spPr bwMode="auto">
          <a:xfrm>
            <a:off x="1960563"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r>
            <a:br>
              <a:rPr kumimoji="0" lang="en-US" altLang="en-US" sz="1800" b="0" i="0" u="none" strike="noStrike" cap="none" normalizeH="0" baseline="0" smtClean="0">
                <a:ln>
                  <a:noFill/>
                </a:ln>
                <a:solidFill>
                  <a:schemeClr val="tx1"/>
                </a:solidFill>
                <a:effectLst/>
                <a:latin typeface="Arial" charset="0"/>
                <a:cs typeface="Arial" charset="0"/>
              </a:rPr>
            </a:br>
            <a:endParaRPr kumimoji="0" lang="en-US" alt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133695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fld id="{C29C9614-C619-4622-809C-B49E134EB69C}" type="slidenum">
              <a:rPr kumimoji="0" lang="en-US" altLang="zh-TW" sz="1400" smtClean="0"/>
              <a:pPr>
                <a:spcBef>
                  <a:spcPct val="0"/>
                </a:spcBef>
                <a:buFontTx/>
                <a:buNone/>
              </a:pPr>
              <a:t>9</a:t>
            </a:fld>
            <a:endParaRPr kumimoji="0" lang="en-US" altLang="zh-TW" sz="1400" smtClean="0"/>
          </a:p>
        </p:txBody>
      </p:sp>
      <p:sp>
        <p:nvSpPr>
          <p:cNvPr id="8195" name="Rectangle 2"/>
          <p:cNvSpPr>
            <a:spLocks noGrp="1" noChangeArrowheads="1"/>
          </p:cNvSpPr>
          <p:nvPr>
            <p:ph type="title"/>
          </p:nvPr>
        </p:nvSpPr>
        <p:spPr/>
        <p:txBody>
          <a:bodyPr/>
          <a:lstStyle/>
          <a:p>
            <a:pPr algn="l" eaLnBrk="1" hangingPunct="1"/>
            <a:r>
              <a:rPr lang="en-US" altLang="zh-CN" dirty="0" smtClean="0"/>
              <a:t>Javadoc</a:t>
            </a:r>
          </a:p>
        </p:txBody>
      </p:sp>
      <p:sp>
        <p:nvSpPr>
          <p:cNvPr id="8" name="Rectangle 3"/>
          <p:cNvSpPr txBox="1">
            <a:spLocks noChangeArrowheads="1"/>
          </p:cNvSpPr>
          <p:nvPr/>
        </p:nvSpPr>
        <p:spPr bwMode="auto">
          <a:xfrm>
            <a:off x="466817"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50000"/>
              </a:lnSpc>
            </a:pPr>
            <a:r>
              <a:rPr lang="en-US" altLang="zh-TW" sz="1800" dirty="0" smtClean="0"/>
              <a:t>Example:</a:t>
            </a:r>
          </a:p>
          <a:p>
            <a:pPr marL="0" indent="0" eaLnBrk="1" hangingPunct="1">
              <a:lnSpc>
                <a:spcPct val="150000"/>
              </a:lnSpc>
              <a:buNone/>
            </a:pPr>
            <a:r>
              <a:rPr lang="en-US" altLang="zh-TW" sz="1800" dirty="0"/>
              <a:t>F</a:t>
            </a:r>
            <a:r>
              <a:rPr lang="en-US" altLang="zh-TW" sz="1800" dirty="0" smtClean="0"/>
              <a:t>or class:</a:t>
            </a:r>
          </a:p>
          <a:p>
            <a:pPr marL="0" indent="0" eaLnBrk="1" hangingPunct="1">
              <a:lnSpc>
                <a:spcPct val="150000"/>
              </a:lnSpc>
              <a:buNone/>
            </a:pPr>
            <a:r>
              <a:rPr lang="en-US" altLang="zh-TW" sz="1600" dirty="0"/>
              <a:t>// import </a:t>
            </a:r>
            <a:r>
              <a:rPr lang="en-US" altLang="zh-TW" sz="1600" dirty="0" smtClean="0"/>
              <a:t>statements</a:t>
            </a:r>
            <a:endParaRPr lang="en-US" altLang="zh-TW" sz="1600" dirty="0"/>
          </a:p>
          <a:p>
            <a:pPr marL="0" indent="0" eaLnBrk="1" hangingPunct="1">
              <a:lnSpc>
                <a:spcPct val="150000"/>
              </a:lnSpc>
              <a:buNone/>
            </a:pPr>
            <a:r>
              <a:rPr lang="en-US" altLang="zh-TW" sz="1600" dirty="0"/>
              <a:t>/**</a:t>
            </a:r>
          </a:p>
          <a:p>
            <a:pPr marL="0" indent="0" eaLnBrk="1" hangingPunct="1">
              <a:lnSpc>
                <a:spcPct val="150000"/>
              </a:lnSpc>
              <a:buNone/>
            </a:pPr>
            <a:r>
              <a:rPr lang="en-US" altLang="zh-TW" sz="1600" dirty="0"/>
              <a:t> * @author      </a:t>
            </a:r>
            <a:r>
              <a:rPr lang="en-US" altLang="zh-TW" sz="1600" dirty="0" err="1"/>
              <a:t>Firstname</a:t>
            </a:r>
            <a:r>
              <a:rPr lang="en-US" altLang="zh-TW" sz="1600" dirty="0"/>
              <a:t> </a:t>
            </a:r>
            <a:r>
              <a:rPr lang="en-US" altLang="zh-TW" sz="1600" dirty="0" err="1"/>
              <a:t>Lastname</a:t>
            </a:r>
            <a:r>
              <a:rPr lang="en-US" altLang="zh-TW" sz="1600" dirty="0"/>
              <a:t> &lt;address @ example.com&gt;</a:t>
            </a:r>
          </a:p>
          <a:p>
            <a:pPr marL="0" indent="0" eaLnBrk="1" hangingPunct="1">
              <a:lnSpc>
                <a:spcPct val="150000"/>
              </a:lnSpc>
              <a:buNone/>
            </a:pPr>
            <a:r>
              <a:rPr lang="en-US" altLang="zh-TW" sz="1600" dirty="0"/>
              <a:t> * @version     1.6                 (current version number of program)</a:t>
            </a:r>
          </a:p>
          <a:p>
            <a:pPr marL="0" indent="0" eaLnBrk="1" hangingPunct="1">
              <a:lnSpc>
                <a:spcPct val="150000"/>
              </a:lnSpc>
              <a:buNone/>
            </a:pPr>
            <a:r>
              <a:rPr lang="en-US" altLang="zh-TW" sz="1600" dirty="0"/>
              <a:t> * @since       </a:t>
            </a:r>
            <a:r>
              <a:rPr lang="en-US" altLang="zh-TW" sz="1600" dirty="0" smtClean="0"/>
              <a:t>2017-09-10          </a:t>
            </a:r>
            <a:r>
              <a:rPr lang="en-US" altLang="zh-TW" sz="1600" dirty="0"/>
              <a:t>(the </a:t>
            </a:r>
            <a:r>
              <a:rPr lang="en-US" altLang="zh-TW" sz="1600" dirty="0" smtClean="0"/>
              <a:t>time when this </a:t>
            </a:r>
            <a:r>
              <a:rPr lang="en-US" altLang="zh-TW" sz="1600" dirty="0"/>
              <a:t>class was first added </a:t>
            </a:r>
            <a:r>
              <a:rPr lang="en-US" altLang="zh-TW" sz="1600" dirty="0" smtClean="0"/>
              <a:t>to the program)</a:t>
            </a:r>
            <a:endParaRPr lang="en-US" altLang="zh-TW" sz="1600" dirty="0"/>
          </a:p>
          <a:p>
            <a:pPr marL="0" indent="0" eaLnBrk="1" hangingPunct="1">
              <a:lnSpc>
                <a:spcPct val="150000"/>
              </a:lnSpc>
              <a:buNone/>
            </a:pPr>
            <a:r>
              <a:rPr lang="en-US" altLang="zh-TW" sz="1600" dirty="0"/>
              <a:t> */</a:t>
            </a:r>
          </a:p>
          <a:p>
            <a:pPr marL="0" indent="0" eaLnBrk="1" hangingPunct="1">
              <a:lnSpc>
                <a:spcPct val="150000"/>
              </a:lnSpc>
              <a:buNone/>
            </a:pPr>
            <a:r>
              <a:rPr lang="en-US" altLang="zh-TW" sz="1600" dirty="0"/>
              <a:t>public class Test {</a:t>
            </a:r>
          </a:p>
          <a:p>
            <a:pPr marL="0" indent="0" eaLnBrk="1" hangingPunct="1">
              <a:lnSpc>
                <a:spcPct val="150000"/>
              </a:lnSpc>
              <a:buNone/>
            </a:pPr>
            <a:r>
              <a:rPr lang="en-US" altLang="zh-TW" sz="1600" dirty="0"/>
              <a:t>    // class body</a:t>
            </a:r>
          </a:p>
          <a:p>
            <a:pPr marL="0" indent="0" eaLnBrk="1" hangingPunct="1">
              <a:lnSpc>
                <a:spcPct val="150000"/>
              </a:lnSpc>
              <a:buNone/>
            </a:pPr>
            <a:r>
              <a:rPr lang="en-US" altLang="zh-TW" sz="1600" dirty="0"/>
              <a:t>}</a:t>
            </a:r>
            <a:endParaRPr lang="en-US" altLang="zh-TW" sz="1600" dirty="0" smtClean="0"/>
          </a:p>
        </p:txBody>
      </p:sp>
      <p:sp>
        <p:nvSpPr>
          <p:cNvPr id="4" name="Rectangle 1"/>
          <p:cNvSpPr>
            <a:spLocks noChangeArrowheads="1"/>
          </p:cNvSpPr>
          <p:nvPr/>
        </p:nvSpPr>
        <p:spPr bwMode="auto">
          <a:xfrm>
            <a:off x="1960563"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r>
            <a:br>
              <a:rPr kumimoji="0" lang="en-US" altLang="en-US" sz="1800" b="0" i="0" u="none" strike="noStrike" cap="none" normalizeH="0" baseline="0" smtClean="0">
                <a:ln>
                  <a:noFill/>
                </a:ln>
                <a:solidFill>
                  <a:schemeClr val="tx1"/>
                </a:solidFill>
                <a:effectLst/>
                <a:latin typeface="Arial" charset="0"/>
                <a:cs typeface="Arial" charset="0"/>
              </a:rPr>
            </a:br>
            <a:endParaRPr kumimoji="0" lang="en-US" alt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918839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2976</TotalTime>
  <Words>1350</Words>
  <Application>Microsoft Office PowerPoint</Application>
  <PresentationFormat>On-screen Show (4:3)</PresentationFormat>
  <Paragraphs>235</Paragraphs>
  <Slides>22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新細明體</vt:lpstr>
      <vt:lpstr>Arial</vt:lpstr>
      <vt:lpstr>Consolas</vt:lpstr>
      <vt:lpstr>Default Design</vt:lpstr>
      <vt:lpstr>Java Tutorial 2</vt:lpstr>
      <vt:lpstr>Topics</vt:lpstr>
      <vt:lpstr>Motivation of programming style</vt:lpstr>
      <vt:lpstr>What is programming style?</vt:lpstr>
      <vt:lpstr>General naming conventions</vt:lpstr>
      <vt:lpstr>Comment your code</vt:lpstr>
      <vt:lpstr>Comment your code</vt:lpstr>
      <vt:lpstr>Javadoc</vt:lpstr>
      <vt:lpstr>Javadoc</vt:lpstr>
      <vt:lpstr>Javadoc</vt:lpstr>
      <vt:lpstr>Javadoc</vt:lpstr>
      <vt:lpstr>Generating Javadoc</vt:lpstr>
      <vt:lpstr>Javadoc</vt:lpstr>
      <vt:lpstr>Javadoc</vt:lpstr>
      <vt:lpstr>Java documents: extraction of comments in existing classes</vt:lpstr>
      <vt:lpstr>Java documents</vt:lpstr>
      <vt:lpstr>System.out.print()</vt:lpstr>
      <vt:lpstr>System.out.printf()</vt:lpstr>
      <vt:lpstr>System.out.printf()</vt:lpstr>
      <vt:lpstr>System.out.println()</vt:lpstr>
      <vt:lpstr>String concatenation</vt:lpstr>
      <vt:lpstr>Assignment 1 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Tutorial 2</dc:title>
  <dc:creator>chan</dc:creator>
  <cp:lastModifiedBy>Windows User</cp:lastModifiedBy>
  <cp:revision>337</cp:revision>
  <cp:lastPrinted>2014-09-11T01:15:57Z</cp:lastPrinted>
  <dcterms:created xsi:type="dcterms:W3CDTF">1601-01-01T00:00:00Z</dcterms:created>
  <dcterms:modified xsi:type="dcterms:W3CDTF">2017-09-11T05:15:43Z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