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16" r:id="rId3"/>
    <p:sldId id="361" r:id="rId4"/>
    <p:sldId id="363" r:id="rId5"/>
    <p:sldId id="364" r:id="rId6"/>
    <p:sldId id="366" r:id="rId7"/>
    <p:sldId id="367" r:id="rId8"/>
    <p:sldId id="362" r:id="rId9"/>
    <p:sldId id="369" r:id="rId10"/>
    <p:sldId id="372" r:id="rId11"/>
    <p:sldId id="373" r:id="rId12"/>
    <p:sldId id="379" r:id="rId13"/>
    <p:sldId id="374" r:id="rId14"/>
    <p:sldId id="375" r:id="rId15"/>
    <p:sldId id="376" r:id="rId16"/>
    <p:sldId id="36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6" r:id="rId31"/>
    <p:sldId id="395" r:id="rId32"/>
    <p:sldId id="380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7" autoAdjust="0"/>
    <p:restoredTop sz="87900"/>
  </p:normalViewPr>
  <p:slideViewPr>
    <p:cSldViewPr snapToGrid="0">
      <p:cViewPr varScale="1">
        <p:scale>
          <a:sx n="72" d="100"/>
          <a:sy n="72" d="100"/>
        </p:scale>
        <p:origin x="19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B280-26B8-DF46-9E6C-E72E19AE9F5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941B4-46D3-2F4D-A5C1-862AC618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41B4-46D3-2F4D-A5C1-862AC6187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41B4-46D3-2F4D-A5C1-862AC6187E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41B4-46D3-2F4D-A5C1-862AC6187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41B4-46D3-2F4D-A5C1-862AC6187E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6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method which is used for getting a value is decorated with "@property", i.e. we put this line directly in front of the header. The method which has to function as the setter is decorated with "@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x.setter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41B4-46D3-2F4D-A5C1-862AC6187E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7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41B4-46D3-2F4D-A5C1-862AC6187E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41B4-46D3-2F4D-A5C1-862AC6187E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2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4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F4F4-00D1-4C0A-AD01-D0E91C7D95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41B0-D910-4CCF-A568-BB25AC1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properties.php" TargetMode="External"/><Relationship Id="rId2" Type="http://schemas.openxmlformats.org/officeDocument/2006/relationships/hyperlink" Target="http://stackabuse.com/python-propert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008/#type-variable-names" TargetMode="External"/><Relationship Id="rId4" Type="http://schemas.openxmlformats.org/officeDocument/2006/relationships/hyperlink" Target="http://lifecs.likai.org/2014/03/really-understanding-python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 6:</a:t>
            </a:r>
            <a:br>
              <a:rPr lang="en-US" dirty="0"/>
            </a:br>
            <a:r>
              <a:rPr lang="en-US" dirty="0"/>
              <a:t>More Python 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Euclid, Zhizhen </a:t>
            </a:r>
            <a:r>
              <a:rPr lang="en-US" altLang="zh-TW" dirty="0"/>
              <a:t>Ye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1050" y="655638"/>
            <a:ext cx="578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CSCI3180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69236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9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radius = 10</a:t>
            </a:r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print_radius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print "The radius is %.1f" % </a:t>
            </a:r>
            <a:r>
              <a:rPr lang="en-US" sz="2400" dirty="0" err="1"/>
              <a:t>cls.radius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IceCream.print_radius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IceCream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i.print_radius</a:t>
            </a:r>
            <a:r>
              <a:rPr lang="en-US" sz="2400" dirty="0"/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650" y="5634274"/>
            <a:ext cx="4980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i.print_radius</a:t>
            </a:r>
            <a:r>
              <a:rPr lang="en-US" dirty="0">
                <a:solidFill>
                  <a:srgbClr val="0070C0"/>
                </a:solidFill>
              </a:rPr>
              <a:t>() is also bound to the class </a:t>
            </a:r>
            <a:r>
              <a:rPr lang="en-US" dirty="0" err="1">
                <a:solidFill>
                  <a:srgbClr val="0070C0"/>
                </a:solidFill>
              </a:rPr>
              <a:t>IceCream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IceCream</a:t>
            </a:r>
            <a:r>
              <a:rPr lang="en-US" dirty="0">
                <a:solidFill>
                  <a:srgbClr val="0070C0"/>
                </a:solidFill>
              </a:rPr>
              <a:t> is implicitly passed as the first argument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2465" y="4797613"/>
            <a:ext cx="1679652" cy="767502"/>
            <a:chOff x="968864" y="3295961"/>
            <a:chExt cx="2682208" cy="767502"/>
          </a:xfrm>
        </p:grpSpPr>
        <p:sp>
          <p:nvSpPr>
            <p:cNvPr id="14" name="Arc 13"/>
            <p:cNvSpPr/>
            <p:nvPr/>
          </p:nvSpPr>
          <p:spPr>
            <a:xfrm rot="10616362">
              <a:off x="968864" y="3295961"/>
              <a:ext cx="2682208" cy="767502"/>
            </a:xfrm>
            <a:prstGeom prst="arc">
              <a:avLst>
                <a:gd name="adj1" fmla="val 11023583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3300761" y="3694938"/>
              <a:ext cx="319548" cy="696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609158" y="3683787"/>
              <a:ext cx="0" cy="2191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32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method that belongs to a class</a:t>
            </a:r>
          </a:p>
          <a:p>
            <a:r>
              <a:rPr lang="en-US" dirty="0"/>
              <a:t>But doesn’t use the class or instance itself at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@</a:t>
            </a:r>
            <a:r>
              <a:rPr lang="en-US" sz="2400" dirty="0" err="1">
                <a:solidFill>
                  <a:srgbClr val="FF0000"/>
                </a:solidFill>
              </a:rPr>
              <a:t>staticmethod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mix_ingredients</a:t>
            </a:r>
            <a:r>
              <a:rPr lang="en-US" sz="2400" dirty="0"/>
              <a:t>(a, b):</a:t>
            </a:r>
          </a:p>
          <a:p>
            <a:r>
              <a:rPr lang="en-US" sz="2400" dirty="0"/>
              <a:t>        return a + b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IceCream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i.mix_ingredients</a:t>
            </a:r>
            <a:r>
              <a:rPr lang="en-US" sz="2400" dirty="0"/>
              <a:t>("Nest </a:t>
            </a:r>
            <a:r>
              <a:rPr lang="en-US" sz="2400" dirty="0" err="1"/>
              <a:t>Milk","Nest</a:t>
            </a:r>
            <a:r>
              <a:rPr lang="en-US" sz="2400" dirty="0"/>
              <a:t> Vanilla")</a:t>
            </a:r>
          </a:p>
          <a:p>
            <a:r>
              <a:rPr lang="en-US" sz="2400" dirty="0" err="1"/>
              <a:t>IceCream.mix_ingredients</a:t>
            </a:r>
            <a:r>
              <a:rPr lang="en-US" sz="2400" dirty="0"/>
              <a:t>("Nest </a:t>
            </a:r>
            <a:r>
              <a:rPr lang="en-US" sz="2400" dirty="0" err="1"/>
              <a:t>Milk","Nest</a:t>
            </a:r>
            <a:r>
              <a:rPr lang="en-US" sz="2400" dirty="0"/>
              <a:t> Vanilla")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746810" y="2291585"/>
            <a:ext cx="791737" cy="351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10186" y="1967031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Don’t need self or 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cls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57117" y="4431052"/>
            <a:ext cx="1550142" cy="538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7259" y="4784575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Call from class or object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vanilla, milk):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self.vanilla</a:t>
            </a:r>
            <a:r>
              <a:rPr lang="en-US" sz="2400" dirty="0"/>
              <a:t> = vanilla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self.milk</a:t>
            </a:r>
            <a:r>
              <a:rPr lang="en-US" sz="2400" dirty="0"/>
              <a:t> = milk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make(self):</a:t>
            </a:r>
          </a:p>
          <a:p>
            <a:r>
              <a:rPr lang="en-US" sz="2400" dirty="0"/>
              <a:t>        print </a:t>
            </a:r>
            <a:r>
              <a:rPr lang="en-US" sz="2400" dirty="0" err="1"/>
              <a:t>self.mix_ingredients</a:t>
            </a:r>
            <a:r>
              <a:rPr lang="en-US" sz="2400" dirty="0"/>
              <a:t>(</a:t>
            </a:r>
            <a:r>
              <a:rPr lang="en-US" sz="2400" dirty="0" err="1"/>
              <a:t>self.vanilla</a:t>
            </a:r>
            <a:r>
              <a:rPr lang="en-US" sz="2400" dirty="0"/>
              <a:t>, </a:t>
            </a:r>
            <a:r>
              <a:rPr lang="en-US" sz="2400" dirty="0" err="1"/>
              <a:t>self.milk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@</a:t>
            </a:r>
            <a:r>
              <a:rPr lang="en-US" sz="2400" dirty="0" err="1">
                <a:solidFill>
                  <a:srgbClr val="FF0000"/>
                </a:solidFill>
              </a:rPr>
              <a:t>staticmethod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mix_ingredients</a:t>
            </a:r>
            <a:r>
              <a:rPr lang="en-US" sz="2400" dirty="0"/>
              <a:t>(a, b):</a:t>
            </a:r>
          </a:p>
          <a:p>
            <a:r>
              <a:rPr lang="en-US" sz="2400" dirty="0"/>
              <a:t>        return a + b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892069" y="4664539"/>
            <a:ext cx="4077729" cy="11548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don’t we just put it outside the class?</a:t>
            </a:r>
          </a:p>
        </p:txBody>
      </p:sp>
    </p:spTree>
    <p:extLst>
      <p:ext uri="{BB962C8B-B14F-4D97-AF65-F5344CB8AC3E}">
        <p14:creationId xmlns:p14="http://schemas.microsoft.com/office/powerpoint/2010/main" val="26299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use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7373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Since we cannot override a function</a:t>
            </a:r>
          </a:p>
          <a:p>
            <a:r>
              <a:rPr lang="en-US" dirty="0"/>
              <a:t>A subclass of ice-cream cannot change the way we mix ingredients directly</a:t>
            </a:r>
          </a:p>
          <a:p>
            <a:r>
              <a:rPr lang="en-US" dirty="0"/>
              <a:t>May need to create another function or method to mix ingredients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mix_ingredients</a:t>
            </a:r>
            <a:r>
              <a:rPr lang="en-US" sz="2400" dirty="0"/>
              <a:t>(a, b):</a:t>
            </a:r>
          </a:p>
          <a:p>
            <a:r>
              <a:rPr lang="en-US" sz="2400" dirty="0"/>
              <a:t>    return a + b</a:t>
            </a:r>
          </a:p>
        </p:txBody>
      </p:sp>
    </p:spTree>
    <p:extLst>
      <p:ext uri="{BB962C8B-B14F-4D97-AF65-F5344CB8AC3E}">
        <p14:creationId xmlns:p14="http://schemas.microsoft.com/office/powerpoint/2010/main" val="178303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allow us to override the </a:t>
            </a:r>
            <a:r>
              <a:rPr lang="en-US" dirty="0" err="1"/>
              <a:t>mix_ingredients</a:t>
            </a:r>
            <a:r>
              <a:rPr lang="en-US" dirty="0"/>
              <a:t>() in a subclass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vanilla, milk):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self.vanilla</a:t>
            </a:r>
            <a:r>
              <a:rPr lang="en-US" sz="2400" dirty="0"/>
              <a:t> = vanilla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self.milk</a:t>
            </a:r>
            <a:r>
              <a:rPr lang="en-US" sz="2400" dirty="0"/>
              <a:t> = milk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make(self):</a:t>
            </a:r>
          </a:p>
          <a:p>
            <a:r>
              <a:rPr lang="en-US" sz="2400" dirty="0"/>
              <a:t>        print </a:t>
            </a:r>
            <a:r>
              <a:rPr lang="en-US" sz="2400" dirty="0" err="1"/>
              <a:t>self.mix_ingredients</a:t>
            </a:r>
            <a:r>
              <a:rPr lang="en-US" sz="2400" dirty="0"/>
              <a:t>(</a:t>
            </a:r>
            <a:r>
              <a:rPr lang="en-US" sz="2400" dirty="0" err="1"/>
              <a:t>self.vanilla</a:t>
            </a:r>
            <a:r>
              <a:rPr lang="en-US" sz="2400" dirty="0"/>
              <a:t>, </a:t>
            </a:r>
            <a:r>
              <a:rPr lang="en-US" sz="2400" dirty="0" err="1"/>
              <a:t>self.milk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@</a:t>
            </a:r>
            <a:r>
              <a:rPr lang="en-US" sz="2400" dirty="0" err="1">
                <a:solidFill>
                  <a:srgbClr val="FF0000"/>
                </a:solidFill>
              </a:rPr>
              <a:t>staticmethod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mix_ingredients</a:t>
            </a:r>
            <a:r>
              <a:rPr lang="en-US" sz="2400" dirty="0"/>
              <a:t>(a, b):</a:t>
            </a:r>
          </a:p>
          <a:p>
            <a:r>
              <a:rPr lang="en-US" sz="2400" dirty="0"/>
              <a:t>        return a + b</a:t>
            </a:r>
          </a:p>
        </p:txBody>
      </p:sp>
    </p:spTree>
    <p:extLst>
      <p:ext uri="{BB962C8B-B14F-4D97-AF65-F5344CB8AC3E}">
        <p14:creationId xmlns:p14="http://schemas.microsoft.com/office/powerpoint/2010/main" val="148098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need to change the way we mix ingredients</a:t>
            </a:r>
          </a:p>
          <a:p>
            <a:r>
              <a:rPr lang="en-US" dirty="0"/>
              <a:t>Just override its superclass’s static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McFlurry</a:t>
            </a:r>
            <a:r>
              <a:rPr lang="en-US" sz="2400" dirty="0"/>
              <a:t>(</a:t>
            </a:r>
            <a:r>
              <a:rPr lang="en-US" sz="2400" dirty="0" err="1"/>
              <a:t>IceCream</a:t>
            </a:r>
            <a:r>
              <a:rPr lang="en-US" sz="2400" dirty="0"/>
              <a:t>):</a:t>
            </a:r>
          </a:p>
          <a:p>
            <a:r>
              <a:rPr lang="en-US" sz="2400">
                <a:solidFill>
                  <a:srgbClr val="FF0000"/>
                </a:solidFill>
              </a:rPr>
              <a:t>    @</a:t>
            </a:r>
            <a:r>
              <a:rPr lang="en-US" sz="2400" dirty="0" err="1">
                <a:solidFill>
                  <a:srgbClr val="FF0000"/>
                </a:solidFill>
              </a:rPr>
              <a:t>staticmethod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mix_ingredients</a:t>
            </a:r>
            <a:r>
              <a:rPr lang="en-US" sz="2400" dirty="0"/>
              <a:t>(a, b):</a:t>
            </a:r>
          </a:p>
          <a:p>
            <a:r>
              <a:rPr lang="en-US" sz="2400" dirty="0"/>
              <a:t>        return a * b</a:t>
            </a:r>
          </a:p>
        </p:txBody>
      </p:sp>
    </p:spTree>
    <p:extLst>
      <p:ext uri="{BB962C8B-B14F-4D97-AF65-F5344CB8AC3E}">
        <p14:creationId xmlns:p14="http://schemas.microsoft.com/office/powerpoint/2010/main" val="47064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or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Always use </a:t>
            </a:r>
            <a:r>
              <a:rPr lang="en-US" i="1" dirty="0">
                <a:solidFill>
                  <a:srgbClr val="FF0000"/>
                </a:solidFill>
              </a:rPr>
              <a:t>self</a:t>
            </a:r>
            <a:r>
              <a:rPr lang="en-US" dirty="0"/>
              <a:t> for the first argument to instance methods.</a:t>
            </a:r>
          </a:p>
          <a:p>
            <a:pPr fontAlgn="base"/>
            <a:r>
              <a:rPr lang="en-US" dirty="0"/>
              <a:t>e.g., </a:t>
            </a:r>
            <a:r>
              <a:rPr lang="en-US" dirty="0" err="1"/>
              <a:t>instance_method</a:t>
            </a:r>
            <a:r>
              <a:rPr lang="en-US" dirty="0"/>
              <a:t>(self, name):</a:t>
            </a:r>
          </a:p>
          <a:p>
            <a:pPr fontAlgn="base"/>
            <a:r>
              <a:rPr lang="en-US" dirty="0"/>
              <a:t>Always use </a:t>
            </a:r>
            <a:r>
              <a:rPr lang="en-US" i="1" dirty="0" err="1">
                <a:solidFill>
                  <a:srgbClr val="FF0000"/>
                </a:solidFill>
              </a:rPr>
              <a:t>cls</a:t>
            </a:r>
            <a:r>
              <a:rPr lang="en-US" dirty="0"/>
              <a:t> for the first argument to class methods.</a:t>
            </a:r>
          </a:p>
          <a:p>
            <a:pPr fontAlgn="base"/>
            <a:r>
              <a:rPr lang="en-US" dirty="0"/>
              <a:t>e.g., </a:t>
            </a:r>
            <a:r>
              <a:rPr lang="en-US" dirty="0" err="1"/>
              <a:t>class_method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, name):</a:t>
            </a:r>
          </a:p>
          <a:p>
            <a:r>
              <a:rPr lang="en-US" dirty="0"/>
              <a:t>If clashes with a reserved keyword</a:t>
            </a:r>
          </a:p>
          <a:p>
            <a:pPr lvl="1"/>
            <a:r>
              <a:rPr lang="en-US" dirty="0"/>
              <a:t>append a single trailing underscore</a:t>
            </a:r>
          </a:p>
          <a:p>
            <a:pPr lvl="1"/>
            <a:r>
              <a:rPr lang="en-US" dirty="0"/>
              <a:t>e.g., class_</a:t>
            </a:r>
          </a:p>
        </p:txBody>
      </p:sp>
    </p:spTree>
    <p:extLst>
      <p:ext uri="{BB962C8B-B14F-4D97-AF65-F5344CB8AC3E}">
        <p14:creationId xmlns:p14="http://schemas.microsoft.com/office/powerpoint/2010/main" val="130154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 in many OOP languages, e.g.,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0314" y="2333685"/>
            <a:ext cx="5972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Circle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private double radius;</a:t>
            </a:r>
          </a:p>
          <a:p>
            <a:r>
              <a:rPr lang="en-US" sz="2400" dirty="0"/>
              <a:t>    public Circle(double radius){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this.radius</a:t>
            </a:r>
            <a:r>
              <a:rPr lang="en-US" sz="2400" dirty="0"/>
              <a:t> = radius;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public double </a:t>
            </a:r>
            <a:r>
              <a:rPr lang="en-US" sz="2400" dirty="0" err="1"/>
              <a:t>getRadius</a:t>
            </a:r>
            <a:r>
              <a:rPr lang="en-US" sz="2400" dirty="0"/>
              <a:t>(){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this.radius</a:t>
            </a:r>
            <a:r>
              <a:rPr lang="en-US" sz="2400" dirty="0"/>
              <a:t>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public void </a:t>
            </a:r>
            <a:r>
              <a:rPr lang="en-US" sz="2400" dirty="0" err="1"/>
              <a:t>setRadius</a:t>
            </a:r>
            <a:r>
              <a:rPr lang="en-US" sz="2400" dirty="0"/>
              <a:t>(double length){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this.radius</a:t>
            </a:r>
            <a:r>
              <a:rPr lang="en-US" sz="2400" dirty="0"/>
              <a:t> = length;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a best practice in Python!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825625"/>
            <a:ext cx="5972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Circle(object):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radius):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self._radius</a:t>
            </a:r>
            <a:r>
              <a:rPr lang="en-US" sz="2400" dirty="0"/>
              <a:t> = radius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get_radius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self._radius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set_radius</a:t>
            </a:r>
            <a:r>
              <a:rPr lang="en-US" sz="2400" dirty="0"/>
              <a:t>(self, radius):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self._radius</a:t>
            </a:r>
            <a:r>
              <a:rPr lang="en-US" sz="2400" dirty="0"/>
              <a:t> = radius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Access the attributes </a:t>
            </a:r>
            <a:r>
              <a:rPr lang="en-US" dirty="0">
                <a:solidFill>
                  <a:srgbClr val="FF0000"/>
                </a:solidFill>
              </a:rPr>
              <a:t>directly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property decorator</a:t>
            </a:r>
          </a:p>
        </p:txBody>
      </p:sp>
    </p:spTree>
    <p:extLst>
      <p:ext uri="{BB962C8B-B14F-4D97-AF65-F5344CB8AC3E}">
        <p14:creationId xmlns:p14="http://schemas.microsoft.com/office/powerpoint/2010/main" val="35650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Instance methods</a:t>
            </a:r>
          </a:p>
          <a:p>
            <a:r>
              <a:rPr lang="en-US" dirty="0"/>
              <a:t>Class methods</a:t>
            </a:r>
          </a:p>
          <a:p>
            <a:r>
              <a:rPr lang="en-US" dirty="0"/>
              <a:t>Static methods</a:t>
            </a:r>
          </a:p>
          <a:p>
            <a:endParaRPr lang="en-US" dirty="0"/>
          </a:p>
          <a:p>
            <a:r>
              <a:rPr lang="en-US" dirty="0"/>
              <a:t>Property Decorator</a:t>
            </a:r>
          </a:p>
          <a:p>
            <a:endParaRPr lang="en-US" dirty="0"/>
          </a:p>
          <a:p>
            <a:r>
              <a:rPr lang="en-US" dirty="0"/>
              <a:t>Naming Convention</a:t>
            </a:r>
          </a:p>
          <a:p>
            <a:endParaRPr lang="en-US" dirty="0"/>
          </a:p>
          <a:p>
            <a:r>
              <a:rPr lang="en-US" dirty="0"/>
              <a:t>Hint for assignment 2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73B7A42-F85E-4EE4-98F7-BF7AE4665CB3}"/>
              </a:ext>
            </a:extLst>
          </p:cNvPr>
          <p:cNvSpPr/>
          <p:nvPr/>
        </p:nvSpPr>
        <p:spPr>
          <a:xfrm>
            <a:off x="4707924" y="1964723"/>
            <a:ext cx="438233" cy="12888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B2CFD-D68F-4B9B-A621-3E2BAFD52AF6}"/>
              </a:ext>
            </a:extLst>
          </p:cNvPr>
          <p:cNvSpPr txBox="1"/>
          <p:nvPr/>
        </p:nvSpPr>
        <p:spPr>
          <a:xfrm>
            <a:off x="5613991" y="2328530"/>
            <a:ext cx="259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Kind of Methods</a:t>
            </a:r>
          </a:p>
        </p:txBody>
      </p:sp>
    </p:spTree>
    <p:extLst>
      <p:ext uri="{BB962C8B-B14F-4D97-AF65-F5344CB8AC3E}">
        <p14:creationId xmlns:p14="http://schemas.microsoft.com/office/powerpoint/2010/main" val="32265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attributes 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4207" y="2662466"/>
            <a:ext cx="5972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Circle(object):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radius):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self.radius</a:t>
            </a:r>
            <a:r>
              <a:rPr lang="en-US" sz="2400" dirty="0"/>
              <a:t> = radius</a:t>
            </a:r>
          </a:p>
          <a:p>
            <a:r>
              <a:rPr lang="en-US" sz="2400" dirty="0"/>
              <a:t>c = Circle(5)</a:t>
            </a:r>
          </a:p>
          <a:p>
            <a:r>
              <a:rPr lang="en-US" sz="2400" dirty="0" err="1"/>
              <a:t>c.radius</a:t>
            </a:r>
            <a:r>
              <a:rPr lang="en-US" sz="2400" dirty="0"/>
              <a:t> = 10</a:t>
            </a:r>
          </a:p>
          <a:p>
            <a:r>
              <a:rPr lang="en-US" sz="2400" dirty="0"/>
              <a:t>print </a:t>
            </a:r>
            <a:r>
              <a:rPr lang="en-US" sz="2400" dirty="0" err="1"/>
              <a:t>c.radius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48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attributes 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Disadvantage: no data encapsulation</a:t>
            </a:r>
          </a:p>
          <a:p>
            <a:r>
              <a:rPr lang="en-US" dirty="0"/>
              <a:t>Problem will arises if we change the implementation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Enforce the value of radius to be non-negative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attributes directly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825625"/>
            <a:ext cx="59725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Circle(object):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radius):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self._radius</a:t>
            </a:r>
            <a:r>
              <a:rPr lang="en-US" sz="2400" dirty="0"/>
              <a:t> = radius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def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set_radius</a:t>
            </a:r>
            <a:r>
              <a:rPr lang="en-US" sz="2400" dirty="0">
                <a:solidFill>
                  <a:srgbClr val="FF0000"/>
                </a:solidFill>
              </a:rPr>
              <a:t>(self, radius):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if radius &lt; 0: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</a:t>
            </a:r>
            <a:r>
              <a:rPr lang="en-US" sz="2400" dirty="0" err="1">
                <a:solidFill>
                  <a:srgbClr val="FF0000"/>
                </a:solidFill>
              </a:rPr>
              <a:t>self._radius</a:t>
            </a:r>
            <a:r>
              <a:rPr lang="en-US" sz="2400" dirty="0">
                <a:solidFill>
                  <a:srgbClr val="FF0000"/>
                </a:solidFill>
              </a:rPr>
              <a:t> = 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else: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</a:t>
            </a:r>
            <a:r>
              <a:rPr lang="en-US" sz="2400" dirty="0" err="1">
                <a:solidFill>
                  <a:srgbClr val="FF0000"/>
                </a:solidFill>
              </a:rPr>
              <a:t>self._radius</a:t>
            </a:r>
            <a:r>
              <a:rPr lang="en-US" sz="2400" dirty="0">
                <a:solidFill>
                  <a:srgbClr val="FF0000"/>
                </a:solidFill>
              </a:rPr>
              <a:t> = radius</a:t>
            </a:r>
          </a:p>
          <a:p>
            <a:r>
              <a:rPr lang="en-US" sz="2400" dirty="0"/>
              <a:t>c = Circle(5)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c.radius</a:t>
            </a:r>
            <a:r>
              <a:rPr lang="en-US" sz="2400" dirty="0">
                <a:solidFill>
                  <a:srgbClr val="FF0000"/>
                </a:solidFill>
              </a:rPr>
              <a:t> = 10</a:t>
            </a:r>
          </a:p>
          <a:p>
            <a:r>
              <a:rPr lang="en-US" sz="2400" dirty="0"/>
              <a:t>print </a:t>
            </a:r>
            <a:r>
              <a:rPr lang="en-US" sz="2400" dirty="0" err="1"/>
              <a:t>c.radius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707924" y="1964724"/>
            <a:ext cx="432487" cy="27856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55447" y="3559431"/>
            <a:ext cx="307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Easy to change class definition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6313" y="5180848"/>
            <a:ext cx="544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However, we may have been used the old interface a lot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41757" y="5374888"/>
            <a:ext cx="914556" cy="11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attributes directly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825625"/>
            <a:ext cx="59725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Circle(object):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radius):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self._radius</a:t>
            </a:r>
            <a:r>
              <a:rPr lang="en-US" sz="2400" dirty="0"/>
              <a:t> = radius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set_radius</a:t>
            </a:r>
            <a:r>
              <a:rPr lang="en-US" sz="2400" dirty="0"/>
              <a:t>(self, radius):</a:t>
            </a:r>
          </a:p>
          <a:p>
            <a:r>
              <a:rPr lang="en-US" sz="2400" dirty="0"/>
              <a:t>        if radius &lt; 0: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self._radius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self._radius</a:t>
            </a:r>
            <a:r>
              <a:rPr lang="en-US" sz="2400" dirty="0"/>
              <a:t> = radius</a:t>
            </a:r>
          </a:p>
          <a:p>
            <a:r>
              <a:rPr lang="en-US" sz="2400" dirty="0"/>
              <a:t>c = Circle(5)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c.set_radius</a:t>
            </a:r>
            <a:r>
              <a:rPr lang="en-US" sz="2400" dirty="0">
                <a:solidFill>
                  <a:srgbClr val="FF0000"/>
                </a:solidFill>
              </a:rPr>
              <a:t>(10)</a:t>
            </a:r>
          </a:p>
          <a:p>
            <a:r>
              <a:rPr lang="en-US" sz="2400" dirty="0"/>
              <a:t>print </a:t>
            </a:r>
            <a:r>
              <a:rPr lang="en-US" sz="2400" dirty="0" err="1"/>
              <a:t>c.radius</a:t>
            </a:r>
            <a:endParaRPr lang="en-US" sz="2400" dirty="0"/>
          </a:p>
        </p:txBody>
      </p:sp>
      <p:sp>
        <p:nvSpPr>
          <p:cNvPr id="4" name="Right Brace 3"/>
          <p:cNvSpPr/>
          <p:nvPr/>
        </p:nvSpPr>
        <p:spPr>
          <a:xfrm>
            <a:off x="4707924" y="1964724"/>
            <a:ext cx="432487" cy="27076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5447" y="3559431"/>
            <a:ext cx="307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Easy to change class definition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918" y="5144286"/>
            <a:ext cx="3458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May need to change lots of codes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87805" y="5352586"/>
            <a:ext cx="827114" cy="33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2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Decorator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5972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Circle(object):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radius):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self._radius</a:t>
            </a:r>
            <a:r>
              <a:rPr lang="en-US" sz="2400" dirty="0"/>
              <a:t> = radius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@property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radius(self):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self._radius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@</a:t>
            </a:r>
            <a:r>
              <a:rPr lang="en-US" sz="2400" dirty="0" err="1">
                <a:solidFill>
                  <a:srgbClr val="FF0000"/>
                </a:solidFill>
              </a:rPr>
              <a:t>radius.setter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radius(self, radius):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self._radius</a:t>
            </a:r>
            <a:r>
              <a:rPr lang="en-US" sz="2400" dirty="0"/>
              <a:t> = radius</a:t>
            </a:r>
          </a:p>
          <a:p>
            <a:r>
              <a:rPr lang="en-US" sz="2400" dirty="0"/>
              <a:t>c = Circle(5)</a:t>
            </a:r>
          </a:p>
          <a:p>
            <a:r>
              <a:rPr lang="en-US" sz="2400" dirty="0" err="1"/>
              <a:t>c.radius</a:t>
            </a:r>
            <a:r>
              <a:rPr lang="en-US" sz="2400" dirty="0"/>
              <a:t> = 10</a:t>
            </a:r>
          </a:p>
          <a:p>
            <a:r>
              <a:rPr lang="en-US" sz="2400" dirty="0"/>
              <a:t>print </a:t>
            </a:r>
            <a:r>
              <a:rPr lang="en-US" sz="2400" dirty="0" err="1"/>
              <a:t>c.radius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58996" y="5696464"/>
            <a:ext cx="1482809" cy="1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1805" y="5511798"/>
            <a:ext cx="4194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Automatically call the setter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58995" y="6107643"/>
            <a:ext cx="1482809" cy="1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41805" y="5980608"/>
            <a:ext cx="4194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Automatically call the getter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4880918" y="2814943"/>
            <a:ext cx="4077729" cy="17075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@property decorator make you call the method just like accessing an attribute</a:t>
            </a:r>
          </a:p>
        </p:txBody>
      </p:sp>
    </p:spTree>
    <p:extLst>
      <p:ext uri="{BB962C8B-B14F-4D97-AF65-F5344CB8AC3E}">
        <p14:creationId xmlns:p14="http://schemas.microsoft.com/office/powerpoint/2010/main" val="152071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05285" cy="1325563"/>
          </a:xfrm>
        </p:spPr>
        <p:txBody>
          <a:bodyPr/>
          <a:lstStyle/>
          <a:p>
            <a:r>
              <a:rPr lang="en-US" dirty="0"/>
              <a:t>Property Decorator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331355"/>
            <a:ext cx="59725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Circle(object):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radius):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self._radius</a:t>
            </a:r>
            <a:r>
              <a:rPr lang="en-US" sz="2400" dirty="0"/>
              <a:t> = radius</a:t>
            </a:r>
          </a:p>
          <a:p>
            <a:r>
              <a:rPr lang="en-US" sz="2400" dirty="0"/>
              <a:t>    @property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radius(self):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self._radius</a:t>
            </a:r>
            <a:endParaRPr lang="en-US" sz="2400" dirty="0"/>
          </a:p>
          <a:p>
            <a:r>
              <a:rPr lang="en-US" sz="2400" dirty="0"/>
              <a:t>    @</a:t>
            </a:r>
            <a:r>
              <a:rPr lang="en-US" sz="2400" dirty="0" err="1"/>
              <a:t>radius.setter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radius(self, radius):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if radius &lt; 0: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</a:t>
            </a:r>
            <a:r>
              <a:rPr lang="en-US" sz="2400" dirty="0" err="1">
                <a:solidFill>
                  <a:srgbClr val="FF0000"/>
                </a:solidFill>
              </a:rPr>
              <a:t>self._radius</a:t>
            </a:r>
            <a:r>
              <a:rPr lang="en-US" sz="2400" dirty="0">
                <a:solidFill>
                  <a:srgbClr val="FF0000"/>
                </a:solidFill>
              </a:rPr>
              <a:t> = 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else: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</a:t>
            </a:r>
            <a:r>
              <a:rPr lang="en-US" sz="2400" dirty="0" err="1">
                <a:solidFill>
                  <a:srgbClr val="FF0000"/>
                </a:solidFill>
              </a:rPr>
              <a:t>self._radius</a:t>
            </a:r>
            <a:r>
              <a:rPr lang="en-US" sz="2400" dirty="0">
                <a:solidFill>
                  <a:srgbClr val="FF0000"/>
                </a:solidFill>
              </a:rPr>
              <a:t> = radius</a:t>
            </a:r>
          </a:p>
          <a:p>
            <a:r>
              <a:rPr lang="en-US" sz="2400" dirty="0"/>
              <a:t>c = Circle(5)</a:t>
            </a:r>
          </a:p>
          <a:p>
            <a:r>
              <a:rPr lang="en-US" sz="2400" dirty="0" err="1"/>
              <a:t>c.radius</a:t>
            </a:r>
            <a:r>
              <a:rPr lang="en-US" sz="2400" dirty="0"/>
              <a:t> = 10</a:t>
            </a:r>
          </a:p>
          <a:p>
            <a:r>
              <a:rPr lang="en-US" sz="2400" dirty="0"/>
              <a:t>print </a:t>
            </a:r>
            <a:r>
              <a:rPr lang="en-US" sz="2400" dirty="0" err="1"/>
              <a:t>c.radius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>
            <a:off x="4171745" y="4440849"/>
            <a:ext cx="400255" cy="126797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56850" y="4890168"/>
            <a:ext cx="3458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Only need to change this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2643627" y="5841282"/>
            <a:ext cx="400255" cy="9055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42942" y="6109370"/>
            <a:ext cx="3458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Don’t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98298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54712" cy="1325563"/>
          </a:xfrm>
        </p:spPr>
        <p:txBody>
          <a:bodyPr/>
          <a:lstStyle/>
          <a:p>
            <a:r>
              <a:rPr lang="en-US" dirty="0"/>
              <a:t>Property Decorator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Person(object):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self.first_name</a:t>
            </a:r>
            <a:r>
              <a:rPr lang="en-US" sz="2400" dirty="0"/>
              <a:t> = </a:t>
            </a:r>
            <a:r>
              <a:rPr lang="en-US" sz="2400" dirty="0" err="1"/>
              <a:t>first_name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self.last_name</a:t>
            </a:r>
            <a:r>
              <a:rPr lang="en-US" sz="2400" dirty="0"/>
              <a:t> = </a:t>
            </a:r>
            <a:r>
              <a:rPr lang="en-US" sz="2400" dirty="0" err="1"/>
              <a:t>last_name</a:t>
            </a:r>
            <a:endParaRPr lang="en-US" sz="2400" dirty="0"/>
          </a:p>
          <a:p>
            <a:r>
              <a:rPr lang="en-US" sz="2400" dirty="0"/>
              <a:t>    @property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full_name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self.first_name</a:t>
            </a:r>
            <a:r>
              <a:rPr lang="en-US" sz="2400" dirty="0"/>
              <a:t> + ' ' + </a:t>
            </a:r>
            <a:r>
              <a:rPr lang="en-US" sz="2400" dirty="0" err="1"/>
              <a:t>self.last_name</a:t>
            </a:r>
            <a:endParaRPr lang="en-US" sz="2400" dirty="0"/>
          </a:p>
          <a:p>
            <a:r>
              <a:rPr lang="en-US" sz="2400" dirty="0"/>
              <a:t>    @</a:t>
            </a:r>
            <a:r>
              <a:rPr lang="en-US" sz="2400" dirty="0" err="1"/>
              <a:t>full_name.setter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full_name</a:t>
            </a:r>
            <a:r>
              <a:rPr lang="en-US" sz="2400" dirty="0"/>
              <a:t>(self, value):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 = </a:t>
            </a:r>
            <a:r>
              <a:rPr lang="en-US" sz="2400" dirty="0" err="1"/>
              <a:t>value.split</a:t>
            </a:r>
            <a:r>
              <a:rPr lang="en-US" sz="2400" dirty="0"/>
              <a:t>(' ')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self.first_name</a:t>
            </a:r>
            <a:r>
              <a:rPr lang="en-US" sz="2400" dirty="0"/>
              <a:t> = </a:t>
            </a:r>
            <a:r>
              <a:rPr lang="en-US" sz="2400" dirty="0" err="1"/>
              <a:t>first_name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self.last_name</a:t>
            </a:r>
            <a:r>
              <a:rPr lang="en-US" sz="2400" dirty="0"/>
              <a:t> = </a:t>
            </a:r>
            <a:r>
              <a:rPr lang="en-US" sz="2400" dirty="0" err="1"/>
              <a:t>last_name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399589" y="6484876"/>
            <a:ext cx="419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stackabuse.com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/python-properties/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784167" y="5163015"/>
            <a:ext cx="3359833" cy="14222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Hide the internal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9027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the internal implementation details of a class to </a:t>
            </a:r>
            <a:r>
              <a:rPr lang="en-US" dirty="0">
                <a:solidFill>
                  <a:srgbClr val="FF0000"/>
                </a:solidFill>
              </a:rPr>
              <a:t>avoid dependency</a:t>
            </a:r>
          </a:p>
          <a:p>
            <a:r>
              <a:rPr lang="en-US" dirty="0"/>
              <a:t>The outsides only need to know an interface</a:t>
            </a:r>
          </a:p>
          <a:p>
            <a:pPr lvl="1"/>
            <a:r>
              <a:rPr lang="en-US" dirty="0"/>
              <a:t>e.g., to set the radius of a circle, just call its setter method</a:t>
            </a:r>
          </a:p>
          <a:p>
            <a:r>
              <a:rPr lang="en-US" dirty="0"/>
              <a:t>Since outsiders don’t know the implementation details, we can change the implementation </a:t>
            </a:r>
          </a:p>
          <a:p>
            <a:pPr lvl="1"/>
            <a:r>
              <a:rPr lang="en-US" dirty="0"/>
              <a:t>e.g., to enforce the value of radius to be non-negative, just change the implementation of the setter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There are many conventions. Conventions in the slides are one possibility.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Variables names and function names</a:t>
            </a:r>
          </a:p>
          <a:p>
            <a:pPr lvl="1"/>
            <a:r>
              <a:rPr lang="en-US" dirty="0"/>
              <a:t>Lowercase with words separated by underscores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a_variable</a:t>
            </a:r>
            <a:r>
              <a:rPr lang="en-US" dirty="0"/>
              <a:t>, </a:t>
            </a:r>
            <a:r>
              <a:rPr lang="en-US" dirty="0" err="1"/>
              <a:t>a_function</a:t>
            </a:r>
            <a:r>
              <a:rPr lang="en-US" dirty="0"/>
              <a:t>()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7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names: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CapWords</a:t>
            </a:r>
            <a:r>
              <a:rPr lang="en-US" dirty="0"/>
              <a:t> convention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Attribute names:</a:t>
            </a:r>
          </a:p>
          <a:p>
            <a:pPr lvl="1"/>
            <a:r>
              <a:rPr lang="en-US" dirty="0"/>
              <a:t>Lowercase with words separated by underscores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public_attribute</a:t>
            </a:r>
            <a:endParaRPr lang="en-US" dirty="0"/>
          </a:p>
          <a:p>
            <a:pPr lvl="1"/>
            <a:r>
              <a:rPr lang="en-US" dirty="0"/>
              <a:t>Use one leading underscore for non-public attributes </a:t>
            </a:r>
          </a:p>
          <a:p>
            <a:pPr lvl="1"/>
            <a:r>
              <a:rPr lang="en-US" dirty="0"/>
              <a:t>e.g., _</a:t>
            </a:r>
            <a:r>
              <a:rPr lang="en-US" dirty="0" err="1"/>
              <a:t>private_attribute</a:t>
            </a:r>
            <a:endParaRPr lang="en-US" dirty="0"/>
          </a:p>
          <a:p>
            <a:r>
              <a:rPr lang="en-US" dirty="0"/>
              <a:t>Method names:</a:t>
            </a:r>
          </a:p>
          <a:p>
            <a:pPr lvl="1"/>
            <a:r>
              <a:rPr lang="en-US" dirty="0"/>
              <a:t>Lowercase with words separated by underscores</a:t>
            </a:r>
          </a:p>
          <a:p>
            <a:pPr lvl="1"/>
            <a:r>
              <a:rPr lang="en-US" dirty="0"/>
              <a:t>Use one leading underscore for non-public methods</a:t>
            </a:r>
          </a:p>
        </p:txBody>
      </p:sp>
    </p:spTree>
    <p:extLst>
      <p:ext uri="{BB962C8B-B14F-4D97-AF65-F5344CB8AC3E}">
        <p14:creationId xmlns:p14="http://schemas.microsoft.com/office/powerpoint/2010/main" val="104575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1825625"/>
            <a:ext cx="773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volume):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self.volume</a:t>
            </a:r>
            <a:r>
              <a:rPr lang="en-US" sz="2400" dirty="0"/>
              <a:t> = volume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print_volume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 "The volume is %.1f" % </a:t>
            </a:r>
            <a:r>
              <a:rPr lang="en-US" sz="2400" dirty="0" err="1"/>
              <a:t>self.volume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IceCream.print_volume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&lt;unbound method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IceCream.print_volume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8650" y="5666813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An instance method is originally unbound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341756" y="4917689"/>
            <a:ext cx="11151" cy="671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Instance Method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8934" y="377854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No ()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02205" y="3963206"/>
            <a:ext cx="986730" cy="319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6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for assignment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health is the health cap.</a:t>
            </a:r>
          </a:p>
          <a:p>
            <a:endParaRPr lang="en-US" dirty="0"/>
          </a:p>
          <a:p>
            <a:r>
              <a:rPr lang="en-US" dirty="0"/>
              <a:t>After healing, the health should not exceed health cap!</a:t>
            </a:r>
          </a:p>
        </p:txBody>
      </p:sp>
    </p:spTree>
    <p:extLst>
      <p:ext uri="{BB962C8B-B14F-4D97-AF65-F5344CB8AC3E}">
        <p14:creationId xmlns:p14="http://schemas.microsoft.com/office/powerpoint/2010/main" val="288471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Property decorator:</a:t>
            </a:r>
          </a:p>
          <a:p>
            <a:r>
              <a:rPr lang="en-US" dirty="0">
                <a:hlinkClick r:id="rId2"/>
              </a:rPr>
              <a:t>http://stackabuse.com/python-properties/</a:t>
            </a:r>
            <a:endParaRPr lang="en-US" dirty="0"/>
          </a:p>
          <a:p>
            <a:r>
              <a:rPr lang="en-US" dirty="0">
                <a:hlinkClick r:id="rId3"/>
              </a:rPr>
              <a:t>http://www.python-course.eu/python3_properties.php</a:t>
            </a:r>
            <a:endParaRPr lang="en-US" dirty="0"/>
          </a:p>
          <a:p>
            <a:r>
              <a:rPr lang="en-US" dirty="0"/>
              <a:t>Static method and class method:</a:t>
            </a:r>
          </a:p>
          <a:p>
            <a:r>
              <a:rPr lang="en-US" dirty="0">
                <a:hlinkClick r:id="rId4"/>
              </a:rPr>
              <a:t>http://lifecs.likai.org/2014/03/really-understanding-python.html</a:t>
            </a:r>
            <a:endParaRPr lang="en-US" dirty="0"/>
          </a:p>
          <a:p>
            <a:r>
              <a:rPr lang="en-US" dirty="0"/>
              <a:t>Naming convention:</a:t>
            </a:r>
          </a:p>
          <a:p>
            <a:r>
              <a:rPr lang="en-US" dirty="0">
                <a:hlinkClick r:id="rId5"/>
              </a:rPr>
              <a:t>https://www.python.org/dev/peps/pep-0008/#type-variable-names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78D1-8BB7-4CD5-90CC-75DBEE47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Chinese New Year!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9A7A-2494-478E-9EE6-D0DE62E6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1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202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volume):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self.volume</a:t>
            </a:r>
            <a:r>
              <a:rPr lang="en-US" sz="2400" dirty="0"/>
              <a:t> = volume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print_volume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 "The volume is %.1f" % </a:t>
            </a:r>
            <a:r>
              <a:rPr lang="en-US" sz="2400" dirty="0" err="1"/>
              <a:t>self.volume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IceCream.print_volume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TypeError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unbound method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print_volume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must be called with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IceCream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instance as first argument</a:t>
            </a:r>
          </a:p>
        </p:txBody>
      </p:sp>
    </p:spTree>
    <p:extLst>
      <p:ext uri="{BB962C8B-B14F-4D97-AF65-F5344CB8AC3E}">
        <p14:creationId xmlns:p14="http://schemas.microsoft.com/office/powerpoint/2010/main" val="61530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volume):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self.volume</a:t>
            </a:r>
            <a:r>
              <a:rPr lang="en-US" sz="2400" dirty="0"/>
              <a:t> = volume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print_volume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 "The volume is %.1f" % </a:t>
            </a:r>
            <a:r>
              <a:rPr lang="en-US" sz="2400" dirty="0" err="1"/>
              <a:t>self.volume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IceCream</a:t>
            </a:r>
            <a:r>
              <a:rPr lang="en-US" sz="2400" dirty="0">
                <a:solidFill>
                  <a:srgbClr val="FF0000"/>
                </a:solidFill>
              </a:rPr>
              <a:t>(20)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i.print_volume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&lt;bound method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IceCream.print_volume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&lt;__main__.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IceCream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 at 0x1006ce290&gt;&gt;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1474" y="6123951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The 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i.print_volume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() method is a bound method</a:t>
            </a:r>
          </a:p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It is bound to the instance 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137317" y="5561495"/>
            <a:ext cx="3717" cy="554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2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volume):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self.volume</a:t>
            </a:r>
            <a:r>
              <a:rPr lang="en-US" sz="2400" dirty="0"/>
              <a:t> = volume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print_volume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 "The volume is %.1f" % </a:t>
            </a:r>
            <a:r>
              <a:rPr lang="en-US" sz="2400" dirty="0" err="1"/>
              <a:t>self.volume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IceCream</a:t>
            </a:r>
            <a:r>
              <a:rPr lang="en-US" sz="2400" dirty="0">
                <a:solidFill>
                  <a:srgbClr val="FF0000"/>
                </a:solidFill>
              </a:rPr>
              <a:t>(20)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i.print_volume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The volume is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5131445"/>
            <a:ext cx="4557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Since 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i.print_volume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() is bound to 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i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is implicitly passed as the first argument 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8284" y="4384477"/>
            <a:ext cx="1906857" cy="767502"/>
            <a:chOff x="968864" y="3295961"/>
            <a:chExt cx="2682208" cy="767502"/>
          </a:xfrm>
        </p:grpSpPr>
        <p:sp>
          <p:nvSpPr>
            <p:cNvPr id="8" name="Arc 7"/>
            <p:cNvSpPr/>
            <p:nvPr/>
          </p:nvSpPr>
          <p:spPr>
            <a:xfrm rot="10616362">
              <a:off x="968864" y="3295961"/>
              <a:ext cx="2682208" cy="767502"/>
            </a:xfrm>
            <a:prstGeom prst="arc">
              <a:avLst>
                <a:gd name="adj1" fmla="val 11023583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00761" y="3694938"/>
              <a:ext cx="319548" cy="696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09158" y="3683787"/>
              <a:ext cx="0" cy="2191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83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radius = 10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volume):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self.volume</a:t>
            </a:r>
            <a:r>
              <a:rPr lang="en-US" sz="2400" dirty="0"/>
              <a:t> = volume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IceCream.radius</a:t>
            </a: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10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768539" y="2246079"/>
            <a:ext cx="2036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Class attribute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09384" y="2430745"/>
            <a:ext cx="20964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18605" y="5599656"/>
            <a:ext cx="2506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Access from the class, not instance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082973" y="4872613"/>
            <a:ext cx="1215483" cy="859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298384" y="3404248"/>
            <a:ext cx="1569177" cy="628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00316" y="3868571"/>
            <a:ext cx="2036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Instance attribute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9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that bound to a class</a:t>
            </a:r>
          </a:p>
          <a:p>
            <a:r>
              <a:rPr lang="en-US" dirty="0"/>
              <a:t>Like static method in C++/Java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radius = 10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@</a:t>
            </a:r>
            <a:r>
              <a:rPr lang="en-US" sz="2400" dirty="0" err="1">
                <a:solidFill>
                  <a:srgbClr val="FF0000"/>
                </a:solidFill>
              </a:rPr>
              <a:t>classmethod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print_radius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print "The radius is %.1f" % </a:t>
            </a:r>
            <a:r>
              <a:rPr lang="en-US" sz="2400" dirty="0" err="1"/>
              <a:t>cls.radius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IceCream.print_radius</a:t>
            </a: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&lt;bound method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type.print_radius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&lt;class '__main__.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IceCream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'&gt;&gt;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78459" y="2648424"/>
            <a:ext cx="791737" cy="351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941835" y="2323870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The first argument must be </a:t>
            </a:r>
            <a:r>
              <a:rPr lang="en-US" dirty="0" err="1">
                <a:solidFill>
                  <a:srgbClr val="0070C0"/>
                </a:solidFill>
                <a:latin typeface="Arial" charset="0"/>
              </a:rPr>
              <a:t>cls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9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9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25625"/>
            <a:ext cx="77368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IceCream</a:t>
            </a:r>
            <a:r>
              <a:rPr lang="en-US" sz="2400" dirty="0"/>
              <a:t>(object):</a:t>
            </a:r>
          </a:p>
          <a:p>
            <a:r>
              <a:rPr lang="en-US" sz="2400" dirty="0"/>
              <a:t>    radius = 10</a:t>
            </a:r>
          </a:p>
          <a:p>
            <a:r>
              <a:rPr lang="en-US" sz="2400" dirty="0"/>
              <a:t>    @</a:t>
            </a:r>
            <a:r>
              <a:rPr lang="en-US" sz="2400" dirty="0" err="1"/>
              <a:t>classmethod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print_radius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print "The radius is %.1f" % </a:t>
            </a:r>
            <a:r>
              <a:rPr lang="en-US" sz="2400" dirty="0" err="1"/>
              <a:t>cls.radius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IceCream.print_radius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09596" y="4074174"/>
            <a:ext cx="2029522" cy="767502"/>
            <a:chOff x="968864" y="3295961"/>
            <a:chExt cx="2682208" cy="767502"/>
          </a:xfrm>
        </p:grpSpPr>
        <p:sp>
          <p:nvSpPr>
            <p:cNvPr id="9" name="Arc 8"/>
            <p:cNvSpPr/>
            <p:nvPr/>
          </p:nvSpPr>
          <p:spPr>
            <a:xfrm rot="10616362">
              <a:off x="968864" y="3295961"/>
              <a:ext cx="2682208" cy="767502"/>
            </a:xfrm>
            <a:prstGeom prst="arc">
              <a:avLst>
                <a:gd name="adj1" fmla="val 11023583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300761" y="3694938"/>
              <a:ext cx="319548" cy="696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609158" y="3683787"/>
              <a:ext cx="0" cy="2191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628650" y="4872613"/>
            <a:ext cx="6485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Since </a:t>
            </a:r>
            <a:r>
              <a:rPr lang="en-US" dirty="0" err="1">
                <a:solidFill>
                  <a:srgbClr val="0070C0"/>
                </a:solidFill>
              </a:rPr>
              <a:t>IceCream.print_radius</a:t>
            </a:r>
            <a:r>
              <a:rPr lang="en-US" dirty="0">
                <a:solidFill>
                  <a:srgbClr val="0070C0"/>
                </a:solidFill>
              </a:rPr>
              <a:t>() is bound to the class </a:t>
            </a:r>
            <a:r>
              <a:rPr lang="en-US" dirty="0" err="1">
                <a:solidFill>
                  <a:srgbClr val="0070C0"/>
                </a:solidFill>
              </a:rPr>
              <a:t>IceCream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IceCream</a:t>
            </a:r>
            <a:r>
              <a:rPr lang="en-US" dirty="0">
                <a:solidFill>
                  <a:srgbClr val="0070C0"/>
                </a:solidFill>
              </a:rPr>
              <a:t> is implicitly passed as the first argument </a:t>
            </a:r>
          </a:p>
        </p:txBody>
      </p:sp>
    </p:spTree>
    <p:extLst>
      <p:ext uri="{BB962C8B-B14F-4D97-AF65-F5344CB8AC3E}">
        <p14:creationId xmlns:p14="http://schemas.microsoft.com/office/powerpoint/2010/main" val="81413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6594</TotalTime>
  <Words>1915</Words>
  <Application>Microsoft Office PowerPoint</Application>
  <PresentationFormat>On-screen Show (4:3)</PresentationFormat>
  <Paragraphs>384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Theme</vt:lpstr>
      <vt:lpstr>Tutorial 6: More Python OOP</vt:lpstr>
      <vt:lpstr>Outline</vt:lpstr>
      <vt:lpstr>Instance Method</vt:lpstr>
      <vt:lpstr>Instance Method</vt:lpstr>
      <vt:lpstr>Instance Method</vt:lpstr>
      <vt:lpstr>Instance Method</vt:lpstr>
      <vt:lpstr>Class Attributes</vt:lpstr>
      <vt:lpstr>Class Method</vt:lpstr>
      <vt:lpstr>Class Method</vt:lpstr>
      <vt:lpstr>Class Method</vt:lpstr>
      <vt:lpstr>Static Methods</vt:lpstr>
      <vt:lpstr>Static Methods</vt:lpstr>
      <vt:lpstr>What if we use functions?</vt:lpstr>
      <vt:lpstr>Static Methods</vt:lpstr>
      <vt:lpstr>Static Methods</vt:lpstr>
      <vt:lpstr>Method or Function arguments</vt:lpstr>
      <vt:lpstr>Getter and Setter</vt:lpstr>
      <vt:lpstr>Getter and Setter in Python</vt:lpstr>
      <vt:lpstr>Best Practice in Python</vt:lpstr>
      <vt:lpstr>Access the attributes directly</vt:lpstr>
      <vt:lpstr>Access the attributes directly</vt:lpstr>
      <vt:lpstr>Access the attributes directly</vt:lpstr>
      <vt:lpstr>Access the attributes directly</vt:lpstr>
      <vt:lpstr>Property Decorator</vt:lpstr>
      <vt:lpstr>Property Decorator</vt:lpstr>
      <vt:lpstr>Property Decorator</vt:lpstr>
      <vt:lpstr>Data Encapsulation</vt:lpstr>
      <vt:lpstr>Python naming conventions</vt:lpstr>
      <vt:lpstr>Python naming conventions</vt:lpstr>
      <vt:lpstr>Hint for assignment 2 </vt:lpstr>
      <vt:lpstr>Learning resources</vt:lpstr>
      <vt:lpstr>Happy Chinese New Year!</vt:lpstr>
      <vt:lpstr>END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Chan</dc:creator>
  <cp:lastModifiedBy>YE, Zhizhen</cp:lastModifiedBy>
  <cp:revision>1856</cp:revision>
  <dcterms:created xsi:type="dcterms:W3CDTF">2017-02-08T13:47:46Z</dcterms:created>
  <dcterms:modified xsi:type="dcterms:W3CDTF">2018-02-13T05:36:53Z</dcterms:modified>
</cp:coreProperties>
</file>