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0" autoAdjust="0"/>
    <p:restoredTop sz="94729" autoAdjust="0"/>
  </p:normalViewPr>
  <p:slideViewPr>
    <p:cSldViewPr>
      <p:cViewPr varScale="1">
        <p:scale>
          <a:sx n="112" d="100"/>
          <a:sy n="112" d="100"/>
        </p:scale>
        <p:origin x="1640"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TW" i="1" dirty="0">
                <a:solidFill>
                  <a:schemeClr val="tx1"/>
                </a:solidFill>
              </a:rPr>
              <a:t>s</a:t>
            </a:r>
          </a:p>
          <a:p>
            <a:r>
              <a:rPr lang="en-US" altLang="zh-TW" i="1" dirty="0">
                <a:solidFill>
                  <a:schemeClr val="tx1"/>
                </a:solidFill>
              </a:rPr>
              <a:t>r</a:t>
            </a:r>
            <a:endParaRPr lang="zh-TW" altLang="en-US" i="1" dirty="0">
              <a:solidFill>
                <a:schemeClr val="tx1"/>
              </a:solidFill>
            </a:endParaRPr>
          </a:p>
        </p:txBody>
      </p:sp>
      <p:sp>
        <p:nvSpPr>
          <p:cNvPr id="69" name="Rectangle 68"/>
          <p:cNvSpPr/>
          <p:nvPr/>
        </p:nvSpPr>
        <p:spPr>
          <a:xfrm>
            <a:off x="228600" y="914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urier New" pitchFamily="49" charset="0"/>
                <a:cs typeface="Courier New" pitchFamily="49" charset="0"/>
              </a:rPr>
              <a:t>G</a:t>
            </a:r>
            <a:endParaRPr lang="zh-TW" altLang="en-US" dirty="0">
              <a:solidFill>
                <a:schemeClr val="tx1"/>
              </a:solidFill>
              <a:latin typeface="Courier New" pitchFamily="49" charset="0"/>
              <a:cs typeface="Courier New" pitchFamily="49" charset="0"/>
            </a:endParaRPr>
          </a:p>
        </p:txBody>
      </p:sp>
      <p:sp>
        <p:nvSpPr>
          <p:cNvPr id="70" name="Rectangle 69"/>
          <p:cNvSpPr/>
          <p:nvPr/>
        </p:nvSpPr>
        <p:spPr>
          <a:xfrm>
            <a:off x="228600" y="16002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urier New" pitchFamily="49" charset="0"/>
                <a:cs typeface="Courier New" pitchFamily="49" charset="0"/>
              </a:rPr>
              <a:t>T</a:t>
            </a:r>
            <a:endParaRPr lang="zh-TW" altLang="en-US" dirty="0">
              <a:solidFill>
                <a:schemeClr val="tx1"/>
              </a:solidFill>
              <a:latin typeface="Courier New" pitchFamily="49" charset="0"/>
              <a:cs typeface="Courier New" pitchFamily="49" charset="0"/>
            </a:endParaRPr>
          </a:p>
        </p:txBody>
      </p:sp>
      <p:sp>
        <p:nvSpPr>
          <p:cNvPr id="71" name="Rectangle 70"/>
          <p:cNvSpPr/>
          <p:nvPr/>
        </p:nvSpPr>
        <p:spPr>
          <a:xfrm>
            <a:off x="228600" y="22860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urier New" pitchFamily="49" charset="0"/>
                <a:cs typeface="Courier New" pitchFamily="49" charset="0"/>
              </a:rPr>
              <a:t>A</a:t>
            </a:r>
            <a:endParaRPr lang="zh-TW" altLang="en-US" dirty="0">
              <a:solidFill>
                <a:schemeClr val="tx1"/>
              </a:solidFill>
              <a:latin typeface="Courier New" pitchFamily="49" charset="0"/>
              <a:cs typeface="Courier New" pitchFamily="49" charset="0"/>
            </a:endParaRPr>
          </a:p>
        </p:txBody>
      </p:sp>
      <p:sp>
        <p:nvSpPr>
          <p:cNvPr id="73" name="Rectangle 72"/>
          <p:cNvSpPr/>
          <p:nvPr/>
        </p:nvSpPr>
        <p:spPr>
          <a:xfrm>
            <a:off x="228600" y="29718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urier New" pitchFamily="49" charset="0"/>
                <a:cs typeface="Courier New" pitchFamily="49" charset="0"/>
              </a:rPr>
              <a:t>C</a:t>
            </a:r>
            <a:endParaRPr lang="zh-TW" altLang="en-US" dirty="0">
              <a:solidFill>
                <a:schemeClr val="tx1"/>
              </a:solidFill>
              <a:latin typeface="Courier New" pitchFamily="49" charset="0"/>
              <a:cs typeface="Courier New" pitchFamily="49" charset="0"/>
            </a:endParaRPr>
          </a:p>
        </p:txBody>
      </p:sp>
      <p:sp>
        <p:nvSpPr>
          <p:cNvPr id="84" name="Rectangle 83"/>
          <p:cNvSpPr/>
          <p:nvPr/>
        </p:nvSpPr>
        <p:spPr>
          <a:xfrm>
            <a:off x="914400" y="228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urier New" pitchFamily="49" charset="0"/>
                <a:cs typeface="Courier New" pitchFamily="49" charset="0"/>
              </a:rPr>
              <a:t>C</a:t>
            </a:r>
            <a:endParaRPr lang="zh-TW" altLang="en-US" dirty="0">
              <a:solidFill>
                <a:schemeClr val="tx1"/>
              </a:solidFill>
              <a:latin typeface="Courier New" pitchFamily="49" charset="0"/>
              <a:cs typeface="Courier New" pitchFamily="49" charset="0"/>
            </a:endParaRPr>
          </a:p>
        </p:txBody>
      </p:sp>
      <p:sp>
        <p:nvSpPr>
          <p:cNvPr id="86" name="Rectangle 85"/>
          <p:cNvSpPr/>
          <p:nvPr/>
        </p:nvSpPr>
        <p:spPr>
          <a:xfrm>
            <a:off x="914400" y="914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87" name="Rectangle 86"/>
          <p:cNvSpPr/>
          <p:nvPr/>
        </p:nvSpPr>
        <p:spPr>
          <a:xfrm>
            <a:off x="914400" y="16002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88" name="Rectangle 87"/>
          <p:cNvSpPr/>
          <p:nvPr/>
        </p:nvSpPr>
        <p:spPr>
          <a:xfrm>
            <a:off x="914400" y="22860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89" name="Rectangle 88"/>
          <p:cNvSpPr/>
          <p:nvPr/>
        </p:nvSpPr>
        <p:spPr>
          <a:xfrm>
            <a:off x="914400" y="29718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92" name="Rectangle 91"/>
          <p:cNvSpPr/>
          <p:nvPr/>
        </p:nvSpPr>
        <p:spPr>
          <a:xfrm>
            <a:off x="1600200" y="228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urier New" pitchFamily="49" charset="0"/>
                <a:cs typeface="Courier New" pitchFamily="49" charset="0"/>
              </a:rPr>
              <a:t>C</a:t>
            </a:r>
            <a:endParaRPr lang="zh-TW" altLang="en-US" dirty="0">
              <a:solidFill>
                <a:schemeClr val="tx1"/>
              </a:solidFill>
              <a:latin typeface="Courier New" pitchFamily="49" charset="0"/>
              <a:cs typeface="Courier New" pitchFamily="49" charset="0"/>
            </a:endParaRPr>
          </a:p>
        </p:txBody>
      </p:sp>
      <p:sp>
        <p:nvSpPr>
          <p:cNvPr id="94" name="Rectangle 93"/>
          <p:cNvSpPr/>
          <p:nvPr/>
        </p:nvSpPr>
        <p:spPr>
          <a:xfrm>
            <a:off x="1600200" y="914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95" name="Rectangle 94"/>
          <p:cNvSpPr/>
          <p:nvPr/>
        </p:nvSpPr>
        <p:spPr>
          <a:xfrm>
            <a:off x="1600200" y="16002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96" name="Rectangle 95"/>
          <p:cNvSpPr/>
          <p:nvPr/>
        </p:nvSpPr>
        <p:spPr>
          <a:xfrm>
            <a:off x="1600200" y="22860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97" name="Rectangle 96"/>
          <p:cNvSpPr/>
          <p:nvPr/>
        </p:nvSpPr>
        <p:spPr>
          <a:xfrm>
            <a:off x="1600200" y="29718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00" name="Rectangle 99"/>
          <p:cNvSpPr/>
          <p:nvPr/>
        </p:nvSpPr>
        <p:spPr>
          <a:xfrm>
            <a:off x="2286000" y="228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urier New" pitchFamily="49" charset="0"/>
                <a:cs typeface="Courier New" pitchFamily="49" charset="0"/>
              </a:rPr>
              <a:t>T</a:t>
            </a:r>
            <a:endParaRPr lang="zh-TW" altLang="en-US" dirty="0">
              <a:solidFill>
                <a:schemeClr val="tx1"/>
              </a:solidFill>
              <a:latin typeface="Courier New" pitchFamily="49" charset="0"/>
              <a:cs typeface="Courier New" pitchFamily="49" charset="0"/>
            </a:endParaRPr>
          </a:p>
        </p:txBody>
      </p:sp>
      <p:sp>
        <p:nvSpPr>
          <p:cNvPr id="102" name="Rectangle 101"/>
          <p:cNvSpPr/>
          <p:nvPr/>
        </p:nvSpPr>
        <p:spPr>
          <a:xfrm>
            <a:off x="2286000" y="914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03" name="Rectangle 102"/>
          <p:cNvSpPr/>
          <p:nvPr/>
        </p:nvSpPr>
        <p:spPr>
          <a:xfrm>
            <a:off x="2286000" y="16002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04" name="Rectangle 103"/>
          <p:cNvSpPr/>
          <p:nvPr/>
        </p:nvSpPr>
        <p:spPr>
          <a:xfrm>
            <a:off x="2286000" y="22860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05" name="Rectangle 104"/>
          <p:cNvSpPr/>
          <p:nvPr/>
        </p:nvSpPr>
        <p:spPr>
          <a:xfrm>
            <a:off x="2286000" y="29718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08" name="Rectangle 107"/>
          <p:cNvSpPr/>
          <p:nvPr/>
        </p:nvSpPr>
        <p:spPr>
          <a:xfrm>
            <a:off x="2971800" y="228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urier New" pitchFamily="49" charset="0"/>
                <a:cs typeface="Courier New" pitchFamily="49" charset="0"/>
              </a:rPr>
              <a:t>C</a:t>
            </a:r>
            <a:endParaRPr lang="zh-TW" altLang="en-US" dirty="0">
              <a:solidFill>
                <a:schemeClr val="tx1"/>
              </a:solidFill>
              <a:latin typeface="Courier New" pitchFamily="49" charset="0"/>
              <a:cs typeface="Courier New" pitchFamily="49" charset="0"/>
            </a:endParaRPr>
          </a:p>
        </p:txBody>
      </p:sp>
      <p:sp>
        <p:nvSpPr>
          <p:cNvPr id="110" name="Rectangle 109"/>
          <p:cNvSpPr/>
          <p:nvPr/>
        </p:nvSpPr>
        <p:spPr>
          <a:xfrm>
            <a:off x="2971800" y="914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11" name="Rectangle 110"/>
          <p:cNvSpPr/>
          <p:nvPr/>
        </p:nvSpPr>
        <p:spPr>
          <a:xfrm>
            <a:off x="2971800" y="16002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12" name="Rectangle 111"/>
          <p:cNvSpPr/>
          <p:nvPr/>
        </p:nvSpPr>
        <p:spPr>
          <a:xfrm>
            <a:off x="2971800" y="22860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13" name="Rectangle 112"/>
          <p:cNvSpPr/>
          <p:nvPr/>
        </p:nvSpPr>
        <p:spPr>
          <a:xfrm>
            <a:off x="2971800" y="29718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16" name="Rectangle 115"/>
          <p:cNvSpPr/>
          <p:nvPr/>
        </p:nvSpPr>
        <p:spPr>
          <a:xfrm>
            <a:off x="3657600" y="228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urier New" pitchFamily="49" charset="0"/>
                <a:cs typeface="Courier New" pitchFamily="49" charset="0"/>
              </a:rPr>
              <a:t>C</a:t>
            </a:r>
            <a:endParaRPr lang="zh-TW" altLang="en-US" dirty="0">
              <a:solidFill>
                <a:schemeClr val="tx1"/>
              </a:solidFill>
              <a:latin typeface="Courier New" pitchFamily="49" charset="0"/>
              <a:cs typeface="Courier New" pitchFamily="49" charset="0"/>
            </a:endParaRPr>
          </a:p>
        </p:txBody>
      </p:sp>
      <p:sp>
        <p:nvSpPr>
          <p:cNvPr id="118" name="Rectangle 117"/>
          <p:cNvSpPr/>
          <p:nvPr/>
        </p:nvSpPr>
        <p:spPr>
          <a:xfrm>
            <a:off x="3657600" y="914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19" name="Rectangle 118"/>
          <p:cNvSpPr/>
          <p:nvPr/>
        </p:nvSpPr>
        <p:spPr>
          <a:xfrm>
            <a:off x="3657600" y="16002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20" name="Rectangle 119"/>
          <p:cNvSpPr/>
          <p:nvPr/>
        </p:nvSpPr>
        <p:spPr>
          <a:xfrm>
            <a:off x="3657600" y="22860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21" name="Rectangle 120"/>
          <p:cNvSpPr/>
          <p:nvPr/>
        </p:nvSpPr>
        <p:spPr>
          <a:xfrm>
            <a:off x="3657600" y="29718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cxnSp>
        <p:nvCxnSpPr>
          <p:cNvPr id="125" name="Straight Connector 124"/>
          <p:cNvCxnSpPr/>
          <p:nvPr/>
        </p:nvCxnSpPr>
        <p:spPr>
          <a:xfrm>
            <a:off x="228600" y="228600"/>
            <a:ext cx="6858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1066800" y="10668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00" name="Rectangle 199"/>
          <p:cNvSpPr/>
          <p:nvPr/>
        </p:nvSpPr>
        <p:spPr>
          <a:xfrm>
            <a:off x="1066800" y="17526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01" name="Rectangle 200"/>
          <p:cNvSpPr/>
          <p:nvPr/>
        </p:nvSpPr>
        <p:spPr>
          <a:xfrm>
            <a:off x="1066800" y="24384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02" name="Rectangle 201"/>
          <p:cNvSpPr/>
          <p:nvPr/>
        </p:nvSpPr>
        <p:spPr>
          <a:xfrm>
            <a:off x="1066800" y="31242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06" name="Rectangle 205"/>
          <p:cNvSpPr/>
          <p:nvPr/>
        </p:nvSpPr>
        <p:spPr>
          <a:xfrm>
            <a:off x="1752600" y="10668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07" name="Rectangle 206"/>
          <p:cNvSpPr/>
          <p:nvPr/>
        </p:nvSpPr>
        <p:spPr>
          <a:xfrm>
            <a:off x="1752600" y="17526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08" name="Rectangle 207"/>
          <p:cNvSpPr/>
          <p:nvPr/>
        </p:nvSpPr>
        <p:spPr>
          <a:xfrm>
            <a:off x="1752600" y="24384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09" name="Rectangle 208"/>
          <p:cNvSpPr/>
          <p:nvPr/>
        </p:nvSpPr>
        <p:spPr>
          <a:xfrm>
            <a:off x="1752600" y="31242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13" name="Rectangle 212"/>
          <p:cNvSpPr/>
          <p:nvPr/>
        </p:nvSpPr>
        <p:spPr>
          <a:xfrm>
            <a:off x="2438400" y="10668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14" name="Rectangle 213"/>
          <p:cNvSpPr/>
          <p:nvPr/>
        </p:nvSpPr>
        <p:spPr>
          <a:xfrm>
            <a:off x="2438400" y="17526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15" name="Rectangle 214"/>
          <p:cNvSpPr/>
          <p:nvPr/>
        </p:nvSpPr>
        <p:spPr>
          <a:xfrm>
            <a:off x="2438400" y="24384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16" name="Rectangle 215"/>
          <p:cNvSpPr/>
          <p:nvPr/>
        </p:nvSpPr>
        <p:spPr>
          <a:xfrm>
            <a:off x="2438400" y="31242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20" name="Rectangle 219"/>
          <p:cNvSpPr/>
          <p:nvPr/>
        </p:nvSpPr>
        <p:spPr>
          <a:xfrm>
            <a:off x="3124200" y="10668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21" name="Rectangle 220"/>
          <p:cNvSpPr/>
          <p:nvPr/>
        </p:nvSpPr>
        <p:spPr>
          <a:xfrm>
            <a:off x="3124200" y="17526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22" name="Rectangle 221"/>
          <p:cNvSpPr/>
          <p:nvPr/>
        </p:nvSpPr>
        <p:spPr>
          <a:xfrm>
            <a:off x="3124200" y="24384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223" name="Rectangle 222"/>
          <p:cNvSpPr/>
          <p:nvPr/>
        </p:nvSpPr>
        <p:spPr>
          <a:xfrm>
            <a:off x="3124200" y="31242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27" name="Rectangle 226"/>
          <p:cNvSpPr/>
          <p:nvPr/>
        </p:nvSpPr>
        <p:spPr>
          <a:xfrm>
            <a:off x="3810000" y="10668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28" name="Rectangle 227"/>
          <p:cNvSpPr/>
          <p:nvPr/>
        </p:nvSpPr>
        <p:spPr>
          <a:xfrm>
            <a:off x="3810000" y="17526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29" name="Rectangle 228"/>
          <p:cNvSpPr/>
          <p:nvPr/>
        </p:nvSpPr>
        <p:spPr>
          <a:xfrm>
            <a:off x="3810000" y="24384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30" name="Rectangle 229"/>
          <p:cNvSpPr/>
          <p:nvPr/>
        </p:nvSpPr>
        <p:spPr>
          <a:xfrm>
            <a:off x="3810000" y="31242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74" name="Rectangle 173"/>
          <p:cNvSpPr/>
          <p:nvPr/>
        </p:nvSpPr>
        <p:spPr>
          <a:xfrm>
            <a:off x="228600" y="3657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urier New" pitchFamily="49" charset="0"/>
                <a:cs typeface="Courier New" pitchFamily="49" charset="0"/>
              </a:rPr>
              <a:t>C</a:t>
            </a:r>
            <a:endParaRPr lang="zh-TW" altLang="en-US" dirty="0">
              <a:solidFill>
                <a:schemeClr val="tx1"/>
              </a:solidFill>
              <a:latin typeface="Courier New" pitchFamily="49" charset="0"/>
              <a:cs typeface="Courier New" pitchFamily="49" charset="0"/>
            </a:endParaRPr>
          </a:p>
        </p:txBody>
      </p:sp>
      <p:sp>
        <p:nvSpPr>
          <p:cNvPr id="176" name="Rectangle 175"/>
          <p:cNvSpPr/>
          <p:nvPr/>
        </p:nvSpPr>
        <p:spPr>
          <a:xfrm>
            <a:off x="914400" y="3657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77" name="Rectangle 176"/>
          <p:cNvSpPr/>
          <p:nvPr/>
        </p:nvSpPr>
        <p:spPr>
          <a:xfrm>
            <a:off x="1600200" y="3657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78" name="Rectangle 177"/>
          <p:cNvSpPr/>
          <p:nvPr/>
        </p:nvSpPr>
        <p:spPr>
          <a:xfrm>
            <a:off x="2286000" y="3657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79" name="Rectangle 178"/>
          <p:cNvSpPr/>
          <p:nvPr/>
        </p:nvSpPr>
        <p:spPr>
          <a:xfrm>
            <a:off x="2971800" y="3657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80" name="Rectangle 179"/>
          <p:cNvSpPr/>
          <p:nvPr/>
        </p:nvSpPr>
        <p:spPr>
          <a:xfrm>
            <a:off x="3657600" y="3657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83" name="Rectangle 182"/>
          <p:cNvSpPr/>
          <p:nvPr/>
        </p:nvSpPr>
        <p:spPr>
          <a:xfrm>
            <a:off x="1066800" y="38100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84" name="Rectangle 183"/>
          <p:cNvSpPr/>
          <p:nvPr/>
        </p:nvSpPr>
        <p:spPr>
          <a:xfrm>
            <a:off x="1752600" y="38100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86" name="Rectangle 185"/>
          <p:cNvSpPr/>
          <p:nvPr/>
        </p:nvSpPr>
        <p:spPr>
          <a:xfrm>
            <a:off x="2438400" y="38100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87" name="Rectangle 186"/>
          <p:cNvSpPr/>
          <p:nvPr/>
        </p:nvSpPr>
        <p:spPr>
          <a:xfrm>
            <a:off x="3124200" y="38100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89" name="Rectangle 188"/>
          <p:cNvSpPr/>
          <p:nvPr/>
        </p:nvSpPr>
        <p:spPr>
          <a:xfrm>
            <a:off x="3810000" y="38100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41" name="Rectangle 240"/>
          <p:cNvSpPr/>
          <p:nvPr/>
        </p:nvSpPr>
        <p:spPr>
          <a:xfrm>
            <a:off x="4343400" y="228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urier New" pitchFamily="49" charset="0"/>
                <a:cs typeface="Courier New" pitchFamily="49" charset="0"/>
              </a:rPr>
              <a:t>Ø</a:t>
            </a:r>
            <a:endParaRPr lang="zh-TW" altLang="en-US" dirty="0">
              <a:solidFill>
                <a:schemeClr val="tx1"/>
              </a:solidFill>
              <a:latin typeface="Courier New" pitchFamily="49" charset="0"/>
              <a:cs typeface="Courier New" pitchFamily="49" charset="0"/>
            </a:endParaRPr>
          </a:p>
        </p:txBody>
      </p:sp>
      <p:sp>
        <p:nvSpPr>
          <p:cNvPr id="243" name="Rectangle 242"/>
          <p:cNvSpPr/>
          <p:nvPr/>
        </p:nvSpPr>
        <p:spPr>
          <a:xfrm>
            <a:off x="4343400" y="914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245" name="Rectangle 244"/>
          <p:cNvSpPr/>
          <p:nvPr/>
        </p:nvSpPr>
        <p:spPr>
          <a:xfrm>
            <a:off x="4343400" y="16002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246" name="Rectangle 245"/>
          <p:cNvSpPr/>
          <p:nvPr/>
        </p:nvSpPr>
        <p:spPr>
          <a:xfrm>
            <a:off x="4343400" y="22860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247" name="Rectangle 246"/>
          <p:cNvSpPr/>
          <p:nvPr/>
        </p:nvSpPr>
        <p:spPr>
          <a:xfrm>
            <a:off x="4343400" y="29718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251" name="Rectangle 250"/>
          <p:cNvSpPr/>
          <p:nvPr/>
        </p:nvSpPr>
        <p:spPr>
          <a:xfrm>
            <a:off x="4495800" y="10668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52" name="Rectangle 251"/>
          <p:cNvSpPr/>
          <p:nvPr/>
        </p:nvSpPr>
        <p:spPr>
          <a:xfrm>
            <a:off x="4495800" y="17526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54" name="Rectangle 253"/>
          <p:cNvSpPr/>
          <p:nvPr/>
        </p:nvSpPr>
        <p:spPr>
          <a:xfrm>
            <a:off x="4495800" y="24384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55" name="Rectangle 254"/>
          <p:cNvSpPr/>
          <p:nvPr/>
        </p:nvSpPr>
        <p:spPr>
          <a:xfrm>
            <a:off x="4495800" y="31242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67" name="Rectangle 266"/>
          <p:cNvSpPr/>
          <p:nvPr/>
        </p:nvSpPr>
        <p:spPr>
          <a:xfrm>
            <a:off x="4343400" y="3657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r>
              <a:rPr lang="en-US" altLang="zh-TW" dirty="0">
                <a:solidFill>
                  <a:schemeClr val="tx1"/>
                </a:solidFill>
              </a:rPr>
              <a:t>0</a:t>
            </a:r>
            <a:endParaRPr lang="zh-TW" altLang="en-US" dirty="0">
              <a:solidFill>
                <a:schemeClr val="tx1"/>
              </a:solidFill>
            </a:endParaRPr>
          </a:p>
        </p:txBody>
      </p:sp>
      <p:sp>
        <p:nvSpPr>
          <p:cNvPr id="268" name="Rectangle 267"/>
          <p:cNvSpPr/>
          <p:nvPr/>
        </p:nvSpPr>
        <p:spPr>
          <a:xfrm>
            <a:off x="4495800" y="38100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15" name="TextBox 114"/>
          <p:cNvSpPr txBox="1"/>
          <p:nvPr/>
        </p:nvSpPr>
        <p:spPr>
          <a:xfrm>
            <a:off x="304800" y="5638800"/>
            <a:ext cx="8458200" cy="923330"/>
          </a:xfrm>
          <a:prstGeom prst="rect">
            <a:avLst/>
          </a:prstGeom>
          <a:noFill/>
        </p:spPr>
        <p:txBody>
          <a:bodyPr wrap="square" rtlCol="0">
            <a:spAutoFit/>
          </a:bodyPr>
          <a:lstStyle/>
          <a:p>
            <a:r>
              <a:rPr lang="en-US" altLang="zh-TW" dirty="0"/>
              <a:t>(The numbers and arrow in the table are just for illustrating the use of this template.  Change them if needed. Every cell includes two rectangles, with the larger one for storing </a:t>
            </a:r>
            <a:r>
              <a:rPr lang="en-US" altLang="zh-TW"/>
              <a:t>the number </a:t>
            </a:r>
            <a:r>
              <a:rPr lang="en-US" altLang="zh-TW" dirty="0"/>
              <a:t>and the </a:t>
            </a:r>
            <a:r>
              <a:rPr lang="en-US" altLang="zh-TW"/>
              <a:t>smaller one </a:t>
            </a:r>
            <a:r>
              <a:rPr lang="en-US" altLang="zh-TW" dirty="0"/>
              <a:t>for anchoring the arrow connectors.)</a:t>
            </a:r>
            <a:endParaRPr lang="zh-TW" altLang="en-US" dirty="0"/>
          </a:p>
        </p:txBody>
      </p:sp>
      <p:sp>
        <p:nvSpPr>
          <p:cNvPr id="80" name="Rectangle 79">
            <a:extLst>
              <a:ext uri="{FF2B5EF4-FFF2-40B4-BE49-F238E27FC236}">
                <a16:creationId xmlns:a16="http://schemas.microsoft.com/office/drawing/2014/main" xmlns="" id="{E6073083-8635-EC46-B266-CD68EE6BF4E3}"/>
              </a:ext>
            </a:extLst>
          </p:cNvPr>
          <p:cNvSpPr/>
          <p:nvPr/>
        </p:nvSpPr>
        <p:spPr>
          <a:xfrm>
            <a:off x="228600" y="4343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urier New" pitchFamily="49" charset="0"/>
                <a:cs typeface="Courier New" pitchFamily="49" charset="0"/>
              </a:rPr>
              <a:t>Ø</a:t>
            </a:r>
            <a:endParaRPr lang="zh-TW" altLang="en-US" dirty="0">
              <a:solidFill>
                <a:schemeClr val="tx1"/>
              </a:solidFill>
              <a:latin typeface="Courier New" pitchFamily="49" charset="0"/>
              <a:cs typeface="Courier New" pitchFamily="49" charset="0"/>
            </a:endParaRPr>
          </a:p>
        </p:txBody>
      </p:sp>
      <p:sp>
        <p:nvSpPr>
          <p:cNvPr id="81" name="Rectangle 80">
            <a:extLst>
              <a:ext uri="{FF2B5EF4-FFF2-40B4-BE49-F238E27FC236}">
                <a16:creationId xmlns:a16="http://schemas.microsoft.com/office/drawing/2014/main" xmlns="" id="{FC5409AD-4E9F-A947-A4A2-2AE48F518A37}"/>
              </a:ext>
            </a:extLst>
          </p:cNvPr>
          <p:cNvSpPr/>
          <p:nvPr/>
        </p:nvSpPr>
        <p:spPr>
          <a:xfrm>
            <a:off x="914400" y="4343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82" name="Rectangle 81">
            <a:extLst>
              <a:ext uri="{FF2B5EF4-FFF2-40B4-BE49-F238E27FC236}">
                <a16:creationId xmlns:a16="http://schemas.microsoft.com/office/drawing/2014/main" xmlns="" id="{9ED69340-2088-1B48-8D76-CDA4BF34B665}"/>
              </a:ext>
            </a:extLst>
          </p:cNvPr>
          <p:cNvSpPr/>
          <p:nvPr/>
        </p:nvSpPr>
        <p:spPr>
          <a:xfrm>
            <a:off x="1600200" y="4343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83" name="Rectangle 82">
            <a:extLst>
              <a:ext uri="{FF2B5EF4-FFF2-40B4-BE49-F238E27FC236}">
                <a16:creationId xmlns:a16="http://schemas.microsoft.com/office/drawing/2014/main" xmlns="" id="{FDD76517-2F36-AB43-9562-EC421BA42FE1}"/>
              </a:ext>
            </a:extLst>
          </p:cNvPr>
          <p:cNvSpPr/>
          <p:nvPr/>
        </p:nvSpPr>
        <p:spPr>
          <a:xfrm>
            <a:off x="2286000" y="4343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85" name="Rectangle 84">
            <a:extLst>
              <a:ext uri="{FF2B5EF4-FFF2-40B4-BE49-F238E27FC236}">
                <a16:creationId xmlns:a16="http://schemas.microsoft.com/office/drawing/2014/main" xmlns="" id="{C9E320DE-C17A-B940-B50E-2E4519677AB5}"/>
              </a:ext>
            </a:extLst>
          </p:cNvPr>
          <p:cNvSpPr/>
          <p:nvPr/>
        </p:nvSpPr>
        <p:spPr>
          <a:xfrm>
            <a:off x="2971800" y="4343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90" name="Rectangle 89">
            <a:extLst>
              <a:ext uri="{FF2B5EF4-FFF2-40B4-BE49-F238E27FC236}">
                <a16:creationId xmlns:a16="http://schemas.microsoft.com/office/drawing/2014/main" xmlns="" id="{2FE346E7-B4BC-A24A-86B8-B98B75956329}"/>
              </a:ext>
            </a:extLst>
          </p:cNvPr>
          <p:cNvSpPr/>
          <p:nvPr/>
        </p:nvSpPr>
        <p:spPr>
          <a:xfrm>
            <a:off x="3657600" y="4343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r>
              <a:rPr lang="en-US" altLang="zh-TW" dirty="0">
                <a:solidFill>
                  <a:schemeClr val="tx1"/>
                </a:solidFill>
              </a:rPr>
              <a:t>0</a:t>
            </a:r>
            <a:endParaRPr lang="zh-TW" altLang="en-US" dirty="0">
              <a:solidFill>
                <a:schemeClr val="tx1"/>
              </a:solidFill>
            </a:endParaRPr>
          </a:p>
        </p:txBody>
      </p:sp>
      <p:sp>
        <p:nvSpPr>
          <p:cNvPr id="91" name="Rectangle 90">
            <a:extLst>
              <a:ext uri="{FF2B5EF4-FFF2-40B4-BE49-F238E27FC236}">
                <a16:creationId xmlns:a16="http://schemas.microsoft.com/office/drawing/2014/main" xmlns="" id="{DA026D47-EC8B-5F4A-8DF1-698227158A35}"/>
              </a:ext>
            </a:extLst>
          </p:cNvPr>
          <p:cNvSpPr/>
          <p:nvPr/>
        </p:nvSpPr>
        <p:spPr>
          <a:xfrm>
            <a:off x="1066800" y="44958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93" name="Rectangle 92">
            <a:extLst>
              <a:ext uri="{FF2B5EF4-FFF2-40B4-BE49-F238E27FC236}">
                <a16:creationId xmlns:a16="http://schemas.microsoft.com/office/drawing/2014/main" xmlns="" id="{50BE30F8-BB94-BC45-8D5F-DDE5FE7A45FA}"/>
              </a:ext>
            </a:extLst>
          </p:cNvPr>
          <p:cNvSpPr/>
          <p:nvPr/>
        </p:nvSpPr>
        <p:spPr>
          <a:xfrm>
            <a:off x="1752600" y="44958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98" name="Rectangle 97">
            <a:extLst>
              <a:ext uri="{FF2B5EF4-FFF2-40B4-BE49-F238E27FC236}">
                <a16:creationId xmlns:a16="http://schemas.microsoft.com/office/drawing/2014/main" xmlns="" id="{E3AAB339-37CD-6B41-9376-C91FF294F1F8}"/>
              </a:ext>
            </a:extLst>
          </p:cNvPr>
          <p:cNvSpPr/>
          <p:nvPr/>
        </p:nvSpPr>
        <p:spPr>
          <a:xfrm>
            <a:off x="2438400" y="44958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99" name="Rectangle 98">
            <a:extLst>
              <a:ext uri="{FF2B5EF4-FFF2-40B4-BE49-F238E27FC236}">
                <a16:creationId xmlns:a16="http://schemas.microsoft.com/office/drawing/2014/main" xmlns="" id="{04AEBF90-19A9-9649-BDEB-D2C6D9291EC1}"/>
              </a:ext>
            </a:extLst>
          </p:cNvPr>
          <p:cNvSpPr/>
          <p:nvPr/>
        </p:nvSpPr>
        <p:spPr>
          <a:xfrm>
            <a:off x="3124200" y="44958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01" name="Rectangle 100">
            <a:extLst>
              <a:ext uri="{FF2B5EF4-FFF2-40B4-BE49-F238E27FC236}">
                <a16:creationId xmlns:a16="http://schemas.microsoft.com/office/drawing/2014/main" xmlns="" id="{441135C1-2201-AE43-9FF2-0ADBAC2364EF}"/>
              </a:ext>
            </a:extLst>
          </p:cNvPr>
          <p:cNvSpPr/>
          <p:nvPr/>
        </p:nvSpPr>
        <p:spPr>
          <a:xfrm>
            <a:off x="3810000" y="44958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09" name="Rectangle 108">
            <a:extLst>
              <a:ext uri="{FF2B5EF4-FFF2-40B4-BE49-F238E27FC236}">
                <a16:creationId xmlns:a16="http://schemas.microsoft.com/office/drawing/2014/main" xmlns="" id="{E3E8B3D8-B93B-2146-BAB3-AFCBCBC065F9}"/>
              </a:ext>
            </a:extLst>
          </p:cNvPr>
          <p:cNvSpPr/>
          <p:nvPr/>
        </p:nvSpPr>
        <p:spPr>
          <a:xfrm>
            <a:off x="4343400" y="4343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r>
              <a:rPr lang="en-US" altLang="zh-TW" dirty="0">
                <a:solidFill>
                  <a:schemeClr val="tx1"/>
                </a:solidFill>
              </a:rPr>
              <a:t>0</a:t>
            </a:r>
            <a:endParaRPr lang="zh-TW" altLang="en-US" dirty="0">
              <a:solidFill>
                <a:schemeClr val="tx1"/>
              </a:solidFill>
            </a:endParaRPr>
          </a:p>
        </p:txBody>
      </p:sp>
      <p:sp>
        <p:nvSpPr>
          <p:cNvPr id="114" name="Rectangle 113">
            <a:extLst>
              <a:ext uri="{FF2B5EF4-FFF2-40B4-BE49-F238E27FC236}">
                <a16:creationId xmlns:a16="http://schemas.microsoft.com/office/drawing/2014/main" xmlns="" id="{75A9F324-C6E2-914B-A1BB-075E710588C4}"/>
              </a:ext>
            </a:extLst>
          </p:cNvPr>
          <p:cNvSpPr/>
          <p:nvPr/>
        </p:nvSpPr>
        <p:spPr>
          <a:xfrm>
            <a:off x="4495800" y="44958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cxnSp>
        <p:nvCxnSpPr>
          <p:cNvPr id="122" name="Straight Arrow Connector 121">
            <a:extLst>
              <a:ext uri="{FF2B5EF4-FFF2-40B4-BE49-F238E27FC236}">
                <a16:creationId xmlns:a16="http://schemas.microsoft.com/office/drawing/2014/main" xmlns="" id="{45C547FB-6744-A14C-81D2-1A6767E4DCE6}"/>
              </a:ext>
            </a:extLst>
          </p:cNvPr>
          <p:cNvCxnSpPr/>
          <p:nvPr/>
        </p:nvCxnSpPr>
        <p:spPr>
          <a:xfrm flipH="1" flipV="1">
            <a:off x="4191000" y="4191000"/>
            <a:ext cx="304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86200" y="3810000"/>
            <a:ext cx="301686" cy="369332"/>
          </a:xfrm>
          <a:prstGeom prst="rect">
            <a:avLst/>
          </a:prstGeom>
          <a:noFill/>
        </p:spPr>
        <p:txBody>
          <a:bodyPr wrap="none" rtlCol="0">
            <a:spAutoFit/>
          </a:bodyPr>
          <a:lstStyle/>
          <a:p>
            <a:r>
              <a:rPr lang="en-US"/>
              <a:t>2</a:t>
            </a:r>
          </a:p>
        </p:txBody>
      </p:sp>
      <p:sp>
        <p:nvSpPr>
          <p:cNvPr id="3" name="TextBox 2"/>
          <p:cNvSpPr txBox="1"/>
          <p:nvPr/>
        </p:nvSpPr>
        <p:spPr>
          <a:xfrm>
            <a:off x="4572000" y="3124200"/>
            <a:ext cx="301686" cy="369332"/>
          </a:xfrm>
          <a:prstGeom prst="rect">
            <a:avLst/>
          </a:prstGeom>
          <a:noFill/>
        </p:spPr>
        <p:txBody>
          <a:bodyPr wrap="none" rtlCol="0">
            <a:spAutoFit/>
          </a:bodyPr>
          <a:lstStyle/>
          <a:p>
            <a:r>
              <a:rPr lang="en-US" smtClean="0"/>
              <a:t>0</a:t>
            </a:r>
            <a:endParaRPr lang="en-US"/>
          </a:p>
        </p:txBody>
      </p:sp>
      <p:sp>
        <p:nvSpPr>
          <p:cNvPr id="5" name="TextBox 4"/>
          <p:cNvSpPr txBox="1"/>
          <p:nvPr/>
        </p:nvSpPr>
        <p:spPr>
          <a:xfrm>
            <a:off x="4572000" y="2438400"/>
            <a:ext cx="301686" cy="369332"/>
          </a:xfrm>
          <a:prstGeom prst="rect">
            <a:avLst/>
          </a:prstGeom>
          <a:noFill/>
        </p:spPr>
        <p:txBody>
          <a:bodyPr wrap="none" rtlCol="0">
            <a:spAutoFit/>
          </a:bodyPr>
          <a:lstStyle/>
          <a:p>
            <a:r>
              <a:rPr lang="en-US" smtClean="0"/>
              <a:t>0</a:t>
            </a:r>
            <a:endParaRPr lang="en-US"/>
          </a:p>
        </p:txBody>
      </p:sp>
      <p:sp>
        <p:nvSpPr>
          <p:cNvPr id="6" name="TextBox 5"/>
          <p:cNvSpPr txBox="1"/>
          <p:nvPr/>
        </p:nvSpPr>
        <p:spPr>
          <a:xfrm>
            <a:off x="4572000" y="1752600"/>
            <a:ext cx="301686" cy="369332"/>
          </a:xfrm>
          <a:prstGeom prst="rect">
            <a:avLst/>
          </a:prstGeom>
          <a:noFill/>
        </p:spPr>
        <p:txBody>
          <a:bodyPr wrap="none" rtlCol="0">
            <a:spAutoFit/>
          </a:bodyPr>
          <a:lstStyle/>
          <a:p>
            <a:r>
              <a:rPr lang="en-US" smtClean="0"/>
              <a:t>0</a:t>
            </a:r>
            <a:endParaRPr lang="en-US"/>
          </a:p>
        </p:txBody>
      </p:sp>
      <p:sp>
        <p:nvSpPr>
          <p:cNvPr id="7" name="TextBox 6"/>
          <p:cNvSpPr txBox="1"/>
          <p:nvPr/>
        </p:nvSpPr>
        <p:spPr>
          <a:xfrm>
            <a:off x="4572000" y="1066800"/>
            <a:ext cx="301686" cy="369332"/>
          </a:xfrm>
          <a:prstGeom prst="rect">
            <a:avLst/>
          </a:prstGeom>
          <a:noFill/>
        </p:spPr>
        <p:txBody>
          <a:bodyPr wrap="none" rtlCol="0">
            <a:spAutoFit/>
          </a:bodyPr>
          <a:lstStyle/>
          <a:p>
            <a:r>
              <a:rPr lang="en-US" smtClean="0"/>
              <a:t>0</a:t>
            </a:r>
            <a:endParaRPr lang="en-US"/>
          </a:p>
        </p:txBody>
      </p:sp>
      <p:sp>
        <p:nvSpPr>
          <p:cNvPr id="8" name="TextBox 7"/>
          <p:cNvSpPr txBox="1"/>
          <p:nvPr/>
        </p:nvSpPr>
        <p:spPr>
          <a:xfrm>
            <a:off x="3200400" y="4495800"/>
            <a:ext cx="301686" cy="369332"/>
          </a:xfrm>
          <a:prstGeom prst="rect">
            <a:avLst/>
          </a:prstGeom>
          <a:noFill/>
        </p:spPr>
        <p:txBody>
          <a:bodyPr wrap="none" rtlCol="0">
            <a:spAutoFit/>
          </a:bodyPr>
          <a:lstStyle/>
          <a:p>
            <a:r>
              <a:rPr lang="en-US" smtClean="0"/>
              <a:t>0</a:t>
            </a:r>
            <a:endParaRPr lang="en-US"/>
          </a:p>
        </p:txBody>
      </p:sp>
      <p:sp>
        <p:nvSpPr>
          <p:cNvPr id="9" name="TextBox 8"/>
          <p:cNvSpPr txBox="1"/>
          <p:nvPr/>
        </p:nvSpPr>
        <p:spPr>
          <a:xfrm>
            <a:off x="2514600" y="4495800"/>
            <a:ext cx="301686" cy="369332"/>
          </a:xfrm>
          <a:prstGeom prst="rect">
            <a:avLst/>
          </a:prstGeom>
          <a:noFill/>
        </p:spPr>
        <p:txBody>
          <a:bodyPr wrap="none" rtlCol="0">
            <a:spAutoFit/>
          </a:bodyPr>
          <a:lstStyle/>
          <a:p>
            <a:r>
              <a:rPr lang="en-US" smtClean="0"/>
              <a:t>0</a:t>
            </a:r>
            <a:endParaRPr lang="en-US"/>
          </a:p>
        </p:txBody>
      </p:sp>
      <p:sp>
        <p:nvSpPr>
          <p:cNvPr id="10" name="TextBox 9"/>
          <p:cNvSpPr txBox="1"/>
          <p:nvPr/>
        </p:nvSpPr>
        <p:spPr>
          <a:xfrm>
            <a:off x="1828800" y="4495800"/>
            <a:ext cx="301686" cy="369332"/>
          </a:xfrm>
          <a:prstGeom prst="rect">
            <a:avLst/>
          </a:prstGeom>
          <a:noFill/>
        </p:spPr>
        <p:txBody>
          <a:bodyPr wrap="none" rtlCol="0">
            <a:spAutoFit/>
          </a:bodyPr>
          <a:lstStyle/>
          <a:p>
            <a:r>
              <a:rPr lang="en-US" smtClean="0"/>
              <a:t>0</a:t>
            </a:r>
            <a:endParaRPr lang="en-US"/>
          </a:p>
        </p:txBody>
      </p:sp>
      <p:sp>
        <p:nvSpPr>
          <p:cNvPr id="11" name="TextBox 10"/>
          <p:cNvSpPr txBox="1"/>
          <p:nvPr/>
        </p:nvSpPr>
        <p:spPr>
          <a:xfrm>
            <a:off x="1172584" y="4495800"/>
            <a:ext cx="301686" cy="369332"/>
          </a:xfrm>
          <a:prstGeom prst="rect">
            <a:avLst/>
          </a:prstGeom>
          <a:noFill/>
        </p:spPr>
        <p:txBody>
          <a:bodyPr wrap="none" rtlCol="0">
            <a:spAutoFit/>
          </a:bodyPr>
          <a:lstStyle/>
          <a:p>
            <a:r>
              <a:rPr lang="en-US" smtClean="0"/>
              <a:t>0</a:t>
            </a:r>
            <a:endParaRPr lang="en-US"/>
          </a:p>
        </p:txBody>
      </p:sp>
      <p:sp>
        <p:nvSpPr>
          <p:cNvPr id="12" name="TextBox 11"/>
          <p:cNvSpPr txBox="1"/>
          <p:nvPr/>
        </p:nvSpPr>
        <p:spPr>
          <a:xfrm>
            <a:off x="3279714" y="3124200"/>
            <a:ext cx="301686" cy="369332"/>
          </a:xfrm>
          <a:prstGeom prst="rect">
            <a:avLst/>
          </a:prstGeom>
          <a:noFill/>
        </p:spPr>
        <p:txBody>
          <a:bodyPr wrap="none" rtlCol="0">
            <a:spAutoFit/>
          </a:bodyPr>
          <a:lstStyle/>
          <a:p>
            <a:r>
              <a:rPr lang="en-US" smtClean="0"/>
              <a:t>4</a:t>
            </a:r>
            <a:endParaRPr lang="en-US"/>
          </a:p>
        </p:txBody>
      </p:sp>
      <p:cxnSp>
        <p:nvCxnSpPr>
          <p:cNvPr id="126" name="Straight Arrow Connector 125">
            <a:extLst>
              <a:ext uri="{FF2B5EF4-FFF2-40B4-BE49-F238E27FC236}">
                <a16:creationId xmlns:a16="http://schemas.microsoft.com/office/drawing/2014/main" xmlns="" id="{45C547FB-6744-A14C-81D2-1A6767E4DCE6}"/>
              </a:ext>
            </a:extLst>
          </p:cNvPr>
          <p:cNvCxnSpPr/>
          <p:nvPr/>
        </p:nvCxnSpPr>
        <p:spPr>
          <a:xfrm flipH="1" flipV="1">
            <a:off x="3505200" y="3505200"/>
            <a:ext cx="304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65514" y="3124200"/>
            <a:ext cx="301686" cy="369332"/>
          </a:xfrm>
          <a:prstGeom prst="rect">
            <a:avLst/>
          </a:prstGeom>
          <a:noFill/>
        </p:spPr>
        <p:txBody>
          <a:bodyPr wrap="none" rtlCol="0">
            <a:spAutoFit/>
          </a:bodyPr>
          <a:lstStyle/>
          <a:p>
            <a:r>
              <a:rPr lang="en-US" smtClean="0"/>
              <a:t>2</a:t>
            </a:r>
            <a:endParaRPr lang="en-US"/>
          </a:p>
        </p:txBody>
      </p:sp>
      <p:cxnSp>
        <p:nvCxnSpPr>
          <p:cNvPr id="127" name="Straight Arrow Connector 126">
            <a:extLst>
              <a:ext uri="{FF2B5EF4-FFF2-40B4-BE49-F238E27FC236}">
                <a16:creationId xmlns:a16="http://schemas.microsoft.com/office/drawing/2014/main" xmlns="" id="{45C547FB-6744-A14C-81D2-1A6767E4DCE6}"/>
              </a:ext>
            </a:extLst>
          </p:cNvPr>
          <p:cNvCxnSpPr/>
          <p:nvPr/>
        </p:nvCxnSpPr>
        <p:spPr>
          <a:xfrm flipH="1" flipV="1">
            <a:off x="4191000" y="3505200"/>
            <a:ext cx="304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76600" y="3810000"/>
            <a:ext cx="301686" cy="369332"/>
          </a:xfrm>
          <a:prstGeom prst="rect">
            <a:avLst/>
          </a:prstGeom>
          <a:noFill/>
        </p:spPr>
        <p:txBody>
          <a:bodyPr wrap="none" rtlCol="0">
            <a:spAutoFit/>
          </a:bodyPr>
          <a:lstStyle/>
          <a:p>
            <a:r>
              <a:rPr lang="en-US" smtClean="0"/>
              <a:t>2</a:t>
            </a:r>
            <a:endParaRPr lang="en-US"/>
          </a:p>
        </p:txBody>
      </p:sp>
      <p:cxnSp>
        <p:nvCxnSpPr>
          <p:cNvPr id="129" name="Straight Arrow Connector 128">
            <a:extLst>
              <a:ext uri="{FF2B5EF4-FFF2-40B4-BE49-F238E27FC236}">
                <a16:creationId xmlns:a16="http://schemas.microsoft.com/office/drawing/2014/main" xmlns="" id="{45C547FB-6744-A14C-81D2-1A6767E4DCE6}"/>
              </a:ext>
            </a:extLst>
          </p:cNvPr>
          <p:cNvCxnSpPr/>
          <p:nvPr/>
        </p:nvCxnSpPr>
        <p:spPr>
          <a:xfrm flipH="1" flipV="1">
            <a:off x="3505200" y="4191000"/>
            <a:ext cx="304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86200" y="2450068"/>
            <a:ext cx="301686" cy="369332"/>
          </a:xfrm>
          <a:prstGeom prst="rect">
            <a:avLst/>
          </a:prstGeom>
          <a:noFill/>
        </p:spPr>
        <p:txBody>
          <a:bodyPr wrap="none" rtlCol="0">
            <a:spAutoFit/>
          </a:bodyPr>
          <a:lstStyle/>
          <a:p>
            <a:r>
              <a:rPr lang="en-US" smtClean="0"/>
              <a:t>0</a:t>
            </a:r>
            <a:endParaRPr lang="en-US"/>
          </a:p>
        </p:txBody>
      </p:sp>
      <p:cxnSp>
        <p:nvCxnSpPr>
          <p:cNvPr id="130" name="Straight Arrow Connector 129">
            <a:extLst>
              <a:ext uri="{FF2B5EF4-FFF2-40B4-BE49-F238E27FC236}">
                <a16:creationId xmlns:a16="http://schemas.microsoft.com/office/drawing/2014/main" xmlns="" id="{3E609FB2-85E8-3841-B619-B339BA2196A7}"/>
              </a:ext>
            </a:extLst>
          </p:cNvPr>
          <p:cNvCxnSpPr/>
          <p:nvPr/>
        </p:nvCxnSpPr>
        <p:spPr>
          <a:xfrm flipV="1">
            <a:off x="4038600" y="2819400"/>
            <a:ext cx="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86200" y="1752600"/>
            <a:ext cx="301686" cy="369332"/>
          </a:xfrm>
          <a:prstGeom prst="rect">
            <a:avLst/>
          </a:prstGeom>
          <a:noFill/>
        </p:spPr>
        <p:txBody>
          <a:bodyPr wrap="none" rtlCol="0">
            <a:spAutoFit/>
          </a:bodyPr>
          <a:lstStyle/>
          <a:p>
            <a:r>
              <a:rPr lang="en-US" smtClean="0"/>
              <a:t>0</a:t>
            </a:r>
            <a:endParaRPr lang="en-US"/>
          </a:p>
        </p:txBody>
      </p:sp>
      <p:sp>
        <p:nvSpPr>
          <p:cNvPr id="17" name="TextBox 16"/>
          <p:cNvSpPr txBox="1"/>
          <p:nvPr/>
        </p:nvSpPr>
        <p:spPr>
          <a:xfrm>
            <a:off x="3810000" y="1078468"/>
            <a:ext cx="301686" cy="369332"/>
          </a:xfrm>
          <a:prstGeom prst="rect">
            <a:avLst/>
          </a:prstGeom>
          <a:noFill/>
        </p:spPr>
        <p:txBody>
          <a:bodyPr wrap="none" rtlCol="0">
            <a:spAutoFit/>
          </a:bodyPr>
          <a:lstStyle/>
          <a:p>
            <a:r>
              <a:rPr lang="en-US" smtClean="0"/>
              <a:t>0</a:t>
            </a:r>
            <a:endParaRPr lang="en-US"/>
          </a:p>
        </p:txBody>
      </p:sp>
      <p:sp>
        <p:nvSpPr>
          <p:cNvPr id="18" name="TextBox 17"/>
          <p:cNvSpPr txBox="1"/>
          <p:nvPr/>
        </p:nvSpPr>
        <p:spPr>
          <a:xfrm>
            <a:off x="2593914" y="3821668"/>
            <a:ext cx="301686" cy="369332"/>
          </a:xfrm>
          <a:prstGeom prst="rect">
            <a:avLst/>
          </a:prstGeom>
          <a:noFill/>
        </p:spPr>
        <p:txBody>
          <a:bodyPr wrap="none" rtlCol="0">
            <a:spAutoFit/>
          </a:bodyPr>
          <a:lstStyle/>
          <a:p>
            <a:r>
              <a:rPr lang="en-US" smtClean="0"/>
              <a:t>0</a:t>
            </a:r>
            <a:endParaRPr lang="en-US"/>
          </a:p>
        </p:txBody>
      </p:sp>
      <p:cxnSp>
        <p:nvCxnSpPr>
          <p:cNvPr id="131" name="Straight Arrow Connector 130">
            <a:extLst>
              <a:ext uri="{FF2B5EF4-FFF2-40B4-BE49-F238E27FC236}">
                <a16:creationId xmlns:a16="http://schemas.microsoft.com/office/drawing/2014/main" xmlns="" id="{94AA8068-A2C3-434C-91F5-978D1A2618E8}"/>
              </a:ext>
            </a:extLst>
          </p:cNvPr>
          <p:cNvCxnSpPr/>
          <p:nvPr/>
        </p:nvCxnSpPr>
        <p:spPr>
          <a:xfrm flipH="1">
            <a:off x="2819400" y="4038600"/>
            <a:ext cx="3048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28800" y="3810000"/>
            <a:ext cx="301686" cy="369332"/>
          </a:xfrm>
          <a:prstGeom prst="rect">
            <a:avLst/>
          </a:prstGeom>
          <a:noFill/>
        </p:spPr>
        <p:txBody>
          <a:bodyPr wrap="none" rtlCol="0">
            <a:spAutoFit/>
          </a:bodyPr>
          <a:lstStyle/>
          <a:p>
            <a:r>
              <a:rPr lang="en-US" smtClean="0"/>
              <a:t>2</a:t>
            </a:r>
            <a:endParaRPr lang="en-US"/>
          </a:p>
        </p:txBody>
      </p:sp>
      <p:cxnSp>
        <p:nvCxnSpPr>
          <p:cNvPr id="132" name="Straight Arrow Connector 131">
            <a:extLst>
              <a:ext uri="{FF2B5EF4-FFF2-40B4-BE49-F238E27FC236}">
                <a16:creationId xmlns:a16="http://schemas.microsoft.com/office/drawing/2014/main" xmlns="" id="{45C547FB-6744-A14C-81D2-1A6767E4DCE6}"/>
              </a:ext>
            </a:extLst>
          </p:cNvPr>
          <p:cNvCxnSpPr/>
          <p:nvPr/>
        </p:nvCxnSpPr>
        <p:spPr>
          <a:xfrm flipH="1" flipV="1">
            <a:off x="2133600" y="4191000"/>
            <a:ext cx="304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146114" y="3810000"/>
            <a:ext cx="301686" cy="369332"/>
          </a:xfrm>
          <a:prstGeom prst="rect">
            <a:avLst/>
          </a:prstGeom>
          <a:noFill/>
        </p:spPr>
        <p:txBody>
          <a:bodyPr wrap="none" rtlCol="0">
            <a:spAutoFit/>
          </a:bodyPr>
          <a:lstStyle/>
          <a:p>
            <a:r>
              <a:rPr lang="en-US" smtClean="0"/>
              <a:t>2</a:t>
            </a:r>
            <a:endParaRPr lang="en-US"/>
          </a:p>
        </p:txBody>
      </p:sp>
      <p:cxnSp>
        <p:nvCxnSpPr>
          <p:cNvPr id="133" name="Straight Arrow Connector 132">
            <a:extLst>
              <a:ext uri="{FF2B5EF4-FFF2-40B4-BE49-F238E27FC236}">
                <a16:creationId xmlns:a16="http://schemas.microsoft.com/office/drawing/2014/main" xmlns="" id="{45C547FB-6744-A14C-81D2-1A6767E4DCE6}"/>
              </a:ext>
            </a:extLst>
          </p:cNvPr>
          <p:cNvCxnSpPr/>
          <p:nvPr/>
        </p:nvCxnSpPr>
        <p:spPr>
          <a:xfrm flipH="1" flipV="1">
            <a:off x="1447800" y="4191000"/>
            <a:ext cx="304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143000" y="3124200"/>
            <a:ext cx="301686" cy="369332"/>
          </a:xfrm>
          <a:prstGeom prst="rect">
            <a:avLst/>
          </a:prstGeom>
          <a:noFill/>
        </p:spPr>
        <p:txBody>
          <a:bodyPr wrap="none" rtlCol="0">
            <a:spAutoFit/>
          </a:bodyPr>
          <a:lstStyle/>
          <a:p>
            <a:r>
              <a:rPr lang="en-US" smtClean="0"/>
              <a:t>4</a:t>
            </a:r>
            <a:endParaRPr lang="en-US"/>
          </a:p>
        </p:txBody>
      </p:sp>
      <p:cxnSp>
        <p:nvCxnSpPr>
          <p:cNvPr id="134" name="Straight Arrow Connector 133">
            <a:extLst>
              <a:ext uri="{FF2B5EF4-FFF2-40B4-BE49-F238E27FC236}">
                <a16:creationId xmlns:a16="http://schemas.microsoft.com/office/drawing/2014/main" xmlns="" id="{45C547FB-6744-A14C-81D2-1A6767E4DCE6}"/>
              </a:ext>
            </a:extLst>
          </p:cNvPr>
          <p:cNvCxnSpPr/>
          <p:nvPr/>
        </p:nvCxnSpPr>
        <p:spPr>
          <a:xfrm flipH="1" flipV="1">
            <a:off x="1447800" y="3505200"/>
            <a:ext cx="304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831914" y="3124200"/>
            <a:ext cx="301686" cy="369332"/>
          </a:xfrm>
          <a:prstGeom prst="rect">
            <a:avLst/>
          </a:prstGeom>
          <a:noFill/>
        </p:spPr>
        <p:txBody>
          <a:bodyPr wrap="none" rtlCol="0">
            <a:spAutoFit/>
          </a:bodyPr>
          <a:lstStyle/>
          <a:p>
            <a:r>
              <a:rPr lang="en-US" smtClean="0"/>
              <a:t>2</a:t>
            </a:r>
            <a:endParaRPr lang="en-US"/>
          </a:p>
        </p:txBody>
      </p:sp>
      <p:cxnSp>
        <p:nvCxnSpPr>
          <p:cNvPr id="135" name="Straight Arrow Connector 134">
            <a:extLst>
              <a:ext uri="{FF2B5EF4-FFF2-40B4-BE49-F238E27FC236}">
                <a16:creationId xmlns:a16="http://schemas.microsoft.com/office/drawing/2014/main" xmlns="" id="{45C547FB-6744-A14C-81D2-1A6767E4DCE6}"/>
              </a:ext>
            </a:extLst>
          </p:cNvPr>
          <p:cNvCxnSpPr/>
          <p:nvPr/>
        </p:nvCxnSpPr>
        <p:spPr>
          <a:xfrm flipH="1" flipV="1">
            <a:off x="2133600" y="3505200"/>
            <a:ext cx="304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593914" y="3135868"/>
            <a:ext cx="301686" cy="369332"/>
          </a:xfrm>
          <a:prstGeom prst="rect">
            <a:avLst/>
          </a:prstGeom>
          <a:noFill/>
        </p:spPr>
        <p:txBody>
          <a:bodyPr wrap="none" rtlCol="0">
            <a:spAutoFit/>
          </a:bodyPr>
          <a:lstStyle/>
          <a:p>
            <a:r>
              <a:rPr lang="en-US" smtClean="0"/>
              <a:t>2</a:t>
            </a:r>
            <a:endParaRPr lang="en-US"/>
          </a:p>
        </p:txBody>
      </p:sp>
      <p:cxnSp>
        <p:nvCxnSpPr>
          <p:cNvPr id="136" name="Straight Arrow Connector 135">
            <a:extLst>
              <a:ext uri="{FF2B5EF4-FFF2-40B4-BE49-F238E27FC236}">
                <a16:creationId xmlns:a16="http://schemas.microsoft.com/office/drawing/2014/main" xmlns="" id="{94AA8068-A2C3-434C-91F5-978D1A2618E8}"/>
              </a:ext>
            </a:extLst>
          </p:cNvPr>
          <p:cNvCxnSpPr/>
          <p:nvPr/>
        </p:nvCxnSpPr>
        <p:spPr>
          <a:xfrm flipH="1">
            <a:off x="2819400" y="3352800"/>
            <a:ext cx="3048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76600" y="2450068"/>
            <a:ext cx="301686" cy="369332"/>
          </a:xfrm>
          <a:prstGeom prst="rect">
            <a:avLst/>
          </a:prstGeom>
          <a:noFill/>
        </p:spPr>
        <p:txBody>
          <a:bodyPr wrap="none" rtlCol="0">
            <a:spAutoFit/>
          </a:bodyPr>
          <a:lstStyle/>
          <a:p>
            <a:r>
              <a:rPr lang="en-US" smtClean="0"/>
              <a:t>2</a:t>
            </a:r>
            <a:endParaRPr lang="en-US"/>
          </a:p>
        </p:txBody>
      </p:sp>
      <p:cxnSp>
        <p:nvCxnSpPr>
          <p:cNvPr id="137" name="Straight Arrow Connector 136">
            <a:extLst>
              <a:ext uri="{FF2B5EF4-FFF2-40B4-BE49-F238E27FC236}">
                <a16:creationId xmlns:a16="http://schemas.microsoft.com/office/drawing/2014/main" xmlns="" id="{3E609FB2-85E8-3841-B619-B339BA2196A7}"/>
              </a:ext>
            </a:extLst>
          </p:cNvPr>
          <p:cNvCxnSpPr/>
          <p:nvPr/>
        </p:nvCxnSpPr>
        <p:spPr>
          <a:xfrm flipV="1">
            <a:off x="3429000" y="2819400"/>
            <a:ext cx="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76600" y="1752600"/>
            <a:ext cx="301686" cy="369332"/>
          </a:xfrm>
          <a:prstGeom prst="rect">
            <a:avLst/>
          </a:prstGeom>
          <a:noFill/>
        </p:spPr>
        <p:txBody>
          <a:bodyPr wrap="none" rtlCol="0">
            <a:spAutoFit/>
          </a:bodyPr>
          <a:lstStyle/>
          <a:p>
            <a:r>
              <a:rPr lang="en-US" smtClean="0"/>
              <a:t>0</a:t>
            </a:r>
            <a:endParaRPr lang="en-US"/>
          </a:p>
        </p:txBody>
      </p:sp>
      <p:cxnSp>
        <p:nvCxnSpPr>
          <p:cNvPr id="138" name="Straight Arrow Connector 137">
            <a:extLst>
              <a:ext uri="{FF2B5EF4-FFF2-40B4-BE49-F238E27FC236}">
                <a16:creationId xmlns:a16="http://schemas.microsoft.com/office/drawing/2014/main" xmlns="" id="{3E609FB2-85E8-3841-B619-B339BA2196A7}"/>
              </a:ext>
            </a:extLst>
          </p:cNvPr>
          <p:cNvCxnSpPr/>
          <p:nvPr/>
        </p:nvCxnSpPr>
        <p:spPr>
          <a:xfrm flipV="1">
            <a:off x="3429000" y="2133600"/>
            <a:ext cx="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200400" y="1066800"/>
            <a:ext cx="301686" cy="369332"/>
          </a:xfrm>
          <a:prstGeom prst="rect">
            <a:avLst/>
          </a:prstGeom>
          <a:noFill/>
        </p:spPr>
        <p:txBody>
          <a:bodyPr wrap="none" rtlCol="0">
            <a:spAutoFit/>
          </a:bodyPr>
          <a:lstStyle/>
          <a:p>
            <a:r>
              <a:rPr lang="en-US" smtClean="0"/>
              <a:t>0</a:t>
            </a:r>
            <a:endParaRPr lang="en-US"/>
          </a:p>
        </p:txBody>
      </p:sp>
      <p:sp>
        <p:nvSpPr>
          <p:cNvPr id="27" name="TextBox 26"/>
          <p:cNvSpPr txBox="1"/>
          <p:nvPr/>
        </p:nvSpPr>
        <p:spPr>
          <a:xfrm>
            <a:off x="2593914" y="2438400"/>
            <a:ext cx="301686" cy="369332"/>
          </a:xfrm>
          <a:prstGeom prst="rect">
            <a:avLst/>
          </a:prstGeom>
          <a:noFill/>
        </p:spPr>
        <p:txBody>
          <a:bodyPr wrap="none" rtlCol="0">
            <a:spAutoFit/>
          </a:bodyPr>
          <a:lstStyle/>
          <a:p>
            <a:r>
              <a:rPr lang="en-US" smtClean="0"/>
              <a:t>3</a:t>
            </a:r>
            <a:endParaRPr lang="en-US"/>
          </a:p>
        </p:txBody>
      </p:sp>
      <p:cxnSp>
        <p:nvCxnSpPr>
          <p:cNvPr id="139" name="Straight Arrow Connector 138">
            <a:extLst>
              <a:ext uri="{FF2B5EF4-FFF2-40B4-BE49-F238E27FC236}">
                <a16:creationId xmlns:a16="http://schemas.microsoft.com/office/drawing/2014/main" xmlns="" id="{45C547FB-6744-A14C-81D2-1A6767E4DCE6}"/>
              </a:ext>
            </a:extLst>
          </p:cNvPr>
          <p:cNvCxnSpPr/>
          <p:nvPr/>
        </p:nvCxnSpPr>
        <p:spPr>
          <a:xfrm flipH="1" flipV="1">
            <a:off x="2819400" y="2819400"/>
            <a:ext cx="304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514600" y="1752600"/>
            <a:ext cx="301686" cy="369332"/>
          </a:xfrm>
          <a:prstGeom prst="rect">
            <a:avLst/>
          </a:prstGeom>
          <a:noFill/>
        </p:spPr>
        <p:txBody>
          <a:bodyPr wrap="none" rtlCol="0">
            <a:spAutoFit/>
          </a:bodyPr>
          <a:lstStyle/>
          <a:p>
            <a:r>
              <a:rPr lang="en-US" smtClean="0"/>
              <a:t>4</a:t>
            </a:r>
            <a:endParaRPr lang="en-US"/>
          </a:p>
        </p:txBody>
      </p:sp>
      <p:cxnSp>
        <p:nvCxnSpPr>
          <p:cNvPr id="140" name="Straight Arrow Connector 139">
            <a:extLst>
              <a:ext uri="{FF2B5EF4-FFF2-40B4-BE49-F238E27FC236}">
                <a16:creationId xmlns:a16="http://schemas.microsoft.com/office/drawing/2014/main" xmlns="" id="{45C547FB-6744-A14C-81D2-1A6767E4DCE6}"/>
              </a:ext>
            </a:extLst>
          </p:cNvPr>
          <p:cNvCxnSpPr/>
          <p:nvPr/>
        </p:nvCxnSpPr>
        <p:spPr>
          <a:xfrm flipH="1" flipV="1">
            <a:off x="2819400" y="2133600"/>
            <a:ext cx="304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514600" y="1066800"/>
            <a:ext cx="301686" cy="369332"/>
          </a:xfrm>
          <a:prstGeom prst="rect">
            <a:avLst/>
          </a:prstGeom>
          <a:noFill/>
        </p:spPr>
        <p:txBody>
          <a:bodyPr wrap="none" rtlCol="0">
            <a:spAutoFit/>
          </a:bodyPr>
          <a:lstStyle/>
          <a:p>
            <a:r>
              <a:rPr lang="en-US" smtClean="0"/>
              <a:t>2</a:t>
            </a:r>
            <a:endParaRPr lang="en-US"/>
          </a:p>
        </p:txBody>
      </p:sp>
      <p:cxnSp>
        <p:nvCxnSpPr>
          <p:cNvPr id="141" name="Straight Arrow Connector 140">
            <a:extLst>
              <a:ext uri="{FF2B5EF4-FFF2-40B4-BE49-F238E27FC236}">
                <a16:creationId xmlns:a16="http://schemas.microsoft.com/office/drawing/2014/main" xmlns="" id="{3E609FB2-85E8-3841-B619-B339BA2196A7}"/>
              </a:ext>
            </a:extLst>
          </p:cNvPr>
          <p:cNvCxnSpPr/>
          <p:nvPr/>
        </p:nvCxnSpPr>
        <p:spPr>
          <a:xfrm flipV="1">
            <a:off x="2667000" y="1447800"/>
            <a:ext cx="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828800" y="2438400"/>
            <a:ext cx="301686" cy="369332"/>
          </a:xfrm>
          <a:prstGeom prst="rect">
            <a:avLst/>
          </a:prstGeom>
          <a:noFill/>
        </p:spPr>
        <p:txBody>
          <a:bodyPr wrap="none" rtlCol="0">
            <a:spAutoFit/>
          </a:bodyPr>
          <a:lstStyle/>
          <a:p>
            <a:r>
              <a:rPr lang="en-US" smtClean="0"/>
              <a:t>1</a:t>
            </a:r>
            <a:endParaRPr lang="en-US"/>
          </a:p>
        </p:txBody>
      </p:sp>
      <p:cxnSp>
        <p:nvCxnSpPr>
          <p:cNvPr id="142" name="Straight Arrow Connector 141">
            <a:extLst>
              <a:ext uri="{FF2B5EF4-FFF2-40B4-BE49-F238E27FC236}">
                <a16:creationId xmlns:a16="http://schemas.microsoft.com/office/drawing/2014/main" xmlns="" id="{45C547FB-6744-A14C-81D2-1A6767E4DCE6}"/>
              </a:ext>
            </a:extLst>
          </p:cNvPr>
          <p:cNvCxnSpPr/>
          <p:nvPr/>
        </p:nvCxnSpPr>
        <p:spPr>
          <a:xfrm flipH="1" flipV="1">
            <a:off x="2209800" y="2895600"/>
            <a:ext cx="304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xmlns="" id="{94AA8068-A2C3-434C-91F5-978D1A2618E8}"/>
              </a:ext>
            </a:extLst>
          </p:cNvPr>
          <p:cNvCxnSpPr/>
          <p:nvPr/>
        </p:nvCxnSpPr>
        <p:spPr>
          <a:xfrm flipH="1">
            <a:off x="2209800" y="2667000"/>
            <a:ext cx="3048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222314" y="2438400"/>
            <a:ext cx="301686" cy="369332"/>
          </a:xfrm>
          <a:prstGeom prst="rect">
            <a:avLst/>
          </a:prstGeom>
          <a:noFill/>
        </p:spPr>
        <p:txBody>
          <a:bodyPr wrap="none" rtlCol="0">
            <a:spAutoFit/>
          </a:bodyPr>
          <a:lstStyle/>
          <a:p>
            <a:r>
              <a:rPr lang="en-US" smtClean="0"/>
              <a:t>2</a:t>
            </a:r>
            <a:endParaRPr lang="en-US"/>
          </a:p>
        </p:txBody>
      </p:sp>
      <p:cxnSp>
        <p:nvCxnSpPr>
          <p:cNvPr id="144" name="Straight Arrow Connector 143">
            <a:extLst>
              <a:ext uri="{FF2B5EF4-FFF2-40B4-BE49-F238E27FC236}">
                <a16:creationId xmlns:a16="http://schemas.microsoft.com/office/drawing/2014/main" xmlns="" id="{3E609FB2-85E8-3841-B619-B339BA2196A7}"/>
              </a:ext>
            </a:extLst>
          </p:cNvPr>
          <p:cNvCxnSpPr/>
          <p:nvPr/>
        </p:nvCxnSpPr>
        <p:spPr>
          <a:xfrm flipV="1">
            <a:off x="1371600" y="2819400"/>
            <a:ext cx="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828800" y="1752600"/>
            <a:ext cx="301686" cy="369332"/>
          </a:xfrm>
          <a:prstGeom prst="rect">
            <a:avLst/>
          </a:prstGeom>
          <a:noFill/>
        </p:spPr>
        <p:txBody>
          <a:bodyPr wrap="none" rtlCol="0">
            <a:spAutoFit/>
          </a:bodyPr>
          <a:lstStyle/>
          <a:p>
            <a:r>
              <a:rPr lang="en-US" smtClean="0"/>
              <a:t>2</a:t>
            </a:r>
            <a:endParaRPr lang="en-US"/>
          </a:p>
        </p:txBody>
      </p:sp>
      <p:cxnSp>
        <p:nvCxnSpPr>
          <p:cNvPr id="145" name="Straight Arrow Connector 144">
            <a:extLst>
              <a:ext uri="{FF2B5EF4-FFF2-40B4-BE49-F238E27FC236}">
                <a16:creationId xmlns:a16="http://schemas.microsoft.com/office/drawing/2014/main" xmlns="" id="{94AA8068-A2C3-434C-91F5-978D1A2618E8}"/>
              </a:ext>
            </a:extLst>
          </p:cNvPr>
          <p:cNvCxnSpPr/>
          <p:nvPr/>
        </p:nvCxnSpPr>
        <p:spPr>
          <a:xfrm flipH="1">
            <a:off x="2209800" y="1981200"/>
            <a:ext cx="3048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xmlns="" id="{45C547FB-6744-A14C-81D2-1A6767E4DCE6}"/>
              </a:ext>
            </a:extLst>
          </p:cNvPr>
          <p:cNvCxnSpPr/>
          <p:nvPr/>
        </p:nvCxnSpPr>
        <p:spPr>
          <a:xfrm flipH="1" flipV="1">
            <a:off x="2133600" y="2133600"/>
            <a:ext cx="304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222314" y="1752600"/>
            <a:ext cx="301686" cy="369332"/>
          </a:xfrm>
          <a:prstGeom prst="rect">
            <a:avLst/>
          </a:prstGeom>
          <a:noFill/>
        </p:spPr>
        <p:txBody>
          <a:bodyPr wrap="none" rtlCol="0">
            <a:spAutoFit/>
          </a:bodyPr>
          <a:lstStyle/>
          <a:p>
            <a:r>
              <a:rPr lang="en-US" smtClean="0"/>
              <a:t>0</a:t>
            </a:r>
            <a:endParaRPr lang="en-US"/>
          </a:p>
        </p:txBody>
      </p:sp>
      <p:cxnSp>
        <p:nvCxnSpPr>
          <p:cNvPr id="147" name="Straight Arrow Connector 146">
            <a:extLst>
              <a:ext uri="{FF2B5EF4-FFF2-40B4-BE49-F238E27FC236}">
                <a16:creationId xmlns:a16="http://schemas.microsoft.com/office/drawing/2014/main" xmlns="" id="{94AA8068-A2C3-434C-91F5-978D1A2618E8}"/>
              </a:ext>
            </a:extLst>
          </p:cNvPr>
          <p:cNvCxnSpPr/>
          <p:nvPr/>
        </p:nvCxnSpPr>
        <p:spPr>
          <a:xfrm flipH="1">
            <a:off x="1447800" y="1981200"/>
            <a:ext cx="3048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xmlns="" id="{45C547FB-6744-A14C-81D2-1A6767E4DCE6}"/>
              </a:ext>
            </a:extLst>
          </p:cNvPr>
          <p:cNvCxnSpPr/>
          <p:nvPr/>
        </p:nvCxnSpPr>
        <p:spPr>
          <a:xfrm flipH="1" flipV="1">
            <a:off x="1447800" y="2133600"/>
            <a:ext cx="304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xmlns="" id="{3E609FB2-85E8-3841-B619-B339BA2196A7}"/>
              </a:ext>
            </a:extLst>
          </p:cNvPr>
          <p:cNvCxnSpPr/>
          <p:nvPr/>
        </p:nvCxnSpPr>
        <p:spPr>
          <a:xfrm flipV="1">
            <a:off x="1371600" y="2133600"/>
            <a:ext cx="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828800" y="1066800"/>
            <a:ext cx="301686" cy="369332"/>
          </a:xfrm>
          <a:prstGeom prst="rect">
            <a:avLst/>
          </a:prstGeom>
          <a:noFill/>
        </p:spPr>
        <p:txBody>
          <a:bodyPr wrap="none" rtlCol="0">
            <a:spAutoFit/>
          </a:bodyPr>
          <a:lstStyle/>
          <a:p>
            <a:r>
              <a:rPr lang="en-US" smtClean="0"/>
              <a:t>2</a:t>
            </a:r>
            <a:endParaRPr lang="en-US"/>
          </a:p>
        </p:txBody>
      </p:sp>
      <p:cxnSp>
        <p:nvCxnSpPr>
          <p:cNvPr id="151" name="Straight Arrow Connector 150">
            <a:extLst>
              <a:ext uri="{FF2B5EF4-FFF2-40B4-BE49-F238E27FC236}">
                <a16:creationId xmlns:a16="http://schemas.microsoft.com/office/drawing/2014/main" xmlns="" id="{45C547FB-6744-A14C-81D2-1A6767E4DCE6}"/>
              </a:ext>
            </a:extLst>
          </p:cNvPr>
          <p:cNvCxnSpPr/>
          <p:nvPr/>
        </p:nvCxnSpPr>
        <p:spPr>
          <a:xfrm flipH="1" flipV="1">
            <a:off x="2133600" y="1447800"/>
            <a:ext cx="304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222314" y="1066800"/>
            <a:ext cx="301686" cy="369332"/>
          </a:xfrm>
          <a:prstGeom prst="rect">
            <a:avLst/>
          </a:prstGeom>
          <a:noFill/>
        </p:spPr>
        <p:txBody>
          <a:bodyPr wrap="none" rtlCol="0">
            <a:spAutoFit/>
          </a:bodyPr>
          <a:lstStyle/>
          <a:p>
            <a:r>
              <a:rPr lang="en-US" smtClean="0"/>
              <a:t>1</a:t>
            </a:r>
            <a:endParaRPr lang="en-US"/>
          </a:p>
        </p:txBody>
      </p:sp>
      <p:cxnSp>
        <p:nvCxnSpPr>
          <p:cNvPr id="153" name="Straight Arrow Connector 152">
            <a:extLst>
              <a:ext uri="{FF2B5EF4-FFF2-40B4-BE49-F238E27FC236}">
                <a16:creationId xmlns:a16="http://schemas.microsoft.com/office/drawing/2014/main" xmlns="" id="{45C547FB-6744-A14C-81D2-1A6767E4DCE6}"/>
              </a:ext>
            </a:extLst>
          </p:cNvPr>
          <p:cNvCxnSpPr/>
          <p:nvPr/>
        </p:nvCxnSpPr>
        <p:spPr>
          <a:xfrm flipH="1" flipV="1">
            <a:off x="1447800" y="1447800"/>
            <a:ext cx="304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791200" y="609600"/>
            <a:ext cx="2743200" cy="2246769"/>
          </a:xfrm>
          <a:prstGeom prst="rect">
            <a:avLst/>
          </a:prstGeom>
          <a:noFill/>
        </p:spPr>
        <p:txBody>
          <a:bodyPr wrap="square" rtlCol="0">
            <a:spAutoFit/>
          </a:bodyPr>
          <a:lstStyle/>
          <a:p>
            <a:r>
              <a:rPr lang="en-US" sz="1400" dirty="0" smtClean="0"/>
              <a:t>Optimum Local Alignment = 4</a:t>
            </a:r>
          </a:p>
          <a:p>
            <a:endParaRPr lang="en-US" sz="1400" dirty="0"/>
          </a:p>
          <a:p>
            <a:r>
              <a:rPr lang="en-US" sz="1400" dirty="0" smtClean="0"/>
              <a:t>R=CC	- at R[4..5]</a:t>
            </a:r>
          </a:p>
          <a:p>
            <a:r>
              <a:rPr lang="en-US" sz="1400" dirty="0" smtClean="0"/>
              <a:t>S=CC	- at S[1..2]</a:t>
            </a:r>
          </a:p>
          <a:p>
            <a:endParaRPr lang="en-US" sz="1400" dirty="0"/>
          </a:p>
          <a:p>
            <a:r>
              <a:rPr lang="en-US" sz="1400" dirty="0" smtClean="0"/>
              <a:t>R=CC	-at R[4..5]</a:t>
            </a:r>
          </a:p>
          <a:p>
            <a:r>
              <a:rPr lang="en-US" sz="1400" smtClean="0"/>
              <a:t>S=CC	-at S[4..5]</a:t>
            </a:r>
            <a:endParaRPr lang="en-US" sz="1400" dirty="0" smtClean="0"/>
          </a:p>
          <a:p>
            <a:endParaRPr lang="en-US" sz="1400" dirty="0"/>
          </a:p>
          <a:p>
            <a:r>
              <a:rPr lang="en-US" sz="1400" dirty="0" smtClean="0"/>
              <a:t>R=TACC</a:t>
            </a:r>
          </a:p>
          <a:p>
            <a:r>
              <a:rPr lang="en-US" sz="1400" dirty="0" smtClean="0"/>
              <a:t>S=T_CC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103</Words>
  <Application>Microsoft Macintosh PowerPoint</Application>
  <PresentationFormat>On-screen Show (4:3)</PresentationFormat>
  <Paragraphs>61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Courier New</vt:lpstr>
      <vt:lpstr>新細明體</vt:lpstr>
      <vt:lpstr>Arial</vt:lpstr>
      <vt:lpstr>Office Theme</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Kevin</dc:creator>
  <cp:lastModifiedBy>NIGEL-NICHOLAS</cp:lastModifiedBy>
  <cp:revision>110</cp:revision>
  <dcterms:created xsi:type="dcterms:W3CDTF">2006-08-16T00:00:00Z</dcterms:created>
  <dcterms:modified xsi:type="dcterms:W3CDTF">2018-10-04T15:18:42Z</dcterms:modified>
</cp:coreProperties>
</file>