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PuD1+YrHAYArinDVNGgVzW6La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A1C547-D777-4387-BB52-6F4B3884FAEB}">
  <a:tblStyle styleId="{BEA1C547-D777-4387-BB52-6F4B3884FA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5bf95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g3495bf95cc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5bf95ccf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495bf95ccf_0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95bf95ccf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495bf95ccf_1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95bf95ccf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95bf95ccf_1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95bf95ccf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495bf95ccf_0_1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5bf95ccf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495bf95cc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5bf95c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3495bf95ccf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a82ced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70" name="Google Shape;70;g34fa82cedaa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fa82ce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7" name="Google Shape;77;g34fa82ced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b43a1bb5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b43a1bb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4fb43a1bb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5bf95cc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495bf95ccf_1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5bf95ccf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3495bf95ccf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95bf95ccf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495bf95ccf_1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5bf95ccf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495bf95ccf_0_1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95bf95ccf_0_0"/>
          <p:cNvSpPr txBox="1"/>
          <p:nvPr>
            <p:ph type="ctrTitle"/>
          </p:nvPr>
        </p:nvSpPr>
        <p:spPr>
          <a:xfrm>
            <a:off x="564000" y="3814625"/>
            <a:ext cx="83655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5030"/>
              <a:buFont typeface="Arial"/>
              <a:buNone/>
            </a:pPr>
            <a:r>
              <a:rPr lang="en-US"/>
              <a:t>ECEN 404 Final Demonstration</a:t>
            </a:r>
            <a:br>
              <a:rPr lang="en-US"/>
            </a:br>
            <a:r>
              <a:rPr lang="en-US"/>
              <a:t>Team 61 - Smart Home Automation</a:t>
            </a:r>
            <a:br>
              <a:rPr lang="en-US"/>
            </a:br>
            <a:r>
              <a:rPr lang="en-US"/>
              <a:t>Nick Tool, Tyler Mayou, Matthew McLean</a:t>
            </a:r>
            <a:br>
              <a:rPr lang="en-US"/>
            </a:br>
            <a:r>
              <a:rPr lang="en-US"/>
              <a:t>TA: Fahrettin Ay</a:t>
            </a:r>
            <a:br>
              <a:rPr lang="en-US"/>
            </a:br>
            <a:r>
              <a:rPr lang="en-US"/>
              <a:t>Sponsor: Souryendu Das</a:t>
            </a:r>
            <a:endParaRPr sz="2455"/>
          </a:p>
        </p:txBody>
      </p:sp>
      <p:pic>
        <p:nvPicPr>
          <p:cNvPr descr="DLCOE_logo_HWHT.png" id="59" name="Google Shape;59;g3495bf95cc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3495bf95cc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5125"/>
            <a:ext cx="5132872" cy="26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5bf95ccf_0_176"/>
          <p:cNvSpPr txBox="1"/>
          <p:nvPr>
            <p:ph type="title"/>
          </p:nvPr>
        </p:nvSpPr>
        <p:spPr>
          <a:xfrm>
            <a:off x="457200" y="8489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Engineering Design Accomplishments</a:t>
            </a:r>
            <a:endParaRPr/>
          </a:p>
        </p:txBody>
      </p:sp>
      <p:sp>
        <p:nvSpPr>
          <p:cNvPr id="123" name="Google Shape;123;g3495bf95ccf_0_176"/>
          <p:cNvSpPr txBox="1"/>
          <p:nvPr>
            <p:ph idx="1" type="body"/>
          </p:nvPr>
        </p:nvSpPr>
        <p:spPr>
          <a:xfrm>
            <a:off x="381013" y="1479422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98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Tested and Validated: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graphicFrame>
        <p:nvGraphicFramePr>
          <p:cNvPr id="124" name="Google Shape;124;g3495bf95ccf_0_176"/>
          <p:cNvGraphicFramePr/>
          <p:nvPr/>
        </p:nvGraphicFramePr>
        <p:xfrm>
          <a:off x="502613" y="18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{BEA1C547-D777-4387-BB52-6F4B3884FAEB}</a:tableStyleId>
              </a:tblPr>
              <a:tblGrid>
                <a:gridCol w="1627750"/>
                <a:gridCol w="1627750"/>
                <a:gridCol w="1627750"/>
                <a:gridCol w="1627750"/>
                <a:gridCol w="1627750"/>
              </a:tblGrid>
              <a:tr h="6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sng" cap="none" strike="noStrike"/>
                        <a:t>Device</a:t>
                      </a:r>
                      <a:endParaRPr b="1" sz="14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sng" cap="none" strike="noStrike"/>
                        <a:t>LED</a:t>
                      </a:r>
                      <a:endParaRPr b="1" sz="14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sng" cap="none" strike="noStrike"/>
                        <a:t>Light Bulb/Relay</a:t>
                      </a:r>
                      <a:endParaRPr b="1" sz="14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sng" cap="none" strike="noStrike"/>
                        <a:t>Mini Speaker</a:t>
                      </a:r>
                      <a:endParaRPr b="1" sz="14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sng" cap="none" strike="noStrike"/>
                        <a:t>Temperature Sensor </a:t>
                      </a:r>
                      <a:r>
                        <a:rPr b="1" lang="en-US" sz="1300" u="sng" cap="none" strike="noStrike"/>
                        <a:t>(DHT11)</a:t>
                      </a:r>
                      <a:endParaRPr b="1" sz="13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Testing/ Validation Results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On/off function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Brightness function: 25% increment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Controllable from Web App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On/off function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Controllable from Web App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On/off function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Volume function: 10% increment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Controllable from Web App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Reads: Temperature in degrees Fahrenheit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Humidity in percent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MQTT Communication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Subscribes to backend broker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Receives message: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topic/data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Ex: “device/led”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“LIGHT_ON”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Subscribes to backend broker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Receives message: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topic/data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Ex: “device/relay”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“LIGHT_OFF”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Subscribes to backend broker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Receives message: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topic/data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Ex: “device/speaker”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“SPEAKER_VOLUME:50”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*Still in testing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Will publish payload to backend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Ex: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“device/thermo”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“temperature:72”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5bf95ccf_1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Results</a:t>
            </a:r>
            <a:endParaRPr/>
          </a:p>
        </p:txBody>
      </p:sp>
      <p:sp>
        <p:nvSpPr>
          <p:cNvPr id="130" name="Google Shape;130;g3495bf95ccf_1_22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2 Scenarios:</a:t>
            </a:r>
            <a:endParaRPr sz="2800"/>
          </a:p>
          <a:p>
            <a:pPr indent="-349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1: Getting home, you want to turn on the lights in your house and change the brightness.</a:t>
            </a:r>
            <a:endParaRPr sz="2800"/>
          </a:p>
          <a:p>
            <a:pPr indent="-349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2: Your house is quiet and you want to listen to some music.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Results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 sz="2800"/>
          </a:p>
        </p:txBody>
      </p:sp>
      <p:pic>
        <p:nvPicPr>
          <p:cNvPr id="137" name="Google Shape;137;p6" title="networkOutputLE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2931"/>
            <a:ext cx="9143999" cy="260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 title="consoleOutputLED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475" y="4708325"/>
            <a:ext cx="5875601" cy="1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5bf95ccf_1_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Results</a:t>
            </a:r>
            <a:endParaRPr/>
          </a:p>
        </p:txBody>
      </p:sp>
      <p:sp>
        <p:nvSpPr>
          <p:cNvPr id="144" name="Google Shape;144;g3495bf95ccf_1_37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 sz="2800"/>
          </a:p>
        </p:txBody>
      </p:sp>
      <p:pic>
        <p:nvPicPr>
          <p:cNvPr id="145" name="Google Shape;145;g3495bf95ccf_1_37" title="networkOutputSpeake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6343"/>
            <a:ext cx="9144001" cy="330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495bf95ccf_1_37" title="consoleOutputSpeaker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000" y="5568175"/>
            <a:ext cx="4434000" cy="1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5bf95ccf_0_183"/>
          <p:cNvSpPr txBox="1"/>
          <p:nvPr>
            <p:ph type="title"/>
          </p:nvPr>
        </p:nvSpPr>
        <p:spPr>
          <a:xfrm>
            <a:off x="457200" y="698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Results</a:t>
            </a:r>
            <a:endParaRPr/>
          </a:p>
        </p:txBody>
      </p:sp>
      <p:pic>
        <p:nvPicPr>
          <p:cNvPr id="152" name="Google Shape;152;g3495bf95ccf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75" y="1502475"/>
            <a:ext cx="4166075" cy="17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495bf95ccf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675" y="3256288"/>
            <a:ext cx="3655474" cy="2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495bf95ccf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675" y="5843650"/>
            <a:ext cx="3655475" cy="90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495bf95ccf_0_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9450" y="1338625"/>
            <a:ext cx="2997326" cy="54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495bf95ccf_0_183"/>
          <p:cNvSpPr txBox="1"/>
          <p:nvPr/>
        </p:nvSpPr>
        <p:spPr>
          <a:xfrm>
            <a:off x="113475" y="1858825"/>
            <a:ext cx="50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495bf95ccf_0_183"/>
          <p:cNvSpPr txBox="1"/>
          <p:nvPr/>
        </p:nvSpPr>
        <p:spPr>
          <a:xfrm>
            <a:off x="4882200" y="1558500"/>
            <a:ext cx="35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95bf95ccf_0_201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Thanks and Gig ‘em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95bf95ccf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g3495bf95ccf_0_51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The Problem</a:t>
            </a:r>
            <a:r>
              <a:rPr lang="en-US" sz="1800"/>
              <a:t>: “Smart home systems are often composed of many different components from different companies. This can make it very difficult for a user to combine devices and implement a fully functional system for their own personal living or working space.”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Our Goal</a:t>
            </a:r>
            <a:r>
              <a:rPr lang="en-US" sz="1800"/>
              <a:t>: “Develop a basic smart home automation system that allows users to control a few essential home appliances (like lights and speakers) via a mobile app and a simple web interface. The system will use non-IoT devices and a local server and online database.”</a:t>
            </a:r>
            <a:endParaRPr sz="2600"/>
          </a:p>
        </p:txBody>
      </p:sp>
      <p:pic>
        <p:nvPicPr>
          <p:cNvPr id="67" name="Google Shape;67;g3495bf95ccf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112" y="2636000"/>
            <a:ext cx="3855698" cy="2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fa82cedaa_0_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73" name="Google Shape;73;g34fa82cedaa_0_56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our eyes, this project is meant to be built (integrated) into a new home. This would allow every device (light, speaker, thermostat, etc.) to be controlled from the mobile app/website.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This is a prototype showing control of a few devices (light, LED, speaker, </a:t>
            </a:r>
            <a:r>
              <a:rPr lang="en-US" sz="1800"/>
              <a:t>temperature</a:t>
            </a:r>
            <a:r>
              <a:rPr lang="en-US" sz="1800"/>
              <a:t> sensor). This project has the </a:t>
            </a:r>
            <a:r>
              <a:rPr lang="en-US" sz="1800"/>
              <a:t>ability to expand beyond these devices with more R&amp;D.</a:t>
            </a:r>
            <a:endParaRPr sz="1800"/>
          </a:p>
        </p:txBody>
      </p:sp>
      <p:pic>
        <p:nvPicPr>
          <p:cNvPr id="74" name="Google Shape;74;g34fa82cedaa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112" y="2636000"/>
            <a:ext cx="3855698" cy="2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fa82cedaa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80" name="Google Shape;80;g34fa82cedaa_0_0"/>
          <p:cNvSpPr txBox="1"/>
          <p:nvPr/>
        </p:nvSpPr>
        <p:spPr>
          <a:xfrm>
            <a:off x="2866103" y="2609720"/>
            <a:ext cx="34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34fa82ceda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438" y="1852925"/>
            <a:ext cx="6750324" cy="46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4fa82cedaa_0_0"/>
          <p:cNvSpPr txBox="1"/>
          <p:nvPr/>
        </p:nvSpPr>
        <p:spPr>
          <a:xfrm>
            <a:off x="2072975" y="2084625"/>
            <a:ext cx="1488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Matthew McLean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g34fa82cedaa_0_0"/>
          <p:cNvSpPr txBox="1"/>
          <p:nvPr/>
        </p:nvSpPr>
        <p:spPr>
          <a:xfrm>
            <a:off x="1654700" y="5147475"/>
            <a:ext cx="121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Nick Tool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g34fa82cedaa_0_0"/>
          <p:cNvSpPr txBox="1"/>
          <p:nvPr/>
        </p:nvSpPr>
        <p:spPr>
          <a:xfrm>
            <a:off x="5754725" y="4136425"/>
            <a:ext cx="1640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Tyler Mayou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Google Shape;85;g34fa82cedaa_0_0"/>
          <p:cNvSpPr txBox="1"/>
          <p:nvPr/>
        </p:nvSpPr>
        <p:spPr>
          <a:xfrm>
            <a:off x="5687975" y="3377725"/>
            <a:ext cx="846000" cy="2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86" name="Google Shape;86;g34fa82cedaa_0_0"/>
          <p:cNvSpPr txBox="1"/>
          <p:nvPr/>
        </p:nvSpPr>
        <p:spPr>
          <a:xfrm>
            <a:off x="5612475" y="3270025"/>
            <a:ext cx="77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accent3"/>
                </a:solidFill>
              </a:rPr>
              <a:t>MQTT</a:t>
            </a:r>
            <a:endParaRPr b="1"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b43a1bb5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93" name="Google Shape;93;g34fb43a1bb5_1_0"/>
          <p:cNvSpPr txBox="1"/>
          <p:nvPr>
            <p:ph idx="1" type="body"/>
          </p:nvPr>
        </p:nvSpPr>
        <p:spPr>
          <a:xfrm>
            <a:off x="274800" y="1923575"/>
            <a:ext cx="8412000" cy="42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 This is meant to be a prototype system that would be integrated into your home.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Multiple users could control the devices on the same wifi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Hardware would be programmed to home wifi system.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5bf95ccf_1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Engineering Design Accomplishments</a:t>
            </a:r>
            <a:endParaRPr/>
          </a:p>
        </p:txBody>
      </p:sp>
      <p:sp>
        <p:nvSpPr>
          <p:cNvPr id="99" name="Google Shape;99;g3495bf95ccf_1_15"/>
          <p:cNvSpPr txBox="1"/>
          <p:nvPr/>
        </p:nvSpPr>
        <p:spPr>
          <a:xfrm>
            <a:off x="457200" y="1961725"/>
            <a:ext cx="9107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25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Mobile and Web App Frontend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Kotlin for an android mobile app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HTML,CSS,JS,PHP for Web app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able to sign up, add devices, and control devices.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mobile and web app have been fully integrated with the server and database system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Challenges/Solutions: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elements of UI are fully dependent on backend (adding devices) this makes testing go slowly when both front and backend are receiving updates at the same time.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last semester with no knowledge or experience with app development. I had to learn the languages and a lot about frontend and backend development.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work needs to be done on error handling and edge case testing.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5bf95ccf_0_16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Engineering Design Accomplishments</a:t>
            </a:r>
            <a:endParaRPr/>
          </a:p>
        </p:txBody>
      </p:sp>
      <p:graphicFrame>
        <p:nvGraphicFramePr>
          <p:cNvPr id="105" name="Google Shape;105;g3495bf95ccf_0_163"/>
          <p:cNvGraphicFramePr/>
          <p:nvPr/>
        </p:nvGraphicFramePr>
        <p:xfrm>
          <a:off x="45720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{BEA1C547-D777-4387-BB52-6F4B3884FAEB}</a:tableStyleId>
              </a:tblPr>
              <a:tblGrid>
                <a:gridCol w="2710000"/>
                <a:gridCol w="2710000"/>
                <a:gridCol w="2710000"/>
              </a:tblGrid>
              <a:tr h="7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sng" cap="none" strike="noStrike"/>
                        <a:t>MySQL</a:t>
                      </a:r>
                      <a:endParaRPr b="1" sz="20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sng" cap="none" strike="noStrike"/>
                        <a:t>PHP</a:t>
                      </a:r>
                      <a:endParaRPr b="1" sz="20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sng" cap="none" strike="noStrike"/>
                        <a:t>JavaScript</a:t>
                      </a:r>
                      <a:endParaRPr b="1" sz="20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3250"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Table for user data with email verification, hashed password, etc.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Mapped devices tables, dependent on user table and hardware constraints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HTTP requests to handle web interactions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Backend API endpoints for web server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Common reusable functions for different device types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Frontend API calls to backend endpoints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Event Handlers on Frontend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Preserving login details, user permissions and access points</a:t>
                      </a:r>
                      <a:endParaRPr sz="1700" u="none" cap="none" strike="noStrike"/>
                    </a:p>
                    <a:p>
                      <a:pPr indent="-3365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Char char="●"/>
                      </a:pPr>
                      <a:r>
                        <a:rPr lang="en-US" sz="1700" u="none" cap="none" strike="noStrike"/>
                        <a:t>Communication with hardware through MQTT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5bf95ccf_1_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Engineering Design Accomplishments</a:t>
            </a:r>
            <a:endParaRPr/>
          </a:p>
        </p:txBody>
      </p:sp>
      <p:sp>
        <p:nvSpPr>
          <p:cNvPr id="111" name="Google Shape;111;g3495bf95ccf_1_9"/>
          <p:cNvSpPr txBox="1"/>
          <p:nvPr>
            <p:ph idx="1" type="body"/>
          </p:nvPr>
        </p:nvSpPr>
        <p:spPr>
          <a:xfrm>
            <a:off x="381000" y="1899897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Dependencies: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Linux: Operating system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Apache: Serves web content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MariaDB: Database Management System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Ngrok: Creates tunnels to connect local traffic to internet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Mosquitto &amp; Paho: MQTT Broker and Client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Challenges: Configuring dependencies to work together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95bf95ccf_0_16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Engineering Design Accomplishments</a:t>
            </a:r>
            <a:endParaRPr/>
          </a:p>
        </p:txBody>
      </p:sp>
      <p:sp>
        <p:nvSpPr>
          <p:cNvPr id="117" name="Google Shape;117;g3495bf95ccf_0_169"/>
          <p:cNvSpPr txBox="1"/>
          <p:nvPr>
            <p:ph idx="1" type="body"/>
          </p:nvPr>
        </p:nvSpPr>
        <p:spPr>
          <a:xfrm>
            <a:off x="381000" y="1899897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5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Designed IoT Hardware to control a few home devices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ESP32 as MCU: Using ESP-IDF on VSCode for programming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Power Supply: 5V 6A, powers both PCB and Raspberry PI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Devices: LED, light bulb/relay, mini speaker, and temperature sensor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Integrated with backend host using MQTT communication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225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Challenges/Solutions: 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WiFi: Problems with TAMU-IoT WiFi, using personal hotspot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MQTT Communication: Initially tried HTTP requests, switched back to MQTT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Light Bulb: Initially tried AC dimming module, diverted to relay module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