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jsg/xRM00LzQfMvyE0r/O1/+1k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6A4DBF-8864-423F-BB9B-7F9CC9CBBFED}">
  <a:tblStyle styleId="{956A4DBF-8864-423F-BB9B-7F9CC9CBBFE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347AAE3-BFE6-4B60-AE17-66741956144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bff02301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0" name="Google Shape;140;g32bff02301f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bff02301f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2bff02301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c15f3cfc7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2c15f3cf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c15f3cfc7_0_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c15f3cfc7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2c15f3cfc7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bff0230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6" name="Google Shape;126;g32bff02301f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bff02301f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2bff0230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Project name: Smart Home Automation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Team members: Nick Tool, Tyler Mayou, Matthew McLean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6578"/>
              <a:buFont typeface="Arial"/>
              <a:buNone/>
            </a:pPr>
            <a:r>
              <a:rPr lang="en-US" sz="3377"/>
              <a:t>Sponsor: Souryendu Das</a:t>
            </a:r>
            <a:endParaRPr/>
          </a:p>
        </p:txBody>
      </p:sp>
      <p:pic>
        <p:nvPicPr>
          <p:cNvPr descr="DLCOE_logo_HWHT.png"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95125"/>
            <a:ext cx="5132872" cy="26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bff02301f_0_13"/>
          <p:cNvSpPr txBox="1"/>
          <p:nvPr>
            <p:ph type="title"/>
          </p:nvPr>
        </p:nvSpPr>
        <p:spPr>
          <a:xfrm>
            <a:off x="457200" y="10177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 3: Database and Host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Nick Tool</a:t>
            </a:r>
            <a:endParaRPr sz="2980"/>
          </a:p>
        </p:txBody>
      </p:sp>
      <p:graphicFrame>
        <p:nvGraphicFramePr>
          <p:cNvPr id="143" name="Google Shape;143;g32bff02301f_0_13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{956A4DBF-8864-423F-BB9B-7F9CC9CBBFED}</a:tableStyleId>
              </a:tblPr>
              <a:tblGrid>
                <a:gridCol w="3886200"/>
                <a:gridCol w="3886200"/>
              </a:tblGrid>
              <a:tr h="913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287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-Researched public IP address solutions (Dynamic DNS, Public IP, AWS)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Researched security measures associated with public access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(Firewall, Port Forwarding, Reverse Proxy, HTTPS)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-Implement and validate </a:t>
                      </a:r>
                      <a:r>
                        <a:rPr lang="en-US" sz="1800"/>
                        <a:t>solution to allow public access, add security features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 Choose communication methods that allow group members to connect to the host and database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g32bff02301f_0_13"/>
          <p:cNvSpPr txBox="1"/>
          <p:nvPr/>
        </p:nvSpPr>
        <p:spPr>
          <a:xfrm>
            <a:off x="1533235" y="5015346"/>
            <a:ext cx="63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bff02301f_0_19"/>
          <p:cNvSpPr txBox="1"/>
          <p:nvPr>
            <p:ph idx="1" type="body"/>
          </p:nvPr>
        </p:nvSpPr>
        <p:spPr>
          <a:xfrm>
            <a:off x="220200" y="2049275"/>
            <a:ext cx="2789400" cy="4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Backend logic working as expected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On private </a:t>
            </a:r>
            <a:r>
              <a:rPr lang="en-US" sz="1400"/>
              <a:t>Wifi</a:t>
            </a:r>
            <a:r>
              <a:rPr lang="en-US" sz="1400"/>
              <a:t> network, all systems working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Need to add support for public access</a:t>
            </a:r>
            <a:endParaRPr sz="1400"/>
          </a:p>
        </p:txBody>
      </p:sp>
      <p:sp>
        <p:nvSpPr>
          <p:cNvPr id="150" name="Google Shape;150;g32bff02301f_0_19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</a:t>
            </a:r>
            <a:r>
              <a:rPr lang="en-US"/>
              <a:t> 3: Database and Host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Nick Tool</a:t>
            </a:r>
            <a:endParaRPr sz="2980"/>
          </a:p>
        </p:txBody>
      </p:sp>
      <p:pic>
        <p:nvPicPr>
          <p:cNvPr id="151" name="Google Shape;151;g32bff02301f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299" y="2118225"/>
            <a:ext cx="6013700" cy="444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c15f3cfc7_0_5"/>
          <p:cNvSpPr txBox="1"/>
          <p:nvPr>
            <p:ph type="title"/>
          </p:nvPr>
        </p:nvSpPr>
        <p:spPr>
          <a:xfrm>
            <a:off x="457163" y="5716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1800"/>
              <a:t>Execution &amp; Plan</a:t>
            </a:r>
            <a:endParaRPr sz="1800"/>
          </a:p>
        </p:txBody>
      </p:sp>
      <p:sp>
        <p:nvSpPr>
          <p:cNvPr id="157" name="Google Shape;157;g32c15f3cfc7_0_5"/>
          <p:cNvSpPr txBox="1"/>
          <p:nvPr/>
        </p:nvSpPr>
        <p:spPr>
          <a:xfrm>
            <a:off x="-3396898" y="0"/>
            <a:ext cx="3396900" cy="7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plan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team planned milestones for completion of any remaining subsystem functionality, integration of specific subsystems, test, and validation plans should be presented.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Milestones should have owners … things like final integration can be group owned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Gantt chart – should indicate some 404 progress.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 complete all subsystem function in next 3 weeks.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complete all integration 2 weeks before demo to allow for system validation and documentatio</a:t>
            </a:r>
            <a:endParaRPr/>
          </a:p>
        </p:txBody>
      </p:sp>
      <p:graphicFrame>
        <p:nvGraphicFramePr>
          <p:cNvPr id="158" name="Google Shape;158;g32c15f3cfc7_0_5"/>
          <p:cNvGraphicFramePr/>
          <p:nvPr/>
        </p:nvGraphicFramePr>
        <p:xfrm>
          <a:off x="45325" y="109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{4347AAE3-BFE6-4B60-AE17-667419561449}</a:tableStyleId>
              </a:tblPr>
              <a:tblGrid>
                <a:gridCol w="1793125"/>
                <a:gridCol w="356025"/>
                <a:gridCol w="367150"/>
                <a:gridCol w="358050"/>
                <a:gridCol w="360900"/>
                <a:gridCol w="352075"/>
                <a:gridCol w="380100"/>
                <a:gridCol w="399200"/>
                <a:gridCol w="403375"/>
                <a:gridCol w="379300"/>
                <a:gridCol w="378350"/>
                <a:gridCol w="413300"/>
                <a:gridCol w="399325"/>
                <a:gridCol w="401000"/>
                <a:gridCol w="372775"/>
                <a:gridCol w="412800"/>
                <a:gridCol w="1518850"/>
              </a:tblGrid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1/20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1/27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2/3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2/10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2/17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2/24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3/3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3/10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3/17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3/24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3/31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4/7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4/14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4/21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4/28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Legend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Matthew McLean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Finished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1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Layout Of Website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Working on it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 System with Host Server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Haven’t Started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 Entire System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highlight>
                          <a:srgbClr val="F7964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highlight>
                          <a:srgbClr val="F7964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highlight>
                          <a:srgbClr val="F7964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highlight>
                          <a:srgbClr val="F79646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Nick Tool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  Public IP address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highlight>
                          <a:srgbClr val="9E9E9E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highlight>
                          <a:srgbClr val="9E9E9E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 Security Features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highlight>
                          <a:srgbClr val="9E9E9E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highlight>
                          <a:srgbClr val="9E9E9E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 Host System with Mobile App and Website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Integrate Host System with IoT Hardware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Validate App &amp; Website Integration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Validate IoT Hardware Integration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and Validate Basic Functions in  Fully Integrated System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Edge Cases in Fully Integrated System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4C4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Tyler Mayou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Discuss 404 modifications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Order/integrate parts for modification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Bluetooth Communication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Team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#2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#3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#4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#5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Presentation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Demo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</a:t>
                      </a: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Report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Begin Integration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Continue Integration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Integration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00" marL="254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c15f3cfc7_0_3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Validation Plans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44"/>
              <a:t>From 403</a:t>
            </a:r>
            <a:endParaRPr sz="1644"/>
          </a:p>
        </p:txBody>
      </p:sp>
      <p:pic>
        <p:nvPicPr>
          <p:cNvPr id="165" name="Google Shape;165;g32c15f3cfc7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6750"/>
            <a:ext cx="9143997" cy="4112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457200" y="2049275"/>
            <a:ext cx="45321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/>
              <a:t>The Problem</a:t>
            </a:r>
            <a:r>
              <a:rPr lang="en-US" sz="1800"/>
              <a:t>: “Smart home systems are often composed of many different components from different companies. This can make it very difficult for a user to combine devices and implement a fully functional system for their own personal living or working space.”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 u="sng"/>
              <a:t>Our Goal</a:t>
            </a:r>
            <a:r>
              <a:rPr lang="en-US" sz="1800"/>
              <a:t>: “Develop a basic smart home automation system that allows users to control a few essential home appliances (like lights and speakers) via a mobile app and a simple web interface. The system will use IoT/non-IoT devices and a local server and online database.”</a:t>
            </a:r>
            <a:endParaRPr sz="1800"/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67" name="Google Shape;67;p2"/>
          <p:cNvSpPr txBox="1"/>
          <p:nvPr/>
        </p:nvSpPr>
        <p:spPr>
          <a:xfrm>
            <a:off x="6204155" y="3185652"/>
            <a:ext cx="20156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Picture / Diagram here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4112" y="2636000"/>
            <a:ext cx="3855698" cy="200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>
            <a:off x="2866103" y="2609720"/>
            <a:ext cx="341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438" y="1852925"/>
            <a:ext cx="6750324" cy="46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 txBox="1"/>
          <p:nvPr/>
        </p:nvSpPr>
        <p:spPr>
          <a:xfrm>
            <a:off x="2072975" y="2084625"/>
            <a:ext cx="14880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Matthew McLean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1654700" y="5147475"/>
            <a:ext cx="1211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Nick Tool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5754725" y="4136425"/>
            <a:ext cx="16407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Tyler Mayou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Major Project Changes for 404</a:t>
            </a:r>
            <a:endParaRPr/>
          </a:p>
        </p:txBody>
      </p:sp>
      <p:sp>
        <p:nvSpPr>
          <p:cNvPr id="84" name="Google Shape;84;p4"/>
          <p:cNvSpPr txBox="1"/>
          <p:nvPr/>
        </p:nvSpPr>
        <p:spPr>
          <a:xfrm>
            <a:off x="775975" y="1852852"/>
            <a:ext cx="7910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Public IP address instead of private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Major mobile and web app graphics/layout enhancements 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Integrate light bulb and relay </a:t>
            </a:r>
            <a:r>
              <a:rPr lang="en-US" sz="1800">
                <a:solidFill>
                  <a:schemeClr val="dk1"/>
                </a:solidFill>
              </a:rPr>
              <a:t>instead of using LED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 </a:t>
            </a:r>
            <a:endParaRPr/>
          </a:p>
        </p:txBody>
      </p:sp>
      <p:cxnSp>
        <p:nvCxnSpPr>
          <p:cNvPr id="90" name="Google Shape;90;p5"/>
          <p:cNvCxnSpPr/>
          <p:nvPr/>
        </p:nvCxnSpPr>
        <p:spPr>
          <a:xfrm>
            <a:off x="614125" y="3711075"/>
            <a:ext cx="775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5"/>
          <p:cNvSpPr txBox="1"/>
          <p:nvPr/>
        </p:nvSpPr>
        <p:spPr>
          <a:xfrm>
            <a:off x="7184775" y="2728100"/>
            <a:ext cx="135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Final Demo/Presentation/Report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92" name="Google Shape;92;p5"/>
          <p:cNvCxnSpPr>
            <a:stCxn id="91" idx="2"/>
            <a:endCxn id="91" idx="2"/>
          </p:cNvCxnSpPr>
          <p:nvPr/>
        </p:nvCxnSpPr>
        <p:spPr>
          <a:xfrm>
            <a:off x="7861575" y="33746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5"/>
          <p:cNvCxnSpPr>
            <a:stCxn id="91" idx="2"/>
          </p:cNvCxnSpPr>
          <p:nvPr/>
        </p:nvCxnSpPr>
        <p:spPr>
          <a:xfrm flipH="1">
            <a:off x="7850175" y="3374600"/>
            <a:ext cx="1140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5"/>
          <p:cNvSpPr txBox="1"/>
          <p:nvPr/>
        </p:nvSpPr>
        <p:spPr>
          <a:xfrm>
            <a:off x="2519550" y="2882000"/>
            <a:ext cx="135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Begin Integration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1604750" y="4134500"/>
            <a:ext cx="141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Subsystems</a:t>
            </a:r>
            <a:r>
              <a:rPr lang="en-US" sz="1000">
                <a:solidFill>
                  <a:schemeClr val="dk1"/>
                </a:solidFill>
              </a:rPr>
              <a:t> complete and ready for integration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137750" y="2535700"/>
            <a:ext cx="146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Continue and finalize subsystems from 403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4976925" y="4211450"/>
            <a:ext cx="146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Updates and continue integration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98" name="Google Shape;98;p5"/>
          <p:cNvCxnSpPr>
            <a:stCxn id="96" idx="2"/>
          </p:cNvCxnSpPr>
          <p:nvPr/>
        </p:nvCxnSpPr>
        <p:spPr>
          <a:xfrm>
            <a:off x="871250" y="3028300"/>
            <a:ext cx="53100" cy="6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5"/>
          <p:cNvCxnSpPr>
            <a:stCxn id="94" idx="2"/>
          </p:cNvCxnSpPr>
          <p:nvPr/>
        </p:nvCxnSpPr>
        <p:spPr>
          <a:xfrm>
            <a:off x="3196350" y="3220700"/>
            <a:ext cx="3600" cy="4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5"/>
          <p:cNvCxnSpPr>
            <a:stCxn id="95" idx="0"/>
          </p:cNvCxnSpPr>
          <p:nvPr/>
        </p:nvCxnSpPr>
        <p:spPr>
          <a:xfrm rot="10800000">
            <a:off x="2307800" y="3733700"/>
            <a:ext cx="39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5"/>
          <p:cNvCxnSpPr>
            <a:stCxn id="97" idx="0"/>
          </p:cNvCxnSpPr>
          <p:nvPr/>
        </p:nvCxnSpPr>
        <p:spPr>
          <a:xfrm rot="10800000">
            <a:off x="4205625" y="3756350"/>
            <a:ext cx="1504800" cy="4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5"/>
          <p:cNvCxnSpPr>
            <a:stCxn id="97" idx="0"/>
          </p:cNvCxnSpPr>
          <p:nvPr/>
        </p:nvCxnSpPr>
        <p:spPr>
          <a:xfrm flipH="1" rot="10800000">
            <a:off x="5710425" y="3756350"/>
            <a:ext cx="786300" cy="45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5"/>
          <p:cNvSpPr txBox="1"/>
          <p:nvPr/>
        </p:nvSpPr>
        <p:spPr>
          <a:xfrm>
            <a:off x="7071375" y="4288400"/>
            <a:ext cx="146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Finalize Integration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04" name="Google Shape;104;p5"/>
          <p:cNvCxnSpPr>
            <a:stCxn id="103" idx="0"/>
          </p:cNvCxnSpPr>
          <p:nvPr/>
        </p:nvCxnSpPr>
        <p:spPr>
          <a:xfrm rot="10800000">
            <a:off x="7192275" y="3718700"/>
            <a:ext cx="612600" cy="5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5"/>
          <p:cNvSpPr txBox="1"/>
          <p:nvPr/>
        </p:nvSpPr>
        <p:spPr>
          <a:xfrm>
            <a:off x="137750" y="5109900"/>
            <a:ext cx="12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We are here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06" name="Google Shape;106;p5"/>
          <p:cNvCxnSpPr>
            <a:stCxn id="105" idx="0"/>
          </p:cNvCxnSpPr>
          <p:nvPr/>
        </p:nvCxnSpPr>
        <p:spPr>
          <a:xfrm flipH="1" rot="10800000">
            <a:off x="784250" y="3775200"/>
            <a:ext cx="631500" cy="13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Mobile and Web App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Matthew McLean</a:t>
            </a:r>
            <a:endParaRPr sz="2980"/>
          </a:p>
        </p:txBody>
      </p:sp>
      <p:graphicFrame>
        <p:nvGraphicFramePr>
          <p:cNvPr id="112" name="Google Shape;112;p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{956A4DBF-8864-423F-BB9B-7F9CC9CBBFED}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Nothing has been done since 403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The Web and Mobile App are both still functional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 the next two weeks I will work on updating the graphics and layouts.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Meet with </a:t>
                      </a:r>
                      <a:r>
                        <a:rPr lang="en-US" sz="1800"/>
                        <a:t>sponsor</a:t>
                      </a:r>
                      <a:r>
                        <a:rPr lang="en-US" sz="1800"/>
                        <a:t> to get details about security features he requested and research them. 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3" name="Google Shape;113;p6"/>
          <p:cNvSpPr txBox="1"/>
          <p:nvPr/>
        </p:nvSpPr>
        <p:spPr>
          <a:xfrm>
            <a:off x="1533235" y="5015346"/>
            <a:ext cx="63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Web and Mobile App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Matthew McLean</a:t>
            </a:r>
            <a:endParaRPr sz="2980"/>
          </a:p>
        </p:txBody>
      </p:sp>
      <p:sp>
        <p:nvSpPr>
          <p:cNvPr id="119" name="Google Shape;119;p7"/>
          <p:cNvSpPr txBox="1"/>
          <p:nvPr/>
        </p:nvSpPr>
        <p:spPr>
          <a:xfrm>
            <a:off x="1927123" y="3382297"/>
            <a:ext cx="275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888" y="2210625"/>
            <a:ext cx="6291026" cy="17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900" y="3690100"/>
            <a:ext cx="2035026" cy="294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4350" y="3690100"/>
            <a:ext cx="1966375" cy="294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4375" y="3726300"/>
            <a:ext cx="2035024" cy="28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bff02301f_0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 2: IoT Hardware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Tyler Mayou</a:t>
            </a:r>
            <a:endParaRPr sz="2980"/>
          </a:p>
        </p:txBody>
      </p:sp>
      <p:graphicFrame>
        <p:nvGraphicFramePr>
          <p:cNvPr id="129" name="Google Shape;129;g32bff02301f_0_1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{956A4DBF-8864-423F-BB9B-7F9CC9CBBFED}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No accomplishments since 403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Subsystem works the same as it did at the end of 403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Speak with Sponsor about modifications and determine necessary parts for modifications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g32bff02301f_0_1"/>
          <p:cNvSpPr txBox="1"/>
          <p:nvPr/>
        </p:nvSpPr>
        <p:spPr>
          <a:xfrm>
            <a:off x="1533235" y="5015346"/>
            <a:ext cx="63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bff02301f_0_7"/>
          <p:cNvSpPr txBox="1"/>
          <p:nvPr>
            <p:ph idx="1" type="body"/>
          </p:nvPr>
        </p:nvSpPr>
        <p:spPr>
          <a:xfrm>
            <a:off x="457200" y="2049275"/>
            <a:ext cx="39588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The image shows the current circuit of the PCB.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The PCB works as desired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The LED may change to a light bulb with a relay (to be discussed with Sponsor).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Minor errors with the temp/humidity sensor</a:t>
            </a:r>
            <a:endParaRPr sz="1500"/>
          </a:p>
        </p:txBody>
      </p:sp>
      <p:sp>
        <p:nvSpPr>
          <p:cNvPr id="136" name="Google Shape;136;g32bff02301f_0_7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Subsystem</a:t>
            </a:r>
            <a:r>
              <a:rPr lang="en-US"/>
              <a:t> 2: IoT Hardware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Tyler Mayou</a:t>
            </a:r>
            <a:endParaRPr sz="2980"/>
          </a:p>
        </p:txBody>
      </p:sp>
      <p:pic>
        <p:nvPicPr>
          <p:cNvPr id="137" name="Google Shape;137;g32bff02301f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875" y="2134646"/>
            <a:ext cx="4423325" cy="390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