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jzwj2gNW6ckppfFROi+uwHDiRP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3F38D2-530C-452B-9DAD-FC5720191DF1}">
  <a:tblStyle styleId="{963F38D2-530C-452B-9DAD-FC5720191DF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383C9BA-92A7-4F10-9CC7-A0A631FA34D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c865f6dc3_0_1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2c865f6dc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c865f6dc3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2c865f6dc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c865f6d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0" name="Google Shape;70;g32c865f6dc3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c865f6dc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" name="Google Shape;102;g32c865f6dc3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c865f6dc3_0_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32c865f6dc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c865f6dc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6" name="Google Shape;116;g32c865f6dc3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digikey.com/en/products/detail/e-switch/TL1105DF160Q/271562" TargetMode="External"/><Relationship Id="rId10" Type="http://schemas.openxmlformats.org/officeDocument/2006/relationships/hyperlink" Target="https://www.digikey.com/en/products/detail/sullins-connector-solutions/PPTC151LFBN-RC/810153" TargetMode="External"/><Relationship Id="rId13" Type="http://schemas.openxmlformats.org/officeDocument/2006/relationships/hyperlink" Target="https://www.amazon.com/Solderless-Multicolored-Electronic-Breadboard-Protoboard/dp/B09FP2F22C/ref=sr_1_1?crid=2Y946EA4HEVL9&amp;dib=eyJ2IjoiMSJ9.yBx6gBA2KD1MRYhWJy7-RB_dwQaBCPwlg1aU25zOjCI.0mjOSDWE0yGYwKVC5_sdxiYFMjGlwRmN_PpUs0vaQeY&amp;dib_tag=se&amp;keywords=chanzon%2B40pcs%2B20%2Bcm%2Blong%2Bmale&amp;qid=1738604972&amp;sprefix=%2Caps%2C278&amp;sr=8-1&amp;th=1" TargetMode="External"/><Relationship Id="rId12" Type="http://schemas.openxmlformats.org/officeDocument/2006/relationships/hyperlink" Target="https://www.digikey.com/en/products/detail/w%C3%BCrth-elektronik/61300811121/4846839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amazon.com/Short-Female-Charging-Extension-Equipment/dp/B0D4HLP9MP?source=ps-sl-shoppingads-lpcontext&amp;ref_=fplfs&amp;smid=A1CK03RVBS2NYU&amp;th=1" TargetMode="External"/><Relationship Id="rId4" Type="http://schemas.openxmlformats.org/officeDocument/2006/relationships/hyperlink" Target="https://www.amazon.com/MTDZKJG-100-240V-Converter-Transformers-5-5x2-5mm/dp/B0CJHKS28K/ref=asc_df_B0CJHKS28K?mcid=ce396bd204c636199d48506e7ab9e92a&amp;tag=hyprod-20&amp;linkCode=df0&amp;hvadid=693508669574&amp;hvpos=&amp;hvnetw=g&amp;hvrand=4540595643233164196&amp;hvpone=&amp;hvptwo=&amp;hvqmt=&amp;hvdev=c&amp;hvdvcmdl=&amp;hvlocint=&amp;hvlocphy=9027902&amp;hvtargid=pla-2274003544209&amp;psc=1" TargetMode="External"/><Relationship Id="rId9" Type="http://schemas.openxmlformats.org/officeDocument/2006/relationships/hyperlink" Target="https://www.digikey.com/en/products/detail/sullins-connector-solutions/PPTC021LFBN-RC/810142" TargetMode="External"/><Relationship Id="rId14" Type="http://schemas.openxmlformats.org/officeDocument/2006/relationships/image" Target="../media/image6.png"/><Relationship Id="rId5" Type="http://schemas.openxmlformats.org/officeDocument/2006/relationships/hyperlink" Target="https://www.digikey.com/en/products/detail/tensility-international-corp/54-00131/9685440" TargetMode="External"/><Relationship Id="rId6" Type="http://schemas.openxmlformats.org/officeDocument/2006/relationships/hyperlink" Target="https://www.ebay.com/itm/394216318541?chn=ps&amp;norover=1&amp;mkevt=1&amp;mkrid=711-117182-37290-0&amp;mkcid=2&amp;mkscid=101&amp;itemid=394216318541&amp;targetid=2299003535955&amp;device=c&amp;mktype=pla&amp;googleloc=9027902&amp;poi=&amp;campaignid=21214315381&amp;mkgroupid=161363866036&amp;rlsatarget=pla-2299003535955&amp;abcId=9407526&amp;merchantid=6296724&amp;gad_source=1&amp;gclid=Cj0KCQiAwOe8BhCCARIsAGKeD54XKGf3deRuSmHWJx-bujIqaZU5ftvtiXKt8Gt_50qamerYApnySzoaAtzHEALw_wcB" TargetMode="External"/><Relationship Id="rId7" Type="http://schemas.openxmlformats.org/officeDocument/2006/relationships/hyperlink" Target="https://www.amazon.com/Light-Socket-2-Prong-Adapter-Switch/dp/B00J1LZA4A/ref=asc_df_B00J1LZA4A?mcid=9b2709ddc1383ffaa2d67b01679b3995&amp;tag=hyprod-20&amp;linkCode=df0&amp;hvadid=693672023969&amp;hvpos=&amp;hvnetw=g&amp;hvrand=4091834679685155256&amp;hvpone=&amp;hvptwo=&amp;hvqmt=&amp;hvdev=c&amp;hvdvcmdl=&amp;hvlocint=&amp;hvlocphy=9027902&amp;hvtargid=pla-305845660709&amp;th=1" TargetMode="External"/><Relationship Id="rId8" Type="http://schemas.openxmlformats.org/officeDocument/2006/relationships/hyperlink" Target="https://www.digikey.com/en/products/detail/sullins-connector-solutions/PPTC081LFBN-RC/810147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162680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649"/>
              <a:buFont typeface="Arial"/>
              <a:buNone/>
            </a:pPr>
            <a:r>
              <a:rPr lang="en-US" sz="3488"/>
              <a:t>Team 61: </a:t>
            </a:r>
            <a:r>
              <a:rPr lang="en-US" sz="3488"/>
              <a:t>Smart Home Automation</a:t>
            </a:r>
            <a:endParaRPr sz="3488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649"/>
              <a:buFont typeface="Arial"/>
              <a:buNone/>
            </a:pPr>
            <a:r>
              <a:rPr lang="en-US" sz="3488"/>
              <a:t>Bi-Weekly Update 2</a:t>
            </a:r>
            <a:br>
              <a:rPr lang="en-US"/>
            </a:br>
            <a:r>
              <a:rPr lang="en-US" sz="2455"/>
              <a:t>Nick Tool, Tyler Mayou, Matthew McLean</a:t>
            </a:r>
            <a:br>
              <a:rPr lang="en-US" sz="2455"/>
            </a:br>
            <a:r>
              <a:rPr lang="en-US" sz="2455"/>
              <a:t>Sponsor: Souryendu Das</a:t>
            </a:r>
            <a:br>
              <a:rPr lang="en-US" sz="2455"/>
            </a:br>
            <a:r>
              <a:rPr lang="en-US" sz="2455"/>
              <a:t>TA: </a:t>
            </a:r>
            <a:r>
              <a:rPr lang="en-US" sz="2455"/>
              <a:t>Fahrettin Ay</a:t>
            </a:r>
            <a:br>
              <a:rPr lang="en-US" sz="2455"/>
            </a:br>
            <a:endParaRPr sz="2455"/>
          </a:p>
        </p:txBody>
      </p:sp>
      <p:pic>
        <p:nvPicPr>
          <p:cNvPr descr="DLCOE_logo_HWHT.png"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795125"/>
            <a:ext cx="5132872" cy="267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c865f6dc3_0_129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Database and Host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Nicholas Tool</a:t>
            </a:r>
            <a:endParaRPr sz="2980"/>
          </a:p>
        </p:txBody>
      </p:sp>
      <p:sp>
        <p:nvSpPr>
          <p:cNvPr id="126" name="Google Shape;126;g32c865f6dc3_0_129"/>
          <p:cNvSpPr txBox="1"/>
          <p:nvPr/>
        </p:nvSpPr>
        <p:spPr>
          <a:xfrm>
            <a:off x="1927123" y="3382297"/>
            <a:ext cx="497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g32c865f6dc3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005273"/>
            <a:ext cx="7167701" cy="46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c865f6dc3_0_60"/>
          <p:cNvSpPr txBox="1"/>
          <p:nvPr>
            <p:ph type="title"/>
          </p:nvPr>
        </p:nvSpPr>
        <p:spPr>
          <a:xfrm>
            <a:off x="457163" y="5716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1800"/>
              <a:t>Execution &amp; Plan</a:t>
            </a:r>
            <a:endParaRPr sz="1800"/>
          </a:p>
        </p:txBody>
      </p:sp>
      <p:graphicFrame>
        <p:nvGraphicFramePr>
          <p:cNvPr id="133" name="Google Shape;133;g32c865f6dc3_0_60"/>
          <p:cNvGraphicFramePr/>
          <p:nvPr/>
        </p:nvGraphicFramePr>
        <p:xfrm>
          <a:off x="171175" y="143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{A383C9BA-92A7-4F10-9CC7-A0A631FA34DF}</a:tableStyleId>
              </a:tblPr>
              <a:tblGrid>
                <a:gridCol w="1793125"/>
                <a:gridCol w="356025"/>
                <a:gridCol w="367150"/>
                <a:gridCol w="358050"/>
                <a:gridCol w="360900"/>
                <a:gridCol w="352075"/>
                <a:gridCol w="380100"/>
                <a:gridCol w="399200"/>
                <a:gridCol w="403375"/>
                <a:gridCol w="379300"/>
                <a:gridCol w="378350"/>
                <a:gridCol w="413300"/>
                <a:gridCol w="399325"/>
                <a:gridCol w="401000"/>
                <a:gridCol w="372775"/>
                <a:gridCol w="412800"/>
                <a:gridCol w="1518850"/>
              </a:tblGrid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1/20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1/27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2/3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2/10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2/17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2/24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3/3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3/10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3/17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3/24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3/31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4/7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4/14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4/21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4/28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Legend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Matthew McLean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Finished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3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 Layout Of Website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Working on it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Integrate System with Host Server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Haven’t Started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Integrate Entire System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highlight>
                          <a:srgbClr val="F79646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highlight>
                          <a:srgbClr val="F79646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highlight>
                          <a:srgbClr val="F79646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highlight>
                          <a:srgbClr val="F79646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Nick Tool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  Public IP address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highlight>
                          <a:srgbClr val="9E9E9E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highlight>
                          <a:srgbClr val="9E9E9E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 Security Features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highlight>
                          <a:srgbClr val="9E9E9E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highlight>
                          <a:srgbClr val="9E9E9E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Integrate Host System with Mobile App and Website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Integrate Host System with IoT Hardware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Validate App &amp; Website Integration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Validate IoT Hardware Integration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and Validate Basic Functions in  Fully Integrated System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Edge Cases in Fully Integrated System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Tyler Mayou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Discuss 404 modifications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parts for modification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NEW PCB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Hardware integration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Team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 #2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 #3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 #4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 #5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Presentation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Demo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</a:t>
                      </a: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Report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Integration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 Test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Thanks and Gig ‘Em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457200" y="2049275"/>
            <a:ext cx="45321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/>
              <a:t>The Problem</a:t>
            </a:r>
            <a:r>
              <a:rPr lang="en-US" sz="1800"/>
              <a:t>: “Smart home systems are often composed of many different components from different companies. This can make it very difficult for a user to combine devices and implement a fully functional system for their own personal living or working space.”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/>
              <a:t>Our Goal</a:t>
            </a:r>
            <a:r>
              <a:rPr lang="en-US" sz="1800"/>
              <a:t>: “Develop a basic smart home automation system that allows users to control a few essential home appliances (like lights and speakers) via a mobile app and a simple web interface. The system will use IoT/non-IoT devices and a local server and online database.”</a:t>
            </a:r>
            <a:endParaRPr sz="2600"/>
          </a:p>
        </p:txBody>
      </p: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4112" y="2636000"/>
            <a:ext cx="3855698" cy="200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c865f6dc3_0_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Project/Subsystem Overview </a:t>
            </a:r>
            <a:endParaRPr/>
          </a:p>
        </p:txBody>
      </p:sp>
      <p:sp>
        <p:nvSpPr>
          <p:cNvPr id="73" name="Google Shape;73;g32c865f6dc3_0_6"/>
          <p:cNvSpPr txBox="1"/>
          <p:nvPr/>
        </p:nvSpPr>
        <p:spPr>
          <a:xfrm>
            <a:off x="2866103" y="2609720"/>
            <a:ext cx="341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g32c865f6dc3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438" y="1852925"/>
            <a:ext cx="6750324" cy="46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32c865f6dc3_0_6"/>
          <p:cNvSpPr txBox="1"/>
          <p:nvPr/>
        </p:nvSpPr>
        <p:spPr>
          <a:xfrm>
            <a:off x="2072975" y="2084625"/>
            <a:ext cx="14880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Matthew McLean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6" name="Google Shape;76;g32c865f6dc3_0_6"/>
          <p:cNvSpPr txBox="1"/>
          <p:nvPr/>
        </p:nvSpPr>
        <p:spPr>
          <a:xfrm>
            <a:off x="1654700" y="5147475"/>
            <a:ext cx="12114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Nick Tool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7" name="Google Shape;77;g32c865f6dc3_0_6"/>
          <p:cNvSpPr txBox="1"/>
          <p:nvPr/>
        </p:nvSpPr>
        <p:spPr>
          <a:xfrm>
            <a:off x="5754725" y="4136425"/>
            <a:ext cx="16407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Tyler Mayou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 </a:t>
            </a:r>
            <a:endParaRPr/>
          </a:p>
        </p:txBody>
      </p:sp>
      <p:graphicFrame>
        <p:nvGraphicFramePr>
          <p:cNvPr id="83" name="Google Shape;83;p4"/>
          <p:cNvGraphicFramePr/>
          <p:nvPr/>
        </p:nvGraphicFramePr>
        <p:xfrm>
          <a:off x="230909" y="2786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{963F38D2-530C-452B-9DAD-FC5720191DF1}</a:tableStyleId>
              </a:tblPr>
              <a:tblGrid>
                <a:gridCol w="1245350"/>
                <a:gridCol w="1240575"/>
                <a:gridCol w="1242975"/>
                <a:gridCol w="1252525"/>
                <a:gridCol w="1308550"/>
                <a:gridCol w="1182175"/>
                <a:gridCol w="1099200"/>
              </a:tblGrid>
              <a:tr h="1387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Subsystem Designs and Testing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(to complete </a:t>
                      </a:r>
                      <a:r>
                        <a:rPr lang="en-US" sz="1300"/>
                        <a:t>2/10</a:t>
                      </a:r>
                      <a:r>
                        <a:rPr lang="en-US" sz="1300" u="none" cap="none" strike="noStrike"/>
                        <a:t>)</a:t>
                      </a:r>
                      <a:endParaRPr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Integration of </a:t>
                      </a:r>
                      <a:r>
                        <a:rPr lang="en-US" sz="1300"/>
                        <a:t>App and Website </a:t>
                      </a:r>
                      <a:r>
                        <a:rPr lang="en-US" sz="1300" u="none" cap="none" strike="noStrike"/>
                        <a:t>(</a:t>
                      </a:r>
                      <a:r>
                        <a:rPr lang="en-US" sz="1300"/>
                        <a:t>to complete</a:t>
                      </a:r>
                      <a:r>
                        <a:rPr lang="en-US" sz="1300" u="none" cap="none" strike="noStrike"/>
                        <a:t> </a:t>
                      </a:r>
                      <a:r>
                        <a:rPr lang="en-US" sz="1300"/>
                        <a:t>2/24</a:t>
                      </a:r>
                      <a:r>
                        <a:rPr lang="en-US" sz="1300" u="none" cap="none" strike="noStrike"/>
                        <a:t>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Integration of </a:t>
                      </a:r>
                      <a:r>
                        <a:rPr lang="en-US" sz="1300"/>
                        <a:t>IoT Hardware</a:t>
                      </a:r>
                      <a:r>
                        <a:rPr lang="en-US" sz="1300" u="none" cap="none" strike="noStrike"/>
                        <a:t> 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</a:t>
                      </a:r>
                      <a:r>
                        <a:rPr lang="en-US" sz="1300"/>
                        <a:t> 3/10</a:t>
                      </a:r>
                      <a:r>
                        <a:rPr lang="en-US" sz="1300" u="none" cap="none" strike="noStrike"/>
                        <a:t>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Final Integration 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</a:t>
                      </a:r>
                      <a:r>
                        <a:rPr lang="en-US" sz="1300"/>
                        <a:t>3/17</a:t>
                      </a:r>
                      <a:r>
                        <a:rPr lang="en-US" sz="1300" u="none" cap="none" strike="noStrike"/>
                        <a:t>)</a:t>
                      </a:r>
                      <a:endParaRPr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System Test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</a:t>
                      </a:r>
                      <a:r>
                        <a:rPr lang="en-US" sz="1300"/>
                        <a:t>3/24</a:t>
                      </a:r>
                      <a:r>
                        <a:rPr lang="en-US" sz="1300" u="none" cap="none" strike="noStrike"/>
                        <a:t>)</a:t>
                      </a:r>
                      <a:endParaRPr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Validation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</a:t>
                      </a:r>
                      <a:r>
                        <a:rPr lang="en-US" sz="1300"/>
                        <a:t>4/7</a:t>
                      </a:r>
                      <a:r>
                        <a:rPr lang="en-US" sz="1300" u="none" cap="none" strike="noStrike"/>
                        <a:t>)</a:t>
                      </a:r>
                      <a:endParaRPr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Demo and Report 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</a:t>
                      </a:r>
                      <a:r>
                        <a:rPr lang="en-US" sz="1300"/>
                        <a:t>4/21</a:t>
                      </a:r>
                      <a:r>
                        <a:rPr lang="en-US" sz="1300" u="none" cap="none" strike="noStrike"/>
                        <a:t>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" name="Google Shape;84;p4"/>
          <p:cNvSpPr txBox="1"/>
          <p:nvPr/>
        </p:nvSpPr>
        <p:spPr>
          <a:xfrm>
            <a:off x="27745" y="2243061"/>
            <a:ext cx="908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G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reen done, </a:t>
            </a:r>
            <a:r>
              <a:rPr lang="en-US" sz="1900">
                <a:solidFill>
                  <a:schemeClr val="dk1"/>
                </a:solidFill>
              </a:rPr>
              <a:t>Y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ellow underway, </a:t>
            </a:r>
            <a:r>
              <a:rPr lang="en-US" sz="1900">
                <a:solidFill>
                  <a:schemeClr val="dk1"/>
                </a:solidFill>
              </a:rPr>
              <a:t>W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hite not started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Mobile and Web App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Matthew McLean</a:t>
            </a:r>
            <a:endParaRPr sz="2980"/>
          </a:p>
        </p:txBody>
      </p:sp>
      <p:graphicFrame>
        <p:nvGraphicFramePr>
          <p:cNvPr id="90" name="Google Shape;90;p5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{963F38D2-530C-452B-9DAD-FC5720191DF1}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15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Updated mobile app layouts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○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Gradient Background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○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Scrolling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○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Grid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layout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for button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symmetry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○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adding detail to buttons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Helped get Web App on the PI for hosting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Preparations done for using server’s API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Goal for next presentation: Update status on web app by clicking button on mobile app. 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Clarify</a:t>
                      </a:r>
                      <a:r>
                        <a:rPr lang="en-US" sz="1800"/>
                        <a:t> with sponsor/Add functionality to add and delete devices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" name="Google Shape;91;p5"/>
          <p:cNvSpPr txBox="1"/>
          <p:nvPr/>
        </p:nvSpPr>
        <p:spPr>
          <a:xfrm>
            <a:off x="544945" y="4599710"/>
            <a:ext cx="840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Mobile and Web App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Matthew McLean</a:t>
            </a:r>
            <a:endParaRPr sz="2980"/>
          </a:p>
        </p:txBody>
      </p:sp>
      <p:sp>
        <p:nvSpPr>
          <p:cNvPr id="97" name="Google Shape;97;p6"/>
          <p:cNvSpPr txBox="1"/>
          <p:nvPr/>
        </p:nvSpPr>
        <p:spPr>
          <a:xfrm>
            <a:off x="1927123" y="3382297"/>
            <a:ext cx="497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423" y="2268577"/>
            <a:ext cx="1939578" cy="4298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304" y="2268575"/>
            <a:ext cx="1901421" cy="4298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c865f6dc3_0_11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IoT Hardware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Tyler Mayou</a:t>
            </a:r>
            <a:endParaRPr sz="2980"/>
          </a:p>
        </p:txBody>
      </p:sp>
      <p:graphicFrame>
        <p:nvGraphicFramePr>
          <p:cNvPr id="105" name="Google Shape;105;g32c865f6dc3_0_117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{963F38D2-530C-452B-9DAD-FC5720191DF1}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 2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280065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All parts have been ordered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Modifications for adding light bulb include AC dimming module using PWM from ESP32 to control</a:t>
                      </a:r>
                      <a:endParaRPr sz="1800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New Power Supply for board and Raspberry PI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Order PCB this week and solder parts once it arrives</a:t>
                      </a:r>
                      <a:endParaRPr sz="1800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Begin Integration with Host-subsystem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c865f6dc3_0_123"/>
          <p:cNvSpPr txBox="1"/>
          <p:nvPr>
            <p:ph type="title"/>
          </p:nvPr>
        </p:nvSpPr>
        <p:spPr>
          <a:xfrm>
            <a:off x="457188" y="863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IoT Hardware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Tyler Mayou</a:t>
            </a:r>
            <a:endParaRPr sz="2980"/>
          </a:p>
        </p:txBody>
      </p:sp>
      <p:sp>
        <p:nvSpPr>
          <p:cNvPr id="111" name="Google Shape;111;g32c865f6dc3_0_123"/>
          <p:cNvSpPr txBox="1"/>
          <p:nvPr/>
        </p:nvSpPr>
        <p:spPr>
          <a:xfrm>
            <a:off x="512575" y="4534375"/>
            <a:ext cx="4850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Parts order Spreadsheet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PCB almost finished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Need to finish netting and board layout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Decided to allow some parts to be movable using headers and jumpers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112" name="Google Shape;112;g32c865f6dc3_0_123"/>
          <p:cNvGraphicFramePr/>
          <p:nvPr/>
        </p:nvGraphicFramePr>
        <p:xfrm>
          <a:off x="-12" y="1971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{963F38D2-530C-452B-9DAD-FC5720191DF1}</a:tableStyleId>
              </a:tblPr>
              <a:tblGrid>
                <a:gridCol w="512575"/>
                <a:gridCol w="842675"/>
                <a:gridCol w="1267625"/>
                <a:gridCol w="954200"/>
                <a:gridCol w="666700"/>
                <a:gridCol w="538150"/>
                <a:gridCol w="628700"/>
              </a:tblGrid>
              <a:tr h="301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Order Date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Part Number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Item Name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Location to Buy From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Cost per Part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Quantity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Total Cost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19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1/29/2025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Power Supply from board to PI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sng">
                          <a:solidFill>
                            <a:schemeClr val="hlink"/>
                          </a:solidFill>
                          <a:hlinkClick r:id="rId3"/>
                        </a:rPr>
                        <a:t>Amazon</a:t>
                      </a:r>
                      <a:endParaRPr sz="7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$8.99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$8.99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1/29/2025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SGAS60U05-P1J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Power Supply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sng">
                          <a:solidFill>
                            <a:schemeClr val="hlink"/>
                          </a:solidFill>
                          <a:hlinkClick r:id="rId4"/>
                        </a:rPr>
                        <a:t>Amazon</a:t>
                      </a:r>
                      <a:endParaRPr sz="7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$12.99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$12.99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1/29/2025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54-00131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Barrel Connectors (PCB)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sng">
                          <a:solidFill>
                            <a:schemeClr val="hlink"/>
                          </a:solidFill>
                          <a:hlinkClick r:id="rId5"/>
                        </a:rPr>
                        <a:t>DigiKey</a:t>
                      </a:r>
                      <a:endParaRPr sz="7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$0.77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2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$1.54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1/29/2025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PWM AC Dimmer Module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sng">
                          <a:solidFill>
                            <a:schemeClr val="hlink"/>
                          </a:solidFill>
                          <a:hlinkClick r:id="rId6"/>
                        </a:rPr>
                        <a:t>eBay</a:t>
                      </a:r>
                      <a:endParaRPr sz="7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$11.99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$11.99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1/29/2025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Light Socket + Plug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sng">
                          <a:solidFill>
                            <a:schemeClr val="hlink"/>
                          </a:solidFill>
                          <a:hlinkClick r:id="rId7"/>
                        </a:rPr>
                        <a:t>Amazon</a:t>
                      </a:r>
                      <a:endParaRPr sz="7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$8.99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$8.99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1/29/2025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PPTC081LFBN-RC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8 pin Header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sng">
                          <a:solidFill>
                            <a:schemeClr val="hlink"/>
                          </a:solidFill>
                          <a:hlinkClick r:id="rId8"/>
                        </a:rPr>
                        <a:t>DigiKey</a:t>
                      </a:r>
                      <a:endParaRPr sz="7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$0.56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$0.56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1/29/2025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PPTC021LFBN-RC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2 pin header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sng">
                          <a:solidFill>
                            <a:schemeClr val="hlink"/>
                          </a:solidFill>
                          <a:hlinkClick r:id="rId9"/>
                        </a:rPr>
                        <a:t>DigiKey</a:t>
                      </a:r>
                      <a:endParaRPr sz="7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$0.26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$0.26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1/29/2025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PPTC151LFBN-RC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15 pin header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sng">
                          <a:solidFill>
                            <a:schemeClr val="hlink"/>
                          </a:solidFill>
                          <a:hlinkClick r:id="rId10"/>
                        </a:rPr>
                        <a:t>DigiKey</a:t>
                      </a:r>
                      <a:endParaRPr sz="7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$0.89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2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$1.78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1/29/2025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TL1105DF160Q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tactile switches (buttons)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sng">
                          <a:solidFill>
                            <a:schemeClr val="hlink"/>
                          </a:solidFill>
                          <a:hlinkClick r:id="rId11"/>
                        </a:rPr>
                        <a:t>DigiKey</a:t>
                      </a:r>
                      <a:endParaRPr sz="7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$0.20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10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$1.96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1/29/2025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61300811121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8 pin male header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sng">
                          <a:solidFill>
                            <a:schemeClr val="hlink"/>
                          </a:solidFill>
                          <a:hlinkClick r:id="rId12"/>
                        </a:rPr>
                        <a:t>DigiKey</a:t>
                      </a:r>
                      <a:endParaRPr sz="7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$0.36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$0.36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1/29/2025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Jumpers 40pcs 20cm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sng">
                          <a:solidFill>
                            <a:schemeClr val="hlink"/>
                          </a:solidFill>
                          <a:hlinkClick r:id="rId13"/>
                        </a:rPr>
                        <a:t>Amazon</a:t>
                      </a:r>
                      <a:endParaRPr sz="7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$6.49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1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/>
                        <a:t>$6.49</a:t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9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>
                          <a:solidFill>
                            <a:schemeClr val="dk1"/>
                          </a:solidFill>
                        </a:rPr>
                        <a:t>$55.91</a:t>
                      </a:r>
                      <a:endParaRPr sz="400"/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3" name="Google Shape;113;g32c865f6dc3_0_1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448125" y="1667275"/>
            <a:ext cx="3695874" cy="360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c865f6dc3_0_11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Database and Host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Nicholas Tool</a:t>
            </a:r>
            <a:endParaRPr sz="2980"/>
          </a:p>
        </p:txBody>
      </p:sp>
      <p:graphicFrame>
        <p:nvGraphicFramePr>
          <p:cNvPr id="119" name="Google Shape;119;g32c865f6dc3_0_111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{963F38D2-530C-452B-9DAD-FC5720191DF1}</a:tableStyleId>
              </a:tblPr>
              <a:tblGrid>
                <a:gridCol w="3886200"/>
                <a:gridCol w="3886200"/>
              </a:tblGrid>
              <a:tr h="852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2309025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Added public IP functionality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Added security protocols for public access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Got all front-end files up on Raspberry Pi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Full Integration with Website and Mobile App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Main Issue: Button </a:t>
                      </a:r>
                      <a:r>
                        <a:rPr lang="en-US" sz="1800"/>
                        <a:t>Functionality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0" name="Google Shape;120;g32c865f6dc3_0_111"/>
          <p:cNvSpPr txBox="1"/>
          <p:nvPr/>
        </p:nvSpPr>
        <p:spPr>
          <a:xfrm>
            <a:off x="544945" y="4599710"/>
            <a:ext cx="840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