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layfair Displ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layfairDisplay-bold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regular.fntdata"/><Relationship Id="rId13" Type="http://schemas.openxmlformats.org/officeDocument/2006/relationships/slide" Target="slides/slide8.xml"/><Relationship Id="rId35" Type="http://schemas.openxmlformats.org/officeDocument/2006/relationships/font" Target="fonts/PlayfairDisplay-boldItalic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91ae2c9f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91ae2c9f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17f621ce2_10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17f621ce2_10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17f621ce2_10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17f621ce2_10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17f621ce2_10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17f621ce2_10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17f621c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17f621c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17f621ce2_10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17f621ce2_10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17f621ce2_10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17f621ce2_10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17f621ce2_10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17f621ce2_10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17f621ce2_10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17f621ce2_10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17f621ce2_10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17f621ce2_10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91ae2c9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91ae2c9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17f621ce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17f621ce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17f621ce2_10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17f621ce2_10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17f621ce2_6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17f621ce2_6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17f621ce2_6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17f621ce2_6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17f621ce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17f621ce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17f621ce2_66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617f621ce2_66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17f621ce2_10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17f621ce2_10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91ae2c9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91ae2c9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17f621ce2_10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17f621ce2_10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91ae2c9f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91ae2c9f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17f621ce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17f621ce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17f621ce2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17f621ce2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17f621ce2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17f621ce2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17f621ce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17f621ce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inance.yahoo.com/quote/%5ESTOXX50E/" TargetMode="External"/><Relationship Id="rId4" Type="http://schemas.openxmlformats.org/officeDocument/2006/relationships/hyperlink" Target="https://www.ecb.europa.eu/stats/financial_markets_and_interest_rates/euro_area_yield_curves/html/index.en.html" TargetMode="External"/><Relationship Id="rId5" Type="http://schemas.openxmlformats.org/officeDocument/2006/relationships/hyperlink" Target="https://derivative.credit-suisse.com/ch/ch/en/detail/outperformance-bonus-certificate-euro-stoxx-50/CH1149494077/114949407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MH4518 Group 7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</a:t>
            </a:r>
            <a:r>
              <a:rPr lang="en-GB"/>
              <a:t>Hrishi</a:t>
            </a:r>
            <a:r>
              <a:rPr lang="en-GB"/>
              <a:t>, </a:t>
            </a:r>
            <a:r>
              <a:rPr lang="en-GB"/>
              <a:t>Nicholas</a:t>
            </a:r>
            <a:r>
              <a:rPr lang="en-GB"/>
              <a:t> and </a:t>
            </a:r>
            <a:r>
              <a:rPr lang="en-GB"/>
              <a:t>Ziheng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 - Sourcing our Data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Stock Data </a:t>
            </a:r>
            <a:r>
              <a:rPr i="1" lang="en-GB"/>
              <a:t>S</a:t>
            </a:r>
            <a:r>
              <a:rPr baseline="-25000" i="1" lang="en-GB"/>
              <a:t>t</a:t>
            </a:r>
            <a:r>
              <a:rPr lang="en-GB"/>
              <a:t>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^STOXX50E from Yahoo Finance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Dates: 2 Aug 2022 - 13 Nov 2023 (daily)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Interest Rate </a:t>
            </a:r>
            <a:r>
              <a:rPr i="1" lang="en-GB"/>
              <a:t>r</a:t>
            </a:r>
            <a:r>
              <a:rPr lang="en-GB"/>
              <a:t>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Euro Area Yield Curves with 1Y Maturity from ECB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Dates: 6 Sep 2004 - 13 Nov 2023 (daily)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Actual Derivative Price: Web-scraped from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Credit Suisse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Dates: 15 Jul 2022 - 10 Nov 2023 (daily)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Options Quote Prices for Underlying Asset: Taken from Bloomberg Terminal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Dates: 11 Aug 2023 - 15 Mar 2024 (option prices for 11 different expiration dates)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 - Simulation Techniques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Techniques Used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Monte Carlo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Antithetic Variates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Control Variates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1-shoot Stratified Sampling (not applicable to path-dependent derivatives)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Empirical Martingale Correction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- Geometric Brownian Motion (GBM)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Process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Obtain / calculate model parameters from historical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Risk-free interest rate r (taken from ECB)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Initial asset price for each day in window S</a:t>
            </a:r>
            <a:r>
              <a:rPr baseline="-25000" lang="en-GB"/>
              <a:t>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Total simulation duration 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Volatility </a:t>
            </a:r>
            <a:r>
              <a:rPr lang="en-GB" sz="1367"/>
              <a:t>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Plug model parameters into our simulation functions (MC, AV, CV, SS, EMS) to simulate N price paths of the SX5E stock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Calculate payoff of each price path for N simulations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Estimate option price by “pulling back” from payoff and taking mean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/>
              <a:t>Models - Geometric Brownian Motion (GBM)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27275"/>
            <a:ext cx="85206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Simulation Setup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Historical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For each day in sliding window (e.g. 9 Aug 2023),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r: Taken from previous day (e.g. 8 Aug 2023)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</a:t>
            </a:r>
            <a:r>
              <a:rPr baseline="-25000" lang="en-GB"/>
              <a:t>0</a:t>
            </a:r>
            <a:r>
              <a:rPr lang="en-GB"/>
              <a:t>: Taken from current day (e.g. 8 Aug 2023)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σ: Calculated from previous M timesteps (e.g. 252 working days)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T: Calculated from current day (e.g. 485 working days from final fixing date)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/>
              <a:t>Models - Geometric Brownian Motion (GBM)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27275"/>
            <a:ext cx="85206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Simulation Setup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No. of Simulations N: 1,000,000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Sliding Window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Start Date: 9 Aug 2023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End Date: 9 Nov 2023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Total Working Days: 66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Lookback Periods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3 months (63 working days)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1 year (252 working days)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- Geometric Brownian Motion (GBM)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039" y="1058375"/>
            <a:ext cx="4255200" cy="382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2481500"/>
            <a:ext cx="42552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How much is the product worth today?</a:t>
            </a:r>
            <a:endParaRPr/>
          </a:p>
        </p:txBody>
      </p:sp>
      <p:sp>
        <p:nvSpPr>
          <p:cNvPr id="160" name="Google Shape;160;p27"/>
          <p:cNvSpPr/>
          <p:nvPr/>
        </p:nvSpPr>
        <p:spPr>
          <a:xfrm>
            <a:off x="5308600" y="3646231"/>
            <a:ext cx="1816200" cy="12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- Geometric Brownian Motion (GBM)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38" y="1156100"/>
            <a:ext cx="6791325" cy="971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888" y="2265000"/>
            <a:ext cx="5610225" cy="95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2625" y="3399975"/>
            <a:ext cx="5438775" cy="733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/>
              <a:t>Models - Geometric Brownian Motion (GBM)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50" y="2319400"/>
            <a:ext cx="5553075" cy="91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913" y="3465650"/>
            <a:ext cx="5410200" cy="733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5850" y="1246325"/>
            <a:ext cx="6772275" cy="91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Sensitivities</a:t>
            </a:r>
            <a:r>
              <a:rPr lang="en-GB"/>
              <a:t> for Monte Carlo Simulation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50" y="1169850"/>
            <a:ext cx="3600000" cy="299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650" y="1169850"/>
            <a:ext cx="3890015" cy="299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52475"/>
            <a:ext cx="85206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Simulation Enhancement: Just-in-time compilation (Numba)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Rewrote simulation </a:t>
            </a:r>
            <a:r>
              <a:rPr lang="en-GB"/>
              <a:t>functions</a:t>
            </a:r>
            <a:r>
              <a:rPr lang="en-GB"/>
              <a:t> to comply with Numba’s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Adding a @jit in front of the simulation function compiles the Python code to machine code, which runs hundreds of times faster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Simulation Enhancement: Parallel processing (concurrent.futures)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Used multiple processes to parallelize different simulation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Divides runtime by no. of CPUs available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Improvement: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Cut projected simulation time of 1 million simulations over 66 days using 5 </a:t>
            </a:r>
            <a:r>
              <a:rPr lang="en-GB"/>
              <a:t>simulation</a:t>
            </a:r>
            <a:r>
              <a:rPr lang="en-GB"/>
              <a:t> techniques from 30h to 1h</a:t>
            </a:r>
            <a:endParaRPr/>
          </a:p>
        </p:txBody>
      </p:sp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- Geometric Brownian Motion (GBM)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Methodology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Sourcing our</a:t>
            </a:r>
            <a:r>
              <a:rPr lang="en-GB"/>
              <a:t>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Simulation</a:t>
            </a:r>
            <a:r>
              <a:rPr lang="en-GB"/>
              <a:t> Techniques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Models and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Geometric BM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Heston (Stochastic Volatility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- Heston SV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2170213"/>
            <a:ext cx="85206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</a:rPr>
              <a:t>Simplified (Single Integral) Formula for Heston Pricing: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3">
            <a:alphaModFix/>
          </a:blip>
          <a:srcRect b="44168" l="0" r="0" t="39067"/>
          <a:stretch/>
        </p:blipFill>
        <p:spPr>
          <a:xfrm>
            <a:off x="2164225" y="3381687"/>
            <a:ext cx="4922050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63973" l="0" r="0" t="23870"/>
          <a:stretch/>
        </p:blipFill>
        <p:spPr>
          <a:xfrm>
            <a:off x="2130575" y="3129137"/>
            <a:ext cx="4922050" cy="4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 rotWithShape="1">
          <a:blip r:embed="rId3">
            <a:alphaModFix/>
          </a:blip>
          <a:srcRect b="82216" l="0" r="0" t="3836"/>
          <a:stretch/>
        </p:blipFill>
        <p:spPr>
          <a:xfrm>
            <a:off x="2164225" y="2684975"/>
            <a:ext cx="4922050" cy="4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0" l="0" r="0" t="76964"/>
          <a:stretch/>
        </p:blipFill>
        <p:spPr>
          <a:xfrm>
            <a:off x="2057725" y="4174600"/>
            <a:ext cx="4922050" cy="7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 rotWithShape="1">
          <a:blip r:embed="rId3">
            <a:alphaModFix/>
          </a:blip>
          <a:srcRect b="27750" l="0" r="0" t="60947"/>
          <a:stretch/>
        </p:blipFill>
        <p:spPr>
          <a:xfrm>
            <a:off x="2057725" y="3864675"/>
            <a:ext cx="4922050" cy="3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7025" y="1501700"/>
            <a:ext cx="408994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122925"/>
            <a:ext cx="85206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</a:rPr>
              <a:t>Heston Pricing Formula: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- Heston SV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017725"/>
            <a:ext cx="8520600" cy="20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Options Quote Prices for Underlying Asset: Taken from Bloomberg Terminal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Expiration Dates: 11 Aug 2023 - 15 Mar 2024 (11 different dates)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Dataset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575" y="2516350"/>
            <a:ext cx="5294850" cy="229277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/>
          <p:nvPr/>
        </p:nvSpPr>
        <p:spPr>
          <a:xfrm>
            <a:off x="1835900" y="2579625"/>
            <a:ext cx="677700" cy="8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1924575" y="2666925"/>
            <a:ext cx="333900" cy="214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4356675" y="2666925"/>
            <a:ext cx="510000" cy="214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- Heston SV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959450"/>
            <a:ext cx="8520600" cy="4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Initializing </a:t>
            </a:r>
            <a:r>
              <a:rPr lang="en-GB"/>
              <a:t>parameters</a:t>
            </a:r>
            <a:r>
              <a:rPr lang="en-GB"/>
              <a:t> and defining objective function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rgbClr val="FFFFFF"/>
                </a:highlight>
              </a:rPr>
              <a:t>Θ = (κ, θ, ξ, ρ, V</a:t>
            </a:r>
            <a:r>
              <a:rPr baseline="-25000" lang="en-GB">
                <a:highlight>
                  <a:srgbClr val="FFFFFF"/>
                </a:highlight>
              </a:rPr>
              <a:t>0</a:t>
            </a:r>
            <a:r>
              <a:rPr lang="en-GB"/>
              <a:t>)= (0.5, 0.5, 0.5, -0.5, 0.17)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r, S</a:t>
            </a:r>
            <a:r>
              <a:rPr baseline="-25000" lang="en-GB"/>
              <a:t>t</a:t>
            </a:r>
            <a:endParaRPr baseline="-250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Objective Function: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Upper and Lower Bounds: (3, 3, 5, 0, 1), (10</a:t>
            </a:r>
            <a:r>
              <a:rPr baseline="30000" lang="en-GB"/>
              <a:t>-2</a:t>
            </a:r>
            <a:r>
              <a:rPr lang="en-GB"/>
              <a:t>, 10</a:t>
            </a:r>
            <a:r>
              <a:rPr baseline="30000" lang="en-GB"/>
              <a:t>-2</a:t>
            </a:r>
            <a:r>
              <a:rPr lang="en-GB"/>
              <a:t>, 10</a:t>
            </a:r>
            <a:r>
              <a:rPr baseline="30000" lang="en-GB"/>
              <a:t>-2</a:t>
            </a:r>
            <a:r>
              <a:rPr lang="en-GB"/>
              <a:t>, -1, 10</a:t>
            </a:r>
            <a:r>
              <a:rPr baseline="30000" lang="en-GB"/>
              <a:t>-2</a:t>
            </a:r>
            <a:r>
              <a:rPr lang="en-GB"/>
              <a:t>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Optimization Function: Levenberg Marquardt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Calibration Results: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800">
                <a:highlight>
                  <a:schemeClr val="lt1"/>
                </a:highlight>
              </a:rPr>
              <a:t>Θ = (κ, θ, ξ, ρ, V</a:t>
            </a:r>
            <a:r>
              <a:rPr baseline="-25000" lang="en-GB" sz="1800">
                <a:highlight>
                  <a:schemeClr val="lt1"/>
                </a:highlight>
              </a:rPr>
              <a:t>0</a:t>
            </a:r>
            <a:r>
              <a:rPr lang="en-GB" sz="1800"/>
              <a:t>)</a:t>
            </a:r>
            <a:r>
              <a:rPr lang="en-GB"/>
              <a:t> </a:t>
            </a:r>
            <a:r>
              <a:rPr lang="en-GB" sz="1800"/>
              <a:t>= (9.82380774, 0.05478766, 0.02353233, -0.95117468, 2.83318275)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28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19" name="Google Shape;219;p34"/>
          <p:cNvPicPr preferRelativeResize="0"/>
          <p:nvPr/>
        </p:nvPicPr>
        <p:blipFill rotWithShape="1">
          <a:blip r:embed="rId3">
            <a:alphaModFix/>
          </a:blip>
          <a:srcRect b="9159" l="0" r="0" t="7500"/>
          <a:stretch/>
        </p:blipFill>
        <p:spPr>
          <a:xfrm>
            <a:off x="3342325" y="1579116"/>
            <a:ext cx="1517100" cy="5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- Heston SV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Simulation Setup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No. of Simulations: 1,000,000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Simulation 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9 Aug 2023 :(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highlight>
                  <a:schemeClr val="lt1"/>
                </a:highlight>
              </a:rPr>
              <a:t>Θ = (κ, θ, ξ, ρ, V</a:t>
            </a:r>
            <a:r>
              <a:rPr baseline="-25000" lang="en-GB">
                <a:highlight>
                  <a:schemeClr val="lt1"/>
                </a:highlight>
              </a:rPr>
              <a:t>0</a:t>
            </a:r>
            <a:r>
              <a:rPr lang="en-GB"/>
              <a:t>)</a:t>
            </a:r>
            <a:r>
              <a:rPr lang="en-GB" sz="1400"/>
              <a:t> </a:t>
            </a:r>
            <a:r>
              <a:rPr lang="en-GB"/>
              <a:t>= (9.82380774, 0.05478766, 0.02353233, -0.95117468, 2.83318275)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</a:t>
            </a:r>
            <a:r>
              <a:rPr baseline="-25000" lang="en-GB"/>
              <a:t>t</a:t>
            </a:r>
            <a:r>
              <a:rPr lang="en-GB"/>
              <a:t>, 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of Simulated Underlying Paths (Monte Carlo)</a:t>
            </a:r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126" y="1492650"/>
            <a:ext cx="4679775" cy="33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/>
              <a:t>Models - Heston SV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311700" y="1085300"/>
            <a:ext cx="8520600" cy="34164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applying payoff function + discounting factor: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Predicted Value for 9 Aug 2023: 1504.36 EUR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Estimated Variance: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1.238661441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95% Confidence Interval: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1502.18, 1506.54</a:t>
            </a:r>
            <a:r>
              <a:rPr lang="en-GB"/>
              <a:t>]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Absolute Error: 212.90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43" name="Google Shape;243;p38"/>
          <p:cNvSpPr txBox="1"/>
          <p:nvPr/>
        </p:nvSpPr>
        <p:spPr>
          <a:xfrm>
            <a:off x="3763350" y="3482575"/>
            <a:ext cx="1617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 &amp; 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Product: Outperformance Bonus Certificate on EURO STOXX 50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Underlying Asset: EURO STOXX 50 Index (SX5E on Bloomberg)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Feature: Barrier Down-and-Out Call Option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Initial Fixing Date: 12 July 2022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Final Fixing Date: 14 July 2025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SX5E Initial Level: EUR 3,487.05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Barrier: EUR 1,743.525 (50% of initial level)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Initial Offering: EUR 1000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000" y="238700"/>
            <a:ext cx="5400000" cy="221409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2000" y="2734850"/>
            <a:ext cx="5400001" cy="206313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- Payoff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Payoff Scenarios: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325" y="1756925"/>
            <a:ext cx="4320000" cy="1629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{&quot;code&quot;:&quot;\\begin{lalign*}\n&amp;{if\\,\\min\\left(S_{t}\\right)\\,&gt;\\,V,}\\\\\n&amp;{\\,\\,\\,\\,payoff=max\\left(1000\\left(1+1.5\\left(\\frac{S_{T}-S_{0}}{S_{0}}\\right)\\right),1000\\right)}\t\n\\end{lalign*}&quot;,&quot;backgroundColor&quot;:&quot;#FFFFFF&quot;,&quot;id&quot;:&quot;2&quot;,&quot;backgroundColorModified&quot;:false,&quot;type&quot;:&quot;lalign*&quot;,&quot;font&quot;:{&quot;family&quot;:&quot;Arial&quot;,&quot;size&quot;:10,&quot;color&quot;:&quot;#000000&quot;},&quot;aid&quot;:null,&quot;ts&quot;:1700051176048,&quot;cs&quot;:&quot;ldhkWfrXaD1mHAtHbUb78Q==&quot;,&quot;size&quot;:{&quot;width&quot;:353.3333333333333,&quot;height&quot;:58}}"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36" y="1772076"/>
            <a:ext cx="336550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- Payoff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Payoff Scenarios: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br>
              <a:rPr lang="en-GB"/>
            </a:b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313" y="1941100"/>
            <a:ext cx="4319999" cy="136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{&quot;backgroundColorModified&quot;:false,&quot;aid&quot;:null,&quot;id&quot;:&quot;3&quot;,&quot;font&quot;:{&quot;family&quot;:&quot;Arial&quot;,&quot;size&quot;:10,&quot;color&quot;:&quot;#595959&quot;},&quot;code&quot;:&quot;\\begin{lalign*}\n&amp;{if\\,\\min\\left(S_{t}\\right)\\leq V\\,and\\,S_{T}&gt;S_{0},}\\\\\n&amp;{\\,\\,\\,\\,payoff=1000\\left(1+1\\left(\\frac{T-S_{0}}{S_{0}}\\right)\\right)}\\\\\n&amp;{\\,\\,\\,\\,\\,\\,\\,\\,\\,\\,\\,\\,\\,\\,\\,\\,\\,\\,\\,\\,\\,\\,\\,=1000\\left(\\frac{S_{T}}{S_{0}}\\right)}\t\n\\end{lalign*}&quot;,&quot;backgroundColor&quot;:&quot;#FFFFFF&quot;,&quot;type&quot;:&quot;lalign*&quot;,&quot;ts&quot;:1700051219591,&quot;cs&quot;:&quot;yGkepItq4QIzcP7GwrQNag==&quot;,&quot;size&quot;:{&quot;width&quot;:241.79999999999998,&quot;height&quot;:100.19999999999999}}"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30" y="2731492"/>
            <a:ext cx="2303145" cy="9544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\\begin{lalign*}\n&amp;{if\\,\\min\\left(S_{t}\\right)\\,&gt;\\,V,}\\\\\n&amp;{\\,\\,\\,\\,payoff=max\\left(1000\\left(1+1.5\\left(\\frac{S_{T}-S_{0}}{S_{0}}\\right)\\right),1000\\right)}\t\n\\end{lalign*}&quot;,&quot;backgroundColor&quot;:&quot;#FFFFFF&quot;,&quot;id&quot;:&quot;2&quot;,&quot;backgroundColorModified&quot;:false,&quot;type&quot;:&quot;lalign*&quot;,&quot;font&quot;:{&quot;family&quot;:&quot;Arial&quot;,&quot;size&quot;:10,&quot;color&quot;:&quot;#000000&quot;},&quot;aid&quot;:null,&quot;ts&quot;:1700051176048,&quot;cs&quot;:&quot;ldhkWfrXaD1mHAtHbUb78Q==&quot;,&quot;size&quot;:{&quot;width&quot;:353.3333333333333,&quot;height&quot;:58}}"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736" y="1772076"/>
            <a:ext cx="336550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- Payoff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Payoff Scenarios: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br>
              <a:rPr lang="en-GB"/>
            </a:b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br>
              <a:rPr lang="en-GB"/>
            </a:br>
            <a:br>
              <a:rPr lang="en-GB"/>
            </a:b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463" y="1875150"/>
            <a:ext cx="4320000" cy="139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{&quot;code&quot;:&quot;\\begin{lalign*}\n&amp;{if\\,\\min\\left(S_{t}\\right)\\leq V\\,and\\,S_{t}&lt;S_{0},}\\\\\n&amp;{\\,\\,\\,\\,payoff=1000\\left(\\frac{S_{T}}{S_{0}}\\right)}\t\n\\end{lalign*}&quot;,&quot;type&quot;:&quot;lalign*&quot;,&quot;aid&quot;:null,&quot;id&quot;:&quot;4&quot;,&quot;backgroundColorModified&quot;:false,&quot;font&quot;:{&quot;family&quot;:&quot;Arial&quot;,&quot;color&quot;:&quot;#595959&quot;,&quot;size&quot;:10},&quot;backgroundColor&quot;:&quot;#FFFFFF&quot;,&quot;ts&quot;:1700051269524,&quot;cs&quot;:&quot;TXz8SnmUjcE1b7stcDMzAw==&quot;,&quot;size&quot;:{&quot;width&quot;:190.16666666666666,&quot;height&quot;:58}}"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25" y="3983247"/>
            <a:ext cx="1811338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\\begin{lalign*}\n&amp;{if\\,\\min\\left(S_{t}\\right)\\,&gt;\\,V,}\\\\\n&amp;{\\,\\,\\,\\,payoff=max\\left(1000\\left(1+1.5\\left(\\frac{S_{T}-S_{0}}{S_{0}}\\right)\\right),1000\\right)}\t\n\\end{lalign*}&quot;,&quot;backgroundColor&quot;:&quot;#FFFFFF&quot;,&quot;id&quot;:&quot;2&quot;,&quot;backgroundColorModified&quot;:false,&quot;type&quot;:&quot;lalign*&quot;,&quot;font&quot;:{&quot;family&quot;:&quot;Arial&quot;,&quot;size&quot;:10,&quot;color&quot;:&quot;#000000&quot;},&quot;aid&quot;:null,&quot;ts&quot;:1700051176048,&quot;cs&quot;:&quot;ldhkWfrXaD1mHAtHbUb78Q==&quot;,&quot;size&quot;:{&quot;width&quot;:353.3333333333333,&quot;height&quot;:58}}"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736" y="1772076"/>
            <a:ext cx="33655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aid&quot;:null,&quot;id&quot;:&quot;3&quot;,&quot;font&quot;:{&quot;family&quot;:&quot;Arial&quot;,&quot;size&quot;:10,&quot;color&quot;:&quot;#595959&quot;},&quot;code&quot;:&quot;\\begin{lalign*}\n&amp;{if\\,\\min\\left(S_{t}\\right)\\leq V\\,and\\,S_{T}&gt;S_{0},}\\\\\n&amp;{\\,\\,\\,\\,payoff=1000\\left(1+1\\left(\\frac{T-S_{0}}{S_{0}}\\right)\\right)}\\\\\n&amp;{\\,\\,\\,\\,\\,\\,\\,\\,\\,\\,\\,\\,\\,\\,\\,\\,\\,\\,\\,\\,\\,\\,\\,=1000\\left(\\frac{S_{T}}{S_{0}}\\right)}\t\n\\end{lalign*}&quot;,&quot;backgroundColor&quot;:&quot;#FFFFFF&quot;,&quot;type&quot;:&quot;lalign*&quot;,&quot;ts&quot;:1700051219591,&quot;cs&quot;:&quot;yGkepItq4QIzcP7GwrQNag==&quot;,&quot;size&quot;:{&quot;width&quot;:241.79999999999998,&quot;height&quot;:100.19999999999999}}" id="105" name="Google Shape;1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6730" y="2731492"/>
            <a:ext cx="2303145" cy="954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- Payoff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419600" y="1794750"/>
            <a:ext cx="42603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Payoff Function:</a:t>
            </a:r>
            <a:endParaRPr/>
          </a:p>
        </p:txBody>
      </p:sp>
      <p:pic>
        <p:nvPicPr>
          <p:cNvPr descr="{&quot;font&quot;:{&quot;size&quot;:11,&quot;color&quot;:&quot;#595959&quot;,&quot;family&quot;:&quot;Arial&quot;},&quot;aid&quot;:null,&quot;id&quot;:&quot;1&quot;,&quot;code&quot;:&quot;$$\\chi\\left(S_{T}\\right)=\\begin{cases}\n{\\max\\left(1000\\left(1+1.5\\left(\\frac{S_{T}-S_{0}}{S_{0}}\\right)\\right),1000\\right),}&amp;{\\min\\left(S_{t}\\right)&gt;V}\\\\\n{1000\\left(\\frac{S_{t}}{S_{0}}\\right)}&amp;{\\min\\left(S_{t}\\right)\\leq V}\\\\\n\\end{cases}$$&quot;,&quot;backgroundColor&quot;:&quot;#FFFFFF&quot;,&quot;type&quot;:&quot;$$&quot;,&quot;ts&quot;:1700118877653,&quot;cs&quot;:&quot;YVptG9eHshtLiRsgaW+WUw==&quot;,&quot;size&quot;:{&quot;width&quot;:463.66666666666674,&quot;height&quot;:65.66666666666667}}"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070" y="2473237"/>
            <a:ext cx="4416425" cy="6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Payoff Scenarios: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br>
              <a:rPr lang="en-GB"/>
            </a:b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br>
              <a:rPr lang="en-GB"/>
            </a:br>
            <a:br>
              <a:rPr lang="en-GB"/>
            </a:b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t/>
            </a:r>
            <a:endParaRPr/>
          </a:p>
        </p:txBody>
      </p:sp>
      <p:pic>
        <p:nvPicPr>
          <p:cNvPr descr="{&quot;backgroundColorModified&quot;:false,&quot;aid&quot;:null,&quot;id&quot;:&quot;3&quot;,&quot;font&quot;:{&quot;family&quot;:&quot;Arial&quot;,&quot;size&quot;:10,&quot;color&quot;:&quot;#595959&quot;},&quot;code&quot;:&quot;\\begin{lalign*}\n&amp;{if\\,\\min\\left(S_{t}\\right)\\leq V\\,and\\,S_{T}&gt;S_{0},}\\\\\n&amp;{\\,\\,\\,\\,payoff=1000\\left(1+1\\left(\\frac{T-S_{0}}{S_{0}}\\right)\\right)}\\\\\n&amp;{\\,\\,\\,\\,\\,\\,\\,\\,\\,\\,\\,\\,\\,\\,\\,\\,\\,\\,\\,\\,\\,\\,\\,=1000\\left(\\frac{S_{T}}{S_{0}}\\right)}\t\n\\end{lalign*}&quot;,&quot;backgroundColor&quot;:&quot;#FFFFFF&quot;,&quot;type&quot;:&quot;lalign*&quot;,&quot;ts&quot;:1700051219591,&quot;cs&quot;:&quot;yGkepItq4QIzcP7GwrQNag==&quot;,&quot;size&quot;:{&quot;width&quot;:241.79999999999998,&quot;height&quot;:100.19999999999999}}"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30" y="2731492"/>
            <a:ext cx="2303145" cy="9544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\\begin{lalign*}\n&amp;{if\\,\\min\\left(S_{t}\\right)\\,&gt;\\,V,}\\\\\n&amp;{\\,\\,\\,\\,payoff=max\\left(1000\\left(1+1.5\\left(\\frac{S_{T}-S_{0}}{S_{0}}\\right)\\right),1000\\right)}\t\n\\end{lalign*}&quot;,&quot;backgroundColor&quot;:&quot;#FFFFFF&quot;,&quot;id&quot;:&quot;2&quot;,&quot;backgroundColorModified&quot;:false,&quot;type&quot;:&quot;lalign*&quot;,&quot;font&quot;:{&quot;family&quot;:&quot;Arial&quot;,&quot;size&quot;:10,&quot;color&quot;:&quot;#000000&quot;},&quot;aid&quot;:null,&quot;ts&quot;:1700051176048,&quot;cs&quot;:&quot;ldhkWfrXaD1mHAtHbUb78Q==&quot;,&quot;size&quot;:{&quot;width&quot;:353.3333333333333,&quot;height&quot;:58}}"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736" y="1772076"/>
            <a:ext cx="33655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\\begin{lalign*}\n&amp;{if\\,\\min\\left(S_{t}\\right)\\leq V\\,and\\,S_{t}&lt;S_{0},}\\\\\n&amp;{\\,\\,\\,\\,payoff=1000\\left(\\frac{S_{T}}{S_{0}}\\right)}\t\n\\end{lalign*}&quot;,&quot;type&quot;:&quot;lalign*&quot;,&quot;aid&quot;:null,&quot;id&quot;:&quot;4&quot;,&quot;backgroundColorModified&quot;:false,&quot;font&quot;:{&quot;family&quot;:&quot;Arial&quot;,&quot;color&quot;:&quot;#595959&quot;,&quot;size&quot;:10},&quot;backgroundColor&quot;:&quot;#FFFFFF&quot;,&quot;ts&quot;:1700051269524,&quot;cs&quot;:&quot;TXz8SnmUjcE1b7stcDMzAw==&quot;,&quot;size&quot;:{&quot;width&quot;:190.16666666666666,&quot;height&quot;:58}}" id="116" name="Google Shape;1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6725" y="3983247"/>
            <a:ext cx="1811338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- Timeline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0675"/>
            <a:ext cx="8839200" cy="151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