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5143500" type="screen16x9"/>
  <p:notesSz cx="6858000" cy="9144000"/>
  <p:embeddedFontLst>
    <p:embeddedFont>
      <p:font typeface="Bowlby One SC" panose="020B0604020202020204" charset="0"/>
      <p:regular r:id="rId51"/>
    </p:embeddedFont>
    <p:embeddedFont>
      <p:font typeface="Fira Sans Extra Condensed Medium" panose="020B0604020202020204" charset="0"/>
      <p:regular r:id="rId52"/>
      <p:bold r:id="rId53"/>
      <p:italic r:id="rId54"/>
      <p:boldItalic r:id="rId55"/>
    </p:embeddedFont>
    <p:embeddedFont>
      <p:font typeface="Georgia" panose="02040502050405020303" pitchFamily="18" charset="0"/>
      <p:regular r:id="rId56"/>
      <p:bold r:id="rId57"/>
      <p:italic r:id="rId58"/>
      <p:boldItalic r:id="rId59"/>
    </p:embeddedFont>
    <p:embeddedFont>
      <p:font typeface="Passion One" panose="020B0604020202020204" charset="0"/>
      <p:regular r:id="rId60"/>
      <p:bold r:id="rId61"/>
    </p:embeddedFont>
    <p:embeddedFont>
      <p:font typeface="Poppins" panose="00000500000000000000" pitchFamily="2" charset="0"/>
      <p:regular r:id="rId62"/>
      <p:bold r:id="rId63"/>
      <p:italic r:id="rId64"/>
      <p:boldItalic r:id="rId65"/>
    </p:embeddedFont>
    <p:embeddedFont>
      <p:font typeface="Poppins Light" panose="00000400000000000000" pitchFamily="2" charset="0"/>
      <p:regular r:id="rId66"/>
      <p:bold r:id="rId67"/>
      <p:italic r:id="rId68"/>
      <p:boldItalic r:id="rId69"/>
    </p:embeddedFont>
    <p:embeddedFont>
      <p:font typeface="Poppins Medium" panose="00000600000000000000" pitchFamily="2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87C752-9669-410C-9A36-73E162F0362B}">
  <a:tblStyle styleId="{0787C752-9669-410C-9A36-73E162F036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188" y="60"/>
      </p:cViewPr>
      <p:guideLst>
        <p:guide orient="horz" pos="102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3.fntdata"/><Relationship Id="rId68" Type="http://schemas.openxmlformats.org/officeDocument/2006/relationships/font" Target="fonts/font18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font" Target="fonts/font19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72" Type="http://schemas.openxmlformats.org/officeDocument/2006/relationships/font" Target="fonts/font2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font" Target="fonts/font20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73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2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13e681789d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13e681789d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29aff770e94_5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29aff770e94_5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29aff770e94_5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3" name="Google Shape;1683;g29aff770e94_5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29aff770e94_5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29aff770e94_5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29aff770e94_5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29aff770e94_5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29aff770e94_5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29aff770e94_5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29aff770e94_5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Google Shape;1710;g29aff770e94_5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29aff770e94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29aff770e94_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9aff770e94_3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9aff770e94_3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29aff770e94_5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29aff770e94_5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29aff770e94_3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29aff770e94_3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10eea31b1e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10eea31b1e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29aff770e94_3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29aff770e94_3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29aff770e94_3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29aff770e94_3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9aff770e94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9aff770e94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29aff770e94_3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29aff770e94_3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29aff770e94_3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Google Shape;1846;g29aff770e94_3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Looking at both the Top 5 variable through correlation and prediction, it can be seen that most were similar.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Therefore, we decided to see whether it has any secondary correlation.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Looking at height and weight it could be seen that both can be related to BMI (Body Mass Index)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AP_Hi and AP_Lo could also be calculated using the Mean Arterial Pressure formula.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remaining few variables, such as Cholesterol, Glucose, Alcohol, Smoke and Active we categorize it together under lifestyle factor.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29aff770e94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29aff770e94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Using BMI and MAP we plot it against CARDIO.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 can be seen that people who gets </a:t>
            </a:r>
            <a:r>
              <a:rPr lang="es">
                <a:solidFill>
                  <a:schemeClr val="dk1"/>
                </a:solidFill>
              </a:rPr>
              <a:t>Cardiovascular disease generally have </a:t>
            </a:r>
            <a:r>
              <a:rPr lang="es"/>
              <a:t>higher BMI or Mean Arterial Pressure.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29aff770e94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29aff770e94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Creation of Lifestyle Factor, we convert it from categorical to numerical by using a Score system.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Whereby higher score means it is more unhealthy. Cholesterol, glucose, smoking and alcohol gives a +1 meanwhile activity gives a -1 as it is a healthy event.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29aff770e94_3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29aff770e94_3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g29aff770e94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6" name="Google Shape;1926;g29aff770e94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first algorithm we used was Gaussian Naive Bayes.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Reason for using Gaussian Naive Bayes as it is one of the most simple yet effective and powerful algorithm.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 is fast to build models and to make predictions with this algorithm.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29aff770e94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29aff770e94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Here, it shows the runtime needed which is 49.6ms to run this algorithm.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29aff770e9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29aff770e9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29aff770e94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29aff770e94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accuracy given for this Gaussian Naive Bayes is around 69-70%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29bc6eb37b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29bc6eb37b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29aff770e94_3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29aff770e94_3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Using this algorithm we can predict the probability whether a person will get cardiovascular disease in percentage as shown.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Where 0 is the chances of not getting cardiovascular disease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While 1 is the chance of getting cardiovascular disease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Now, i will pass the time over to Wayne who will speak on other type of algorithm which could be used as well.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29aff770e94_3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29aff770e94_3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29aff770e94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29aff770e94_3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g29b70a180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3" name="Google Shape;1973;g29b70a180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29b70a1801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29b70a1801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26182c02d1e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26182c02d1e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Receiver operating characteristic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29aff770e94_3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29aff770e94_3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29b70a1801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29b70a1801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29aff770e9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29aff770e9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29aff770e94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29aff770e94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656cf10055849dac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656cf10055849dac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29aff770e94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29aff770e94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g656cf10055849dac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2" name="Google Shape;2022;g656cf10055849dac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29aff770e94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29aff770e94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29aff770e94_5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29aff770e94_5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29bc6eb37b2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29bc6eb37b2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29bc6eb37b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8" name="Google Shape;2068;g29bc6eb37b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g2617b4ccc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3" name="Google Shape;2073;g2617b4ccc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9aff770e94_3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9aff770e94_3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29aff770e94_3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29aff770e94_3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10eac617dbf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10eac617dbf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29aff770e94_5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29aff770e94_5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29aff770e94_5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Google Shape;1663;g29aff770e94_5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" name="Google Shape;25;p2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6" name="Google Shape;26;p2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" name="Google Shape;52;p2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/>
          <p:nvPr/>
        </p:nvSpPr>
        <p:spPr>
          <a:xfrm rot="-676558">
            <a:off x="341091" y="1209903"/>
            <a:ext cx="737548" cy="1228818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 txBox="1">
            <a:spLocks noGrp="1"/>
          </p:cNvSpPr>
          <p:nvPr>
            <p:ph type="ctrTitle"/>
          </p:nvPr>
        </p:nvSpPr>
        <p:spPr>
          <a:xfrm>
            <a:off x="2635500" y="863181"/>
            <a:ext cx="38730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8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3158850" y="4009100"/>
            <a:ext cx="28263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11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607" name="Google Shape;607;p11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11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11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11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11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11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11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11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11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11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11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11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11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11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11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11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623" name="Google Shape;623;p11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11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5" name="Google Shape;625;p11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11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1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0" name="Google Shape;630;p11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1" name="Google Shape;631;p11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2" name="Google Shape;632;p11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11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11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11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11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7" name="Google Shape;637;p11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8" name="Google Shape;638;p11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11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11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11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11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11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11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11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11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11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11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49" name="Google Shape;649;p11"/>
          <p:cNvSpPr/>
          <p:nvPr/>
        </p:nvSpPr>
        <p:spPr>
          <a:xfrm rot="2700000">
            <a:off x="7582692" y="3195859"/>
            <a:ext cx="696833" cy="1061535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1"/>
          <p:cNvSpPr/>
          <p:nvPr/>
        </p:nvSpPr>
        <p:spPr>
          <a:xfrm rot="-538055">
            <a:off x="792365" y="775942"/>
            <a:ext cx="737546" cy="1228814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1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1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1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11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1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1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1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1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1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1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1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1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1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1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1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11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1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1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1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1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1" name="Google Shape;671;p11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11"/>
          <p:cNvSpPr txBox="1">
            <a:spLocks noGrp="1"/>
          </p:cNvSpPr>
          <p:nvPr>
            <p:ph type="title" hasCustomPrompt="1"/>
          </p:nvPr>
        </p:nvSpPr>
        <p:spPr>
          <a:xfrm>
            <a:off x="1249200" y="1681666"/>
            <a:ext cx="6645600" cy="13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3" name="Google Shape;673;p11"/>
          <p:cNvSpPr txBox="1">
            <a:spLocks noGrp="1"/>
          </p:cNvSpPr>
          <p:nvPr>
            <p:ph type="subTitle" idx="1"/>
          </p:nvPr>
        </p:nvSpPr>
        <p:spPr>
          <a:xfrm>
            <a:off x="2561650" y="3521875"/>
            <a:ext cx="40206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677" name="Google Shape;677;p1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1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1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1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1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1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1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1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1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1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1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1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1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1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1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2" name="Google Shape;692;p1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693" name="Google Shape;693;p1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1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1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1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1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1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1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1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1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1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1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1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1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1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1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1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1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1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5" name="Google Shape;715;p1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1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7" name="Google Shape;717;p1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8" name="Google Shape;718;p1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19" name="Google Shape;719;p13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3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13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13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13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4" name="Google Shape;724;p13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13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6" name="Google Shape;726;p13"/>
          <p:cNvSpPr txBox="1">
            <a:spLocks noGrp="1"/>
          </p:cNvSpPr>
          <p:nvPr>
            <p:ph type="ctrTitle" idx="2"/>
          </p:nvPr>
        </p:nvSpPr>
        <p:spPr>
          <a:xfrm>
            <a:off x="1923340" y="1923975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27" name="Google Shape;727;p13"/>
          <p:cNvSpPr txBox="1">
            <a:spLocks noGrp="1"/>
          </p:cNvSpPr>
          <p:nvPr>
            <p:ph type="subTitle" idx="1"/>
          </p:nvPr>
        </p:nvSpPr>
        <p:spPr>
          <a:xfrm>
            <a:off x="1923340" y="2278196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28" name="Google Shape;728;p13"/>
          <p:cNvSpPr txBox="1">
            <a:spLocks noGrp="1"/>
          </p:cNvSpPr>
          <p:nvPr>
            <p:ph type="title" idx="3" hasCustomPrompt="1"/>
          </p:nvPr>
        </p:nvSpPr>
        <p:spPr>
          <a:xfrm>
            <a:off x="711075" y="192397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9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29" name="Google Shape;729;p13"/>
          <p:cNvSpPr txBox="1">
            <a:spLocks noGrp="1"/>
          </p:cNvSpPr>
          <p:nvPr>
            <p:ph type="ctrTitle" idx="4"/>
          </p:nvPr>
        </p:nvSpPr>
        <p:spPr>
          <a:xfrm>
            <a:off x="6012215" y="1923975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30" name="Google Shape;730;p13"/>
          <p:cNvSpPr txBox="1">
            <a:spLocks noGrp="1"/>
          </p:cNvSpPr>
          <p:nvPr>
            <p:ph type="subTitle" idx="5"/>
          </p:nvPr>
        </p:nvSpPr>
        <p:spPr>
          <a:xfrm>
            <a:off x="6012215" y="2278196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31" name="Google Shape;731;p13"/>
          <p:cNvSpPr txBox="1">
            <a:spLocks noGrp="1"/>
          </p:cNvSpPr>
          <p:nvPr>
            <p:ph type="title" idx="6" hasCustomPrompt="1"/>
          </p:nvPr>
        </p:nvSpPr>
        <p:spPr>
          <a:xfrm>
            <a:off x="4799950" y="192397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9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2" name="Google Shape;732;p13"/>
          <p:cNvSpPr txBox="1">
            <a:spLocks noGrp="1"/>
          </p:cNvSpPr>
          <p:nvPr>
            <p:ph type="ctrTitle" idx="7"/>
          </p:nvPr>
        </p:nvSpPr>
        <p:spPr>
          <a:xfrm>
            <a:off x="1922992" y="3272714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33" name="Google Shape;733;p13"/>
          <p:cNvSpPr txBox="1">
            <a:spLocks noGrp="1"/>
          </p:cNvSpPr>
          <p:nvPr>
            <p:ph type="subTitle" idx="8"/>
          </p:nvPr>
        </p:nvSpPr>
        <p:spPr>
          <a:xfrm>
            <a:off x="1922992" y="3626935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34" name="Google Shape;734;p13"/>
          <p:cNvSpPr txBox="1">
            <a:spLocks noGrp="1"/>
          </p:cNvSpPr>
          <p:nvPr>
            <p:ph type="title" idx="9" hasCustomPrompt="1"/>
          </p:nvPr>
        </p:nvSpPr>
        <p:spPr>
          <a:xfrm>
            <a:off x="710725" y="327272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9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5" name="Google Shape;735;p13"/>
          <p:cNvSpPr txBox="1">
            <a:spLocks noGrp="1"/>
          </p:cNvSpPr>
          <p:nvPr>
            <p:ph type="ctrTitle" idx="13"/>
          </p:nvPr>
        </p:nvSpPr>
        <p:spPr>
          <a:xfrm>
            <a:off x="6011867" y="3272714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36" name="Google Shape;736;p13"/>
          <p:cNvSpPr txBox="1">
            <a:spLocks noGrp="1"/>
          </p:cNvSpPr>
          <p:nvPr>
            <p:ph type="subTitle" idx="14"/>
          </p:nvPr>
        </p:nvSpPr>
        <p:spPr>
          <a:xfrm>
            <a:off x="6011867" y="3626935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37" name="Google Shape;737;p13"/>
          <p:cNvSpPr txBox="1">
            <a:spLocks noGrp="1"/>
          </p:cNvSpPr>
          <p:nvPr>
            <p:ph type="title" idx="15" hasCustomPrompt="1"/>
          </p:nvPr>
        </p:nvSpPr>
        <p:spPr>
          <a:xfrm>
            <a:off x="4799600" y="327272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9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8" name="Google Shape;738;p13"/>
          <p:cNvSpPr/>
          <p:nvPr/>
        </p:nvSpPr>
        <p:spPr>
          <a:xfrm rot="1548771">
            <a:off x="8186480" y="2494337"/>
            <a:ext cx="696832" cy="1061534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13"/>
          <p:cNvSpPr/>
          <p:nvPr/>
        </p:nvSpPr>
        <p:spPr>
          <a:xfrm rot="-1562623">
            <a:off x="157252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14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742" name="Google Shape;742;p1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1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1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1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1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1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1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1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1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1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1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1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1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1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1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57" name="Google Shape;757;p1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758" name="Google Shape;758;p1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1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1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1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1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1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1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1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1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1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1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84" name="Google Shape;784;p14"/>
          <p:cNvSpPr/>
          <p:nvPr/>
        </p:nvSpPr>
        <p:spPr>
          <a:xfrm rot="1562623" flipH="1">
            <a:off x="8247935" y="3107738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14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14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14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14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14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4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791" name="Google Shape;791;p14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14"/>
          <p:cNvSpPr txBox="1">
            <a:spLocks noGrp="1"/>
          </p:cNvSpPr>
          <p:nvPr>
            <p:ph type="title" idx="2" hasCustomPrompt="1"/>
          </p:nvPr>
        </p:nvSpPr>
        <p:spPr>
          <a:xfrm>
            <a:off x="1281275" y="1725514"/>
            <a:ext cx="15777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93" name="Google Shape;793;p14"/>
          <p:cNvSpPr txBox="1">
            <a:spLocks noGrp="1"/>
          </p:cNvSpPr>
          <p:nvPr>
            <p:ph type="ctrTitle" idx="3"/>
          </p:nvPr>
        </p:nvSpPr>
        <p:spPr>
          <a:xfrm>
            <a:off x="1078925" y="3351578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94" name="Google Shape;794;p14"/>
          <p:cNvSpPr txBox="1">
            <a:spLocks noGrp="1"/>
          </p:cNvSpPr>
          <p:nvPr>
            <p:ph type="subTitle" idx="1"/>
          </p:nvPr>
        </p:nvSpPr>
        <p:spPr>
          <a:xfrm>
            <a:off x="1078925" y="3705778"/>
            <a:ext cx="1982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95" name="Google Shape;795;p14"/>
          <p:cNvSpPr txBox="1">
            <a:spLocks noGrp="1"/>
          </p:cNvSpPr>
          <p:nvPr>
            <p:ph type="ctrTitle" idx="4"/>
          </p:nvPr>
        </p:nvSpPr>
        <p:spPr>
          <a:xfrm>
            <a:off x="3580800" y="3351578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96" name="Google Shape;796;p14"/>
          <p:cNvSpPr txBox="1">
            <a:spLocks noGrp="1"/>
          </p:cNvSpPr>
          <p:nvPr>
            <p:ph type="subTitle" idx="5"/>
          </p:nvPr>
        </p:nvSpPr>
        <p:spPr>
          <a:xfrm>
            <a:off x="3580800" y="3705778"/>
            <a:ext cx="1982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97" name="Google Shape;797;p14"/>
          <p:cNvSpPr txBox="1">
            <a:spLocks noGrp="1"/>
          </p:cNvSpPr>
          <p:nvPr>
            <p:ph type="ctrTitle" idx="6"/>
          </p:nvPr>
        </p:nvSpPr>
        <p:spPr>
          <a:xfrm>
            <a:off x="6082675" y="3351578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98" name="Google Shape;798;p14"/>
          <p:cNvSpPr txBox="1">
            <a:spLocks noGrp="1"/>
          </p:cNvSpPr>
          <p:nvPr>
            <p:ph type="subTitle" idx="7"/>
          </p:nvPr>
        </p:nvSpPr>
        <p:spPr>
          <a:xfrm>
            <a:off x="6082675" y="3705778"/>
            <a:ext cx="1982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99" name="Google Shape;799;p14"/>
          <p:cNvSpPr txBox="1">
            <a:spLocks noGrp="1"/>
          </p:cNvSpPr>
          <p:nvPr>
            <p:ph type="title" idx="8" hasCustomPrompt="1"/>
          </p:nvPr>
        </p:nvSpPr>
        <p:spPr>
          <a:xfrm>
            <a:off x="3783150" y="1725514"/>
            <a:ext cx="15777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00" name="Google Shape;800;p14"/>
          <p:cNvSpPr txBox="1">
            <a:spLocks noGrp="1"/>
          </p:cNvSpPr>
          <p:nvPr>
            <p:ph type="title" idx="9" hasCustomPrompt="1"/>
          </p:nvPr>
        </p:nvSpPr>
        <p:spPr>
          <a:xfrm>
            <a:off x="6285025" y="1725514"/>
            <a:ext cx="15777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2" name="Google Shape;802;p1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803" name="Google Shape;803;p1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1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1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1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1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1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1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1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1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1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1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1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1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1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1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18" name="Google Shape;818;p1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819" name="Google Shape;819;p1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6" name="Google Shape;836;p1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7" name="Google Shape;837;p1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1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2" name="Google Shape;842;p1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4" name="Google Shape;844;p1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45" name="Google Shape;845;p15"/>
          <p:cNvSpPr/>
          <p:nvPr/>
        </p:nvSpPr>
        <p:spPr>
          <a:xfrm rot="1913294">
            <a:off x="7395871" y="3220588"/>
            <a:ext cx="696835" cy="1061538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15"/>
          <p:cNvSpPr/>
          <p:nvPr/>
        </p:nvSpPr>
        <p:spPr>
          <a:xfrm rot="-1562623">
            <a:off x="883502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15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15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15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15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15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2" name="Google Shape;852;p15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15"/>
          <p:cNvSpPr txBox="1">
            <a:spLocks noGrp="1"/>
          </p:cNvSpPr>
          <p:nvPr>
            <p:ph type="ctrTitle"/>
          </p:nvPr>
        </p:nvSpPr>
        <p:spPr>
          <a:xfrm>
            <a:off x="2571300" y="3916197"/>
            <a:ext cx="40014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854" name="Google Shape;854;p15"/>
          <p:cNvSpPr txBox="1">
            <a:spLocks noGrp="1"/>
          </p:cNvSpPr>
          <p:nvPr>
            <p:ph type="subTitle" idx="1"/>
          </p:nvPr>
        </p:nvSpPr>
        <p:spPr>
          <a:xfrm>
            <a:off x="2387350" y="1631075"/>
            <a:ext cx="4369200" cy="18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855" name="Google Shape;855;p15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15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15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5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15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15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15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5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15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15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15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15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15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15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15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871;p1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872" name="Google Shape;872;p1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1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1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1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1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1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1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1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1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1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1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1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1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1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1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7" name="Google Shape;887;p1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888" name="Google Shape;888;p1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1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1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1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1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1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1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1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1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1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1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1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1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14" name="Google Shape;914;p16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16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6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16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16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16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920" name="Google Shape;920;p16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16"/>
          <p:cNvSpPr/>
          <p:nvPr/>
        </p:nvSpPr>
        <p:spPr>
          <a:xfrm rot="398126" flipH="1">
            <a:off x="8375512" y="1352143"/>
            <a:ext cx="737549" cy="122881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16"/>
          <p:cNvSpPr/>
          <p:nvPr/>
        </p:nvSpPr>
        <p:spPr>
          <a:xfrm rot="-2848518" flipH="1">
            <a:off x="475812" y="3577752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16"/>
          <p:cNvSpPr/>
          <p:nvPr/>
        </p:nvSpPr>
        <p:spPr>
          <a:xfrm>
            <a:off x="7060900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16"/>
          <p:cNvGrpSpPr/>
          <p:nvPr/>
        </p:nvGrpSpPr>
        <p:grpSpPr>
          <a:xfrm>
            <a:off x="460925" y="1084584"/>
            <a:ext cx="580547" cy="528926"/>
            <a:chOff x="7953250" y="1084584"/>
            <a:chExt cx="580547" cy="528926"/>
          </a:xfrm>
        </p:grpSpPr>
        <p:sp>
          <p:nvSpPr>
            <p:cNvPr id="925" name="Google Shape;925;p16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" name="Google Shape;930;p17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931" name="Google Shape;931;p17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17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17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17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17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17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17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17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17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17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17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17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17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17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17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6" name="Google Shape;946;p17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947" name="Google Shape;947;p17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7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17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17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17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7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17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17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17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17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17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73" name="Google Shape;973;p17"/>
          <p:cNvSpPr/>
          <p:nvPr/>
        </p:nvSpPr>
        <p:spPr>
          <a:xfrm rot="2848518">
            <a:off x="7968705" y="3577752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17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17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17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17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17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17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980" name="Google Shape;980;p17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17"/>
          <p:cNvSpPr txBox="1">
            <a:spLocks noGrp="1"/>
          </p:cNvSpPr>
          <p:nvPr>
            <p:ph type="ctrTitle" idx="2"/>
          </p:nvPr>
        </p:nvSpPr>
        <p:spPr>
          <a:xfrm>
            <a:off x="5417500" y="3276185"/>
            <a:ext cx="25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982" name="Google Shape;982;p17"/>
          <p:cNvSpPr txBox="1">
            <a:spLocks noGrp="1"/>
          </p:cNvSpPr>
          <p:nvPr>
            <p:ph type="subTitle" idx="1"/>
          </p:nvPr>
        </p:nvSpPr>
        <p:spPr>
          <a:xfrm>
            <a:off x="5417500" y="3630385"/>
            <a:ext cx="25638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983" name="Google Shape;983;p17"/>
          <p:cNvSpPr txBox="1">
            <a:spLocks noGrp="1"/>
          </p:cNvSpPr>
          <p:nvPr>
            <p:ph type="ctrTitle" idx="3"/>
          </p:nvPr>
        </p:nvSpPr>
        <p:spPr>
          <a:xfrm>
            <a:off x="1162700" y="1906632"/>
            <a:ext cx="25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984" name="Google Shape;984;p17"/>
          <p:cNvSpPr txBox="1">
            <a:spLocks noGrp="1"/>
          </p:cNvSpPr>
          <p:nvPr>
            <p:ph type="subTitle" idx="4"/>
          </p:nvPr>
        </p:nvSpPr>
        <p:spPr>
          <a:xfrm>
            <a:off x="1162700" y="2269794"/>
            <a:ext cx="25638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985" name="Google Shape;985;p17"/>
          <p:cNvSpPr/>
          <p:nvPr/>
        </p:nvSpPr>
        <p:spPr>
          <a:xfrm rot="-398126">
            <a:off x="28294" y="1352143"/>
            <a:ext cx="737549" cy="122881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17"/>
          <p:cNvSpPr/>
          <p:nvPr/>
        </p:nvSpPr>
        <p:spPr>
          <a:xfrm flipH="1">
            <a:off x="1071229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7" name="Google Shape;987;p17"/>
          <p:cNvGrpSpPr/>
          <p:nvPr/>
        </p:nvGrpSpPr>
        <p:grpSpPr>
          <a:xfrm flipH="1">
            <a:off x="8099884" y="1084584"/>
            <a:ext cx="580547" cy="528926"/>
            <a:chOff x="7953250" y="1084584"/>
            <a:chExt cx="580547" cy="528926"/>
          </a:xfrm>
        </p:grpSpPr>
        <p:sp>
          <p:nvSpPr>
            <p:cNvPr id="988" name="Google Shape;988;p17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18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994" name="Google Shape;994;p18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18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18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18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18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18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18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18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18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18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18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18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18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18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18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9" name="Google Shape;1009;p18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010" name="Google Shape;1010;p18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18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18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18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18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18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" name="Google Shape;1027;p18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8" name="Google Shape;1028;p18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2" name="Google Shape;1032;p18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3" name="Google Shape;1033;p18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36" name="Google Shape;1036;p18"/>
          <p:cNvSpPr/>
          <p:nvPr/>
        </p:nvSpPr>
        <p:spPr>
          <a:xfrm rot="-2108708">
            <a:off x="239979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18"/>
          <p:cNvSpPr/>
          <p:nvPr/>
        </p:nvSpPr>
        <p:spPr>
          <a:xfrm rot="2848518">
            <a:off x="7975113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18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18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18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18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18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18"/>
          <p:cNvSpPr txBox="1">
            <a:spLocks noGrp="1"/>
          </p:cNvSpPr>
          <p:nvPr>
            <p:ph type="ctrTitle"/>
          </p:nvPr>
        </p:nvSpPr>
        <p:spPr>
          <a:xfrm>
            <a:off x="2773125" y="445175"/>
            <a:ext cx="359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044" name="Google Shape;1044;p18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18"/>
          <p:cNvSpPr txBox="1">
            <a:spLocks noGrp="1"/>
          </p:cNvSpPr>
          <p:nvPr>
            <p:ph type="subTitle" idx="1"/>
          </p:nvPr>
        </p:nvSpPr>
        <p:spPr>
          <a:xfrm>
            <a:off x="1296136" y="2316100"/>
            <a:ext cx="2463300" cy="15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6" name="Google Shape;1046;p18"/>
          <p:cNvSpPr/>
          <p:nvPr/>
        </p:nvSpPr>
        <p:spPr>
          <a:xfrm>
            <a:off x="533850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19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049" name="Google Shape;1049;p19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19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19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19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19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19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19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19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19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19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19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19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19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19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19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4" name="Google Shape;1064;p19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065" name="Google Shape;1065;p19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9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7" name="Google Shape;1067;p19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8" name="Google Shape;1068;p19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9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9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1" name="Google Shape;1071;p19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2" name="Google Shape;1072;p19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3" name="Google Shape;1073;p19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4" name="Google Shape;1074;p19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5" name="Google Shape;1075;p19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6" name="Google Shape;1076;p19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7" name="Google Shape;1077;p19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8" name="Google Shape;1078;p19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9" name="Google Shape;1079;p19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0" name="Google Shape;1080;p19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1" name="Google Shape;1081;p19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2" name="Google Shape;1082;p19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3" name="Google Shape;1083;p19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4" name="Google Shape;1084;p19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5" name="Google Shape;1085;p19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6" name="Google Shape;1086;p19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19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19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19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19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91" name="Google Shape;1091;p19"/>
          <p:cNvSpPr/>
          <p:nvPr/>
        </p:nvSpPr>
        <p:spPr>
          <a:xfrm rot="2108708" flipH="1">
            <a:off x="8182364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19"/>
          <p:cNvSpPr/>
          <p:nvPr/>
        </p:nvSpPr>
        <p:spPr>
          <a:xfrm rot="-2848518" flipH="1">
            <a:off x="460371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19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19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19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19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19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19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099" name="Google Shape;1099;p19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19"/>
          <p:cNvSpPr/>
          <p:nvPr/>
        </p:nvSpPr>
        <p:spPr>
          <a:xfrm>
            <a:off x="1174500" y="1673125"/>
            <a:ext cx="6795900" cy="2784600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19"/>
          <p:cNvSpPr txBox="1">
            <a:spLocks noGrp="1"/>
          </p:cNvSpPr>
          <p:nvPr>
            <p:ph type="body" idx="1"/>
          </p:nvPr>
        </p:nvSpPr>
        <p:spPr>
          <a:xfrm>
            <a:off x="1368600" y="1758238"/>
            <a:ext cx="6406800" cy="16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102" name="Google Shape;1102;p19"/>
          <p:cNvSpPr/>
          <p:nvPr/>
        </p:nvSpPr>
        <p:spPr>
          <a:xfrm flipH="1">
            <a:off x="7032483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4" name="Google Shape;1104;p20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105" name="Google Shape;1105;p20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Google Shape;1106;p20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7" name="Google Shape;1107;p20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8" name="Google Shape;1108;p20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Google Shape;1109;p20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Google Shape;1110;p20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Google Shape;1111;p20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Google Shape;1112;p20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Google Shape;1113;p20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4" name="Google Shape;1114;p20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20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20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20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20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20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20" name="Google Shape;1120;p20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121" name="Google Shape;1121;p20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20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20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4" name="Google Shape;1124;p20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20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20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7" name="Google Shape;1127;p20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8" name="Google Shape;1128;p20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20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0" name="Google Shape;1130;p20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1" name="Google Shape;1131;p20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20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3" name="Google Shape;1133;p20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20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20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20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20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20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20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20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20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20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20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20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20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20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47" name="Google Shape;1147;p20"/>
          <p:cNvSpPr/>
          <p:nvPr/>
        </p:nvSpPr>
        <p:spPr>
          <a:xfrm rot="-1548771" flipH="1">
            <a:off x="273685" y="2494337"/>
            <a:ext cx="696832" cy="1061534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20"/>
          <p:cNvSpPr/>
          <p:nvPr/>
        </p:nvSpPr>
        <p:spPr>
          <a:xfrm rot="1562623" flipH="1">
            <a:off x="8252999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20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20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0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20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20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4" name="Google Shape;1154;p20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20"/>
          <p:cNvSpPr txBox="1">
            <a:spLocks noGrp="1"/>
          </p:cNvSpPr>
          <p:nvPr>
            <p:ph type="ctrTitle"/>
          </p:nvPr>
        </p:nvSpPr>
        <p:spPr>
          <a:xfrm>
            <a:off x="2423900" y="445175"/>
            <a:ext cx="4296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ctrTitle" idx="2"/>
          </p:nvPr>
        </p:nvSpPr>
        <p:spPr>
          <a:xfrm>
            <a:off x="1078922" y="3025736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1"/>
          </p:nvPr>
        </p:nvSpPr>
        <p:spPr>
          <a:xfrm>
            <a:off x="1078950" y="3379936"/>
            <a:ext cx="1982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ctrTitle" idx="3"/>
          </p:nvPr>
        </p:nvSpPr>
        <p:spPr>
          <a:xfrm>
            <a:off x="3580800" y="3025736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580813" y="3379936"/>
            <a:ext cx="1982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ctrTitle" idx="5"/>
          </p:nvPr>
        </p:nvSpPr>
        <p:spPr>
          <a:xfrm>
            <a:off x="6082678" y="3025736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82659" y="3379936"/>
            <a:ext cx="1982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78" name="Google Shape;78;p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3" name="Google Shape;93;p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94" name="Google Shape;94;p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0" name="Google Shape;120;p3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3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 txBox="1">
            <a:spLocks noGrp="1"/>
          </p:cNvSpPr>
          <p:nvPr>
            <p:ph type="subTitle" idx="1"/>
          </p:nvPr>
        </p:nvSpPr>
        <p:spPr>
          <a:xfrm>
            <a:off x="3058200" y="4018539"/>
            <a:ext cx="30276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2" name="Google Shape;142;p3"/>
          <p:cNvSpPr txBox="1">
            <a:spLocks noGrp="1"/>
          </p:cNvSpPr>
          <p:nvPr>
            <p:ph type="title"/>
          </p:nvPr>
        </p:nvSpPr>
        <p:spPr>
          <a:xfrm>
            <a:off x="2157600" y="2175650"/>
            <a:ext cx="48288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 idx="2" hasCustomPrompt="1"/>
          </p:nvPr>
        </p:nvSpPr>
        <p:spPr>
          <a:xfrm>
            <a:off x="3765900" y="891749"/>
            <a:ext cx="16122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1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" name="Google Shape;144;p3"/>
          <p:cNvSpPr/>
          <p:nvPr/>
        </p:nvSpPr>
        <p:spPr>
          <a:xfrm rot="498325" flipH="1">
            <a:off x="7647686" y="3264636"/>
            <a:ext cx="737544" cy="1228810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21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164" name="Google Shape;1164;p21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21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21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7" name="Google Shape;1167;p21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8" name="Google Shape;1168;p21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9" name="Google Shape;1169;p21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0" name="Google Shape;1170;p21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1" name="Google Shape;1171;p21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2" name="Google Shape;1172;p21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3" name="Google Shape;1173;p21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4" name="Google Shape;1174;p21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5" name="Google Shape;1175;p21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Google Shape;1176;p21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Google Shape;1177;p21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8" name="Google Shape;1178;p21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79" name="Google Shape;1179;p21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180" name="Google Shape;1180;p21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1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1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1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1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1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1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1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1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1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21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21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1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1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1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21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21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1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1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21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21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1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21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21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21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21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06" name="Google Shape;1206;p21"/>
          <p:cNvSpPr/>
          <p:nvPr/>
        </p:nvSpPr>
        <p:spPr>
          <a:xfrm rot="-1562623">
            <a:off x="154302" y="3107738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21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21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21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21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21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21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213" name="Google Shape;1213;p21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p21"/>
          <p:cNvSpPr txBox="1">
            <a:spLocks noGrp="1"/>
          </p:cNvSpPr>
          <p:nvPr>
            <p:ph type="ctrTitle" idx="2"/>
          </p:nvPr>
        </p:nvSpPr>
        <p:spPr>
          <a:xfrm>
            <a:off x="1088521" y="3295998"/>
            <a:ext cx="22731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15" name="Google Shape;1215;p21"/>
          <p:cNvSpPr txBox="1">
            <a:spLocks noGrp="1"/>
          </p:cNvSpPr>
          <p:nvPr>
            <p:ph type="subTitle" idx="1"/>
          </p:nvPr>
        </p:nvSpPr>
        <p:spPr>
          <a:xfrm>
            <a:off x="1088474" y="3650200"/>
            <a:ext cx="22731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16" name="Google Shape;1216;p21"/>
          <p:cNvSpPr txBox="1">
            <a:spLocks noGrp="1"/>
          </p:cNvSpPr>
          <p:nvPr>
            <p:ph type="ctrTitle" idx="3"/>
          </p:nvPr>
        </p:nvSpPr>
        <p:spPr>
          <a:xfrm>
            <a:off x="5782500" y="3295999"/>
            <a:ext cx="22731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17" name="Google Shape;1217;p21"/>
          <p:cNvSpPr txBox="1">
            <a:spLocks noGrp="1"/>
          </p:cNvSpPr>
          <p:nvPr>
            <p:ph type="subTitle" idx="4"/>
          </p:nvPr>
        </p:nvSpPr>
        <p:spPr>
          <a:xfrm>
            <a:off x="5782505" y="3650200"/>
            <a:ext cx="22731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18" name="Google Shape;1218;p21"/>
          <p:cNvSpPr txBox="1">
            <a:spLocks noGrp="1"/>
          </p:cNvSpPr>
          <p:nvPr>
            <p:ph type="ctrTitle" idx="5"/>
          </p:nvPr>
        </p:nvSpPr>
        <p:spPr>
          <a:xfrm>
            <a:off x="1088474" y="1905175"/>
            <a:ext cx="22731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19" name="Google Shape;1219;p21"/>
          <p:cNvSpPr txBox="1">
            <a:spLocks noGrp="1"/>
          </p:cNvSpPr>
          <p:nvPr>
            <p:ph type="subTitle" idx="6"/>
          </p:nvPr>
        </p:nvSpPr>
        <p:spPr>
          <a:xfrm>
            <a:off x="1088425" y="2259376"/>
            <a:ext cx="22731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20" name="Google Shape;1220;p21"/>
          <p:cNvSpPr txBox="1">
            <a:spLocks noGrp="1"/>
          </p:cNvSpPr>
          <p:nvPr>
            <p:ph type="ctrTitle" idx="7"/>
          </p:nvPr>
        </p:nvSpPr>
        <p:spPr>
          <a:xfrm>
            <a:off x="5782501" y="1905175"/>
            <a:ext cx="22731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21" name="Google Shape;1221;p21"/>
          <p:cNvSpPr txBox="1">
            <a:spLocks noGrp="1"/>
          </p:cNvSpPr>
          <p:nvPr>
            <p:ph type="subTitle" idx="8"/>
          </p:nvPr>
        </p:nvSpPr>
        <p:spPr>
          <a:xfrm>
            <a:off x="5782504" y="2259376"/>
            <a:ext cx="22731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1223;p22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224" name="Google Shape;1224;p22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22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22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22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22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22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22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22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22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22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22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22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22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22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22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39" name="Google Shape;1239;p22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240" name="Google Shape;1240;p22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2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2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2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2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2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2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2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2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2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2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2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2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2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22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22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2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2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22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9" name="Google Shape;1259;p22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2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22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22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22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22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22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66" name="Google Shape;1266;p22"/>
          <p:cNvSpPr/>
          <p:nvPr/>
        </p:nvSpPr>
        <p:spPr>
          <a:xfrm rot="1548771">
            <a:off x="8094475" y="2494337"/>
            <a:ext cx="696832" cy="1061534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22"/>
          <p:cNvSpPr/>
          <p:nvPr/>
        </p:nvSpPr>
        <p:spPr>
          <a:xfrm rot="-1562623">
            <a:off x="157252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22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22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22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22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22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3" name="Google Shape;1273;p22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2"/>
          <p:cNvSpPr txBox="1">
            <a:spLocks noGrp="1"/>
          </p:cNvSpPr>
          <p:nvPr>
            <p:ph type="ctrTitle"/>
          </p:nvPr>
        </p:nvSpPr>
        <p:spPr>
          <a:xfrm>
            <a:off x="3012150" y="445175"/>
            <a:ext cx="31197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75" name="Google Shape;1275;p22"/>
          <p:cNvSpPr txBox="1">
            <a:spLocks noGrp="1"/>
          </p:cNvSpPr>
          <p:nvPr>
            <p:ph type="ctrTitle" idx="2"/>
          </p:nvPr>
        </p:nvSpPr>
        <p:spPr>
          <a:xfrm>
            <a:off x="1088222" y="3217557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76" name="Google Shape;1276;p22"/>
          <p:cNvSpPr txBox="1">
            <a:spLocks noGrp="1"/>
          </p:cNvSpPr>
          <p:nvPr>
            <p:ph type="subTitle" idx="1"/>
          </p:nvPr>
        </p:nvSpPr>
        <p:spPr>
          <a:xfrm>
            <a:off x="1088212" y="3571757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77" name="Google Shape;1277;p22"/>
          <p:cNvSpPr txBox="1">
            <a:spLocks noGrp="1"/>
          </p:cNvSpPr>
          <p:nvPr>
            <p:ph type="ctrTitle" idx="3"/>
          </p:nvPr>
        </p:nvSpPr>
        <p:spPr>
          <a:xfrm>
            <a:off x="3590101" y="3217557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78" name="Google Shape;1278;p22"/>
          <p:cNvSpPr txBox="1">
            <a:spLocks noGrp="1"/>
          </p:cNvSpPr>
          <p:nvPr>
            <p:ph type="subTitle" idx="4"/>
          </p:nvPr>
        </p:nvSpPr>
        <p:spPr>
          <a:xfrm>
            <a:off x="3590113" y="3571757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79" name="Google Shape;1279;p22"/>
          <p:cNvSpPr txBox="1">
            <a:spLocks noGrp="1"/>
          </p:cNvSpPr>
          <p:nvPr>
            <p:ph type="ctrTitle" idx="5"/>
          </p:nvPr>
        </p:nvSpPr>
        <p:spPr>
          <a:xfrm>
            <a:off x="6091978" y="3217557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80" name="Google Shape;1280;p22"/>
          <p:cNvSpPr txBox="1">
            <a:spLocks noGrp="1"/>
          </p:cNvSpPr>
          <p:nvPr>
            <p:ph type="subTitle" idx="6"/>
          </p:nvPr>
        </p:nvSpPr>
        <p:spPr>
          <a:xfrm>
            <a:off x="6091959" y="3571757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81" name="Google Shape;1281;p22"/>
          <p:cNvSpPr txBox="1">
            <a:spLocks noGrp="1"/>
          </p:cNvSpPr>
          <p:nvPr>
            <p:ph type="ctrTitle" idx="7"/>
          </p:nvPr>
        </p:nvSpPr>
        <p:spPr>
          <a:xfrm>
            <a:off x="1088222" y="1759725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82" name="Google Shape;1282;p22"/>
          <p:cNvSpPr txBox="1">
            <a:spLocks noGrp="1"/>
          </p:cNvSpPr>
          <p:nvPr>
            <p:ph type="subTitle" idx="8"/>
          </p:nvPr>
        </p:nvSpPr>
        <p:spPr>
          <a:xfrm>
            <a:off x="1088150" y="2113925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83" name="Google Shape;1283;p22"/>
          <p:cNvSpPr txBox="1">
            <a:spLocks noGrp="1"/>
          </p:cNvSpPr>
          <p:nvPr>
            <p:ph type="ctrTitle" idx="9"/>
          </p:nvPr>
        </p:nvSpPr>
        <p:spPr>
          <a:xfrm>
            <a:off x="3590101" y="1759725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84" name="Google Shape;1284;p22"/>
          <p:cNvSpPr txBox="1">
            <a:spLocks noGrp="1"/>
          </p:cNvSpPr>
          <p:nvPr>
            <p:ph type="subTitle" idx="13"/>
          </p:nvPr>
        </p:nvSpPr>
        <p:spPr>
          <a:xfrm>
            <a:off x="3590113" y="2113925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85" name="Google Shape;1285;p22"/>
          <p:cNvSpPr txBox="1">
            <a:spLocks noGrp="1"/>
          </p:cNvSpPr>
          <p:nvPr>
            <p:ph type="ctrTitle" idx="14"/>
          </p:nvPr>
        </p:nvSpPr>
        <p:spPr>
          <a:xfrm>
            <a:off x="6091978" y="1759725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86" name="Google Shape;1286;p22"/>
          <p:cNvSpPr txBox="1">
            <a:spLocks noGrp="1"/>
          </p:cNvSpPr>
          <p:nvPr>
            <p:ph type="subTitle" idx="15"/>
          </p:nvPr>
        </p:nvSpPr>
        <p:spPr>
          <a:xfrm>
            <a:off x="6091959" y="2113925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oogle Shape;1288;p2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289" name="Google Shape;1289;p2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0" name="Google Shape;1290;p2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2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2" name="Google Shape;1292;p2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3" name="Google Shape;1293;p2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4" name="Google Shape;1294;p2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5" name="Google Shape;1295;p2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6" name="Google Shape;1296;p2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7" name="Google Shape;1297;p2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8" name="Google Shape;1298;p2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9" name="Google Shape;1299;p2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2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1" name="Google Shape;1301;p2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2" name="Google Shape;1302;p2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3" name="Google Shape;1303;p2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04" name="Google Shape;1304;p2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305" name="Google Shape;1305;p2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2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2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2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2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2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2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2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2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2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2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2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2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2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2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0" name="Google Shape;1320;p2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2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2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2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4" name="Google Shape;1324;p2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31" name="Google Shape;1331;p23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23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23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23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23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6" name="Google Shape;1336;p23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23"/>
          <p:cNvSpPr txBox="1">
            <a:spLocks noGrp="1"/>
          </p:cNvSpPr>
          <p:nvPr>
            <p:ph type="ctrTitle"/>
          </p:nvPr>
        </p:nvSpPr>
        <p:spPr>
          <a:xfrm>
            <a:off x="2497500" y="1487289"/>
            <a:ext cx="41490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38" name="Google Shape;1338;p23"/>
          <p:cNvSpPr/>
          <p:nvPr/>
        </p:nvSpPr>
        <p:spPr>
          <a:xfrm>
            <a:off x="1948750" y="2711950"/>
            <a:ext cx="5249400" cy="2033400"/>
          </a:xfrm>
          <a:prstGeom prst="roundRect">
            <a:avLst>
              <a:gd name="adj" fmla="val 752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23"/>
          <p:cNvSpPr txBox="1"/>
          <p:nvPr/>
        </p:nvSpPr>
        <p:spPr>
          <a:xfrm>
            <a:off x="2208250" y="3794075"/>
            <a:ext cx="4734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CRÉDITOS: </a:t>
            </a:r>
            <a:r>
              <a:rPr lang="es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Esta plantilla es una creación de </a:t>
            </a:r>
            <a:r>
              <a:rPr lang="es" sz="1000" b="1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e incluye iconos de </a:t>
            </a:r>
            <a:r>
              <a:rPr lang="es" sz="1000" b="1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e infografías e imágenes de </a:t>
            </a:r>
            <a:r>
              <a:rPr lang="es" sz="1000" b="1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40" name="Google Shape;1340;p23"/>
          <p:cNvSpPr txBox="1">
            <a:spLocks noGrp="1"/>
          </p:cNvSpPr>
          <p:nvPr>
            <p:ph type="subTitle" idx="1"/>
          </p:nvPr>
        </p:nvSpPr>
        <p:spPr>
          <a:xfrm>
            <a:off x="2653725" y="2755275"/>
            <a:ext cx="38364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2" name="Google Shape;1342;p24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343" name="Google Shape;1343;p2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2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5" name="Google Shape;1345;p2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6" name="Google Shape;1346;p2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7" name="Google Shape;1347;p2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8" name="Google Shape;1348;p2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9" name="Google Shape;1349;p2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0" name="Google Shape;1350;p2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1" name="Google Shape;1351;p2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2" name="Google Shape;1352;p2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3" name="Google Shape;1353;p2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4" name="Google Shape;1354;p2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5" name="Google Shape;1355;p2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6" name="Google Shape;1356;p2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7" name="Google Shape;1357;p2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58" name="Google Shape;1358;p2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359" name="Google Shape;1359;p2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0" name="Google Shape;1360;p2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1" name="Google Shape;1361;p2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5" name="Google Shape;1365;p2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6" name="Google Shape;1366;p2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8" name="Google Shape;1368;p2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9" name="Google Shape;1369;p2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0" name="Google Shape;1370;p2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1" name="Google Shape;1371;p2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2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2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2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2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2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2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2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2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2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2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2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2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2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85" name="Google Shape;1385;p24"/>
          <p:cNvSpPr/>
          <p:nvPr/>
        </p:nvSpPr>
        <p:spPr>
          <a:xfrm rot="-2108708">
            <a:off x="239979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24"/>
          <p:cNvSpPr/>
          <p:nvPr/>
        </p:nvSpPr>
        <p:spPr>
          <a:xfrm rot="2848518">
            <a:off x="7975113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24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24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24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24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24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24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393" name="Google Shape;1393;p24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p24"/>
          <p:cNvSpPr/>
          <p:nvPr/>
        </p:nvSpPr>
        <p:spPr>
          <a:xfrm>
            <a:off x="533850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24"/>
          <p:cNvSpPr/>
          <p:nvPr/>
        </p:nvSpPr>
        <p:spPr>
          <a:xfrm>
            <a:off x="1174500" y="1725650"/>
            <a:ext cx="6795900" cy="2679300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2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398" name="Google Shape;1398;p2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2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2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2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2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2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2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2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2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2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2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2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2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2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13" name="Google Shape;1413;p2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414" name="Google Shape;1414;p2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2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2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2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2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2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2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2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2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2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2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40" name="Google Shape;1440;p25"/>
          <p:cNvSpPr/>
          <p:nvPr/>
        </p:nvSpPr>
        <p:spPr>
          <a:xfrm rot="1548771">
            <a:off x="8094475" y="2494337"/>
            <a:ext cx="696832" cy="1061534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25"/>
          <p:cNvSpPr/>
          <p:nvPr/>
        </p:nvSpPr>
        <p:spPr>
          <a:xfrm rot="-1562623">
            <a:off x="157252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25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25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25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25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25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7" name="Google Shape;1447;p25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2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450" name="Google Shape;1450;p2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2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2" name="Google Shape;1452;p2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3" name="Google Shape;1453;p2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4" name="Google Shape;1454;p2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2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2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2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8" name="Google Shape;1458;p2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9" name="Google Shape;1459;p2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0" name="Google Shape;1460;p2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1" name="Google Shape;1461;p2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2" name="Google Shape;1462;p2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3" name="Google Shape;1463;p2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4" name="Google Shape;1464;p2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5" name="Google Shape;1465;p2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466" name="Google Shape;1466;p2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2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2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2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2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2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2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2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2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2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2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2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2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2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2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2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2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2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2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2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2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2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2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2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2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2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4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47" name="Google Shape;147;p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" name="Google Shape;162;p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63" name="Google Shape;163;p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9" name="Google Shape;189;p4"/>
          <p:cNvSpPr/>
          <p:nvPr/>
        </p:nvSpPr>
        <p:spPr>
          <a:xfrm rot="2108708" flipH="1">
            <a:off x="8182364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"/>
          <p:cNvSpPr/>
          <p:nvPr/>
        </p:nvSpPr>
        <p:spPr>
          <a:xfrm rot="-2848518" flipH="1">
            <a:off x="460371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4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4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97" name="Google Shape;197;p4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"/>
          <p:cNvSpPr/>
          <p:nvPr/>
        </p:nvSpPr>
        <p:spPr>
          <a:xfrm>
            <a:off x="1174500" y="1673125"/>
            <a:ext cx="6795900" cy="2784600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"/>
          <p:cNvSpPr txBox="1">
            <a:spLocks noGrp="1"/>
          </p:cNvSpPr>
          <p:nvPr>
            <p:ph type="body" idx="1"/>
          </p:nvPr>
        </p:nvSpPr>
        <p:spPr>
          <a:xfrm>
            <a:off x="1364825" y="1728296"/>
            <a:ext cx="6414300" cy="27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1pPr>
            <a:lvl2pPr marL="91440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00" name="Google Shape;200;p4"/>
          <p:cNvSpPr/>
          <p:nvPr/>
        </p:nvSpPr>
        <p:spPr>
          <a:xfrm flipH="1">
            <a:off x="7032483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203" name="Google Shape;203;p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18" name="Google Shape;218;p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19" name="Google Shape;219;p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5" name="Google Shape;245;p5"/>
          <p:cNvSpPr/>
          <p:nvPr/>
        </p:nvSpPr>
        <p:spPr>
          <a:xfrm rot="-1562623">
            <a:off x="154302" y="3107738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5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7" name="Google Shape;247;p5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5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5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5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5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5"/>
          <p:cNvSpPr txBox="1">
            <a:spLocks noGrp="1"/>
          </p:cNvSpPr>
          <p:nvPr>
            <p:ph type="ctrTitle"/>
          </p:nvPr>
        </p:nvSpPr>
        <p:spPr>
          <a:xfrm>
            <a:off x="2616950" y="445175"/>
            <a:ext cx="39102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3" name="Google Shape;253;p5"/>
          <p:cNvSpPr txBox="1">
            <a:spLocks noGrp="1"/>
          </p:cNvSpPr>
          <p:nvPr>
            <p:ph type="ctrTitle" idx="2"/>
          </p:nvPr>
        </p:nvSpPr>
        <p:spPr>
          <a:xfrm>
            <a:off x="1835600" y="2843307"/>
            <a:ext cx="2226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835550" y="3197541"/>
            <a:ext cx="22263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ctrTitle" idx="3"/>
          </p:nvPr>
        </p:nvSpPr>
        <p:spPr>
          <a:xfrm>
            <a:off x="5082125" y="2843307"/>
            <a:ext cx="2226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4"/>
          </p:nvPr>
        </p:nvSpPr>
        <p:spPr>
          <a:xfrm>
            <a:off x="5082050" y="3197541"/>
            <a:ext cx="22263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259" name="Google Shape;259;p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4" name="Google Shape;274;p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75" name="Google Shape;275;p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1" name="Google Shape;301;p6"/>
          <p:cNvSpPr/>
          <p:nvPr/>
        </p:nvSpPr>
        <p:spPr>
          <a:xfrm rot="-2108708">
            <a:off x="239979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"/>
          <p:cNvSpPr/>
          <p:nvPr/>
        </p:nvSpPr>
        <p:spPr>
          <a:xfrm rot="2848518">
            <a:off x="7975113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6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6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6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6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6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6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309" name="Google Shape;309;p6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6"/>
          <p:cNvSpPr/>
          <p:nvPr/>
        </p:nvSpPr>
        <p:spPr>
          <a:xfrm>
            <a:off x="533850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7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313" name="Google Shape;313;p7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7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7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7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7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7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7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7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7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7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7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7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7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7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7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8" name="Google Shape;328;p7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329" name="Google Shape;329;p7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7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7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7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7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7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7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7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7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7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7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7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7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7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7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7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7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7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7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7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7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7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7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7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7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7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5" name="Google Shape;355;p7"/>
          <p:cNvSpPr/>
          <p:nvPr/>
        </p:nvSpPr>
        <p:spPr>
          <a:xfrm rot="2848518">
            <a:off x="7959512" y="3577752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7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7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7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7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7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7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362" name="Google Shape;362;p7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7"/>
          <p:cNvSpPr txBox="1">
            <a:spLocks noGrp="1"/>
          </p:cNvSpPr>
          <p:nvPr>
            <p:ph type="body" idx="1"/>
          </p:nvPr>
        </p:nvSpPr>
        <p:spPr>
          <a:xfrm>
            <a:off x="1078500" y="1847789"/>
            <a:ext cx="3885600" cy="24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64" name="Google Shape;364;p7"/>
          <p:cNvSpPr/>
          <p:nvPr/>
        </p:nvSpPr>
        <p:spPr>
          <a:xfrm rot="-398126">
            <a:off x="19101" y="1352143"/>
            <a:ext cx="737549" cy="122881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"/>
          <p:cNvSpPr/>
          <p:nvPr/>
        </p:nvSpPr>
        <p:spPr>
          <a:xfrm flipH="1">
            <a:off x="1613636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7"/>
          <p:cNvGrpSpPr/>
          <p:nvPr/>
        </p:nvGrpSpPr>
        <p:grpSpPr>
          <a:xfrm flipH="1">
            <a:off x="8090691" y="1084584"/>
            <a:ext cx="580547" cy="528926"/>
            <a:chOff x="7953250" y="1084584"/>
            <a:chExt cx="580547" cy="528926"/>
          </a:xfrm>
        </p:grpSpPr>
        <p:sp>
          <p:nvSpPr>
            <p:cNvPr id="367" name="Google Shape;367;p7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8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373" name="Google Shape;373;p8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8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8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8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8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8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8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8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8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8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8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8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8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8" name="Google Shape;388;p8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389" name="Google Shape;389;p8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8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8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8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8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8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8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8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8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8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8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8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8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8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8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8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8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8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8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8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8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0" name="Google Shape;410;p8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15" name="Google Shape;415;p8"/>
          <p:cNvSpPr/>
          <p:nvPr/>
        </p:nvSpPr>
        <p:spPr>
          <a:xfrm rot="538055" flipH="1">
            <a:off x="7641965" y="775942"/>
            <a:ext cx="737546" cy="1228814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8"/>
          <p:cNvSpPr/>
          <p:nvPr/>
        </p:nvSpPr>
        <p:spPr>
          <a:xfrm rot="2700000">
            <a:off x="7530642" y="3527009"/>
            <a:ext cx="696833" cy="1061535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8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8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8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8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8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8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8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8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8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8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8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8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8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8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8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8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8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8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8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8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7" name="Google Shape;437;p8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8"/>
          <p:cNvSpPr txBox="1">
            <a:spLocks noGrp="1"/>
          </p:cNvSpPr>
          <p:nvPr>
            <p:ph type="title"/>
          </p:nvPr>
        </p:nvSpPr>
        <p:spPr>
          <a:xfrm>
            <a:off x="1008700" y="1963425"/>
            <a:ext cx="7127100" cy="18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9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441" name="Google Shape;441;p9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9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9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9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9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9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9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9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9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9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9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9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9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9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9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56" name="Google Shape;456;p9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457" name="Google Shape;457;p9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9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9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9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9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9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9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9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9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9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9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9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9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9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9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9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9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9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9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9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9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9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9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9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9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9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83" name="Google Shape;483;p9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9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9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9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9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9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9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9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9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9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9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9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9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9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9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9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9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9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9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9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3" name="Google Shape;503;p9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"/>
          <p:cNvSpPr txBox="1">
            <a:spLocks noGrp="1"/>
          </p:cNvSpPr>
          <p:nvPr>
            <p:ph type="title"/>
          </p:nvPr>
        </p:nvSpPr>
        <p:spPr>
          <a:xfrm>
            <a:off x="1086300" y="1602838"/>
            <a:ext cx="69714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5" name="Google Shape;505;p9"/>
          <p:cNvSpPr txBox="1">
            <a:spLocks noGrp="1"/>
          </p:cNvSpPr>
          <p:nvPr>
            <p:ph type="subTitle" idx="1"/>
          </p:nvPr>
        </p:nvSpPr>
        <p:spPr>
          <a:xfrm>
            <a:off x="1654350" y="3082168"/>
            <a:ext cx="5835300" cy="1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9"/>
          <p:cNvSpPr/>
          <p:nvPr/>
        </p:nvSpPr>
        <p:spPr>
          <a:xfrm rot="-230909">
            <a:off x="722200" y="547256"/>
            <a:ext cx="737561" cy="122883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10"/>
          <p:cNvGrpSpPr/>
          <p:nvPr/>
        </p:nvGrpSpPr>
        <p:grpSpPr>
          <a:xfrm>
            <a:off x="-21550" y="1103175"/>
            <a:ext cx="9169550" cy="4041025"/>
            <a:chOff x="-21550" y="1103175"/>
            <a:chExt cx="9169550" cy="4041025"/>
          </a:xfrm>
        </p:grpSpPr>
        <p:sp>
          <p:nvSpPr>
            <p:cNvPr id="509" name="Google Shape;509;p10"/>
            <p:cNvSpPr/>
            <p:nvPr/>
          </p:nvSpPr>
          <p:spPr>
            <a:xfrm rot="3219180">
              <a:off x="317204" y="4452296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 rot="2025">
              <a:off x="-21551" y="4581700"/>
              <a:ext cx="9165602" cy="559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0"/>
            <p:cNvSpPr/>
            <p:nvPr/>
          </p:nvSpPr>
          <p:spPr>
            <a:xfrm rot="5401751">
              <a:off x="-1417575" y="2511525"/>
              <a:ext cx="3534600" cy="71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 rot="-3219180" flipH="1">
              <a:off x="8247205" y="4452296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rot="-1824" flipH="1">
              <a:off x="8094706" y="4579448"/>
              <a:ext cx="565500" cy="31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rot="-5402045" flipH="1">
              <a:off x="7022500" y="2513400"/>
              <a:ext cx="3530101" cy="71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10"/>
          <p:cNvGrpSpPr/>
          <p:nvPr/>
        </p:nvGrpSpPr>
        <p:grpSpPr>
          <a:xfrm rot="10800000" flipH="1">
            <a:off x="-9325" y="-2625"/>
            <a:ext cx="9165575" cy="1165550"/>
            <a:chOff x="-9325" y="3981150"/>
            <a:chExt cx="9165575" cy="1165550"/>
          </a:xfrm>
        </p:grpSpPr>
        <p:sp>
          <p:nvSpPr>
            <p:cNvPr id="516" name="Google Shape;516;p10"/>
            <p:cNvSpPr/>
            <p:nvPr/>
          </p:nvSpPr>
          <p:spPr>
            <a:xfrm rot="3219180">
              <a:off x="298818" y="4472981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rot="1824">
              <a:off x="451221" y="4600132"/>
              <a:ext cx="565500" cy="31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 rot="5401587">
              <a:off x="11825" y="3987725"/>
              <a:ext cx="649800" cy="69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 rot="-3219180" flipH="1">
              <a:off x="8258696" y="4470682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 rot="-1917" flipH="1">
              <a:off x="74" y="4599950"/>
              <a:ext cx="9147001" cy="54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 rot="-5401528" flipH="1">
              <a:off x="8460700" y="3960750"/>
              <a:ext cx="675000" cy="71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2" name="Google Shape;522;p10"/>
          <p:cNvCxnSpPr/>
          <p:nvPr/>
        </p:nvCxnSpPr>
        <p:spPr>
          <a:xfrm>
            <a:off x="0" y="1379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10"/>
          <p:cNvCxnSpPr/>
          <p:nvPr/>
        </p:nvCxnSpPr>
        <p:spPr>
          <a:xfrm>
            <a:off x="0" y="48722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10"/>
          <p:cNvCxnSpPr/>
          <p:nvPr/>
        </p:nvCxnSpPr>
        <p:spPr>
          <a:xfrm>
            <a:off x="0" y="836550"/>
            <a:ext cx="689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10"/>
          <p:cNvCxnSpPr/>
          <p:nvPr/>
        </p:nvCxnSpPr>
        <p:spPr>
          <a:xfrm>
            <a:off x="0" y="118587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10"/>
          <p:cNvCxnSpPr/>
          <p:nvPr/>
        </p:nvCxnSpPr>
        <p:spPr>
          <a:xfrm>
            <a:off x="0" y="153520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10"/>
          <p:cNvCxnSpPr/>
          <p:nvPr/>
        </p:nvCxnSpPr>
        <p:spPr>
          <a:xfrm>
            <a:off x="0" y="188452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10"/>
          <p:cNvCxnSpPr/>
          <p:nvPr/>
        </p:nvCxnSpPr>
        <p:spPr>
          <a:xfrm>
            <a:off x="0" y="223385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10"/>
          <p:cNvCxnSpPr/>
          <p:nvPr/>
        </p:nvCxnSpPr>
        <p:spPr>
          <a:xfrm>
            <a:off x="0" y="258317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10"/>
          <p:cNvCxnSpPr/>
          <p:nvPr/>
        </p:nvCxnSpPr>
        <p:spPr>
          <a:xfrm>
            <a:off x="0" y="293250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10"/>
          <p:cNvCxnSpPr/>
          <p:nvPr/>
        </p:nvCxnSpPr>
        <p:spPr>
          <a:xfrm>
            <a:off x="0" y="328182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10"/>
          <p:cNvCxnSpPr/>
          <p:nvPr/>
        </p:nvCxnSpPr>
        <p:spPr>
          <a:xfrm>
            <a:off x="0" y="363115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10"/>
          <p:cNvCxnSpPr/>
          <p:nvPr/>
        </p:nvCxnSpPr>
        <p:spPr>
          <a:xfrm>
            <a:off x="0" y="398047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10"/>
          <p:cNvCxnSpPr/>
          <p:nvPr/>
        </p:nvCxnSpPr>
        <p:spPr>
          <a:xfrm>
            <a:off x="0" y="432980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5" name="Google Shape;535;p10"/>
          <p:cNvCxnSpPr/>
          <p:nvPr/>
        </p:nvCxnSpPr>
        <p:spPr>
          <a:xfrm>
            <a:off x="0" y="467912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10"/>
          <p:cNvCxnSpPr/>
          <p:nvPr/>
        </p:nvCxnSpPr>
        <p:spPr>
          <a:xfrm>
            <a:off x="0" y="502845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10"/>
          <p:cNvCxnSpPr/>
          <p:nvPr/>
        </p:nvCxnSpPr>
        <p:spPr>
          <a:xfrm>
            <a:off x="254375" y="-9279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10"/>
          <p:cNvCxnSpPr/>
          <p:nvPr/>
        </p:nvCxnSpPr>
        <p:spPr>
          <a:xfrm>
            <a:off x="602488" y="-9279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10"/>
          <p:cNvCxnSpPr/>
          <p:nvPr/>
        </p:nvCxnSpPr>
        <p:spPr>
          <a:xfrm>
            <a:off x="950600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10"/>
          <p:cNvCxnSpPr/>
          <p:nvPr/>
        </p:nvCxnSpPr>
        <p:spPr>
          <a:xfrm>
            <a:off x="1298713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10"/>
          <p:cNvCxnSpPr/>
          <p:nvPr/>
        </p:nvCxnSpPr>
        <p:spPr>
          <a:xfrm>
            <a:off x="1646826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10"/>
          <p:cNvCxnSpPr/>
          <p:nvPr/>
        </p:nvCxnSpPr>
        <p:spPr>
          <a:xfrm>
            <a:off x="1994939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Google Shape;543;p10"/>
          <p:cNvCxnSpPr/>
          <p:nvPr/>
        </p:nvCxnSpPr>
        <p:spPr>
          <a:xfrm>
            <a:off x="2343052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10"/>
          <p:cNvCxnSpPr/>
          <p:nvPr/>
        </p:nvCxnSpPr>
        <p:spPr>
          <a:xfrm>
            <a:off x="2691165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Google Shape;545;p10"/>
          <p:cNvCxnSpPr/>
          <p:nvPr/>
        </p:nvCxnSpPr>
        <p:spPr>
          <a:xfrm>
            <a:off x="3039279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10"/>
          <p:cNvCxnSpPr/>
          <p:nvPr/>
        </p:nvCxnSpPr>
        <p:spPr>
          <a:xfrm>
            <a:off x="3387392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10"/>
          <p:cNvCxnSpPr/>
          <p:nvPr/>
        </p:nvCxnSpPr>
        <p:spPr>
          <a:xfrm>
            <a:off x="3735505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10"/>
          <p:cNvCxnSpPr/>
          <p:nvPr/>
        </p:nvCxnSpPr>
        <p:spPr>
          <a:xfrm>
            <a:off x="4083618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Google Shape;549;p10"/>
          <p:cNvCxnSpPr/>
          <p:nvPr/>
        </p:nvCxnSpPr>
        <p:spPr>
          <a:xfrm>
            <a:off x="4431731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0" name="Google Shape;550;p10"/>
          <p:cNvCxnSpPr/>
          <p:nvPr/>
        </p:nvCxnSpPr>
        <p:spPr>
          <a:xfrm>
            <a:off x="4779844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1" name="Google Shape;551;p10"/>
          <p:cNvCxnSpPr/>
          <p:nvPr/>
        </p:nvCxnSpPr>
        <p:spPr>
          <a:xfrm>
            <a:off x="5127957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0"/>
          <p:cNvCxnSpPr/>
          <p:nvPr/>
        </p:nvCxnSpPr>
        <p:spPr>
          <a:xfrm>
            <a:off x="5476070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0"/>
          <p:cNvCxnSpPr/>
          <p:nvPr/>
        </p:nvCxnSpPr>
        <p:spPr>
          <a:xfrm>
            <a:off x="5824183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0"/>
          <p:cNvCxnSpPr/>
          <p:nvPr/>
        </p:nvCxnSpPr>
        <p:spPr>
          <a:xfrm>
            <a:off x="6172296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5" name="Google Shape;555;p10"/>
          <p:cNvCxnSpPr/>
          <p:nvPr/>
        </p:nvCxnSpPr>
        <p:spPr>
          <a:xfrm>
            <a:off x="6520410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10"/>
          <p:cNvCxnSpPr/>
          <p:nvPr/>
        </p:nvCxnSpPr>
        <p:spPr>
          <a:xfrm>
            <a:off x="6868523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10"/>
          <p:cNvCxnSpPr/>
          <p:nvPr/>
        </p:nvCxnSpPr>
        <p:spPr>
          <a:xfrm>
            <a:off x="7216636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10"/>
          <p:cNvCxnSpPr/>
          <p:nvPr/>
        </p:nvCxnSpPr>
        <p:spPr>
          <a:xfrm>
            <a:off x="7564749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10"/>
          <p:cNvCxnSpPr/>
          <p:nvPr/>
        </p:nvCxnSpPr>
        <p:spPr>
          <a:xfrm>
            <a:off x="7912862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10"/>
          <p:cNvCxnSpPr/>
          <p:nvPr/>
        </p:nvCxnSpPr>
        <p:spPr>
          <a:xfrm>
            <a:off x="8260975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10"/>
          <p:cNvCxnSpPr/>
          <p:nvPr/>
        </p:nvCxnSpPr>
        <p:spPr>
          <a:xfrm>
            <a:off x="8609075" y="-9279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10"/>
          <p:cNvCxnSpPr/>
          <p:nvPr/>
        </p:nvCxnSpPr>
        <p:spPr>
          <a:xfrm>
            <a:off x="8898475" y="-9279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10"/>
          <p:cNvCxnSpPr/>
          <p:nvPr/>
        </p:nvCxnSpPr>
        <p:spPr>
          <a:xfrm>
            <a:off x="8442900" y="836550"/>
            <a:ext cx="737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10"/>
          <p:cNvCxnSpPr/>
          <p:nvPr/>
        </p:nvCxnSpPr>
        <p:spPr>
          <a:xfrm>
            <a:off x="8442900" y="118587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565;p10"/>
          <p:cNvCxnSpPr/>
          <p:nvPr/>
        </p:nvCxnSpPr>
        <p:spPr>
          <a:xfrm>
            <a:off x="8442900" y="153520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10"/>
          <p:cNvCxnSpPr/>
          <p:nvPr/>
        </p:nvCxnSpPr>
        <p:spPr>
          <a:xfrm>
            <a:off x="8442900" y="188452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10"/>
          <p:cNvCxnSpPr/>
          <p:nvPr/>
        </p:nvCxnSpPr>
        <p:spPr>
          <a:xfrm>
            <a:off x="8442900" y="223385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10"/>
          <p:cNvCxnSpPr/>
          <p:nvPr/>
        </p:nvCxnSpPr>
        <p:spPr>
          <a:xfrm>
            <a:off x="8442900" y="258317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10"/>
          <p:cNvCxnSpPr/>
          <p:nvPr/>
        </p:nvCxnSpPr>
        <p:spPr>
          <a:xfrm>
            <a:off x="8442900" y="293250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10"/>
          <p:cNvCxnSpPr/>
          <p:nvPr/>
        </p:nvCxnSpPr>
        <p:spPr>
          <a:xfrm>
            <a:off x="8442900" y="328182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10"/>
          <p:cNvCxnSpPr/>
          <p:nvPr/>
        </p:nvCxnSpPr>
        <p:spPr>
          <a:xfrm>
            <a:off x="8442900" y="363115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10"/>
          <p:cNvCxnSpPr/>
          <p:nvPr/>
        </p:nvCxnSpPr>
        <p:spPr>
          <a:xfrm>
            <a:off x="8442900" y="398047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10"/>
          <p:cNvCxnSpPr/>
          <p:nvPr/>
        </p:nvCxnSpPr>
        <p:spPr>
          <a:xfrm>
            <a:off x="8442900" y="432980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10"/>
          <p:cNvCxnSpPr/>
          <p:nvPr/>
        </p:nvCxnSpPr>
        <p:spPr>
          <a:xfrm>
            <a:off x="950600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10"/>
          <p:cNvCxnSpPr/>
          <p:nvPr/>
        </p:nvCxnSpPr>
        <p:spPr>
          <a:xfrm>
            <a:off x="1298713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Google Shape;576;p10"/>
          <p:cNvCxnSpPr/>
          <p:nvPr/>
        </p:nvCxnSpPr>
        <p:spPr>
          <a:xfrm>
            <a:off x="1646826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7" name="Google Shape;577;p10"/>
          <p:cNvCxnSpPr/>
          <p:nvPr/>
        </p:nvCxnSpPr>
        <p:spPr>
          <a:xfrm>
            <a:off x="1994939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10"/>
          <p:cNvCxnSpPr/>
          <p:nvPr/>
        </p:nvCxnSpPr>
        <p:spPr>
          <a:xfrm>
            <a:off x="2343052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10"/>
          <p:cNvCxnSpPr/>
          <p:nvPr/>
        </p:nvCxnSpPr>
        <p:spPr>
          <a:xfrm>
            <a:off x="2691165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10"/>
          <p:cNvCxnSpPr/>
          <p:nvPr/>
        </p:nvCxnSpPr>
        <p:spPr>
          <a:xfrm>
            <a:off x="3039279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10"/>
          <p:cNvCxnSpPr/>
          <p:nvPr/>
        </p:nvCxnSpPr>
        <p:spPr>
          <a:xfrm>
            <a:off x="3387392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582;p10"/>
          <p:cNvCxnSpPr/>
          <p:nvPr/>
        </p:nvCxnSpPr>
        <p:spPr>
          <a:xfrm>
            <a:off x="3735505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10"/>
          <p:cNvCxnSpPr/>
          <p:nvPr/>
        </p:nvCxnSpPr>
        <p:spPr>
          <a:xfrm>
            <a:off x="4083618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0"/>
          <p:cNvCxnSpPr/>
          <p:nvPr/>
        </p:nvCxnSpPr>
        <p:spPr>
          <a:xfrm>
            <a:off x="4431731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0"/>
          <p:cNvCxnSpPr/>
          <p:nvPr/>
        </p:nvCxnSpPr>
        <p:spPr>
          <a:xfrm>
            <a:off x="4779844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10"/>
          <p:cNvCxnSpPr/>
          <p:nvPr/>
        </p:nvCxnSpPr>
        <p:spPr>
          <a:xfrm>
            <a:off x="5127957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10"/>
          <p:cNvCxnSpPr/>
          <p:nvPr/>
        </p:nvCxnSpPr>
        <p:spPr>
          <a:xfrm>
            <a:off x="5476070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10"/>
          <p:cNvCxnSpPr/>
          <p:nvPr/>
        </p:nvCxnSpPr>
        <p:spPr>
          <a:xfrm>
            <a:off x="5824183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9" name="Google Shape;589;p10"/>
          <p:cNvCxnSpPr/>
          <p:nvPr/>
        </p:nvCxnSpPr>
        <p:spPr>
          <a:xfrm>
            <a:off x="6172296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10"/>
          <p:cNvCxnSpPr/>
          <p:nvPr/>
        </p:nvCxnSpPr>
        <p:spPr>
          <a:xfrm>
            <a:off x="6520410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1" name="Google Shape;591;p10"/>
          <p:cNvCxnSpPr/>
          <p:nvPr/>
        </p:nvCxnSpPr>
        <p:spPr>
          <a:xfrm>
            <a:off x="6868523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Google Shape;592;p10"/>
          <p:cNvCxnSpPr/>
          <p:nvPr/>
        </p:nvCxnSpPr>
        <p:spPr>
          <a:xfrm>
            <a:off x="7216636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10"/>
          <p:cNvCxnSpPr/>
          <p:nvPr/>
        </p:nvCxnSpPr>
        <p:spPr>
          <a:xfrm>
            <a:off x="7564749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10"/>
          <p:cNvCxnSpPr/>
          <p:nvPr/>
        </p:nvCxnSpPr>
        <p:spPr>
          <a:xfrm>
            <a:off x="7912862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5" name="Google Shape;595;p10"/>
          <p:cNvCxnSpPr/>
          <p:nvPr/>
        </p:nvCxnSpPr>
        <p:spPr>
          <a:xfrm>
            <a:off x="8260975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6" name="Google Shape;596;p10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0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0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0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0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0"/>
          <p:cNvSpPr txBox="1">
            <a:spLocks noGrp="1"/>
          </p:cNvSpPr>
          <p:nvPr>
            <p:ph type="ctrTitle"/>
          </p:nvPr>
        </p:nvSpPr>
        <p:spPr>
          <a:xfrm>
            <a:off x="1908875" y="3703611"/>
            <a:ext cx="53262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2" name="Google Shape;602;p10"/>
          <p:cNvSpPr/>
          <p:nvPr/>
        </p:nvSpPr>
        <p:spPr>
          <a:xfrm rot="3722938" flipH="1">
            <a:off x="7889554" y="3062351"/>
            <a:ext cx="864530" cy="144037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0"/>
          <p:cNvSpPr/>
          <p:nvPr/>
        </p:nvSpPr>
        <p:spPr>
          <a:xfrm flipH="1">
            <a:off x="7483036" y="3063121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0"/>
          <p:cNvSpPr/>
          <p:nvPr/>
        </p:nvSpPr>
        <p:spPr>
          <a:xfrm flipH="1">
            <a:off x="2667129" y="3438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wlby One SC"/>
              <a:buNone/>
              <a:defRPr sz="34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27"/>
          <p:cNvGrpSpPr/>
          <p:nvPr/>
        </p:nvGrpSpPr>
        <p:grpSpPr>
          <a:xfrm>
            <a:off x="1070896" y="1809482"/>
            <a:ext cx="7002600" cy="1897494"/>
            <a:chOff x="1070896" y="1809482"/>
            <a:chExt cx="7002600" cy="1897494"/>
          </a:xfrm>
        </p:grpSpPr>
        <p:sp>
          <p:nvSpPr>
            <p:cNvPr id="1497" name="Google Shape;1497;p27"/>
            <p:cNvSpPr/>
            <p:nvPr/>
          </p:nvSpPr>
          <p:spPr>
            <a:xfrm>
              <a:off x="1070896" y="1961576"/>
              <a:ext cx="7002600" cy="17454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1070896" y="1809482"/>
              <a:ext cx="7002600" cy="17454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9" name="Google Shape;1499;p27"/>
          <p:cNvSpPr/>
          <p:nvPr/>
        </p:nvSpPr>
        <p:spPr>
          <a:xfrm>
            <a:off x="2889250" y="3916689"/>
            <a:ext cx="3368400" cy="84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0" name="Google Shape;1500;p27"/>
          <p:cNvGrpSpPr/>
          <p:nvPr/>
        </p:nvGrpSpPr>
        <p:grpSpPr>
          <a:xfrm rot="-4289601">
            <a:off x="316595" y="403316"/>
            <a:ext cx="1793128" cy="1729891"/>
            <a:chOff x="-1645450" y="733766"/>
            <a:chExt cx="834921" cy="805476"/>
          </a:xfrm>
        </p:grpSpPr>
        <p:sp>
          <p:nvSpPr>
            <p:cNvPr id="1501" name="Google Shape;1501;p27"/>
            <p:cNvSpPr/>
            <p:nvPr/>
          </p:nvSpPr>
          <p:spPr>
            <a:xfrm>
              <a:off x="-1566320" y="1296525"/>
              <a:ext cx="178944" cy="175331"/>
            </a:xfrm>
            <a:custGeom>
              <a:avLst/>
              <a:gdLst/>
              <a:ahLst/>
              <a:cxnLst/>
              <a:rect l="l" t="t" r="r" b="b"/>
              <a:pathLst>
                <a:path w="1981" h="1941" extrusionOk="0">
                  <a:moveTo>
                    <a:pt x="642" y="0"/>
                  </a:moveTo>
                  <a:cubicBezTo>
                    <a:pt x="590" y="0"/>
                    <a:pt x="538" y="20"/>
                    <a:pt x="498" y="60"/>
                  </a:cubicBezTo>
                  <a:lnTo>
                    <a:pt x="80" y="478"/>
                  </a:lnTo>
                  <a:cubicBezTo>
                    <a:pt x="0" y="557"/>
                    <a:pt x="0" y="687"/>
                    <a:pt x="80" y="766"/>
                  </a:cubicBezTo>
                  <a:lnTo>
                    <a:pt x="1194" y="1880"/>
                  </a:lnTo>
                  <a:cubicBezTo>
                    <a:pt x="1234" y="1920"/>
                    <a:pt x="1286" y="1940"/>
                    <a:pt x="1338" y="1940"/>
                  </a:cubicBezTo>
                  <a:cubicBezTo>
                    <a:pt x="1391" y="1940"/>
                    <a:pt x="1443" y="1920"/>
                    <a:pt x="1483" y="1880"/>
                  </a:cubicBezTo>
                  <a:lnTo>
                    <a:pt x="1900" y="1463"/>
                  </a:lnTo>
                  <a:cubicBezTo>
                    <a:pt x="1980" y="1383"/>
                    <a:pt x="1980" y="1254"/>
                    <a:pt x="1900" y="1174"/>
                  </a:cubicBezTo>
                  <a:lnTo>
                    <a:pt x="786" y="60"/>
                  </a:lnTo>
                  <a:cubicBezTo>
                    <a:pt x="746" y="20"/>
                    <a:pt x="694" y="0"/>
                    <a:pt x="642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7"/>
            <p:cNvSpPr/>
            <p:nvPr/>
          </p:nvSpPr>
          <p:spPr>
            <a:xfrm>
              <a:off x="-1566320" y="1294719"/>
              <a:ext cx="178944" cy="178853"/>
            </a:xfrm>
            <a:custGeom>
              <a:avLst/>
              <a:gdLst/>
              <a:ahLst/>
              <a:cxnLst/>
              <a:rect l="l" t="t" r="r" b="b"/>
              <a:pathLst>
                <a:path w="1981" h="1980" fill="none" extrusionOk="0">
                  <a:moveTo>
                    <a:pt x="1194" y="1900"/>
                  </a:moveTo>
                  <a:lnTo>
                    <a:pt x="80" y="786"/>
                  </a:lnTo>
                  <a:cubicBezTo>
                    <a:pt x="0" y="707"/>
                    <a:pt x="0" y="577"/>
                    <a:pt x="80" y="498"/>
                  </a:cubicBezTo>
                  <a:lnTo>
                    <a:pt x="498" y="80"/>
                  </a:lnTo>
                  <a:cubicBezTo>
                    <a:pt x="577" y="0"/>
                    <a:pt x="707" y="0"/>
                    <a:pt x="786" y="80"/>
                  </a:cubicBezTo>
                  <a:lnTo>
                    <a:pt x="1900" y="1194"/>
                  </a:lnTo>
                  <a:cubicBezTo>
                    <a:pt x="1980" y="1274"/>
                    <a:pt x="1980" y="1403"/>
                    <a:pt x="1900" y="1483"/>
                  </a:cubicBezTo>
                  <a:lnTo>
                    <a:pt x="1483" y="1900"/>
                  </a:lnTo>
                  <a:cubicBezTo>
                    <a:pt x="1403" y="1980"/>
                    <a:pt x="1274" y="1980"/>
                    <a:pt x="1194" y="190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7"/>
            <p:cNvSpPr/>
            <p:nvPr/>
          </p:nvSpPr>
          <p:spPr>
            <a:xfrm>
              <a:off x="-1529466" y="733766"/>
              <a:ext cx="718936" cy="699425"/>
            </a:xfrm>
            <a:custGeom>
              <a:avLst/>
              <a:gdLst/>
              <a:ahLst/>
              <a:cxnLst/>
              <a:rect l="l" t="t" r="r" b="b"/>
              <a:pathLst>
                <a:path w="7959" h="7743" extrusionOk="0">
                  <a:moveTo>
                    <a:pt x="6193" y="0"/>
                  </a:moveTo>
                  <a:cubicBezTo>
                    <a:pt x="5780" y="0"/>
                    <a:pt x="5367" y="157"/>
                    <a:pt x="5054" y="470"/>
                  </a:cubicBezTo>
                  <a:lnTo>
                    <a:pt x="239" y="5295"/>
                  </a:lnTo>
                  <a:cubicBezTo>
                    <a:pt x="0" y="5524"/>
                    <a:pt x="0" y="5912"/>
                    <a:pt x="239" y="6141"/>
                  </a:cubicBezTo>
                  <a:lnTo>
                    <a:pt x="1652" y="7563"/>
                  </a:lnTo>
                  <a:cubicBezTo>
                    <a:pt x="1771" y="7683"/>
                    <a:pt x="1925" y="7742"/>
                    <a:pt x="2079" y="7742"/>
                  </a:cubicBezTo>
                  <a:cubicBezTo>
                    <a:pt x="2234" y="7742"/>
                    <a:pt x="2388" y="7683"/>
                    <a:pt x="2507" y="7563"/>
                  </a:cubicBezTo>
                  <a:lnTo>
                    <a:pt x="7332" y="2738"/>
                  </a:lnTo>
                  <a:cubicBezTo>
                    <a:pt x="7959" y="2112"/>
                    <a:pt x="7959" y="1097"/>
                    <a:pt x="7332" y="470"/>
                  </a:cubicBezTo>
                  <a:cubicBezTo>
                    <a:pt x="7019" y="157"/>
                    <a:pt x="6606" y="0"/>
                    <a:pt x="6193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7"/>
            <p:cNvSpPr/>
            <p:nvPr/>
          </p:nvSpPr>
          <p:spPr>
            <a:xfrm>
              <a:off x="-1182596" y="773963"/>
              <a:ext cx="321755" cy="313716"/>
            </a:xfrm>
            <a:custGeom>
              <a:avLst/>
              <a:gdLst/>
              <a:ahLst/>
              <a:cxnLst/>
              <a:rect l="l" t="t" r="r" b="b"/>
              <a:pathLst>
                <a:path w="3562" h="3473" extrusionOk="0">
                  <a:moveTo>
                    <a:pt x="508" y="0"/>
                  </a:moveTo>
                  <a:cubicBezTo>
                    <a:pt x="388" y="0"/>
                    <a:pt x="269" y="45"/>
                    <a:pt x="179" y="135"/>
                  </a:cubicBezTo>
                  <a:cubicBezTo>
                    <a:pt x="0" y="314"/>
                    <a:pt x="0" y="612"/>
                    <a:pt x="179" y="791"/>
                  </a:cubicBezTo>
                  <a:lnTo>
                    <a:pt x="2726" y="3338"/>
                  </a:lnTo>
                  <a:cubicBezTo>
                    <a:pt x="2816" y="3428"/>
                    <a:pt x="2935" y="3472"/>
                    <a:pt x="3054" y="3472"/>
                  </a:cubicBezTo>
                  <a:cubicBezTo>
                    <a:pt x="3174" y="3472"/>
                    <a:pt x="3293" y="3428"/>
                    <a:pt x="3383" y="3338"/>
                  </a:cubicBezTo>
                  <a:cubicBezTo>
                    <a:pt x="3562" y="3159"/>
                    <a:pt x="3562" y="2860"/>
                    <a:pt x="3383" y="2681"/>
                  </a:cubicBezTo>
                  <a:lnTo>
                    <a:pt x="836" y="135"/>
                  </a:lnTo>
                  <a:cubicBezTo>
                    <a:pt x="746" y="45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7"/>
            <p:cNvSpPr/>
            <p:nvPr/>
          </p:nvSpPr>
          <p:spPr>
            <a:xfrm>
              <a:off x="-1383943" y="934390"/>
              <a:ext cx="369450" cy="365114"/>
            </a:xfrm>
            <a:custGeom>
              <a:avLst/>
              <a:gdLst/>
              <a:ahLst/>
              <a:cxnLst/>
              <a:rect l="l" t="t" r="r" b="b"/>
              <a:pathLst>
                <a:path w="4090" h="4042" extrusionOk="0">
                  <a:moveTo>
                    <a:pt x="3393" y="0"/>
                  </a:moveTo>
                  <a:lnTo>
                    <a:pt x="190" y="3203"/>
                  </a:lnTo>
                  <a:cubicBezTo>
                    <a:pt x="1" y="3392"/>
                    <a:pt x="1" y="3701"/>
                    <a:pt x="190" y="3900"/>
                  </a:cubicBezTo>
                  <a:cubicBezTo>
                    <a:pt x="284" y="3994"/>
                    <a:pt x="409" y="4042"/>
                    <a:pt x="534" y="4042"/>
                  </a:cubicBezTo>
                  <a:cubicBezTo>
                    <a:pt x="660" y="4042"/>
                    <a:pt x="787" y="3994"/>
                    <a:pt x="886" y="3900"/>
                  </a:cubicBezTo>
                  <a:lnTo>
                    <a:pt x="4089" y="697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7"/>
            <p:cNvSpPr/>
            <p:nvPr/>
          </p:nvSpPr>
          <p:spPr>
            <a:xfrm>
              <a:off x="-989379" y="770892"/>
              <a:ext cx="135766" cy="119145"/>
            </a:xfrm>
            <a:custGeom>
              <a:avLst/>
              <a:gdLst/>
              <a:ahLst/>
              <a:cxnLst/>
              <a:rect l="l" t="t" r="r" b="b"/>
              <a:pathLst>
                <a:path w="1503" h="1319" extrusionOk="0">
                  <a:moveTo>
                    <a:pt x="434" y="0"/>
                  </a:moveTo>
                  <a:cubicBezTo>
                    <a:pt x="335" y="0"/>
                    <a:pt x="249" y="29"/>
                    <a:pt x="189" y="89"/>
                  </a:cubicBezTo>
                  <a:cubicBezTo>
                    <a:pt x="0" y="278"/>
                    <a:pt x="100" y="686"/>
                    <a:pt x="418" y="994"/>
                  </a:cubicBezTo>
                  <a:cubicBezTo>
                    <a:pt x="621" y="1204"/>
                    <a:pt x="867" y="1319"/>
                    <a:pt x="1065" y="1319"/>
                  </a:cubicBezTo>
                  <a:cubicBezTo>
                    <a:pt x="1168" y="1319"/>
                    <a:pt x="1259" y="1288"/>
                    <a:pt x="1323" y="1223"/>
                  </a:cubicBezTo>
                  <a:cubicBezTo>
                    <a:pt x="1502" y="1044"/>
                    <a:pt x="1403" y="636"/>
                    <a:pt x="1084" y="318"/>
                  </a:cubicBezTo>
                  <a:cubicBezTo>
                    <a:pt x="879" y="113"/>
                    <a:pt x="631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7"/>
            <p:cNvSpPr/>
            <p:nvPr/>
          </p:nvSpPr>
          <p:spPr>
            <a:xfrm>
              <a:off x="-1645450" y="1361202"/>
              <a:ext cx="182557" cy="178040"/>
            </a:xfrm>
            <a:custGeom>
              <a:avLst/>
              <a:gdLst/>
              <a:ahLst/>
              <a:cxnLst/>
              <a:rect l="l" t="t" r="r" b="b"/>
              <a:pathLst>
                <a:path w="2021" h="1971" extrusionOk="0">
                  <a:moveTo>
                    <a:pt x="906" y="0"/>
                  </a:moveTo>
                  <a:lnTo>
                    <a:pt x="71" y="1642"/>
                  </a:lnTo>
                  <a:cubicBezTo>
                    <a:pt x="1" y="1712"/>
                    <a:pt x="1" y="1841"/>
                    <a:pt x="71" y="1911"/>
                  </a:cubicBezTo>
                  <a:cubicBezTo>
                    <a:pt x="110" y="1950"/>
                    <a:pt x="160" y="1970"/>
                    <a:pt x="209" y="1970"/>
                  </a:cubicBezTo>
                  <a:cubicBezTo>
                    <a:pt x="257" y="1970"/>
                    <a:pt x="304" y="1950"/>
                    <a:pt x="339" y="1911"/>
                  </a:cubicBezTo>
                  <a:lnTo>
                    <a:pt x="2020" y="1234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8" name="Google Shape;1508;p27"/>
          <p:cNvSpPr txBox="1">
            <a:spLocks noGrp="1"/>
          </p:cNvSpPr>
          <p:nvPr>
            <p:ph type="subTitle" idx="1"/>
          </p:nvPr>
        </p:nvSpPr>
        <p:spPr>
          <a:xfrm>
            <a:off x="2931850" y="3916700"/>
            <a:ext cx="3231900" cy="8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Group 7:</a:t>
            </a:r>
            <a:br>
              <a:rPr lang="en-US" sz="1500" dirty="0"/>
            </a:br>
            <a:r>
              <a:rPr lang="en-US" sz="1500" dirty="0"/>
              <a:t>Wayne, Shao Chi,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Nicholas, Kern Yang</a:t>
            </a:r>
          </a:p>
        </p:txBody>
      </p:sp>
      <p:sp>
        <p:nvSpPr>
          <p:cNvPr id="1509" name="Google Shape;1509;p27"/>
          <p:cNvSpPr/>
          <p:nvPr/>
        </p:nvSpPr>
        <p:spPr>
          <a:xfrm>
            <a:off x="7419425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27"/>
          <p:cNvSpPr/>
          <p:nvPr/>
        </p:nvSpPr>
        <p:spPr>
          <a:xfrm>
            <a:off x="1729788" y="3949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1" name="Google Shape;1511;p27"/>
          <p:cNvGrpSpPr/>
          <p:nvPr/>
        </p:nvGrpSpPr>
        <p:grpSpPr>
          <a:xfrm rot="-937322">
            <a:off x="6706379" y="2782157"/>
            <a:ext cx="1883740" cy="1978115"/>
            <a:chOff x="8540375" y="3022876"/>
            <a:chExt cx="1779279" cy="1868421"/>
          </a:xfrm>
        </p:grpSpPr>
        <p:sp>
          <p:nvSpPr>
            <p:cNvPr id="1512" name="Google Shape;1512;p27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7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7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7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7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7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7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7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7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7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7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7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7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7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7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7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7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7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7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7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7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7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7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7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7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7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7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7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7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7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7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7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7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7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7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7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7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7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7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7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2" name="Google Shape;1552;p27"/>
          <p:cNvSpPr txBox="1">
            <a:spLocks noGrp="1"/>
          </p:cNvSpPr>
          <p:nvPr>
            <p:ph type="title" idx="4294967295"/>
          </p:nvPr>
        </p:nvSpPr>
        <p:spPr>
          <a:xfrm>
            <a:off x="1086300" y="2095100"/>
            <a:ext cx="69714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/>
              <a:t>Cardiovascular disease detection</a:t>
            </a:r>
            <a:endParaRPr sz="5100"/>
          </a:p>
        </p:txBody>
      </p:sp>
      <p:grpSp>
        <p:nvGrpSpPr>
          <p:cNvPr id="1553" name="Google Shape;1553;p27"/>
          <p:cNvGrpSpPr/>
          <p:nvPr/>
        </p:nvGrpSpPr>
        <p:grpSpPr>
          <a:xfrm>
            <a:off x="7953250" y="1084584"/>
            <a:ext cx="580547" cy="528926"/>
            <a:chOff x="7953250" y="1084584"/>
            <a:chExt cx="580547" cy="528926"/>
          </a:xfrm>
        </p:grpSpPr>
        <p:sp>
          <p:nvSpPr>
            <p:cNvPr id="1554" name="Google Shape;1554;p27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7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7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7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8" name="Google Shape;1558;p27"/>
          <p:cNvGrpSpPr/>
          <p:nvPr/>
        </p:nvGrpSpPr>
        <p:grpSpPr>
          <a:xfrm rot="-151246">
            <a:off x="503137" y="2919271"/>
            <a:ext cx="1152792" cy="1848542"/>
            <a:chOff x="10740175" y="552419"/>
            <a:chExt cx="1095062" cy="1755969"/>
          </a:xfrm>
        </p:grpSpPr>
        <p:sp>
          <p:nvSpPr>
            <p:cNvPr id="1559" name="Google Shape;1559;p27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7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7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7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7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7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7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6" name="Google Shape;1676;p36"/>
          <p:cNvPicPr preferRelativeResize="0"/>
          <p:nvPr/>
        </p:nvPicPr>
        <p:blipFill rotWithShape="1">
          <a:blip r:embed="rId3">
            <a:alphaModFix/>
          </a:blip>
          <a:srcRect l="2478" t="11134" r="79094"/>
          <a:stretch/>
        </p:blipFill>
        <p:spPr>
          <a:xfrm>
            <a:off x="1464475" y="264275"/>
            <a:ext cx="2758498" cy="30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7" name="Google Shape;1677;p36"/>
          <p:cNvSpPr/>
          <p:nvPr/>
        </p:nvSpPr>
        <p:spPr>
          <a:xfrm>
            <a:off x="3143275" y="343650"/>
            <a:ext cx="1079700" cy="2905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8" name="Google Shape;1678;p36"/>
          <p:cNvSpPr txBox="1"/>
          <p:nvPr/>
        </p:nvSpPr>
        <p:spPr>
          <a:xfrm>
            <a:off x="504000" y="3362325"/>
            <a:ext cx="8136000" cy="1622400"/>
          </a:xfrm>
          <a:prstGeom prst="rect">
            <a:avLst/>
          </a:prstGeom>
          <a:solidFill>
            <a:srgbClr val="FFF8F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u="sng">
                <a:latin typeface="Poppins"/>
                <a:ea typeface="Poppins"/>
                <a:cs typeface="Poppins"/>
                <a:sym typeface="Poppins"/>
              </a:rPr>
              <a:t>Creation of Age_Year Variable</a:t>
            </a:r>
            <a:endParaRPr b="1" u="sng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Poppins Light"/>
              <a:buChar char="-"/>
            </a:pPr>
            <a:r>
              <a:rPr lang="es">
                <a:latin typeface="Poppins Light"/>
                <a:ea typeface="Poppins Light"/>
                <a:cs typeface="Poppins Light"/>
                <a:sym typeface="Poppins Light"/>
              </a:rPr>
              <a:t>Shows age in number of years, as opposed to the original age in the dataset, which showed age in number of days.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b="1" u="sng">
                <a:latin typeface="Poppins"/>
                <a:ea typeface="Poppins"/>
                <a:cs typeface="Poppins"/>
                <a:sym typeface="Poppins"/>
              </a:rPr>
              <a:t>Removal of Age Variable</a:t>
            </a:r>
            <a:endParaRPr b="1" u="sng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Poppins Light"/>
              <a:buChar char="-"/>
            </a:pPr>
            <a:r>
              <a:rPr lang="es">
                <a:latin typeface="Poppins Light"/>
                <a:ea typeface="Poppins Light"/>
                <a:cs typeface="Poppins Light"/>
                <a:sym typeface="Poppins Light"/>
              </a:rPr>
              <a:t>Misleading and unnecessary.</a:t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679" name="Google Shape;1679;p36"/>
          <p:cNvPicPr preferRelativeResize="0"/>
          <p:nvPr/>
        </p:nvPicPr>
        <p:blipFill rotWithShape="1">
          <a:blip r:embed="rId4">
            <a:alphaModFix/>
          </a:blip>
          <a:srcRect l="92027"/>
          <a:stretch/>
        </p:blipFill>
        <p:spPr>
          <a:xfrm>
            <a:off x="6294650" y="315163"/>
            <a:ext cx="961364" cy="29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0" name="Google Shape;1680;p36"/>
          <p:cNvSpPr/>
          <p:nvPr/>
        </p:nvSpPr>
        <p:spPr>
          <a:xfrm>
            <a:off x="4437125" y="1288225"/>
            <a:ext cx="1674900" cy="746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5" name="Google Shape;1685;p37"/>
          <p:cNvPicPr preferRelativeResize="0"/>
          <p:nvPr/>
        </p:nvPicPr>
        <p:blipFill rotWithShape="1">
          <a:blip r:embed="rId3">
            <a:alphaModFix/>
          </a:blip>
          <a:srcRect r="23623"/>
          <a:stretch/>
        </p:blipFill>
        <p:spPr>
          <a:xfrm>
            <a:off x="350613" y="168225"/>
            <a:ext cx="8442776" cy="27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7"/>
          <p:cNvSpPr/>
          <p:nvPr/>
        </p:nvSpPr>
        <p:spPr>
          <a:xfrm>
            <a:off x="809438" y="168225"/>
            <a:ext cx="897000" cy="2715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7" name="Google Shape;1687;p37"/>
          <p:cNvSpPr txBox="1"/>
          <p:nvPr/>
        </p:nvSpPr>
        <p:spPr>
          <a:xfrm>
            <a:off x="222600" y="3040050"/>
            <a:ext cx="8698800" cy="1571400"/>
          </a:xfrm>
          <a:prstGeom prst="rect">
            <a:avLst/>
          </a:prstGeom>
          <a:solidFill>
            <a:srgbClr val="FFF8F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Poppins"/>
                <a:ea typeface="Poppins"/>
                <a:cs typeface="Poppins"/>
                <a:sym typeface="Poppins"/>
              </a:rPr>
              <a:t>Determine Gender Variable</a:t>
            </a:r>
            <a:endParaRPr sz="1800" b="1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Poppins Light"/>
              <a:buChar char="-"/>
            </a:pPr>
            <a:r>
              <a:rPr lang="es" sz="1800">
                <a:latin typeface="Poppins Light"/>
                <a:ea typeface="Poppins Light"/>
                <a:cs typeface="Poppins Light"/>
                <a:sym typeface="Poppins Light"/>
              </a:rPr>
              <a:t>Gender given in dataset did NOT specify whether male / female is 1 / 2.</a:t>
            </a:r>
            <a:endParaRPr sz="18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800"/>
              <a:buChar char="-"/>
            </a:pPr>
            <a:r>
              <a:rPr lang="es" sz="1800">
                <a:latin typeface="Poppins Light"/>
                <a:ea typeface="Poppins Light"/>
                <a:cs typeface="Poppins Light"/>
                <a:sym typeface="Poppins Light"/>
              </a:rPr>
              <a:t>In order to determine gender, we take all data in Gender and find the Mean for Height and Weight for both Gender binary code.</a:t>
            </a:r>
            <a:endParaRPr sz="1800"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2" name="Google Shape;16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245249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3" name="Google Shape;1693;p38"/>
          <p:cNvGraphicFramePr/>
          <p:nvPr/>
        </p:nvGraphicFramePr>
        <p:xfrm>
          <a:off x="5360438" y="2745050"/>
          <a:ext cx="3631150" cy="2279700"/>
        </p:xfrm>
        <a:graphic>
          <a:graphicData uri="http://schemas.openxmlformats.org/drawingml/2006/table">
            <a:tbl>
              <a:tblPr>
                <a:noFill/>
                <a:tableStyleId>{0787C752-9669-410C-9A36-73E162F0362B}</a:tableStyleId>
              </a:tblPr>
              <a:tblGrid>
                <a:gridCol w="115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465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Mean of Height and Weight for Gender 1 and 2</a:t>
                      </a:r>
                      <a:endParaRPr sz="18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63500" marR="63500" marT="63500" marB="63500">
                    <a:solidFill>
                      <a:srgbClr val="FFF8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Gender </a:t>
                      </a:r>
                      <a:endParaRPr sz="18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63500" marR="63500" marT="63500" marB="63500">
                    <a:solidFill>
                      <a:srgbClr val="FFF8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Height</a:t>
                      </a:r>
                      <a:endParaRPr sz="18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63500" marR="63500" marT="63500" marB="63500">
                    <a:solidFill>
                      <a:srgbClr val="FFF8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Weight</a:t>
                      </a:r>
                      <a:endParaRPr sz="18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63500" marR="63500" marT="63500" marB="63500">
                    <a:solidFill>
                      <a:srgbClr val="FF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  <a:endParaRPr sz="18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63500" marR="63500" marT="63500" marB="63500">
                    <a:solidFill>
                      <a:srgbClr val="FFF8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161.35</a:t>
                      </a:r>
                      <a:endParaRPr sz="18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63500" marR="63500" marT="63500" marB="63500">
                    <a:solidFill>
                      <a:srgbClr val="FFF8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72.5</a:t>
                      </a:r>
                      <a:endParaRPr sz="18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63500" marR="63500" marT="63500" marB="63500">
                    <a:solidFill>
                      <a:srgbClr val="FF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  <a:endParaRPr sz="18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63500" marR="63500" marT="63500" marB="63500">
                    <a:solidFill>
                      <a:srgbClr val="FFF8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169.94</a:t>
                      </a:r>
                      <a:endParaRPr sz="18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63500" marR="63500" marT="63500" marB="63500">
                    <a:solidFill>
                      <a:srgbClr val="FFF8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77.2</a:t>
                      </a:r>
                      <a:endParaRPr sz="18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63500" marR="63500" marT="63500" marB="63500">
                    <a:solidFill>
                      <a:srgbClr val="FF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94" name="Google Shape;1694;p38"/>
          <p:cNvSpPr txBox="1"/>
          <p:nvPr/>
        </p:nvSpPr>
        <p:spPr>
          <a:xfrm>
            <a:off x="152400" y="3282200"/>
            <a:ext cx="50904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b="1">
                <a:highlight>
                  <a:srgbClr val="FFFF00"/>
                </a:highlight>
                <a:latin typeface="Poppins"/>
                <a:ea typeface="Poppins"/>
                <a:cs typeface="Poppins"/>
                <a:sym typeface="Poppins"/>
              </a:rPr>
              <a:t>As Male are generally taller and heavier than Females, we can infer that  1 = Female and 2 = Male.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39"/>
          <p:cNvSpPr txBox="1">
            <a:spLocks noGrp="1"/>
          </p:cNvSpPr>
          <p:nvPr>
            <p:ph type="title"/>
          </p:nvPr>
        </p:nvSpPr>
        <p:spPr>
          <a:xfrm>
            <a:off x="1086300" y="1143826"/>
            <a:ext cx="69714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Removing Outliers and Anomalies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40"/>
          <p:cNvSpPr txBox="1"/>
          <p:nvPr/>
        </p:nvSpPr>
        <p:spPr>
          <a:xfrm>
            <a:off x="0" y="0"/>
            <a:ext cx="9101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Removing Outliers [Height &amp; Weight]</a:t>
            </a:r>
            <a:endParaRPr sz="3000">
              <a:solidFill>
                <a:schemeClr val="dk1"/>
              </a:solidFill>
              <a:latin typeface="Bowlby One SC"/>
              <a:ea typeface="Bowlby One SC"/>
              <a:cs typeface="Bowlby One SC"/>
              <a:sym typeface="Bowlby One SC"/>
            </a:endParaRPr>
          </a:p>
        </p:txBody>
      </p:sp>
      <p:sp>
        <p:nvSpPr>
          <p:cNvPr id="1705" name="Google Shape;1705;p40"/>
          <p:cNvSpPr txBox="1"/>
          <p:nvPr/>
        </p:nvSpPr>
        <p:spPr>
          <a:xfrm>
            <a:off x="1015538" y="554100"/>
            <a:ext cx="4703100" cy="946500"/>
          </a:xfrm>
          <a:prstGeom prst="rect">
            <a:avLst/>
          </a:prstGeom>
          <a:solidFill>
            <a:srgbClr val="FFF8F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Using KDE Plot, we can find the values for the 2.5% and 97.5% quartile, and remove any anomaly and outliers outside of the 95% confidence.</a:t>
            </a:r>
            <a:endParaRPr/>
          </a:p>
        </p:txBody>
      </p:sp>
      <p:pic>
        <p:nvPicPr>
          <p:cNvPr id="1706" name="Google Shape;17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8000"/>
            <a:ext cx="9144000" cy="3505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07" name="Google Shape;1707;p40"/>
          <p:cNvGraphicFramePr/>
          <p:nvPr/>
        </p:nvGraphicFramePr>
        <p:xfrm>
          <a:off x="5718638" y="554100"/>
          <a:ext cx="2409825" cy="946500"/>
        </p:xfrm>
        <a:graphic>
          <a:graphicData uri="http://schemas.openxmlformats.org/drawingml/2006/table">
            <a:tbl>
              <a:tblPr>
                <a:noFill/>
                <a:tableStyleId>{0787C752-9669-410C-9A36-73E162F0362B}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Height (cm)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Weight (kg)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Min.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150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52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Max.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180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106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41"/>
          <p:cNvSpPr txBox="1"/>
          <p:nvPr/>
        </p:nvSpPr>
        <p:spPr>
          <a:xfrm>
            <a:off x="0" y="0"/>
            <a:ext cx="9101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Removing Outliers [Ap_lo &amp; AP_Hi]</a:t>
            </a:r>
            <a:endParaRPr sz="3000">
              <a:solidFill>
                <a:schemeClr val="dk1"/>
              </a:solidFill>
              <a:latin typeface="Bowlby One SC"/>
              <a:ea typeface="Bowlby One SC"/>
              <a:cs typeface="Bowlby One SC"/>
              <a:sym typeface="Bowlby One SC"/>
            </a:endParaRPr>
          </a:p>
        </p:txBody>
      </p:sp>
      <p:sp>
        <p:nvSpPr>
          <p:cNvPr id="1713" name="Google Shape;1713;p41"/>
          <p:cNvSpPr txBox="1"/>
          <p:nvPr/>
        </p:nvSpPr>
        <p:spPr>
          <a:xfrm>
            <a:off x="1109025" y="660525"/>
            <a:ext cx="4620600" cy="946500"/>
          </a:xfrm>
          <a:prstGeom prst="rect">
            <a:avLst/>
          </a:prstGeom>
          <a:solidFill>
            <a:srgbClr val="FFF8F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Using KDE Plot, we can find the values for the 2.5% and 97.5% quartile, and remove any anomaly and outliers outside of the 95% confidence.</a:t>
            </a:r>
            <a:endParaRPr/>
          </a:p>
        </p:txBody>
      </p:sp>
      <p:pic>
        <p:nvPicPr>
          <p:cNvPr id="1714" name="Google Shape;17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1725"/>
            <a:ext cx="9144000" cy="3411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5" name="Google Shape;1715;p41"/>
          <p:cNvGraphicFramePr/>
          <p:nvPr/>
        </p:nvGraphicFramePr>
        <p:xfrm>
          <a:off x="5768025" y="640913"/>
          <a:ext cx="2266950" cy="1052700"/>
        </p:xfrm>
        <a:graphic>
          <a:graphicData uri="http://schemas.openxmlformats.org/drawingml/2006/table">
            <a:tbl>
              <a:tblPr>
                <a:noFill/>
                <a:tableStyleId>{0787C752-9669-410C-9A36-73E162F0362B}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AP_Hi (Systolic)</a:t>
                      </a:r>
                      <a:endParaRPr sz="10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AP_Lo (Diastolic)</a:t>
                      </a:r>
                      <a:endParaRPr sz="10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Min.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100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60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Max.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163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100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42"/>
          <p:cNvSpPr/>
          <p:nvPr/>
        </p:nvSpPr>
        <p:spPr>
          <a:xfrm>
            <a:off x="1424749" y="2990668"/>
            <a:ext cx="6294900" cy="1366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1" name="Google Shape;1721;p42"/>
          <p:cNvGrpSpPr/>
          <p:nvPr/>
        </p:nvGrpSpPr>
        <p:grpSpPr>
          <a:xfrm>
            <a:off x="1070900" y="1349827"/>
            <a:ext cx="7002600" cy="1472398"/>
            <a:chOff x="1070900" y="1809477"/>
            <a:chExt cx="7002600" cy="1472398"/>
          </a:xfrm>
        </p:grpSpPr>
        <p:sp>
          <p:nvSpPr>
            <p:cNvPr id="1722" name="Google Shape;1722;p42"/>
            <p:cNvSpPr/>
            <p:nvPr/>
          </p:nvSpPr>
          <p:spPr>
            <a:xfrm>
              <a:off x="1070900" y="1961575"/>
              <a:ext cx="7002600" cy="13203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1070900" y="1809477"/>
              <a:ext cx="7002600" cy="12795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4" name="Google Shape;1724;p42"/>
          <p:cNvSpPr txBox="1">
            <a:spLocks noGrp="1"/>
          </p:cNvSpPr>
          <p:nvPr>
            <p:ph type="title"/>
          </p:nvPr>
        </p:nvSpPr>
        <p:spPr>
          <a:xfrm>
            <a:off x="1086300" y="1349827"/>
            <a:ext cx="6971400" cy="13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Exploratory Analysis and Visualisation</a:t>
            </a:r>
            <a:endParaRPr sz="4000"/>
          </a:p>
        </p:txBody>
      </p:sp>
      <p:sp>
        <p:nvSpPr>
          <p:cNvPr id="1725" name="Google Shape;1725;p42"/>
          <p:cNvSpPr txBox="1">
            <a:spLocks noGrp="1"/>
          </p:cNvSpPr>
          <p:nvPr>
            <p:ph type="subTitle" idx="1"/>
          </p:nvPr>
        </p:nvSpPr>
        <p:spPr>
          <a:xfrm>
            <a:off x="1654350" y="3082168"/>
            <a:ext cx="5835300" cy="1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Decision Tree, Confusion Matrix, Correlation Heatmap</a:t>
            </a:r>
            <a:endParaRPr/>
          </a:p>
        </p:txBody>
      </p:sp>
      <p:grpSp>
        <p:nvGrpSpPr>
          <p:cNvPr id="1726" name="Google Shape;1726;p42"/>
          <p:cNvGrpSpPr/>
          <p:nvPr/>
        </p:nvGrpSpPr>
        <p:grpSpPr>
          <a:xfrm rot="-727465" flipH="1">
            <a:off x="7307500" y="2751096"/>
            <a:ext cx="1152751" cy="1848476"/>
            <a:chOff x="10740175" y="552419"/>
            <a:chExt cx="1095062" cy="1755969"/>
          </a:xfrm>
        </p:grpSpPr>
        <p:sp>
          <p:nvSpPr>
            <p:cNvPr id="1727" name="Google Shape;1727;p42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4" name="Google Shape;1734;p42"/>
          <p:cNvSpPr/>
          <p:nvPr/>
        </p:nvSpPr>
        <p:spPr>
          <a:xfrm>
            <a:off x="417138" y="2206796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42"/>
          <p:cNvSpPr/>
          <p:nvPr/>
        </p:nvSpPr>
        <p:spPr>
          <a:xfrm>
            <a:off x="5986950" y="3438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6" name="Google Shape;1736;p42"/>
          <p:cNvGrpSpPr/>
          <p:nvPr/>
        </p:nvGrpSpPr>
        <p:grpSpPr>
          <a:xfrm>
            <a:off x="7913691" y="1020105"/>
            <a:ext cx="654284" cy="595448"/>
            <a:chOff x="6457425" y="-2097210"/>
            <a:chExt cx="841847" cy="766146"/>
          </a:xfrm>
        </p:grpSpPr>
        <p:sp>
          <p:nvSpPr>
            <p:cNvPr id="1737" name="Google Shape;1737;p42"/>
            <p:cNvSpPr/>
            <p:nvPr/>
          </p:nvSpPr>
          <p:spPr>
            <a:xfrm>
              <a:off x="6457425" y="-2097210"/>
              <a:ext cx="840870" cy="766146"/>
            </a:xfrm>
            <a:custGeom>
              <a:avLst/>
              <a:gdLst/>
              <a:ahLst/>
              <a:cxnLst/>
              <a:rect l="l" t="t" r="r" b="b"/>
              <a:pathLst>
                <a:path w="8586" h="7823" extrusionOk="0">
                  <a:moveTo>
                    <a:pt x="4294" y="1"/>
                  </a:moveTo>
                  <a:cubicBezTo>
                    <a:pt x="3293" y="1"/>
                    <a:pt x="2294" y="384"/>
                    <a:pt x="1533" y="1150"/>
                  </a:cubicBezTo>
                  <a:cubicBezTo>
                    <a:pt x="1" y="2672"/>
                    <a:pt x="1" y="5149"/>
                    <a:pt x="1533" y="6681"/>
                  </a:cubicBezTo>
                  <a:cubicBezTo>
                    <a:pt x="2294" y="7442"/>
                    <a:pt x="3293" y="7822"/>
                    <a:pt x="4294" y="7822"/>
                  </a:cubicBezTo>
                  <a:cubicBezTo>
                    <a:pt x="5295" y="7822"/>
                    <a:pt x="6298" y="7442"/>
                    <a:pt x="7064" y="6681"/>
                  </a:cubicBezTo>
                  <a:cubicBezTo>
                    <a:pt x="8586" y="5149"/>
                    <a:pt x="8586" y="2672"/>
                    <a:pt x="7064" y="1150"/>
                  </a:cubicBezTo>
                  <a:cubicBezTo>
                    <a:pt x="6298" y="384"/>
                    <a:pt x="5295" y="1"/>
                    <a:pt x="4294" y="1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6788640" y="-1673938"/>
              <a:ext cx="176479" cy="72276"/>
            </a:xfrm>
            <a:custGeom>
              <a:avLst/>
              <a:gdLst/>
              <a:ahLst/>
              <a:cxnLst/>
              <a:rect l="l" t="t" r="r" b="b"/>
              <a:pathLst>
                <a:path w="1802" h="738" fill="none" extrusionOk="0">
                  <a:moveTo>
                    <a:pt x="1" y="1"/>
                  </a:moveTo>
                  <a:cubicBezTo>
                    <a:pt x="1" y="1"/>
                    <a:pt x="1035" y="737"/>
                    <a:pt x="1801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6498362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4" y="0"/>
                  </a:moveTo>
                  <a:cubicBezTo>
                    <a:pt x="1971" y="0"/>
                    <a:pt x="1735" y="95"/>
                    <a:pt x="156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3" y="173"/>
                    <a:pt x="229" y="437"/>
                  </a:cubicBezTo>
                  <a:cubicBezTo>
                    <a:pt x="0" y="785"/>
                    <a:pt x="70" y="1253"/>
                    <a:pt x="368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2" y="0"/>
                    <a:pt x="2204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6984509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5" y="0"/>
                  </a:moveTo>
                  <a:cubicBezTo>
                    <a:pt x="1972" y="0"/>
                    <a:pt x="1739" y="95"/>
                    <a:pt x="157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4" y="173"/>
                    <a:pt x="229" y="437"/>
                  </a:cubicBezTo>
                  <a:cubicBezTo>
                    <a:pt x="0" y="785"/>
                    <a:pt x="70" y="1253"/>
                    <a:pt x="369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3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3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Decision Tree</a:t>
            </a:r>
            <a:endParaRPr/>
          </a:p>
        </p:txBody>
      </p:sp>
      <p:sp>
        <p:nvSpPr>
          <p:cNvPr id="1746" name="Google Shape;1746;p43"/>
          <p:cNvSpPr txBox="1">
            <a:spLocks noGrp="1"/>
          </p:cNvSpPr>
          <p:nvPr>
            <p:ph type="body" idx="1"/>
          </p:nvPr>
        </p:nvSpPr>
        <p:spPr>
          <a:xfrm>
            <a:off x="1217625" y="1728300"/>
            <a:ext cx="6687300" cy="27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From the Decision Tree Model, we have found that the 5 most important variables with the lowest GINI for predicting Cardio is: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</a:t>
            </a:r>
            <a:endParaRPr sz="16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600"/>
              <a:t>ap_hi</a:t>
            </a:r>
            <a:endParaRPr sz="16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600"/>
              <a:t>age_year</a:t>
            </a:r>
            <a:endParaRPr sz="16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600"/>
              <a:t>cholesterol</a:t>
            </a:r>
            <a:endParaRPr sz="16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600"/>
              <a:t>gluc</a:t>
            </a:r>
            <a:endParaRPr sz="16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600"/>
              <a:t>ap_lo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" name="Google Shape;17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275" y="0"/>
            <a:ext cx="9174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2" name="Google Shape;1752;p44"/>
          <p:cNvSpPr txBox="1"/>
          <p:nvPr/>
        </p:nvSpPr>
        <p:spPr>
          <a:xfrm>
            <a:off x="0" y="-39375"/>
            <a:ext cx="58725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By Ranking of Importance,</a:t>
            </a:r>
            <a:endParaRPr sz="17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AutoNum type="arabicPeriod"/>
            </a:pPr>
            <a:r>
              <a:rPr lang="es"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ap_hi</a:t>
            </a:r>
            <a:endParaRPr sz="17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AutoNum type="arabicPeriod"/>
            </a:pPr>
            <a:r>
              <a:rPr lang="es"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age_year</a:t>
            </a:r>
            <a:endParaRPr sz="17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AutoNum type="arabicPeriod"/>
            </a:pPr>
            <a:r>
              <a:rPr lang="es"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cholesterol</a:t>
            </a:r>
            <a:endParaRPr sz="17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AutoNum type="arabicPeriod"/>
            </a:pPr>
            <a:r>
              <a:rPr lang="es"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gluc</a:t>
            </a:r>
            <a:endParaRPr sz="17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AutoNum type="arabicPeriod"/>
            </a:pPr>
            <a:r>
              <a:rPr lang="es"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ap_lo</a:t>
            </a:r>
            <a:endParaRPr sz="17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3" name="Google Shape;1753;p44"/>
          <p:cNvSpPr txBox="1"/>
          <p:nvPr/>
        </p:nvSpPr>
        <p:spPr>
          <a:xfrm>
            <a:off x="6144000" y="0"/>
            <a:ext cx="300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Decision Tree Model</a:t>
            </a:r>
            <a:endParaRPr sz="2500" b="1">
              <a:solidFill>
                <a:schemeClr val="dk1"/>
              </a:solidFill>
              <a:latin typeface="Bowlby One SC"/>
              <a:ea typeface="Bowlby One SC"/>
              <a:cs typeface="Bowlby One SC"/>
              <a:sym typeface="Bowlby One S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45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confusion matrix</a:t>
            </a:r>
            <a:endParaRPr/>
          </a:p>
        </p:txBody>
      </p:sp>
      <p:pic>
        <p:nvPicPr>
          <p:cNvPr id="1759" name="Google Shape;17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50" y="2946100"/>
            <a:ext cx="7590350" cy="15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45"/>
          <p:cNvSpPr/>
          <p:nvPr/>
        </p:nvSpPr>
        <p:spPr>
          <a:xfrm>
            <a:off x="745750" y="1144475"/>
            <a:ext cx="7656900" cy="338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1" name="Google Shape;1761;p45"/>
          <p:cNvSpPr txBox="1"/>
          <p:nvPr/>
        </p:nvSpPr>
        <p:spPr>
          <a:xfrm>
            <a:off x="780050" y="1144475"/>
            <a:ext cx="7590300" cy="17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 find the accuracy of prediction for our Decision Tree Model, we used 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-"/>
            </a:pPr>
            <a:r>
              <a:rPr lang="es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Classification Accuracy 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Char char="-"/>
            </a:pPr>
            <a:r>
              <a:rPr lang="es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Confusion Matrix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Classification Accuracy for Train:	 72.3%	(0.7231632155367357) 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dk1"/>
                </a:solidFill>
                <a:highlight>
                  <a:srgbClr val="FFFF00"/>
                </a:highlight>
                <a:latin typeface="Poppins"/>
                <a:ea typeface="Poppins"/>
                <a:cs typeface="Poppins"/>
                <a:sym typeface="Poppins"/>
              </a:rPr>
              <a:t>Classification Accuracy for Test:	 71.8%	(0.7189412077680234) </a:t>
            </a:r>
            <a:endParaRPr sz="1500" b="1">
              <a:solidFill>
                <a:schemeClr val="dk1"/>
              </a:solidFill>
              <a:highlight>
                <a:srgbClr val="FFFF00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2" name="Google Shape;176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050" y="2946099"/>
            <a:ext cx="7590299" cy="157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28"/>
          <p:cNvSpPr/>
          <p:nvPr/>
        </p:nvSpPr>
        <p:spPr>
          <a:xfrm>
            <a:off x="548015" y="1789489"/>
            <a:ext cx="3959700" cy="11985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28"/>
          <p:cNvSpPr/>
          <p:nvPr/>
        </p:nvSpPr>
        <p:spPr>
          <a:xfrm>
            <a:off x="4636890" y="1789489"/>
            <a:ext cx="3959700" cy="1198500"/>
          </a:xfrm>
          <a:prstGeom prst="roundRect">
            <a:avLst>
              <a:gd name="adj" fmla="val 11204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28"/>
          <p:cNvSpPr/>
          <p:nvPr/>
        </p:nvSpPr>
        <p:spPr>
          <a:xfrm>
            <a:off x="547667" y="3138228"/>
            <a:ext cx="3959700" cy="1198500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28"/>
          <p:cNvSpPr/>
          <p:nvPr/>
        </p:nvSpPr>
        <p:spPr>
          <a:xfrm>
            <a:off x="4636542" y="3138228"/>
            <a:ext cx="3959700" cy="1198500"/>
          </a:xfrm>
          <a:prstGeom prst="roundRect">
            <a:avLst>
              <a:gd name="adj" fmla="val 1276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4" name="Google Shape;1574;p28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575" name="Google Shape;1575;p28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8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7" name="Google Shape;1577;p28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</a:t>
            </a:r>
            <a:endParaRPr/>
          </a:p>
        </p:txBody>
      </p:sp>
      <p:sp>
        <p:nvSpPr>
          <p:cNvPr id="1578" name="Google Shape;1578;p28"/>
          <p:cNvSpPr txBox="1">
            <a:spLocks noGrp="1"/>
          </p:cNvSpPr>
          <p:nvPr>
            <p:ph type="ctrTitle" idx="2"/>
          </p:nvPr>
        </p:nvSpPr>
        <p:spPr>
          <a:xfrm>
            <a:off x="1923000" y="1815800"/>
            <a:ext cx="2584800" cy="11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</a:t>
            </a:r>
            <a:endParaRPr/>
          </a:p>
        </p:txBody>
      </p:sp>
      <p:sp>
        <p:nvSpPr>
          <p:cNvPr id="1579" name="Google Shape;1579;p28"/>
          <p:cNvSpPr txBox="1">
            <a:spLocks noGrp="1"/>
          </p:cNvSpPr>
          <p:nvPr>
            <p:ph type="title" idx="3"/>
          </p:nvPr>
        </p:nvSpPr>
        <p:spPr>
          <a:xfrm>
            <a:off x="711075" y="1923975"/>
            <a:ext cx="11400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580" name="Google Shape;1580;p28"/>
          <p:cNvSpPr txBox="1">
            <a:spLocks noGrp="1"/>
          </p:cNvSpPr>
          <p:nvPr>
            <p:ph type="ctrTitle" idx="4"/>
          </p:nvPr>
        </p:nvSpPr>
        <p:spPr>
          <a:xfrm>
            <a:off x="6012225" y="1815675"/>
            <a:ext cx="2584800" cy="11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preparation</a:t>
            </a:r>
            <a:endParaRPr/>
          </a:p>
        </p:txBody>
      </p:sp>
      <p:sp>
        <p:nvSpPr>
          <p:cNvPr id="1581" name="Google Shape;1581;p28"/>
          <p:cNvSpPr txBox="1">
            <a:spLocks noGrp="1"/>
          </p:cNvSpPr>
          <p:nvPr>
            <p:ph type="title" idx="6"/>
          </p:nvPr>
        </p:nvSpPr>
        <p:spPr>
          <a:xfrm>
            <a:off x="4799950" y="1923975"/>
            <a:ext cx="11400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582" name="Google Shape;1582;p28"/>
          <p:cNvSpPr txBox="1">
            <a:spLocks noGrp="1"/>
          </p:cNvSpPr>
          <p:nvPr>
            <p:ph type="ctrTitle" idx="7"/>
          </p:nvPr>
        </p:nvSpPr>
        <p:spPr>
          <a:xfrm>
            <a:off x="1923000" y="3164750"/>
            <a:ext cx="2584800" cy="11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Exploratory analysis and visualisation</a:t>
            </a:r>
            <a:endParaRPr/>
          </a:p>
        </p:txBody>
      </p:sp>
      <p:sp>
        <p:nvSpPr>
          <p:cNvPr id="1583" name="Google Shape;1583;p28"/>
          <p:cNvSpPr txBox="1">
            <a:spLocks noGrp="1"/>
          </p:cNvSpPr>
          <p:nvPr>
            <p:ph type="title" idx="9"/>
          </p:nvPr>
        </p:nvSpPr>
        <p:spPr>
          <a:xfrm>
            <a:off x="710725" y="3272725"/>
            <a:ext cx="11400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584" name="Google Shape;1584;p28"/>
          <p:cNvSpPr txBox="1">
            <a:spLocks noGrp="1"/>
          </p:cNvSpPr>
          <p:nvPr>
            <p:ph type="ctrTitle" idx="13"/>
          </p:nvPr>
        </p:nvSpPr>
        <p:spPr>
          <a:xfrm>
            <a:off x="6011875" y="3164750"/>
            <a:ext cx="2584800" cy="11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Algorithmic optimisation</a:t>
            </a:r>
            <a:endParaRPr/>
          </a:p>
        </p:txBody>
      </p:sp>
      <p:sp>
        <p:nvSpPr>
          <p:cNvPr id="1585" name="Google Shape;1585;p28"/>
          <p:cNvSpPr txBox="1">
            <a:spLocks noGrp="1"/>
          </p:cNvSpPr>
          <p:nvPr>
            <p:ph type="title" idx="15"/>
          </p:nvPr>
        </p:nvSpPr>
        <p:spPr>
          <a:xfrm>
            <a:off x="4799600" y="3272725"/>
            <a:ext cx="11400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586" name="Google Shape;1586;p28"/>
          <p:cNvSpPr/>
          <p:nvPr/>
        </p:nvSpPr>
        <p:spPr>
          <a:xfrm>
            <a:off x="8214088" y="1020909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28"/>
          <p:cNvSpPr/>
          <p:nvPr/>
        </p:nvSpPr>
        <p:spPr>
          <a:xfrm>
            <a:off x="1056913" y="4041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46"/>
          <p:cNvSpPr/>
          <p:nvPr/>
        </p:nvSpPr>
        <p:spPr>
          <a:xfrm>
            <a:off x="753150" y="1166625"/>
            <a:ext cx="7627500" cy="338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8" name="Google Shape;1768;p46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correlation heatmap</a:t>
            </a:r>
            <a:endParaRPr sz="2900"/>
          </a:p>
        </p:txBody>
      </p:sp>
      <p:sp>
        <p:nvSpPr>
          <p:cNvPr id="1769" name="Google Shape;1769;p46"/>
          <p:cNvSpPr txBox="1"/>
          <p:nvPr/>
        </p:nvSpPr>
        <p:spPr>
          <a:xfrm>
            <a:off x="826975" y="1317400"/>
            <a:ext cx="49398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 order to find out the correlations between each variables against Cardio specifically, we used </a:t>
            </a:r>
            <a:r>
              <a:rPr lang="es"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Correlation Heatmap.</a:t>
            </a:r>
            <a:endParaRPr sz="17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From this, we found that the 5 variables with the </a:t>
            </a:r>
            <a:r>
              <a:rPr lang="es"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highest correlation to Cardio</a:t>
            </a:r>
            <a:r>
              <a:rPr lang="e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is: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AutoNum type="arabicPeriod"/>
            </a:pPr>
            <a:r>
              <a:rPr lang="e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ap_hi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AutoNum type="arabicPeriod"/>
            </a:pPr>
            <a:r>
              <a:rPr lang="e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ap_lo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AutoNum type="arabicPeriod"/>
            </a:pPr>
            <a:r>
              <a:rPr lang="e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age_year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AutoNum type="arabicPeriod"/>
            </a:pPr>
            <a:r>
              <a:rPr lang="e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cholesterol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AutoNum type="arabicPeriod"/>
            </a:pPr>
            <a:r>
              <a:rPr lang="e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weight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70" name="Google Shape;17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935" y="1166625"/>
            <a:ext cx="2523711" cy="33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1" name="Google Shape;1771;p46"/>
          <p:cNvSpPr/>
          <p:nvPr/>
        </p:nvSpPr>
        <p:spPr>
          <a:xfrm>
            <a:off x="5908425" y="1636700"/>
            <a:ext cx="1795800" cy="11973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47"/>
          <p:cNvSpPr/>
          <p:nvPr/>
        </p:nvSpPr>
        <p:spPr>
          <a:xfrm>
            <a:off x="2626900" y="2556775"/>
            <a:ext cx="6257700" cy="242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47"/>
          <p:cNvSpPr/>
          <p:nvPr/>
        </p:nvSpPr>
        <p:spPr>
          <a:xfrm>
            <a:off x="2478733" y="87750"/>
            <a:ext cx="2792700" cy="4968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Google Shape;1778;p47"/>
          <p:cNvSpPr/>
          <p:nvPr/>
        </p:nvSpPr>
        <p:spPr>
          <a:xfrm>
            <a:off x="303376" y="637953"/>
            <a:ext cx="1557600" cy="320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Age</a:t>
            </a:r>
            <a:br>
              <a:rPr lang="es" sz="1000"/>
            </a:br>
            <a:r>
              <a:rPr lang="es" sz="1000"/>
              <a:t>(In Months)</a:t>
            </a:r>
            <a:endParaRPr sz="1000"/>
          </a:p>
        </p:txBody>
      </p:sp>
      <p:sp>
        <p:nvSpPr>
          <p:cNvPr id="1779" name="Google Shape;1779;p47"/>
          <p:cNvSpPr/>
          <p:nvPr/>
        </p:nvSpPr>
        <p:spPr>
          <a:xfrm>
            <a:off x="303376" y="1423485"/>
            <a:ext cx="1557600" cy="320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AP_Hi</a:t>
            </a:r>
            <a:br>
              <a:rPr lang="es" sz="1000"/>
            </a:br>
            <a:r>
              <a:rPr lang="es" sz="1000"/>
              <a:t>(Systolic BP)</a:t>
            </a:r>
            <a:endParaRPr sz="1000"/>
          </a:p>
        </p:txBody>
      </p:sp>
      <p:sp>
        <p:nvSpPr>
          <p:cNvPr id="1780" name="Google Shape;1780;p47"/>
          <p:cNvSpPr/>
          <p:nvPr/>
        </p:nvSpPr>
        <p:spPr>
          <a:xfrm>
            <a:off x="303376" y="1816250"/>
            <a:ext cx="1557600" cy="320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AP_Lo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(Diastolic BP)</a:t>
            </a:r>
            <a:endParaRPr sz="1000"/>
          </a:p>
        </p:txBody>
      </p:sp>
      <p:sp>
        <p:nvSpPr>
          <p:cNvPr id="1781" name="Google Shape;1781;p47"/>
          <p:cNvSpPr/>
          <p:nvPr/>
        </p:nvSpPr>
        <p:spPr>
          <a:xfrm>
            <a:off x="303376" y="2209016"/>
            <a:ext cx="1557600" cy="320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Cholesterol</a:t>
            </a:r>
            <a:endParaRPr sz="1000"/>
          </a:p>
        </p:txBody>
      </p:sp>
      <p:sp>
        <p:nvSpPr>
          <p:cNvPr id="1782" name="Google Shape;1782;p47"/>
          <p:cNvSpPr/>
          <p:nvPr/>
        </p:nvSpPr>
        <p:spPr>
          <a:xfrm>
            <a:off x="303376" y="2601781"/>
            <a:ext cx="1557600" cy="320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Gluc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(Glucose)</a:t>
            </a:r>
            <a:endParaRPr sz="1000"/>
          </a:p>
        </p:txBody>
      </p:sp>
      <p:sp>
        <p:nvSpPr>
          <p:cNvPr id="1783" name="Google Shape;1783;p47"/>
          <p:cNvSpPr/>
          <p:nvPr/>
        </p:nvSpPr>
        <p:spPr>
          <a:xfrm>
            <a:off x="303376" y="2994547"/>
            <a:ext cx="1557600" cy="320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Alco (Alcohol)</a:t>
            </a:r>
            <a:endParaRPr sz="1000"/>
          </a:p>
        </p:txBody>
      </p:sp>
      <p:sp>
        <p:nvSpPr>
          <p:cNvPr id="1784" name="Google Shape;1784;p47"/>
          <p:cNvSpPr/>
          <p:nvPr/>
        </p:nvSpPr>
        <p:spPr>
          <a:xfrm>
            <a:off x="303376" y="3387313"/>
            <a:ext cx="1557600" cy="320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Smoke</a:t>
            </a:r>
            <a:endParaRPr sz="1000"/>
          </a:p>
        </p:txBody>
      </p:sp>
      <p:sp>
        <p:nvSpPr>
          <p:cNvPr id="1785" name="Google Shape;1785;p47"/>
          <p:cNvSpPr/>
          <p:nvPr/>
        </p:nvSpPr>
        <p:spPr>
          <a:xfrm>
            <a:off x="303376" y="3780078"/>
            <a:ext cx="1557600" cy="320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Active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(Exercise)</a:t>
            </a:r>
            <a:endParaRPr sz="1000"/>
          </a:p>
        </p:txBody>
      </p:sp>
      <p:sp>
        <p:nvSpPr>
          <p:cNvPr id="1786" name="Google Shape;1786;p47"/>
          <p:cNvSpPr/>
          <p:nvPr/>
        </p:nvSpPr>
        <p:spPr>
          <a:xfrm>
            <a:off x="2856503" y="634401"/>
            <a:ext cx="2049300" cy="320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Age_Year</a:t>
            </a:r>
            <a:endParaRPr sz="1000"/>
          </a:p>
        </p:txBody>
      </p:sp>
      <p:sp>
        <p:nvSpPr>
          <p:cNvPr id="1787" name="Google Shape;1787;p47"/>
          <p:cNvSpPr/>
          <p:nvPr/>
        </p:nvSpPr>
        <p:spPr>
          <a:xfrm>
            <a:off x="303376" y="4172844"/>
            <a:ext cx="1557600" cy="320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Height</a:t>
            </a:r>
            <a:endParaRPr sz="700"/>
          </a:p>
        </p:txBody>
      </p:sp>
      <p:sp>
        <p:nvSpPr>
          <p:cNvPr id="1788" name="Google Shape;1788;p47"/>
          <p:cNvSpPr/>
          <p:nvPr/>
        </p:nvSpPr>
        <p:spPr>
          <a:xfrm>
            <a:off x="303376" y="4565609"/>
            <a:ext cx="1557600" cy="320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Weight</a:t>
            </a:r>
            <a:endParaRPr sz="700"/>
          </a:p>
        </p:txBody>
      </p:sp>
      <p:sp>
        <p:nvSpPr>
          <p:cNvPr id="1789" name="Google Shape;1789;p47"/>
          <p:cNvSpPr/>
          <p:nvPr/>
        </p:nvSpPr>
        <p:spPr>
          <a:xfrm>
            <a:off x="303376" y="1030719"/>
            <a:ext cx="1557600" cy="320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Gender</a:t>
            </a:r>
            <a:endParaRPr sz="1000"/>
          </a:p>
        </p:txBody>
      </p:sp>
      <p:sp>
        <p:nvSpPr>
          <p:cNvPr id="1790" name="Google Shape;1790;p47"/>
          <p:cNvSpPr txBox="1"/>
          <p:nvPr/>
        </p:nvSpPr>
        <p:spPr>
          <a:xfrm>
            <a:off x="2478825" y="87750"/>
            <a:ext cx="27927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Top 5 Variables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Through </a:t>
            </a:r>
            <a:r>
              <a:rPr lang="es" b="1">
                <a:solidFill>
                  <a:srgbClr val="FF0000"/>
                </a:solidFill>
              </a:rPr>
              <a:t>Correlation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91" name="Google Shape;1791;p47"/>
          <p:cNvSpPr txBox="1"/>
          <p:nvPr/>
        </p:nvSpPr>
        <p:spPr>
          <a:xfrm>
            <a:off x="-314175" y="87752"/>
            <a:ext cx="27927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Variables Given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In Dataset</a:t>
            </a:r>
            <a:endParaRPr b="1"/>
          </a:p>
        </p:txBody>
      </p:sp>
      <p:sp>
        <p:nvSpPr>
          <p:cNvPr id="1792" name="Google Shape;1792;p47"/>
          <p:cNvSpPr/>
          <p:nvPr/>
        </p:nvSpPr>
        <p:spPr>
          <a:xfrm>
            <a:off x="2850548" y="4562057"/>
            <a:ext cx="2049300" cy="320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Weight</a:t>
            </a:r>
            <a:endParaRPr sz="700"/>
          </a:p>
        </p:txBody>
      </p:sp>
      <p:sp>
        <p:nvSpPr>
          <p:cNvPr id="1793" name="Google Shape;1793;p47"/>
          <p:cNvSpPr/>
          <p:nvPr/>
        </p:nvSpPr>
        <p:spPr>
          <a:xfrm>
            <a:off x="2850548" y="1419932"/>
            <a:ext cx="2049300" cy="320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AP_Hi</a:t>
            </a:r>
            <a:br>
              <a:rPr lang="es" sz="1000"/>
            </a:br>
            <a:r>
              <a:rPr lang="es" sz="1000"/>
              <a:t>(Systolic BP)</a:t>
            </a:r>
            <a:endParaRPr sz="1000"/>
          </a:p>
        </p:txBody>
      </p:sp>
      <p:sp>
        <p:nvSpPr>
          <p:cNvPr id="1794" name="Google Shape;1794;p47"/>
          <p:cNvSpPr/>
          <p:nvPr/>
        </p:nvSpPr>
        <p:spPr>
          <a:xfrm>
            <a:off x="2850548" y="1812698"/>
            <a:ext cx="2049300" cy="320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AP_Lo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(Diastolic BP)</a:t>
            </a:r>
            <a:endParaRPr sz="1000"/>
          </a:p>
        </p:txBody>
      </p:sp>
      <p:sp>
        <p:nvSpPr>
          <p:cNvPr id="1795" name="Google Shape;1795;p47"/>
          <p:cNvSpPr/>
          <p:nvPr/>
        </p:nvSpPr>
        <p:spPr>
          <a:xfrm>
            <a:off x="2850548" y="2205463"/>
            <a:ext cx="2049300" cy="320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Cholesterol</a:t>
            </a:r>
            <a:endParaRPr sz="1000"/>
          </a:p>
        </p:txBody>
      </p:sp>
      <p:sp>
        <p:nvSpPr>
          <p:cNvPr id="1796" name="Google Shape;1796;p47"/>
          <p:cNvSpPr/>
          <p:nvPr/>
        </p:nvSpPr>
        <p:spPr>
          <a:xfrm>
            <a:off x="6221586" y="87750"/>
            <a:ext cx="2792700" cy="4968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47"/>
          <p:cNvSpPr/>
          <p:nvPr/>
        </p:nvSpPr>
        <p:spPr>
          <a:xfrm>
            <a:off x="6599356" y="634401"/>
            <a:ext cx="2049300" cy="320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Age_Year</a:t>
            </a:r>
            <a:endParaRPr sz="1000"/>
          </a:p>
        </p:txBody>
      </p:sp>
      <p:sp>
        <p:nvSpPr>
          <p:cNvPr id="1798" name="Google Shape;1798;p47"/>
          <p:cNvSpPr txBox="1"/>
          <p:nvPr/>
        </p:nvSpPr>
        <p:spPr>
          <a:xfrm>
            <a:off x="6221676" y="87750"/>
            <a:ext cx="27927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Top 5 Variables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Through </a:t>
            </a:r>
            <a:r>
              <a:rPr lang="es" b="1">
                <a:solidFill>
                  <a:srgbClr val="FF0000"/>
                </a:solidFill>
              </a:rPr>
              <a:t>Prediction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99" name="Google Shape;1799;p47"/>
          <p:cNvSpPr/>
          <p:nvPr/>
        </p:nvSpPr>
        <p:spPr>
          <a:xfrm>
            <a:off x="6593401" y="1419932"/>
            <a:ext cx="2049300" cy="320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AP_Hi</a:t>
            </a:r>
            <a:br>
              <a:rPr lang="es" sz="1000"/>
            </a:br>
            <a:r>
              <a:rPr lang="es" sz="1000"/>
              <a:t>(Systolic BP)</a:t>
            </a:r>
            <a:endParaRPr sz="1000"/>
          </a:p>
        </p:txBody>
      </p:sp>
      <p:sp>
        <p:nvSpPr>
          <p:cNvPr id="1800" name="Google Shape;1800;p47"/>
          <p:cNvSpPr/>
          <p:nvPr/>
        </p:nvSpPr>
        <p:spPr>
          <a:xfrm>
            <a:off x="6593401" y="1812698"/>
            <a:ext cx="2049300" cy="320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AP_Lo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(Diastolic BP)</a:t>
            </a:r>
            <a:endParaRPr sz="1000"/>
          </a:p>
        </p:txBody>
      </p:sp>
      <p:sp>
        <p:nvSpPr>
          <p:cNvPr id="1801" name="Google Shape;1801;p47"/>
          <p:cNvSpPr/>
          <p:nvPr/>
        </p:nvSpPr>
        <p:spPr>
          <a:xfrm>
            <a:off x="6593401" y="2205463"/>
            <a:ext cx="2049300" cy="320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Cholesterol</a:t>
            </a:r>
            <a:endParaRPr sz="1000"/>
          </a:p>
        </p:txBody>
      </p:sp>
      <p:cxnSp>
        <p:nvCxnSpPr>
          <p:cNvPr id="1802" name="Google Shape;1802;p47"/>
          <p:cNvCxnSpPr>
            <a:stCxn id="1778" idx="3"/>
            <a:endCxn id="1786" idx="1"/>
          </p:cNvCxnSpPr>
          <p:nvPr/>
        </p:nvCxnSpPr>
        <p:spPr>
          <a:xfrm rot="10800000" flipH="1">
            <a:off x="1860976" y="794403"/>
            <a:ext cx="995400" cy="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3" name="Google Shape;1803;p47"/>
          <p:cNvCxnSpPr>
            <a:stCxn id="1786" idx="3"/>
            <a:endCxn id="1797" idx="1"/>
          </p:cNvCxnSpPr>
          <p:nvPr/>
        </p:nvCxnSpPr>
        <p:spPr>
          <a:xfrm>
            <a:off x="4905803" y="794451"/>
            <a:ext cx="1693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4" name="Google Shape;1804;p47"/>
          <p:cNvCxnSpPr>
            <a:stCxn id="1779" idx="3"/>
            <a:endCxn id="1793" idx="1"/>
          </p:cNvCxnSpPr>
          <p:nvPr/>
        </p:nvCxnSpPr>
        <p:spPr>
          <a:xfrm rot="10800000" flipH="1">
            <a:off x="1860976" y="1579935"/>
            <a:ext cx="989700" cy="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5" name="Google Shape;1805;p47"/>
          <p:cNvCxnSpPr>
            <a:stCxn id="1793" idx="3"/>
            <a:endCxn id="1799" idx="1"/>
          </p:cNvCxnSpPr>
          <p:nvPr/>
        </p:nvCxnSpPr>
        <p:spPr>
          <a:xfrm>
            <a:off x="4899848" y="1579982"/>
            <a:ext cx="1693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6" name="Google Shape;1806;p47"/>
          <p:cNvCxnSpPr>
            <a:stCxn id="1780" idx="3"/>
            <a:endCxn id="1794" idx="1"/>
          </p:cNvCxnSpPr>
          <p:nvPr/>
        </p:nvCxnSpPr>
        <p:spPr>
          <a:xfrm rot="10800000" flipH="1">
            <a:off x="1860976" y="1972700"/>
            <a:ext cx="989700" cy="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7" name="Google Shape;1807;p47"/>
          <p:cNvCxnSpPr>
            <a:stCxn id="1794" idx="3"/>
            <a:endCxn id="1800" idx="1"/>
          </p:cNvCxnSpPr>
          <p:nvPr/>
        </p:nvCxnSpPr>
        <p:spPr>
          <a:xfrm>
            <a:off x="4899848" y="1972748"/>
            <a:ext cx="1693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8" name="Google Shape;1808;p47"/>
          <p:cNvCxnSpPr>
            <a:stCxn id="1781" idx="3"/>
            <a:endCxn id="1795" idx="1"/>
          </p:cNvCxnSpPr>
          <p:nvPr/>
        </p:nvCxnSpPr>
        <p:spPr>
          <a:xfrm rot="10800000" flipH="1">
            <a:off x="1860976" y="2365466"/>
            <a:ext cx="989700" cy="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9" name="Google Shape;1809;p47"/>
          <p:cNvCxnSpPr>
            <a:stCxn id="1795" idx="3"/>
            <a:endCxn id="1801" idx="1"/>
          </p:cNvCxnSpPr>
          <p:nvPr/>
        </p:nvCxnSpPr>
        <p:spPr>
          <a:xfrm>
            <a:off x="4899848" y="2365513"/>
            <a:ext cx="1693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0" name="Google Shape;1810;p47"/>
          <p:cNvCxnSpPr>
            <a:stCxn id="1788" idx="3"/>
            <a:endCxn id="1792" idx="1"/>
          </p:cNvCxnSpPr>
          <p:nvPr/>
        </p:nvCxnSpPr>
        <p:spPr>
          <a:xfrm rot="10800000" flipH="1">
            <a:off x="1860976" y="4722059"/>
            <a:ext cx="989700" cy="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1" name="Google Shape;1811;p47"/>
          <p:cNvSpPr txBox="1"/>
          <p:nvPr/>
        </p:nvSpPr>
        <p:spPr>
          <a:xfrm>
            <a:off x="2662700" y="3465700"/>
            <a:ext cx="6179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u="sng">
                <a:solidFill>
                  <a:srgbClr val="FF0000"/>
                </a:solidFill>
                <a:highlight>
                  <a:schemeClr val="accent6"/>
                </a:highlight>
              </a:rPr>
              <a:t>Mismatched Variables - Possible Secondary Correlations?</a:t>
            </a:r>
            <a:endParaRPr b="1" u="sng">
              <a:solidFill>
                <a:srgbClr val="FF0000"/>
              </a:solidFill>
              <a:highlight>
                <a:schemeClr val="accent6"/>
              </a:highlight>
            </a:endParaRPr>
          </a:p>
        </p:txBody>
      </p:sp>
      <p:sp>
        <p:nvSpPr>
          <p:cNvPr id="1812" name="Google Shape;1812;p47"/>
          <p:cNvSpPr/>
          <p:nvPr/>
        </p:nvSpPr>
        <p:spPr>
          <a:xfrm>
            <a:off x="6593350" y="2598250"/>
            <a:ext cx="2049300" cy="320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Gluc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(Glucose)</a:t>
            </a:r>
            <a:endParaRPr sz="1000"/>
          </a:p>
        </p:txBody>
      </p:sp>
      <p:cxnSp>
        <p:nvCxnSpPr>
          <p:cNvPr id="1813" name="Google Shape;1813;p47"/>
          <p:cNvCxnSpPr>
            <a:stCxn id="1782" idx="3"/>
            <a:endCxn id="1812" idx="1"/>
          </p:cNvCxnSpPr>
          <p:nvPr/>
        </p:nvCxnSpPr>
        <p:spPr>
          <a:xfrm rot="10800000" flipH="1">
            <a:off x="1860976" y="2758231"/>
            <a:ext cx="4732500" cy="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48"/>
          <p:cNvSpPr/>
          <p:nvPr/>
        </p:nvSpPr>
        <p:spPr>
          <a:xfrm>
            <a:off x="1424749" y="2990668"/>
            <a:ext cx="6294900" cy="1366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9" name="Google Shape;1819;p48"/>
          <p:cNvGrpSpPr/>
          <p:nvPr/>
        </p:nvGrpSpPr>
        <p:grpSpPr>
          <a:xfrm>
            <a:off x="1070900" y="1349827"/>
            <a:ext cx="7002600" cy="1472398"/>
            <a:chOff x="1070900" y="1809477"/>
            <a:chExt cx="7002600" cy="1472398"/>
          </a:xfrm>
        </p:grpSpPr>
        <p:sp>
          <p:nvSpPr>
            <p:cNvPr id="1820" name="Google Shape;1820;p48"/>
            <p:cNvSpPr/>
            <p:nvPr/>
          </p:nvSpPr>
          <p:spPr>
            <a:xfrm>
              <a:off x="1070900" y="1961575"/>
              <a:ext cx="7002600" cy="13203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8"/>
            <p:cNvSpPr/>
            <p:nvPr/>
          </p:nvSpPr>
          <p:spPr>
            <a:xfrm>
              <a:off x="1070900" y="1809477"/>
              <a:ext cx="7002600" cy="12795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2" name="Google Shape;1822;p48"/>
          <p:cNvSpPr txBox="1">
            <a:spLocks noGrp="1"/>
          </p:cNvSpPr>
          <p:nvPr>
            <p:ph type="title"/>
          </p:nvPr>
        </p:nvSpPr>
        <p:spPr>
          <a:xfrm>
            <a:off x="1086300" y="1349827"/>
            <a:ext cx="6971400" cy="13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Algorithmic optimisation</a:t>
            </a:r>
            <a:endParaRPr sz="4600"/>
          </a:p>
        </p:txBody>
      </p:sp>
      <p:sp>
        <p:nvSpPr>
          <p:cNvPr id="1823" name="Google Shape;1823;p48"/>
          <p:cNvSpPr txBox="1">
            <a:spLocks noGrp="1"/>
          </p:cNvSpPr>
          <p:nvPr>
            <p:ph type="subTitle" idx="1"/>
          </p:nvPr>
        </p:nvSpPr>
        <p:spPr>
          <a:xfrm>
            <a:off x="1654350" y="3082168"/>
            <a:ext cx="5835300" cy="1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Engineering, Gaussian Naive Bayes,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Logistic Regression, Hyperparameter Optimisation</a:t>
            </a:r>
            <a:endParaRPr/>
          </a:p>
        </p:txBody>
      </p:sp>
      <p:grpSp>
        <p:nvGrpSpPr>
          <p:cNvPr id="1824" name="Google Shape;1824;p48"/>
          <p:cNvGrpSpPr/>
          <p:nvPr/>
        </p:nvGrpSpPr>
        <p:grpSpPr>
          <a:xfrm rot="-727465" flipH="1">
            <a:off x="7307500" y="2751096"/>
            <a:ext cx="1152751" cy="1848476"/>
            <a:chOff x="10740175" y="552419"/>
            <a:chExt cx="1095062" cy="1755969"/>
          </a:xfrm>
        </p:grpSpPr>
        <p:sp>
          <p:nvSpPr>
            <p:cNvPr id="1825" name="Google Shape;1825;p48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8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8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8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8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8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8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2" name="Google Shape;1832;p48"/>
          <p:cNvSpPr/>
          <p:nvPr/>
        </p:nvSpPr>
        <p:spPr>
          <a:xfrm>
            <a:off x="417138" y="2206796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48"/>
          <p:cNvSpPr/>
          <p:nvPr/>
        </p:nvSpPr>
        <p:spPr>
          <a:xfrm>
            <a:off x="5986950" y="3438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4" name="Google Shape;1834;p48"/>
          <p:cNvGrpSpPr/>
          <p:nvPr/>
        </p:nvGrpSpPr>
        <p:grpSpPr>
          <a:xfrm>
            <a:off x="7913691" y="1020105"/>
            <a:ext cx="654284" cy="595448"/>
            <a:chOff x="6457425" y="-2097210"/>
            <a:chExt cx="841847" cy="766146"/>
          </a:xfrm>
        </p:grpSpPr>
        <p:sp>
          <p:nvSpPr>
            <p:cNvPr id="1835" name="Google Shape;1835;p48"/>
            <p:cNvSpPr/>
            <p:nvPr/>
          </p:nvSpPr>
          <p:spPr>
            <a:xfrm>
              <a:off x="6457425" y="-2097210"/>
              <a:ext cx="840870" cy="766146"/>
            </a:xfrm>
            <a:custGeom>
              <a:avLst/>
              <a:gdLst/>
              <a:ahLst/>
              <a:cxnLst/>
              <a:rect l="l" t="t" r="r" b="b"/>
              <a:pathLst>
                <a:path w="8586" h="7823" extrusionOk="0">
                  <a:moveTo>
                    <a:pt x="4294" y="1"/>
                  </a:moveTo>
                  <a:cubicBezTo>
                    <a:pt x="3293" y="1"/>
                    <a:pt x="2294" y="384"/>
                    <a:pt x="1533" y="1150"/>
                  </a:cubicBezTo>
                  <a:cubicBezTo>
                    <a:pt x="1" y="2672"/>
                    <a:pt x="1" y="5149"/>
                    <a:pt x="1533" y="6681"/>
                  </a:cubicBezTo>
                  <a:cubicBezTo>
                    <a:pt x="2294" y="7442"/>
                    <a:pt x="3293" y="7822"/>
                    <a:pt x="4294" y="7822"/>
                  </a:cubicBezTo>
                  <a:cubicBezTo>
                    <a:pt x="5295" y="7822"/>
                    <a:pt x="6298" y="7442"/>
                    <a:pt x="7064" y="6681"/>
                  </a:cubicBezTo>
                  <a:cubicBezTo>
                    <a:pt x="8586" y="5149"/>
                    <a:pt x="8586" y="2672"/>
                    <a:pt x="7064" y="1150"/>
                  </a:cubicBezTo>
                  <a:cubicBezTo>
                    <a:pt x="6298" y="384"/>
                    <a:pt x="5295" y="1"/>
                    <a:pt x="4294" y="1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8"/>
            <p:cNvSpPr/>
            <p:nvPr/>
          </p:nvSpPr>
          <p:spPr>
            <a:xfrm>
              <a:off x="6788640" y="-1673938"/>
              <a:ext cx="176479" cy="72276"/>
            </a:xfrm>
            <a:custGeom>
              <a:avLst/>
              <a:gdLst/>
              <a:ahLst/>
              <a:cxnLst/>
              <a:rect l="l" t="t" r="r" b="b"/>
              <a:pathLst>
                <a:path w="1802" h="738" fill="none" extrusionOk="0">
                  <a:moveTo>
                    <a:pt x="1" y="1"/>
                  </a:moveTo>
                  <a:cubicBezTo>
                    <a:pt x="1" y="1"/>
                    <a:pt x="1035" y="737"/>
                    <a:pt x="1801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8"/>
            <p:cNvSpPr/>
            <p:nvPr/>
          </p:nvSpPr>
          <p:spPr>
            <a:xfrm>
              <a:off x="6498362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4" y="0"/>
                  </a:moveTo>
                  <a:cubicBezTo>
                    <a:pt x="1971" y="0"/>
                    <a:pt x="1735" y="95"/>
                    <a:pt x="156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3" y="173"/>
                    <a:pt x="229" y="437"/>
                  </a:cubicBezTo>
                  <a:cubicBezTo>
                    <a:pt x="0" y="785"/>
                    <a:pt x="70" y="1253"/>
                    <a:pt x="368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2" y="0"/>
                    <a:pt x="2204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8"/>
            <p:cNvSpPr/>
            <p:nvPr/>
          </p:nvSpPr>
          <p:spPr>
            <a:xfrm>
              <a:off x="6984509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5" y="0"/>
                  </a:moveTo>
                  <a:cubicBezTo>
                    <a:pt x="1972" y="0"/>
                    <a:pt x="1739" y="95"/>
                    <a:pt x="157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4" y="173"/>
                    <a:pt x="229" y="437"/>
                  </a:cubicBezTo>
                  <a:cubicBezTo>
                    <a:pt x="0" y="785"/>
                    <a:pt x="70" y="1253"/>
                    <a:pt x="369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3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49"/>
          <p:cNvSpPr txBox="1">
            <a:spLocks noGrp="1"/>
          </p:cNvSpPr>
          <p:nvPr>
            <p:ph type="title"/>
          </p:nvPr>
        </p:nvSpPr>
        <p:spPr>
          <a:xfrm>
            <a:off x="1086300" y="1143819"/>
            <a:ext cx="6971400" cy="3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engineering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50"/>
          <p:cNvSpPr/>
          <p:nvPr/>
        </p:nvSpPr>
        <p:spPr>
          <a:xfrm>
            <a:off x="6919450" y="137475"/>
            <a:ext cx="2055900" cy="4880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50"/>
          <p:cNvSpPr/>
          <p:nvPr/>
        </p:nvSpPr>
        <p:spPr>
          <a:xfrm>
            <a:off x="1887077" y="137475"/>
            <a:ext cx="2055900" cy="4880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50"/>
          <p:cNvSpPr/>
          <p:nvPr/>
        </p:nvSpPr>
        <p:spPr>
          <a:xfrm>
            <a:off x="4403264" y="137475"/>
            <a:ext cx="2055900" cy="4880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50"/>
          <p:cNvSpPr/>
          <p:nvPr/>
        </p:nvSpPr>
        <p:spPr>
          <a:xfrm>
            <a:off x="285869" y="677943"/>
            <a:ext cx="11466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Age</a:t>
            </a:r>
            <a:br>
              <a:rPr lang="es" sz="900"/>
            </a:br>
            <a:r>
              <a:rPr lang="es" sz="900"/>
              <a:t>(In Months)</a:t>
            </a:r>
            <a:endParaRPr sz="900"/>
          </a:p>
        </p:txBody>
      </p:sp>
      <p:sp>
        <p:nvSpPr>
          <p:cNvPr id="1852" name="Google Shape;1852;p50"/>
          <p:cNvSpPr/>
          <p:nvPr/>
        </p:nvSpPr>
        <p:spPr>
          <a:xfrm>
            <a:off x="285869" y="1449574"/>
            <a:ext cx="11466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AP_Hi</a:t>
            </a:r>
            <a:br>
              <a:rPr lang="es" sz="900"/>
            </a:br>
            <a:r>
              <a:rPr lang="es" sz="900"/>
              <a:t>(Systolic BP)</a:t>
            </a:r>
            <a:endParaRPr sz="900"/>
          </a:p>
        </p:txBody>
      </p:sp>
      <p:sp>
        <p:nvSpPr>
          <p:cNvPr id="1853" name="Google Shape;1853;p50"/>
          <p:cNvSpPr/>
          <p:nvPr/>
        </p:nvSpPr>
        <p:spPr>
          <a:xfrm>
            <a:off x="285869" y="1835390"/>
            <a:ext cx="11466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AP_Lo</a:t>
            </a: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(Diastolic BP)</a:t>
            </a:r>
            <a:endParaRPr sz="900"/>
          </a:p>
        </p:txBody>
      </p:sp>
      <p:sp>
        <p:nvSpPr>
          <p:cNvPr id="1854" name="Google Shape;1854;p50"/>
          <p:cNvSpPr/>
          <p:nvPr/>
        </p:nvSpPr>
        <p:spPr>
          <a:xfrm>
            <a:off x="285869" y="2221205"/>
            <a:ext cx="11466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Cholesterol</a:t>
            </a:r>
            <a:endParaRPr sz="900"/>
          </a:p>
        </p:txBody>
      </p:sp>
      <p:sp>
        <p:nvSpPr>
          <p:cNvPr id="1855" name="Google Shape;1855;p50"/>
          <p:cNvSpPr/>
          <p:nvPr/>
        </p:nvSpPr>
        <p:spPr>
          <a:xfrm>
            <a:off x="285869" y="2607021"/>
            <a:ext cx="11466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Gluc</a:t>
            </a: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(Glucose)</a:t>
            </a:r>
            <a:endParaRPr sz="900"/>
          </a:p>
        </p:txBody>
      </p:sp>
      <p:sp>
        <p:nvSpPr>
          <p:cNvPr id="1856" name="Google Shape;1856;p50"/>
          <p:cNvSpPr/>
          <p:nvPr/>
        </p:nvSpPr>
        <p:spPr>
          <a:xfrm>
            <a:off x="285869" y="2992837"/>
            <a:ext cx="11466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Alco (Alcohol)</a:t>
            </a:r>
            <a:endParaRPr sz="900"/>
          </a:p>
        </p:txBody>
      </p:sp>
      <p:sp>
        <p:nvSpPr>
          <p:cNvPr id="1857" name="Google Shape;1857;p50"/>
          <p:cNvSpPr/>
          <p:nvPr/>
        </p:nvSpPr>
        <p:spPr>
          <a:xfrm>
            <a:off x="2165141" y="674453"/>
            <a:ext cx="1508400" cy="314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Age_Year</a:t>
            </a:r>
            <a:endParaRPr sz="1000"/>
          </a:p>
        </p:txBody>
      </p:sp>
      <p:sp>
        <p:nvSpPr>
          <p:cNvPr id="1858" name="Google Shape;1858;p50"/>
          <p:cNvSpPr/>
          <p:nvPr/>
        </p:nvSpPr>
        <p:spPr>
          <a:xfrm>
            <a:off x="285869" y="4150284"/>
            <a:ext cx="11466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Height</a:t>
            </a:r>
            <a:endParaRPr sz="600"/>
          </a:p>
        </p:txBody>
      </p:sp>
      <p:sp>
        <p:nvSpPr>
          <p:cNvPr id="1859" name="Google Shape;1859;p50"/>
          <p:cNvSpPr/>
          <p:nvPr/>
        </p:nvSpPr>
        <p:spPr>
          <a:xfrm>
            <a:off x="285869" y="4536100"/>
            <a:ext cx="11466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Weight</a:t>
            </a:r>
            <a:endParaRPr sz="600"/>
          </a:p>
        </p:txBody>
      </p:sp>
      <p:sp>
        <p:nvSpPr>
          <p:cNvPr id="1860" name="Google Shape;1860;p50"/>
          <p:cNvSpPr/>
          <p:nvPr/>
        </p:nvSpPr>
        <p:spPr>
          <a:xfrm>
            <a:off x="285869" y="1063758"/>
            <a:ext cx="11466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Gender</a:t>
            </a:r>
            <a:endParaRPr sz="900"/>
          </a:p>
        </p:txBody>
      </p:sp>
      <p:sp>
        <p:nvSpPr>
          <p:cNvPr id="1861" name="Google Shape;1861;p50"/>
          <p:cNvSpPr txBox="1"/>
          <p:nvPr/>
        </p:nvSpPr>
        <p:spPr>
          <a:xfrm>
            <a:off x="1887077" y="179232"/>
            <a:ext cx="2055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/>
              <a:t>Top 5 Variables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/>
              <a:t>Through </a:t>
            </a:r>
            <a:r>
              <a:rPr lang="es" sz="1000" b="1">
                <a:solidFill>
                  <a:srgbClr val="FF0000"/>
                </a:solidFill>
              </a:rPr>
              <a:t>Correlation</a:t>
            </a:r>
            <a:endParaRPr sz="1000" b="1">
              <a:solidFill>
                <a:srgbClr val="FF0000"/>
              </a:solidFill>
            </a:endParaRPr>
          </a:p>
        </p:txBody>
      </p:sp>
      <p:sp>
        <p:nvSpPr>
          <p:cNvPr id="1862" name="Google Shape;1862;p50"/>
          <p:cNvSpPr txBox="1"/>
          <p:nvPr/>
        </p:nvSpPr>
        <p:spPr>
          <a:xfrm>
            <a:off x="-168725" y="182698"/>
            <a:ext cx="2055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/>
              <a:t>Variables Given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/>
              <a:t>In Dataset</a:t>
            </a:r>
            <a:endParaRPr sz="1000" b="1"/>
          </a:p>
        </p:txBody>
      </p:sp>
      <p:sp>
        <p:nvSpPr>
          <p:cNvPr id="1863" name="Google Shape;1863;p50"/>
          <p:cNvSpPr/>
          <p:nvPr/>
        </p:nvSpPr>
        <p:spPr>
          <a:xfrm>
            <a:off x="2160758" y="4532610"/>
            <a:ext cx="1508400" cy="314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Weight</a:t>
            </a:r>
            <a:endParaRPr sz="700"/>
          </a:p>
        </p:txBody>
      </p:sp>
      <p:sp>
        <p:nvSpPr>
          <p:cNvPr id="1864" name="Google Shape;1864;p50"/>
          <p:cNvSpPr/>
          <p:nvPr/>
        </p:nvSpPr>
        <p:spPr>
          <a:xfrm>
            <a:off x="2160758" y="1446085"/>
            <a:ext cx="1508400" cy="314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AP_Hi</a:t>
            </a:r>
            <a:br>
              <a:rPr lang="es" sz="900"/>
            </a:br>
            <a:r>
              <a:rPr lang="es" sz="900"/>
              <a:t>(Systolic BP)</a:t>
            </a:r>
            <a:endParaRPr sz="900"/>
          </a:p>
        </p:txBody>
      </p:sp>
      <p:sp>
        <p:nvSpPr>
          <p:cNvPr id="1865" name="Google Shape;1865;p50"/>
          <p:cNvSpPr/>
          <p:nvPr/>
        </p:nvSpPr>
        <p:spPr>
          <a:xfrm>
            <a:off x="2160758" y="1831900"/>
            <a:ext cx="1508400" cy="314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AP_Lo</a:t>
            </a: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(Diastolic BP)</a:t>
            </a:r>
            <a:endParaRPr sz="900"/>
          </a:p>
        </p:txBody>
      </p:sp>
      <p:sp>
        <p:nvSpPr>
          <p:cNvPr id="1866" name="Google Shape;1866;p50"/>
          <p:cNvSpPr/>
          <p:nvPr/>
        </p:nvSpPr>
        <p:spPr>
          <a:xfrm>
            <a:off x="2160758" y="2217716"/>
            <a:ext cx="1508400" cy="314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Cholesterol</a:t>
            </a:r>
            <a:endParaRPr sz="1000"/>
          </a:p>
        </p:txBody>
      </p:sp>
      <p:sp>
        <p:nvSpPr>
          <p:cNvPr id="1867" name="Google Shape;1867;p50"/>
          <p:cNvSpPr/>
          <p:nvPr/>
        </p:nvSpPr>
        <p:spPr>
          <a:xfrm>
            <a:off x="4681328" y="674453"/>
            <a:ext cx="1508400" cy="3144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Age_Year</a:t>
            </a:r>
            <a:endParaRPr sz="1000"/>
          </a:p>
        </p:txBody>
      </p:sp>
      <p:sp>
        <p:nvSpPr>
          <p:cNvPr id="1868" name="Google Shape;1868;p50"/>
          <p:cNvSpPr txBox="1"/>
          <p:nvPr/>
        </p:nvSpPr>
        <p:spPr>
          <a:xfrm>
            <a:off x="4403264" y="179232"/>
            <a:ext cx="2055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/>
              <a:t>Top 5 Variables</a:t>
            </a: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/>
              <a:t>Through </a:t>
            </a:r>
            <a:r>
              <a:rPr lang="es" sz="1000" b="1">
                <a:solidFill>
                  <a:srgbClr val="FF0000"/>
                </a:solidFill>
              </a:rPr>
              <a:t>Prediction</a:t>
            </a:r>
            <a:endParaRPr sz="1000" b="1">
              <a:solidFill>
                <a:srgbClr val="FF0000"/>
              </a:solidFill>
            </a:endParaRPr>
          </a:p>
        </p:txBody>
      </p:sp>
      <p:sp>
        <p:nvSpPr>
          <p:cNvPr id="1869" name="Google Shape;1869;p50"/>
          <p:cNvSpPr/>
          <p:nvPr/>
        </p:nvSpPr>
        <p:spPr>
          <a:xfrm>
            <a:off x="4676944" y="1446085"/>
            <a:ext cx="1508400" cy="3144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AP_Hi</a:t>
            </a:r>
            <a:br>
              <a:rPr lang="es" sz="1000"/>
            </a:br>
            <a:r>
              <a:rPr lang="es" sz="1000"/>
              <a:t>(Systolic BP)</a:t>
            </a:r>
            <a:endParaRPr sz="1000"/>
          </a:p>
        </p:txBody>
      </p:sp>
      <p:sp>
        <p:nvSpPr>
          <p:cNvPr id="1870" name="Google Shape;1870;p50"/>
          <p:cNvSpPr/>
          <p:nvPr/>
        </p:nvSpPr>
        <p:spPr>
          <a:xfrm>
            <a:off x="4676944" y="1831900"/>
            <a:ext cx="1508400" cy="3144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AP_Lo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(Diastolic BP)</a:t>
            </a:r>
            <a:endParaRPr sz="1000"/>
          </a:p>
        </p:txBody>
      </p:sp>
      <p:sp>
        <p:nvSpPr>
          <p:cNvPr id="1871" name="Google Shape;1871;p50"/>
          <p:cNvSpPr/>
          <p:nvPr/>
        </p:nvSpPr>
        <p:spPr>
          <a:xfrm>
            <a:off x="4676944" y="2217716"/>
            <a:ext cx="1508400" cy="3144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Cholesterol</a:t>
            </a:r>
            <a:endParaRPr sz="1000"/>
          </a:p>
        </p:txBody>
      </p:sp>
      <p:sp>
        <p:nvSpPr>
          <p:cNvPr id="1872" name="Google Shape;1872;p50"/>
          <p:cNvSpPr/>
          <p:nvPr/>
        </p:nvSpPr>
        <p:spPr>
          <a:xfrm>
            <a:off x="4676944" y="4155913"/>
            <a:ext cx="1508400" cy="3144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Height</a:t>
            </a:r>
            <a:endParaRPr sz="700"/>
          </a:p>
        </p:txBody>
      </p:sp>
      <p:cxnSp>
        <p:nvCxnSpPr>
          <p:cNvPr id="1873" name="Google Shape;1873;p50"/>
          <p:cNvCxnSpPr>
            <a:stCxn id="1851" idx="3"/>
            <a:endCxn id="1857" idx="1"/>
          </p:cNvCxnSpPr>
          <p:nvPr/>
        </p:nvCxnSpPr>
        <p:spPr>
          <a:xfrm rot="10800000" flipH="1">
            <a:off x="1432469" y="831543"/>
            <a:ext cx="732600" cy="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4" name="Google Shape;1874;p50"/>
          <p:cNvCxnSpPr>
            <a:stCxn id="1857" idx="3"/>
            <a:endCxn id="1867" idx="1"/>
          </p:cNvCxnSpPr>
          <p:nvPr/>
        </p:nvCxnSpPr>
        <p:spPr>
          <a:xfrm>
            <a:off x="3673541" y="831653"/>
            <a:ext cx="1007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5" name="Google Shape;1875;p50"/>
          <p:cNvCxnSpPr>
            <a:stCxn id="1852" idx="3"/>
            <a:endCxn id="1864" idx="1"/>
          </p:cNvCxnSpPr>
          <p:nvPr/>
        </p:nvCxnSpPr>
        <p:spPr>
          <a:xfrm rot="10800000" flipH="1">
            <a:off x="1432469" y="1603174"/>
            <a:ext cx="728400" cy="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6" name="Google Shape;1876;p50"/>
          <p:cNvCxnSpPr>
            <a:stCxn id="1864" idx="3"/>
            <a:endCxn id="1869" idx="1"/>
          </p:cNvCxnSpPr>
          <p:nvPr/>
        </p:nvCxnSpPr>
        <p:spPr>
          <a:xfrm>
            <a:off x="3669158" y="1603285"/>
            <a:ext cx="1007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7" name="Google Shape;1877;p50"/>
          <p:cNvCxnSpPr>
            <a:stCxn id="1853" idx="3"/>
            <a:endCxn id="1865" idx="1"/>
          </p:cNvCxnSpPr>
          <p:nvPr/>
        </p:nvCxnSpPr>
        <p:spPr>
          <a:xfrm rot="10800000" flipH="1">
            <a:off x="1432469" y="1988990"/>
            <a:ext cx="728400" cy="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8" name="Google Shape;1878;p50"/>
          <p:cNvCxnSpPr>
            <a:stCxn id="1865" idx="3"/>
            <a:endCxn id="1870" idx="1"/>
          </p:cNvCxnSpPr>
          <p:nvPr/>
        </p:nvCxnSpPr>
        <p:spPr>
          <a:xfrm>
            <a:off x="3669158" y="1989100"/>
            <a:ext cx="1007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9" name="Google Shape;1879;p50"/>
          <p:cNvCxnSpPr>
            <a:stCxn id="1854" idx="3"/>
            <a:endCxn id="1866" idx="1"/>
          </p:cNvCxnSpPr>
          <p:nvPr/>
        </p:nvCxnSpPr>
        <p:spPr>
          <a:xfrm rot="10800000" flipH="1">
            <a:off x="1432469" y="2374805"/>
            <a:ext cx="728400" cy="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0" name="Google Shape;1880;p50"/>
          <p:cNvCxnSpPr>
            <a:stCxn id="1866" idx="3"/>
            <a:endCxn id="1871" idx="1"/>
          </p:cNvCxnSpPr>
          <p:nvPr/>
        </p:nvCxnSpPr>
        <p:spPr>
          <a:xfrm>
            <a:off x="3669158" y="2374916"/>
            <a:ext cx="1007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1" name="Google Shape;1881;p50"/>
          <p:cNvCxnSpPr>
            <a:stCxn id="1859" idx="3"/>
            <a:endCxn id="1863" idx="1"/>
          </p:cNvCxnSpPr>
          <p:nvPr/>
        </p:nvCxnSpPr>
        <p:spPr>
          <a:xfrm rot="10800000" flipH="1">
            <a:off x="1432469" y="4689700"/>
            <a:ext cx="728400" cy="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2" name="Google Shape;1882;p50"/>
          <p:cNvCxnSpPr>
            <a:stCxn id="1858" idx="3"/>
            <a:endCxn id="1872" idx="1"/>
          </p:cNvCxnSpPr>
          <p:nvPr/>
        </p:nvCxnSpPr>
        <p:spPr>
          <a:xfrm>
            <a:off x="1432469" y="4307484"/>
            <a:ext cx="3244500" cy="5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3" name="Google Shape;1883;p50"/>
          <p:cNvSpPr/>
          <p:nvPr/>
        </p:nvSpPr>
        <p:spPr>
          <a:xfrm>
            <a:off x="7197514" y="674453"/>
            <a:ext cx="1508400" cy="314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Age_Year</a:t>
            </a:r>
            <a:endParaRPr sz="1000"/>
          </a:p>
        </p:txBody>
      </p:sp>
      <p:sp>
        <p:nvSpPr>
          <p:cNvPr id="1884" name="Google Shape;1884;p50"/>
          <p:cNvSpPr/>
          <p:nvPr/>
        </p:nvSpPr>
        <p:spPr>
          <a:xfrm>
            <a:off x="7193131" y="3182244"/>
            <a:ext cx="1508400" cy="314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LSF</a:t>
            </a:r>
            <a:br>
              <a:rPr lang="es" sz="1000"/>
            </a:br>
            <a:r>
              <a:rPr lang="es" sz="800"/>
              <a:t>(Lifestyle Factor)</a:t>
            </a:r>
            <a:endParaRPr sz="500"/>
          </a:p>
        </p:txBody>
      </p:sp>
      <p:sp>
        <p:nvSpPr>
          <p:cNvPr id="1885" name="Google Shape;1885;p50"/>
          <p:cNvSpPr/>
          <p:nvPr/>
        </p:nvSpPr>
        <p:spPr>
          <a:xfrm>
            <a:off x="7197514" y="4349135"/>
            <a:ext cx="1508400" cy="314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BMI</a:t>
            </a:r>
            <a:br>
              <a:rPr lang="es" sz="1000"/>
            </a:br>
            <a:r>
              <a:rPr lang="es" sz="800"/>
              <a:t>(Body Mass Index)</a:t>
            </a:r>
            <a:endParaRPr sz="800"/>
          </a:p>
        </p:txBody>
      </p:sp>
      <p:sp>
        <p:nvSpPr>
          <p:cNvPr id="1886" name="Google Shape;1886;p50"/>
          <p:cNvSpPr/>
          <p:nvPr/>
        </p:nvSpPr>
        <p:spPr>
          <a:xfrm>
            <a:off x="7197514" y="1639004"/>
            <a:ext cx="1508400" cy="314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MAP</a:t>
            </a:r>
            <a:br>
              <a:rPr lang="es" sz="1000"/>
            </a:br>
            <a:r>
              <a:rPr lang="es" sz="700"/>
              <a:t>(Mean Arterial Pressure)</a:t>
            </a:r>
            <a:endParaRPr sz="400"/>
          </a:p>
        </p:txBody>
      </p:sp>
      <p:sp>
        <p:nvSpPr>
          <p:cNvPr id="1887" name="Google Shape;1887;p50"/>
          <p:cNvSpPr txBox="1"/>
          <p:nvPr/>
        </p:nvSpPr>
        <p:spPr>
          <a:xfrm>
            <a:off x="6919450" y="179232"/>
            <a:ext cx="2055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/>
              <a:t>Secondary Correlation Variables</a:t>
            </a:r>
            <a:endParaRPr sz="1000" b="1"/>
          </a:p>
        </p:txBody>
      </p:sp>
      <p:cxnSp>
        <p:nvCxnSpPr>
          <p:cNvPr id="1888" name="Google Shape;1888;p50"/>
          <p:cNvCxnSpPr>
            <a:stCxn id="1867" idx="3"/>
            <a:endCxn id="1883" idx="1"/>
          </p:cNvCxnSpPr>
          <p:nvPr/>
        </p:nvCxnSpPr>
        <p:spPr>
          <a:xfrm>
            <a:off x="6189728" y="831653"/>
            <a:ext cx="1007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9" name="Google Shape;1889;p50"/>
          <p:cNvCxnSpPr>
            <a:stCxn id="1872" idx="3"/>
            <a:endCxn id="1885" idx="1"/>
          </p:cNvCxnSpPr>
          <p:nvPr/>
        </p:nvCxnSpPr>
        <p:spPr>
          <a:xfrm>
            <a:off x="6185344" y="4313113"/>
            <a:ext cx="1012200" cy="1932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0" name="Google Shape;1890;p50"/>
          <p:cNvCxnSpPr>
            <a:stCxn id="1863" idx="3"/>
            <a:endCxn id="1885" idx="1"/>
          </p:cNvCxnSpPr>
          <p:nvPr/>
        </p:nvCxnSpPr>
        <p:spPr>
          <a:xfrm rot="10800000" flipH="1">
            <a:off x="3669158" y="4506210"/>
            <a:ext cx="3528300" cy="183600"/>
          </a:xfrm>
          <a:prstGeom prst="bentConnector3">
            <a:avLst>
              <a:gd name="adj1" fmla="val 8570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1" name="Google Shape;1891;p50"/>
          <p:cNvCxnSpPr>
            <a:stCxn id="1869" idx="3"/>
            <a:endCxn id="1886" idx="1"/>
          </p:cNvCxnSpPr>
          <p:nvPr/>
        </p:nvCxnSpPr>
        <p:spPr>
          <a:xfrm>
            <a:off x="6185344" y="1603285"/>
            <a:ext cx="1012200" cy="1929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2" name="Google Shape;1892;p50"/>
          <p:cNvCxnSpPr>
            <a:stCxn id="1870" idx="3"/>
            <a:endCxn id="1886" idx="1"/>
          </p:cNvCxnSpPr>
          <p:nvPr/>
        </p:nvCxnSpPr>
        <p:spPr>
          <a:xfrm rot="10800000" flipH="1">
            <a:off x="6185344" y="1796200"/>
            <a:ext cx="1012200" cy="1929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3" name="Google Shape;1893;p50"/>
          <p:cNvSpPr/>
          <p:nvPr/>
        </p:nvSpPr>
        <p:spPr>
          <a:xfrm>
            <a:off x="285869" y="3378652"/>
            <a:ext cx="1146600" cy="3144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Active </a:t>
            </a:r>
            <a:r>
              <a:rPr lang="es" sz="700">
                <a:solidFill>
                  <a:srgbClr val="FF0000"/>
                </a:solidFill>
              </a:rPr>
              <a:t>Inverse</a:t>
            </a:r>
            <a:endParaRPr sz="7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(No Exercise)</a:t>
            </a:r>
            <a:endParaRPr sz="900"/>
          </a:p>
        </p:txBody>
      </p:sp>
      <p:cxnSp>
        <p:nvCxnSpPr>
          <p:cNvPr id="1894" name="Google Shape;1894;p50"/>
          <p:cNvCxnSpPr>
            <a:stCxn id="1855" idx="3"/>
            <a:endCxn id="1884" idx="1"/>
          </p:cNvCxnSpPr>
          <p:nvPr/>
        </p:nvCxnSpPr>
        <p:spPr>
          <a:xfrm>
            <a:off x="1432469" y="2764221"/>
            <a:ext cx="5760600" cy="575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5" name="Google Shape;1895;p50"/>
          <p:cNvCxnSpPr>
            <a:stCxn id="1856" idx="3"/>
            <a:endCxn id="1884" idx="1"/>
          </p:cNvCxnSpPr>
          <p:nvPr/>
        </p:nvCxnSpPr>
        <p:spPr>
          <a:xfrm>
            <a:off x="1432469" y="3150037"/>
            <a:ext cx="5760600" cy="1893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6" name="Google Shape;1896;p50"/>
          <p:cNvSpPr/>
          <p:nvPr/>
        </p:nvSpPr>
        <p:spPr>
          <a:xfrm>
            <a:off x="285869" y="3764468"/>
            <a:ext cx="1146600" cy="314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Smoke</a:t>
            </a:r>
            <a:endParaRPr sz="900"/>
          </a:p>
        </p:txBody>
      </p:sp>
      <p:cxnSp>
        <p:nvCxnSpPr>
          <p:cNvPr id="1897" name="Google Shape;1897;p50"/>
          <p:cNvCxnSpPr>
            <a:stCxn id="1893" idx="3"/>
            <a:endCxn id="1884" idx="1"/>
          </p:cNvCxnSpPr>
          <p:nvPr/>
        </p:nvCxnSpPr>
        <p:spPr>
          <a:xfrm rot="10800000" flipH="1">
            <a:off x="1432469" y="3339352"/>
            <a:ext cx="5760600" cy="1965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8" name="Google Shape;1898;p50"/>
          <p:cNvCxnSpPr>
            <a:stCxn id="1896" idx="3"/>
            <a:endCxn id="1884" idx="1"/>
          </p:cNvCxnSpPr>
          <p:nvPr/>
        </p:nvCxnSpPr>
        <p:spPr>
          <a:xfrm rot="10800000" flipH="1">
            <a:off x="1432469" y="3339368"/>
            <a:ext cx="5760600" cy="5823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9" name="Google Shape;1899;p50"/>
          <p:cNvSpPr/>
          <p:nvPr/>
        </p:nvSpPr>
        <p:spPr>
          <a:xfrm>
            <a:off x="7197603" y="1060246"/>
            <a:ext cx="1508400" cy="314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Gender</a:t>
            </a:r>
            <a:endParaRPr sz="1000"/>
          </a:p>
        </p:txBody>
      </p:sp>
      <p:cxnSp>
        <p:nvCxnSpPr>
          <p:cNvPr id="1900" name="Google Shape;1900;p50"/>
          <p:cNvCxnSpPr>
            <a:stCxn id="1860" idx="3"/>
            <a:endCxn id="1899" idx="1"/>
          </p:cNvCxnSpPr>
          <p:nvPr/>
        </p:nvCxnSpPr>
        <p:spPr>
          <a:xfrm rot="10800000" flipH="1">
            <a:off x="1432469" y="1217358"/>
            <a:ext cx="5765100" cy="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1" name="Google Shape;1901;p50"/>
          <p:cNvCxnSpPr>
            <a:stCxn id="1871" idx="3"/>
            <a:endCxn id="1884" idx="1"/>
          </p:cNvCxnSpPr>
          <p:nvPr/>
        </p:nvCxnSpPr>
        <p:spPr>
          <a:xfrm>
            <a:off x="6185344" y="2374916"/>
            <a:ext cx="1007700" cy="964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51"/>
          <p:cNvSpPr txBox="1">
            <a:spLocks noGrp="1"/>
          </p:cNvSpPr>
          <p:nvPr>
            <p:ph type="ctrTitle" idx="4294967295"/>
          </p:nvPr>
        </p:nvSpPr>
        <p:spPr>
          <a:xfrm>
            <a:off x="1076700" y="125925"/>
            <a:ext cx="69906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Algorithmic Optimisation</a:t>
            </a:r>
            <a:endParaRPr/>
          </a:p>
        </p:txBody>
      </p:sp>
      <p:sp>
        <p:nvSpPr>
          <p:cNvPr id="1907" name="Google Shape;1907;p51"/>
          <p:cNvSpPr/>
          <p:nvPr/>
        </p:nvSpPr>
        <p:spPr>
          <a:xfrm>
            <a:off x="4825925" y="1164325"/>
            <a:ext cx="4226400" cy="36300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/>
              <a:t>Optimisation through Secondary Correlations </a:t>
            </a: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/>
              <a:t>Creation of BMI Variable using Height and Weight</a:t>
            </a: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Formula: </a:t>
            </a:r>
            <a:r>
              <a:rPr lang="es" sz="1500" b="1">
                <a:solidFill>
                  <a:srgbClr val="FF0000"/>
                </a:solidFill>
              </a:rPr>
              <a:t>W</a:t>
            </a:r>
            <a:r>
              <a:rPr lang="es" sz="1500"/>
              <a:t>eight</a:t>
            </a:r>
            <a:r>
              <a:rPr lang="es" sz="1500" b="1"/>
              <a:t> / </a:t>
            </a:r>
            <a:r>
              <a:rPr lang="es" sz="1500" b="1">
                <a:solidFill>
                  <a:srgbClr val="FF0000"/>
                </a:solidFill>
              </a:rPr>
              <a:t>H</a:t>
            </a:r>
            <a:r>
              <a:rPr lang="es" sz="1500"/>
              <a:t>eight</a:t>
            </a:r>
            <a:r>
              <a:rPr lang="es" sz="1500" b="1">
                <a:solidFill>
                  <a:srgbClr val="FF0000"/>
                </a:solidFill>
              </a:rPr>
              <a:t>^2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/>
              <a:t>Creation of MAP [Mean Arterial Pressure]</a:t>
            </a: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Typical Formula: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AP_Lo + ⅓ (AP_Hi - AP_Lo)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Simplified Formula: </a:t>
            </a:r>
            <a:r>
              <a:rPr lang="es" sz="1500" b="1">
                <a:solidFill>
                  <a:srgbClr val="FF0000"/>
                </a:solidFill>
              </a:rPr>
              <a:t>⅔ AP_Low +⅓ AP_Hi</a:t>
            </a:r>
            <a:endParaRPr sz="1500">
              <a:solidFill>
                <a:srgbClr val="FF0000"/>
              </a:solidFill>
            </a:endParaRPr>
          </a:p>
        </p:txBody>
      </p:sp>
      <p:pic>
        <p:nvPicPr>
          <p:cNvPr id="1908" name="Google Shape;190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50" y="928950"/>
            <a:ext cx="2166718" cy="2507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9" name="Google Shape;190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304" y="2245187"/>
            <a:ext cx="2166720" cy="2509761"/>
          </a:xfrm>
          <a:prstGeom prst="rect">
            <a:avLst/>
          </a:prstGeom>
          <a:noFill/>
          <a:ln>
            <a:noFill/>
          </a:ln>
        </p:spPr>
      </p:pic>
      <p:sp>
        <p:nvSpPr>
          <p:cNvPr id="1910" name="Google Shape;1910;p51"/>
          <p:cNvSpPr txBox="1"/>
          <p:nvPr/>
        </p:nvSpPr>
        <p:spPr>
          <a:xfrm>
            <a:off x="184098" y="3394597"/>
            <a:ext cx="20913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BMI AGAINST CARDIO</a:t>
            </a:r>
            <a:endParaRPr sz="1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1" name="Google Shape;1911;p51"/>
          <p:cNvSpPr txBox="1"/>
          <p:nvPr/>
        </p:nvSpPr>
        <p:spPr>
          <a:xfrm>
            <a:off x="2504962" y="4754946"/>
            <a:ext cx="20913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MAP AGAINST CARDIO</a:t>
            </a:r>
            <a:endParaRPr sz="1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52"/>
          <p:cNvSpPr txBox="1">
            <a:spLocks noGrp="1"/>
          </p:cNvSpPr>
          <p:nvPr>
            <p:ph type="ctrTitle"/>
          </p:nvPr>
        </p:nvSpPr>
        <p:spPr>
          <a:xfrm>
            <a:off x="1391100" y="400225"/>
            <a:ext cx="63618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Algorithmic Optimisation</a:t>
            </a:r>
            <a:endParaRPr/>
          </a:p>
        </p:txBody>
      </p:sp>
      <p:sp>
        <p:nvSpPr>
          <p:cNvPr id="1917" name="Google Shape;1917;p52"/>
          <p:cNvSpPr/>
          <p:nvPr/>
        </p:nvSpPr>
        <p:spPr>
          <a:xfrm>
            <a:off x="3556350" y="1390700"/>
            <a:ext cx="4581300" cy="30462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/>
              <a:t>Creation of LSF [Lifestyle Factor]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Lifestyle Factor is a score system that turns each categorical values into a Score, where the higher the score the more unhealthy.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Inverting data of Active to fit the scoring system, creating the new variable of “Non-Active”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pic>
        <p:nvPicPr>
          <p:cNvPr id="1918" name="Google Shape;1918;p52"/>
          <p:cNvPicPr preferRelativeResize="0"/>
          <p:nvPr/>
        </p:nvPicPr>
        <p:blipFill rotWithShape="1">
          <a:blip r:embed="rId3">
            <a:alphaModFix/>
          </a:blip>
          <a:srcRect l="4961" t="3651" b="4369"/>
          <a:stretch/>
        </p:blipFill>
        <p:spPr>
          <a:xfrm>
            <a:off x="761200" y="1257675"/>
            <a:ext cx="2740749" cy="321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53"/>
          <p:cNvSpPr txBox="1">
            <a:spLocks noGrp="1"/>
          </p:cNvSpPr>
          <p:nvPr>
            <p:ph type="title"/>
          </p:nvPr>
        </p:nvSpPr>
        <p:spPr>
          <a:xfrm>
            <a:off x="1086300" y="1143819"/>
            <a:ext cx="6971400" cy="34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gaussian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naive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bayers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54"/>
          <p:cNvSpPr txBox="1">
            <a:spLocks noGrp="1"/>
          </p:cNvSpPr>
          <p:nvPr>
            <p:ph type="ctrTitle"/>
          </p:nvPr>
        </p:nvSpPr>
        <p:spPr>
          <a:xfrm>
            <a:off x="1230500" y="445175"/>
            <a:ext cx="57102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Gaussian Naive Bayes</a:t>
            </a:r>
            <a:endParaRPr/>
          </a:p>
        </p:txBody>
      </p:sp>
      <p:sp>
        <p:nvSpPr>
          <p:cNvPr id="1929" name="Google Shape;1929;p54"/>
          <p:cNvSpPr txBox="1">
            <a:spLocks noGrp="1"/>
          </p:cNvSpPr>
          <p:nvPr>
            <p:ph type="body" idx="1"/>
          </p:nvPr>
        </p:nvSpPr>
        <p:spPr>
          <a:xfrm>
            <a:off x="1364825" y="1652096"/>
            <a:ext cx="6414300" cy="27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s" b="1"/>
              <a:t>Supervised learning algorithms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based on applying Bayes’ theorem with the “</a:t>
            </a:r>
            <a:r>
              <a:rPr lang="es" b="1"/>
              <a:t>naive</a:t>
            </a:r>
            <a:r>
              <a:rPr lang="es"/>
              <a:t>” assumption of conditional independence between every pair of </a:t>
            </a:r>
            <a:r>
              <a:rPr lang="es" b="1"/>
              <a:t>features </a:t>
            </a:r>
            <a:r>
              <a:rPr lang="es"/>
              <a:t>given the value of the class variable.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/>
              <a:t>“</a:t>
            </a:r>
            <a:r>
              <a:rPr lang="es" b="1"/>
              <a:t>Naïve</a:t>
            </a:r>
            <a:r>
              <a:rPr lang="es"/>
              <a:t>” is used because the algorithm incorporates features in its model that are independent of each other.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/>
              <a:t>Modifications in the value of </a:t>
            </a:r>
            <a:r>
              <a:rPr lang="es" b="1"/>
              <a:t>one feature do not directly impact</a:t>
            </a:r>
            <a:r>
              <a:rPr lang="es"/>
              <a:t> the value of any </a:t>
            </a:r>
            <a:r>
              <a:rPr lang="es" b="1"/>
              <a:t>other feature </a:t>
            </a:r>
            <a:r>
              <a:rPr lang="es"/>
              <a:t>of the algorithm.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b="1"/>
              <a:t>Main advantage</a:t>
            </a:r>
            <a:r>
              <a:rPr lang="es"/>
              <a:t> of the Naïve Bayes algorithm is that it is a </a:t>
            </a:r>
            <a:r>
              <a:rPr lang="es" b="1">
                <a:solidFill>
                  <a:srgbClr val="FF0000"/>
                </a:solidFill>
              </a:rPr>
              <a:t>simple</a:t>
            </a:r>
            <a:r>
              <a:rPr lang="es" b="1"/>
              <a:t> </a:t>
            </a:r>
            <a:r>
              <a:rPr lang="es"/>
              <a:t>yet </a:t>
            </a:r>
            <a:r>
              <a:rPr lang="es" b="1">
                <a:solidFill>
                  <a:srgbClr val="FF0000"/>
                </a:solidFill>
              </a:rPr>
              <a:t>powerful</a:t>
            </a:r>
            <a:r>
              <a:rPr lang="es" b="1"/>
              <a:t> </a:t>
            </a:r>
            <a:r>
              <a:rPr lang="es"/>
              <a:t>algorithm.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55"/>
          <p:cNvSpPr txBox="1">
            <a:spLocks noGrp="1"/>
          </p:cNvSpPr>
          <p:nvPr>
            <p:ph type="ctrTitle"/>
          </p:nvPr>
        </p:nvSpPr>
        <p:spPr>
          <a:xfrm>
            <a:off x="1230500" y="445175"/>
            <a:ext cx="57102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Gaussian Naive Bayes</a:t>
            </a:r>
            <a:endParaRPr/>
          </a:p>
        </p:txBody>
      </p:sp>
      <p:pic>
        <p:nvPicPr>
          <p:cNvPr id="1935" name="Google Shape;1935;p55"/>
          <p:cNvPicPr preferRelativeResize="0"/>
          <p:nvPr/>
        </p:nvPicPr>
        <p:blipFill rotWithShape="1">
          <a:blip r:embed="rId3">
            <a:alphaModFix/>
          </a:blip>
          <a:srcRect b="1497"/>
          <a:stretch/>
        </p:blipFill>
        <p:spPr>
          <a:xfrm>
            <a:off x="791125" y="1296225"/>
            <a:ext cx="7561750" cy="327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6" name="Google Shape;1936;p55"/>
          <p:cNvSpPr/>
          <p:nvPr/>
        </p:nvSpPr>
        <p:spPr>
          <a:xfrm>
            <a:off x="805825" y="4267125"/>
            <a:ext cx="1245600" cy="248400"/>
          </a:xfrm>
          <a:prstGeom prst="roundRect">
            <a:avLst>
              <a:gd name="adj" fmla="val 23826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29"/>
          <p:cNvSpPr/>
          <p:nvPr/>
        </p:nvSpPr>
        <p:spPr>
          <a:xfrm>
            <a:off x="1424749" y="2990668"/>
            <a:ext cx="6294900" cy="1366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3" name="Google Shape;1593;p29"/>
          <p:cNvGrpSpPr/>
          <p:nvPr/>
        </p:nvGrpSpPr>
        <p:grpSpPr>
          <a:xfrm>
            <a:off x="1070900" y="1349827"/>
            <a:ext cx="7002600" cy="1472398"/>
            <a:chOff x="1070900" y="1809477"/>
            <a:chExt cx="7002600" cy="1472398"/>
          </a:xfrm>
        </p:grpSpPr>
        <p:sp>
          <p:nvSpPr>
            <p:cNvPr id="1594" name="Google Shape;1594;p29"/>
            <p:cNvSpPr/>
            <p:nvPr/>
          </p:nvSpPr>
          <p:spPr>
            <a:xfrm>
              <a:off x="1070900" y="1961575"/>
              <a:ext cx="7002600" cy="13203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9"/>
            <p:cNvSpPr/>
            <p:nvPr/>
          </p:nvSpPr>
          <p:spPr>
            <a:xfrm>
              <a:off x="1070900" y="1809477"/>
              <a:ext cx="7002600" cy="12795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6" name="Google Shape;1596;p29"/>
          <p:cNvSpPr txBox="1">
            <a:spLocks noGrp="1"/>
          </p:cNvSpPr>
          <p:nvPr>
            <p:ph type="title"/>
          </p:nvPr>
        </p:nvSpPr>
        <p:spPr>
          <a:xfrm>
            <a:off x="1086300" y="1349827"/>
            <a:ext cx="6971400" cy="13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</a:t>
            </a:r>
            <a:endParaRPr/>
          </a:p>
        </p:txBody>
      </p:sp>
      <p:sp>
        <p:nvSpPr>
          <p:cNvPr id="1597" name="Google Shape;1597;p29"/>
          <p:cNvSpPr txBox="1">
            <a:spLocks noGrp="1"/>
          </p:cNvSpPr>
          <p:nvPr>
            <p:ph type="subTitle" idx="1"/>
          </p:nvPr>
        </p:nvSpPr>
        <p:spPr>
          <a:xfrm>
            <a:off x="1654350" y="3082168"/>
            <a:ext cx="5835300" cy="1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 Introduction, Statement and Objective</a:t>
            </a:r>
            <a:endParaRPr/>
          </a:p>
        </p:txBody>
      </p:sp>
      <p:grpSp>
        <p:nvGrpSpPr>
          <p:cNvPr id="1598" name="Google Shape;1598;p29"/>
          <p:cNvGrpSpPr/>
          <p:nvPr/>
        </p:nvGrpSpPr>
        <p:grpSpPr>
          <a:xfrm rot="-727465" flipH="1">
            <a:off x="7307500" y="2751096"/>
            <a:ext cx="1152751" cy="1848476"/>
            <a:chOff x="10740175" y="552419"/>
            <a:chExt cx="1095062" cy="1755969"/>
          </a:xfrm>
        </p:grpSpPr>
        <p:sp>
          <p:nvSpPr>
            <p:cNvPr id="1599" name="Google Shape;1599;p29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9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9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9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9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9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9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6" name="Google Shape;1606;p29"/>
          <p:cNvSpPr/>
          <p:nvPr/>
        </p:nvSpPr>
        <p:spPr>
          <a:xfrm>
            <a:off x="417138" y="2206796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29"/>
          <p:cNvSpPr/>
          <p:nvPr/>
        </p:nvSpPr>
        <p:spPr>
          <a:xfrm>
            <a:off x="5986950" y="3438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8" name="Google Shape;1608;p29"/>
          <p:cNvGrpSpPr/>
          <p:nvPr/>
        </p:nvGrpSpPr>
        <p:grpSpPr>
          <a:xfrm>
            <a:off x="7913691" y="1020105"/>
            <a:ext cx="654284" cy="595448"/>
            <a:chOff x="6457425" y="-2097210"/>
            <a:chExt cx="841847" cy="766146"/>
          </a:xfrm>
        </p:grpSpPr>
        <p:sp>
          <p:nvSpPr>
            <p:cNvPr id="1609" name="Google Shape;1609;p29"/>
            <p:cNvSpPr/>
            <p:nvPr/>
          </p:nvSpPr>
          <p:spPr>
            <a:xfrm>
              <a:off x="6457425" y="-2097210"/>
              <a:ext cx="840870" cy="766146"/>
            </a:xfrm>
            <a:custGeom>
              <a:avLst/>
              <a:gdLst/>
              <a:ahLst/>
              <a:cxnLst/>
              <a:rect l="l" t="t" r="r" b="b"/>
              <a:pathLst>
                <a:path w="8586" h="7823" extrusionOk="0">
                  <a:moveTo>
                    <a:pt x="4294" y="1"/>
                  </a:moveTo>
                  <a:cubicBezTo>
                    <a:pt x="3293" y="1"/>
                    <a:pt x="2294" y="384"/>
                    <a:pt x="1533" y="1150"/>
                  </a:cubicBezTo>
                  <a:cubicBezTo>
                    <a:pt x="1" y="2672"/>
                    <a:pt x="1" y="5149"/>
                    <a:pt x="1533" y="6681"/>
                  </a:cubicBezTo>
                  <a:cubicBezTo>
                    <a:pt x="2294" y="7442"/>
                    <a:pt x="3293" y="7822"/>
                    <a:pt x="4294" y="7822"/>
                  </a:cubicBezTo>
                  <a:cubicBezTo>
                    <a:pt x="5295" y="7822"/>
                    <a:pt x="6298" y="7442"/>
                    <a:pt x="7064" y="6681"/>
                  </a:cubicBezTo>
                  <a:cubicBezTo>
                    <a:pt x="8586" y="5149"/>
                    <a:pt x="8586" y="2672"/>
                    <a:pt x="7064" y="1150"/>
                  </a:cubicBezTo>
                  <a:cubicBezTo>
                    <a:pt x="6298" y="384"/>
                    <a:pt x="5295" y="1"/>
                    <a:pt x="4294" y="1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6788640" y="-1673938"/>
              <a:ext cx="176479" cy="72276"/>
            </a:xfrm>
            <a:custGeom>
              <a:avLst/>
              <a:gdLst/>
              <a:ahLst/>
              <a:cxnLst/>
              <a:rect l="l" t="t" r="r" b="b"/>
              <a:pathLst>
                <a:path w="1802" h="738" fill="none" extrusionOk="0">
                  <a:moveTo>
                    <a:pt x="1" y="1"/>
                  </a:moveTo>
                  <a:cubicBezTo>
                    <a:pt x="1" y="1"/>
                    <a:pt x="1035" y="737"/>
                    <a:pt x="1801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6498362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4" y="0"/>
                  </a:moveTo>
                  <a:cubicBezTo>
                    <a:pt x="1971" y="0"/>
                    <a:pt x="1735" y="95"/>
                    <a:pt x="156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3" y="173"/>
                    <a:pt x="229" y="437"/>
                  </a:cubicBezTo>
                  <a:cubicBezTo>
                    <a:pt x="0" y="785"/>
                    <a:pt x="70" y="1253"/>
                    <a:pt x="368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2" y="0"/>
                    <a:pt x="2204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6984509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5" y="0"/>
                  </a:moveTo>
                  <a:cubicBezTo>
                    <a:pt x="1972" y="0"/>
                    <a:pt x="1739" y="95"/>
                    <a:pt x="157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4" y="173"/>
                    <a:pt x="229" y="437"/>
                  </a:cubicBezTo>
                  <a:cubicBezTo>
                    <a:pt x="0" y="785"/>
                    <a:pt x="70" y="1253"/>
                    <a:pt x="369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3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56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Accuracy</a:t>
            </a:r>
            <a:endParaRPr/>
          </a:p>
        </p:txBody>
      </p:sp>
      <p:pic>
        <p:nvPicPr>
          <p:cNvPr id="1942" name="Google Shape;194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88" y="1174925"/>
            <a:ext cx="7562824" cy="33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3" name="Google Shape;1943;p56"/>
          <p:cNvSpPr/>
          <p:nvPr/>
        </p:nvSpPr>
        <p:spPr>
          <a:xfrm>
            <a:off x="2003350" y="1174925"/>
            <a:ext cx="1007400" cy="906300"/>
          </a:xfrm>
          <a:prstGeom prst="roundRect">
            <a:avLst>
              <a:gd name="adj" fmla="val 23826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8" name="Google Shape;194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76" y="131725"/>
            <a:ext cx="5243850" cy="30071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49" name="Google Shape;1949;p57"/>
          <p:cNvSpPr txBox="1"/>
          <p:nvPr/>
        </p:nvSpPr>
        <p:spPr>
          <a:xfrm>
            <a:off x="692000" y="3326300"/>
            <a:ext cx="7676700" cy="1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 b="1">
                <a:solidFill>
                  <a:srgbClr val="1C283B"/>
                </a:solidFill>
                <a:highlight>
                  <a:srgbClr val="FFFFFF"/>
                </a:highlight>
              </a:rPr>
              <a:t>Receiver Operator Characteristic (ROC), [(TP) / (TP+FN)] </a:t>
            </a:r>
            <a:r>
              <a:rPr lang="es" sz="1350">
                <a:solidFill>
                  <a:srgbClr val="1C283B"/>
                </a:solidFill>
                <a:highlight>
                  <a:srgbClr val="FFFFFF"/>
                </a:highlight>
              </a:rPr>
              <a:t>is used to evaluate classifiers predicting rare events like diseases, such as cardiovascular disease. </a:t>
            </a:r>
            <a:endParaRPr sz="1350">
              <a:solidFill>
                <a:srgbClr val="1C283B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700"/>
              </a:spcBef>
              <a:spcAft>
                <a:spcPts val="1700"/>
              </a:spcAft>
              <a:buNone/>
            </a:pPr>
            <a:r>
              <a:rPr lang="es" sz="1350">
                <a:solidFill>
                  <a:srgbClr val="1C283B"/>
                </a:solidFill>
                <a:highlight>
                  <a:srgbClr val="FFFFFF"/>
                </a:highlight>
              </a:rPr>
              <a:t>In contrast, evaluating performance using </a:t>
            </a:r>
            <a:r>
              <a:rPr lang="es" sz="1350" b="1">
                <a:solidFill>
                  <a:srgbClr val="1C283B"/>
                </a:solidFill>
                <a:highlight>
                  <a:srgbClr val="FFFFFF"/>
                </a:highlight>
              </a:rPr>
              <a:t>Accuracy, [(TP + TN) / (TP + TN + FN + FP)]</a:t>
            </a:r>
            <a:r>
              <a:rPr lang="es" sz="1350">
                <a:solidFill>
                  <a:srgbClr val="1C283B"/>
                </a:solidFill>
                <a:highlight>
                  <a:srgbClr val="FFFFFF"/>
                </a:highlight>
              </a:rPr>
              <a:t> would favor classifiers that always predict a negative outcome for rare events.</a:t>
            </a:r>
            <a:endParaRPr sz="1350">
              <a:solidFill>
                <a:srgbClr val="1C283B"/>
              </a:solidFill>
              <a:highlight>
                <a:srgbClr val="FFFFFF"/>
              </a:highlight>
            </a:endParaRPr>
          </a:p>
        </p:txBody>
      </p:sp>
      <p:pic>
        <p:nvPicPr>
          <p:cNvPr id="1950" name="Google Shape;1950;p57"/>
          <p:cNvPicPr preferRelativeResize="0"/>
          <p:nvPr/>
        </p:nvPicPr>
        <p:blipFill rotWithShape="1">
          <a:blip r:embed="rId4">
            <a:alphaModFix/>
          </a:blip>
          <a:srcRect r="69387" b="71974"/>
          <a:stretch/>
        </p:blipFill>
        <p:spPr>
          <a:xfrm>
            <a:off x="6236050" y="1595650"/>
            <a:ext cx="2315175" cy="9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1" name="Google Shape;1951;p57"/>
          <p:cNvSpPr txBox="1"/>
          <p:nvPr/>
        </p:nvSpPr>
        <p:spPr>
          <a:xfrm>
            <a:off x="6260725" y="131725"/>
            <a:ext cx="2290500" cy="14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ROC Curve Representation</a:t>
            </a:r>
            <a:br>
              <a:rPr lang="es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s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VS</a:t>
            </a:r>
            <a:br>
              <a:rPr lang="es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s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Accuracy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58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Probability of CVD</a:t>
            </a:r>
            <a:endParaRPr/>
          </a:p>
        </p:txBody>
      </p:sp>
      <p:sp>
        <p:nvSpPr>
          <p:cNvPr id="1957" name="Google Shape;1957;p58"/>
          <p:cNvSpPr txBox="1">
            <a:spLocks noGrp="1"/>
          </p:cNvSpPr>
          <p:nvPr>
            <p:ph type="body" idx="1"/>
          </p:nvPr>
        </p:nvSpPr>
        <p:spPr>
          <a:xfrm>
            <a:off x="3807325" y="1728300"/>
            <a:ext cx="3971700" cy="27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/>
              <a:t>Print the first 10 predicted probabilities of two classes - 0 and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/>
              <a:t>0 for chances of not getting CVD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/>
              <a:t>1 shows chances of getting CVD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/>
              <a:t>Probability of CVD shown in %</a:t>
            </a:r>
            <a:endParaRPr/>
          </a:p>
        </p:txBody>
      </p:sp>
      <p:pic>
        <p:nvPicPr>
          <p:cNvPr id="1958" name="Google Shape;195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15" y="1628075"/>
            <a:ext cx="2652411" cy="28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9" name="Google Shape;1959;p58"/>
          <p:cNvSpPr/>
          <p:nvPr/>
        </p:nvSpPr>
        <p:spPr>
          <a:xfrm>
            <a:off x="2679975" y="1494825"/>
            <a:ext cx="1245600" cy="3029700"/>
          </a:xfrm>
          <a:prstGeom prst="roundRect">
            <a:avLst>
              <a:gd name="adj" fmla="val 23826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59"/>
          <p:cNvSpPr txBox="1">
            <a:spLocks noGrp="1"/>
          </p:cNvSpPr>
          <p:nvPr>
            <p:ph type="title"/>
          </p:nvPr>
        </p:nvSpPr>
        <p:spPr>
          <a:xfrm>
            <a:off x="1086300" y="1143819"/>
            <a:ext cx="6971400" cy="3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logistic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regression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60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Logistic Regression</a:t>
            </a:r>
            <a:endParaRPr/>
          </a:p>
        </p:txBody>
      </p:sp>
      <p:sp>
        <p:nvSpPr>
          <p:cNvPr id="1970" name="Google Shape;1970;p60"/>
          <p:cNvSpPr txBox="1">
            <a:spLocks noGrp="1"/>
          </p:cNvSpPr>
          <p:nvPr>
            <p:ph type="body" idx="1"/>
          </p:nvPr>
        </p:nvSpPr>
        <p:spPr>
          <a:xfrm>
            <a:off x="489050" y="1690375"/>
            <a:ext cx="7570800" cy="17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Estimates the probability of an event occurring</a:t>
            </a: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 Aims to solve classification problems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 Risk of CVD (Binomial Variable)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61"/>
          <p:cNvSpPr txBox="1">
            <a:spLocks noGrp="1"/>
          </p:cNvSpPr>
          <p:nvPr>
            <p:ph type="ctrTitle"/>
          </p:nvPr>
        </p:nvSpPr>
        <p:spPr>
          <a:xfrm>
            <a:off x="687800" y="602175"/>
            <a:ext cx="71097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logistic regression</a:t>
            </a:r>
            <a:endParaRPr/>
          </a:p>
        </p:txBody>
      </p:sp>
      <p:pic>
        <p:nvPicPr>
          <p:cNvPr id="1976" name="Google Shape;19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313" y="1608600"/>
            <a:ext cx="4628675" cy="28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7" name="Google Shape;1977;p61"/>
          <p:cNvSpPr/>
          <p:nvPr/>
        </p:nvSpPr>
        <p:spPr>
          <a:xfrm>
            <a:off x="2470750" y="4154600"/>
            <a:ext cx="661200" cy="248400"/>
          </a:xfrm>
          <a:prstGeom prst="roundRect">
            <a:avLst>
              <a:gd name="adj" fmla="val 23826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62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Probability of CVD</a:t>
            </a:r>
            <a:endParaRPr/>
          </a:p>
        </p:txBody>
      </p:sp>
      <p:sp>
        <p:nvSpPr>
          <p:cNvPr id="1983" name="Google Shape;1983;p62"/>
          <p:cNvSpPr txBox="1">
            <a:spLocks noGrp="1"/>
          </p:cNvSpPr>
          <p:nvPr>
            <p:ph type="body" idx="1"/>
          </p:nvPr>
        </p:nvSpPr>
        <p:spPr>
          <a:xfrm>
            <a:off x="3807325" y="1728300"/>
            <a:ext cx="3971700" cy="27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/>
              <a:t>Print the first 10 predicted probabilities of two classes - 0 and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/>
              <a:t>0 for chances of not getting CVD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/>
              <a:t>1 shows chances of getting CVD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/>
              <a:t>Probability of CVD shown in %</a:t>
            </a:r>
            <a:endParaRPr/>
          </a:p>
        </p:txBody>
      </p:sp>
      <p:pic>
        <p:nvPicPr>
          <p:cNvPr id="1984" name="Google Shape;198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950" y="1628075"/>
            <a:ext cx="2573000" cy="28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63"/>
          <p:cNvSpPr txBox="1">
            <a:spLocks noGrp="1"/>
          </p:cNvSpPr>
          <p:nvPr>
            <p:ph type="body" idx="1"/>
          </p:nvPr>
        </p:nvSpPr>
        <p:spPr>
          <a:xfrm>
            <a:off x="1364825" y="1728296"/>
            <a:ext cx="6414300" cy="27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63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ROC</a:t>
            </a:r>
            <a:endParaRPr/>
          </a:p>
        </p:txBody>
      </p:sp>
      <p:pic>
        <p:nvPicPr>
          <p:cNvPr id="1991" name="Google Shape;199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325" y="1144925"/>
            <a:ext cx="7644750" cy="34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64"/>
          <p:cNvSpPr txBox="1">
            <a:spLocks noGrp="1"/>
          </p:cNvSpPr>
          <p:nvPr>
            <p:ph type="title"/>
          </p:nvPr>
        </p:nvSpPr>
        <p:spPr>
          <a:xfrm>
            <a:off x="1086300" y="1159569"/>
            <a:ext cx="6971400" cy="3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/>
              <a:t>hyperparameter</a:t>
            </a:r>
            <a:endParaRPr sz="4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/>
              <a:t>optimisation</a:t>
            </a:r>
            <a:endParaRPr sz="4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/>
              <a:t>(gridsearch)</a:t>
            </a:r>
            <a:endParaRPr sz="4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65"/>
          <p:cNvSpPr txBox="1">
            <a:spLocks noGrp="1"/>
          </p:cNvSpPr>
          <p:nvPr>
            <p:ph type="title"/>
          </p:nvPr>
        </p:nvSpPr>
        <p:spPr>
          <a:xfrm>
            <a:off x="1086300" y="1159569"/>
            <a:ext cx="6971400" cy="3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Improved evaluation</a:t>
            </a:r>
            <a:endParaRPr sz="3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of accuracy</a:t>
            </a:r>
            <a:endParaRPr sz="3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30"/>
          <p:cNvSpPr txBox="1">
            <a:spLocks noGrp="1"/>
          </p:cNvSpPr>
          <p:nvPr>
            <p:ph type="ctrTitle"/>
          </p:nvPr>
        </p:nvSpPr>
        <p:spPr>
          <a:xfrm>
            <a:off x="1817950" y="445175"/>
            <a:ext cx="51135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 Introduction</a:t>
            </a:r>
            <a:endParaRPr/>
          </a:p>
        </p:txBody>
      </p:sp>
      <p:sp>
        <p:nvSpPr>
          <p:cNvPr id="1618" name="Google Shape;1618;p30"/>
          <p:cNvSpPr/>
          <p:nvPr/>
        </p:nvSpPr>
        <p:spPr>
          <a:xfrm>
            <a:off x="1304500" y="1713475"/>
            <a:ext cx="6528300" cy="27234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Cardiovascular diseases (CVD) is one of the leading causes of death globally according to WHO and MOH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34343"/>
                </a:solidFill>
                <a:highlight>
                  <a:srgbClr val="FFFFFF"/>
                </a:highlight>
              </a:rPr>
              <a:t>At least three-quarters of the world's deaths from CVDs occur in low- and middle-income countries, and they often do not have the benefit of primary health care programmes for </a:t>
            </a:r>
            <a:r>
              <a:rPr lang="es" sz="1200" b="1" u="sng">
                <a:solidFill>
                  <a:srgbClr val="FF0000"/>
                </a:solidFill>
                <a:highlight>
                  <a:srgbClr val="FFFFFF"/>
                </a:highlight>
              </a:rPr>
              <a:t>early detection and treatment of people with risk factors for CVDs.</a:t>
            </a:r>
            <a:r>
              <a:rPr lang="es" sz="1200" b="1" u="sng">
                <a:solidFill>
                  <a:srgbClr val="434343"/>
                </a:solidFill>
                <a:highlight>
                  <a:srgbClr val="FFFFFF"/>
                </a:highlight>
              </a:rPr>
              <a:t> </a:t>
            </a:r>
            <a:endParaRPr sz="2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66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Gridsearch cv</a:t>
            </a:r>
            <a:endParaRPr/>
          </a:p>
        </p:txBody>
      </p:sp>
      <p:sp>
        <p:nvSpPr>
          <p:cNvPr id="2007" name="Google Shape;2007;p66"/>
          <p:cNvSpPr txBox="1">
            <a:spLocks noGrp="1"/>
          </p:cNvSpPr>
          <p:nvPr>
            <p:ph type="body" idx="1"/>
          </p:nvPr>
        </p:nvSpPr>
        <p:spPr>
          <a:xfrm>
            <a:off x="1002875" y="1785450"/>
            <a:ext cx="6399000" cy="27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a different combination of all the specified hyperparameters and their values and calculates the performance for each combination and selects the best value for the hyperparameters.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makes the processing time-consuming and expensive based on the number of hyperparameters involved.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67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ROC</a:t>
            </a:r>
            <a:endParaRPr/>
          </a:p>
        </p:txBody>
      </p:sp>
      <p:pic>
        <p:nvPicPr>
          <p:cNvPr id="2013" name="Google Shape;201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88" y="1147900"/>
            <a:ext cx="7661776" cy="34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68"/>
          <p:cNvSpPr txBox="1">
            <a:spLocks noGrp="1"/>
          </p:cNvSpPr>
          <p:nvPr>
            <p:ph type="ctrTitle"/>
          </p:nvPr>
        </p:nvSpPr>
        <p:spPr>
          <a:xfrm>
            <a:off x="1105950" y="385575"/>
            <a:ext cx="63150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k-folds cross validation</a:t>
            </a:r>
            <a:endParaRPr/>
          </a:p>
        </p:txBody>
      </p:sp>
      <p:sp>
        <p:nvSpPr>
          <p:cNvPr id="2019" name="Google Shape;2019;p68"/>
          <p:cNvSpPr txBox="1">
            <a:spLocks noGrp="1"/>
          </p:cNvSpPr>
          <p:nvPr>
            <p:ph type="body" idx="1"/>
          </p:nvPr>
        </p:nvSpPr>
        <p:spPr>
          <a:xfrm>
            <a:off x="907625" y="1804496"/>
            <a:ext cx="6414300" cy="27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Cardio_opt dataset is divided into k subsets or folds.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is trained and evaluated k times, using a different fold as the validation set each time.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metrics from each fold are averaged to estimate the model's generalization performance.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69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k-folds</a:t>
            </a:r>
            <a:endParaRPr/>
          </a:p>
        </p:txBody>
      </p:sp>
      <p:pic>
        <p:nvPicPr>
          <p:cNvPr id="2025" name="Google Shape;202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50" y="1193025"/>
            <a:ext cx="7625950" cy="33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6" name="Google Shape;202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50" y="1193025"/>
            <a:ext cx="7625950" cy="33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7" name="Google Shape;2027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050" y="1193024"/>
            <a:ext cx="7583549" cy="33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70"/>
          <p:cNvSpPr/>
          <p:nvPr/>
        </p:nvSpPr>
        <p:spPr>
          <a:xfrm>
            <a:off x="1424749" y="2990668"/>
            <a:ext cx="6294900" cy="1366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3" name="Google Shape;2033;p70"/>
          <p:cNvGrpSpPr/>
          <p:nvPr/>
        </p:nvGrpSpPr>
        <p:grpSpPr>
          <a:xfrm>
            <a:off x="1070900" y="1349827"/>
            <a:ext cx="7002600" cy="1472398"/>
            <a:chOff x="1070900" y="1809477"/>
            <a:chExt cx="7002600" cy="1472398"/>
          </a:xfrm>
        </p:grpSpPr>
        <p:sp>
          <p:nvSpPr>
            <p:cNvPr id="2034" name="Google Shape;2034;p70"/>
            <p:cNvSpPr/>
            <p:nvPr/>
          </p:nvSpPr>
          <p:spPr>
            <a:xfrm>
              <a:off x="1070900" y="1961575"/>
              <a:ext cx="7002600" cy="13203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0"/>
            <p:cNvSpPr/>
            <p:nvPr/>
          </p:nvSpPr>
          <p:spPr>
            <a:xfrm>
              <a:off x="1070900" y="1809477"/>
              <a:ext cx="7002600" cy="12795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6" name="Google Shape;2036;p70"/>
          <p:cNvSpPr txBox="1">
            <a:spLocks noGrp="1"/>
          </p:cNvSpPr>
          <p:nvPr>
            <p:ph type="title"/>
          </p:nvPr>
        </p:nvSpPr>
        <p:spPr>
          <a:xfrm>
            <a:off x="1086300" y="1349827"/>
            <a:ext cx="6971400" cy="13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Conclusion</a:t>
            </a:r>
            <a:endParaRPr sz="4000"/>
          </a:p>
        </p:txBody>
      </p:sp>
      <p:sp>
        <p:nvSpPr>
          <p:cNvPr id="2037" name="Google Shape;2037;p70"/>
          <p:cNvSpPr txBox="1">
            <a:spLocks noGrp="1"/>
          </p:cNvSpPr>
          <p:nvPr>
            <p:ph type="subTitle" idx="1"/>
          </p:nvPr>
        </p:nvSpPr>
        <p:spPr>
          <a:xfrm>
            <a:off x="1654350" y="3082168"/>
            <a:ext cx="5835300" cy="1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Summary</a:t>
            </a:r>
            <a:endParaRPr/>
          </a:p>
        </p:txBody>
      </p:sp>
      <p:grpSp>
        <p:nvGrpSpPr>
          <p:cNvPr id="2038" name="Google Shape;2038;p70"/>
          <p:cNvGrpSpPr/>
          <p:nvPr/>
        </p:nvGrpSpPr>
        <p:grpSpPr>
          <a:xfrm rot="-727465" flipH="1">
            <a:off x="7307500" y="2751096"/>
            <a:ext cx="1152751" cy="1848476"/>
            <a:chOff x="10740175" y="552419"/>
            <a:chExt cx="1095062" cy="1755969"/>
          </a:xfrm>
        </p:grpSpPr>
        <p:sp>
          <p:nvSpPr>
            <p:cNvPr id="2039" name="Google Shape;2039;p70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0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0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0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0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0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0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6" name="Google Shape;2046;p70"/>
          <p:cNvSpPr/>
          <p:nvPr/>
        </p:nvSpPr>
        <p:spPr>
          <a:xfrm>
            <a:off x="417138" y="2206796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70"/>
          <p:cNvSpPr/>
          <p:nvPr/>
        </p:nvSpPr>
        <p:spPr>
          <a:xfrm>
            <a:off x="5986950" y="3438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8" name="Google Shape;2048;p70"/>
          <p:cNvGrpSpPr/>
          <p:nvPr/>
        </p:nvGrpSpPr>
        <p:grpSpPr>
          <a:xfrm>
            <a:off x="7913691" y="1020105"/>
            <a:ext cx="654284" cy="595448"/>
            <a:chOff x="6457425" y="-2097210"/>
            <a:chExt cx="841847" cy="766146"/>
          </a:xfrm>
        </p:grpSpPr>
        <p:sp>
          <p:nvSpPr>
            <p:cNvPr id="2049" name="Google Shape;2049;p70"/>
            <p:cNvSpPr/>
            <p:nvPr/>
          </p:nvSpPr>
          <p:spPr>
            <a:xfrm>
              <a:off x="6457425" y="-2097210"/>
              <a:ext cx="840870" cy="766146"/>
            </a:xfrm>
            <a:custGeom>
              <a:avLst/>
              <a:gdLst/>
              <a:ahLst/>
              <a:cxnLst/>
              <a:rect l="l" t="t" r="r" b="b"/>
              <a:pathLst>
                <a:path w="8586" h="7823" extrusionOk="0">
                  <a:moveTo>
                    <a:pt x="4294" y="1"/>
                  </a:moveTo>
                  <a:cubicBezTo>
                    <a:pt x="3293" y="1"/>
                    <a:pt x="2294" y="384"/>
                    <a:pt x="1533" y="1150"/>
                  </a:cubicBezTo>
                  <a:cubicBezTo>
                    <a:pt x="1" y="2672"/>
                    <a:pt x="1" y="5149"/>
                    <a:pt x="1533" y="6681"/>
                  </a:cubicBezTo>
                  <a:cubicBezTo>
                    <a:pt x="2294" y="7442"/>
                    <a:pt x="3293" y="7822"/>
                    <a:pt x="4294" y="7822"/>
                  </a:cubicBezTo>
                  <a:cubicBezTo>
                    <a:pt x="5295" y="7822"/>
                    <a:pt x="6298" y="7442"/>
                    <a:pt x="7064" y="6681"/>
                  </a:cubicBezTo>
                  <a:cubicBezTo>
                    <a:pt x="8586" y="5149"/>
                    <a:pt x="8586" y="2672"/>
                    <a:pt x="7064" y="1150"/>
                  </a:cubicBezTo>
                  <a:cubicBezTo>
                    <a:pt x="6298" y="384"/>
                    <a:pt x="5295" y="1"/>
                    <a:pt x="4294" y="1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0"/>
            <p:cNvSpPr/>
            <p:nvPr/>
          </p:nvSpPr>
          <p:spPr>
            <a:xfrm>
              <a:off x="6788640" y="-1673938"/>
              <a:ext cx="176479" cy="72276"/>
            </a:xfrm>
            <a:custGeom>
              <a:avLst/>
              <a:gdLst/>
              <a:ahLst/>
              <a:cxnLst/>
              <a:rect l="l" t="t" r="r" b="b"/>
              <a:pathLst>
                <a:path w="1802" h="738" fill="none" extrusionOk="0">
                  <a:moveTo>
                    <a:pt x="1" y="1"/>
                  </a:moveTo>
                  <a:cubicBezTo>
                    <a:pt x="1" y="1"/>
                    <a:pt x="1035" y="737"/>
                    <a:pt x="1801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0"/>
            <p:cNvSpPr/>
            <p:nvPr/>
          </p:nvSpPr>
          <p:spPr>
            <a:xfrm>
              <a:off x="6498362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4" y="0"/>
                  </a:moveTo>
                  <a:cubicBezTo>
                    <a:pt x="1971" y="0"/>
                    <a:pt x="1735" y="95"/>
                    <a:pt x="156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3" y="173"/>
                    <a:pt x="229" y="437"/>
                  </a:cubicBezTo>
                  <a:cubicBezTo>
                    <a:pt x="0" y="785"/>
                    <a:pt x="70" y="1253"/>
                    <a:pt x="368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2" y="0"/>
                    <a:pt x="2204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0"/>
            <p:cNvSpPr/>
            <p:nvPr/>
          </p:nvSpPr>
          <p:spPr>
            <a:xfrm>
              <a:off x="6984509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5" y="0"/>
                  </a:moveTo>
                  <a:cubicBezTo>
                    <a:pt x="1972" y="0"/>
                    <a:pt x="1739" y="95"/>
                    <a:pt x="157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4" y="173"/>
                    <a:pt x="229" y="437"/>
                  </a:cubicBezTo>
                  <a:cubicBezTo>
                    <a:pt x="0" y="785"/>
                    <a:pt x="70" y="1253"/>
                    <a:pt x="369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3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71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Division of Project</a:t>
            </a:r>
            <a:endParaRPr/>
          </a:p>
        </p:txBody>
      </p:sp>
      <p:sp>
        <p:nvSpPr>
          <p:cNvPr id="2058" name="Google Shape;2058;p71"/>
          <p:cNvSpPr txBox="1">
            <a:spLocks noGrp="1"/>
          </p:cNvSpPr>
          <p:nvPr>
            <p:ph type="body" idx="1"/>
          </p:nvPr>
        </p:nvSpPr>
        <p:spPr>
          <a:xfrm>
            <a:off x="698500" y="1153300"/>
            <a:ext cx="3801900" cy="34290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 b="1">
                <a:solidFill>
                  <a:srgbClr val="000000"/>
                </a:solidFill>
              </a:rPr>
              <a:t>Kern Yang</a:t>
            </a:r>
            <a:endParaRPr sz="1250" b="1">
              <a:solidFill>
                <a:srgbClr val="000000"/>
              </a:solidFill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Char char="-"/>
            </a:pPr>
            <a:r>
              <a:rPr lang="es" sz="1250">
                <a:solidFill>
                  <a:srgbClr val="000000"/>
                </a:solidFill>
              </a:rPr>
              <a:t>Introduction</a:t>
            </a:r>
            <a:endParaRPr sz="1250">
              <a:solidFill>
                <a:srgbClr val="000000"/>
              </a:solidFill>
            </a:endParaRPr>
          </a:p>
          <a:p>
            <a:pPr marL="914400" lvl="1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Char char="-"/>
            </a:pPr>
            <a:r>
              <a:rPr lang="es" sz="1250">
                <a:solidFill>
                  <a:srgbClr val="000000"/>
                </a:solidFill>
              </a:rPr>
              <a:t>Problem Statement</a:t>
            </a:r>
            <a:endParaRPr sz="1250">
              <a:solidFill>
                <a:srgbClr val="000000"/>
              </a:solidFill>
            </a:endParaRPr>
          </a:p>
          <a:p>
            <a:pPr marL="914400" lvl="1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Char char="-"/>
            </a:pPr>
            <a:r>
              <a:rPr lang="es" sz="1250">
                <a:solidFill>
                  <a:srgbClr val="000000"/>
                </a:solidFill>
              </a:rPr>
              <a:t>Problem Objective</a:t>
            </a:r>
            <a:endParaRPr sz="1250">
              <a:solidFill>
                <a:srgbClr val="000000"/>
              </a:solidFill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Char char="-"/>
            </a:pPr>
            <a:r>
              <a:rPr lang="es" sz="1250">
                <a:solidFill>
                  <a:srgbClr val="000000"/>
                </a:solidFill>
              </a:rPr>
              <a:t>Conclusion</a:t>
            </a:r>
            <a:endParaRPr sz="1250">
              <a:solidFill>
                <a:srgbClr val="000000"/>
              </a:solidFill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Char char="-"/>
            </a:pPr>
            <a:r>
              <a:rPr lang="es" sz="1250">
                <a:solidFill>
                  <a:srgbClr val="000000"/>
                </a:solidFill>
              </a:rPr>
              <a:t>Dataset Prep</a:t>
            </a:r>
            <a:endParaRPr sz="1250">
              <a:solidFill>
                <a:srgbClr val="000000"/>
              </a:solidFill>
            </a:endParaRPr>
          </a:p>
          <a:p>
            <a:pPr marL="914400" lvl="1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Char char="-"/>
            </a:pPr>
            <a:r>
              <a:rPr lang="es" sz="1250">
                <a:solidFill>
                  <a:srgbClr val="000000"/>
                </a:solidFill>
              </a:rPr>
              <a:t>Initialisation &amp; Acquisition</a:t>
            </a:r>
            <a:endParaRPr sz="1250">
              <a:solidFill>
                <a:srgbClr val="000000"/>
              </a:solidFill>
            </a:endParaRPr>
          </a:p>
          <a:p>
            <a:pPr marL="914400" lvl="1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Char char="-"/>
            </a:pPr>
            <a:r>
              <a:rPr lang="es" sz="1250">
                <a:solidFill>
                  <a:srgbClr val="000000"/>
                </a:solidFill>
              </a:rPr>
              <a:t>Dataset Clarity</a:t>
            </a:r>
            <a:endParaRPr sz="125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50" b="1">
                <a:solidFill>
                  <a:srgbClr val="000000"/>
                </a:solidFill>
              </a:rPr>
              <a:t>Shao Chi</a:t>
            </a:r>
            <a:endParaRPr sz="1250" b="1">
              <a:solidFill>
                <a:srgbClr val="000000"/>
              </a:solidFill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Char char="-"/>
            </a:pPr>
            <a:r>
              <a:rPr lang="es" sz="1250">
                <a:solidFill>
                  <a:srgbClr val="000000"/>
                </a:solidFill>
              </a:rPr>
              <a:t>Data Preparation</a:t>
            </a:r>
            <a:endParaRPr sz="1250">
              <a:solidFill>
                <a:srgbClr val="000000"/>
              </a:solidFill>
            </a:endParaRPr>
          </a:p>
          <a:p>
            <a:pPr marL="914400" lvl="1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Char char="-"/>
            </a:pPr>
            <a:r>
              <a:rPr lang="es" sz="1250">
                <a:solidFill>
                  <a:srgbClr val="000000"/>
                </a:solidFill>
              </a:rPr>
              <a:t>Dataset Clarity</a:t>
            </a:r>
            <a:endParaRPr sz="1250">
              <a:solidFill>
                <a:srgbClr val="000000"/>
              </a:solidFill>
            </a:endParaRPr>
          </a:p>
          <a:p>
            <a:pPr marL="914400" lvl="1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Char char="-"/>
            </a:pPr>
            <a:r>
              <a:rPr lang="es" sz="1250">
                <a:solidFill>
                  <a:srgbClr val="000000"/>
                </a:solidFill>
              </a:rPr>
              <a:t>Anomaly and Outlier Removal</a:t>
            </a:r>
            <a:endParaRPr sz="1250">
              <a:solidFill>
                <a:srgbClr val="000000"/>
              </a:solidFill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Char char="-"/>
            </a:pPr>
            <a:r>
              <a:rPr lang="es" sz="1250">
                <a:solidFill>
                  <a:srgbClr val="000000"/>
                </a:solidFill>
              </a:rPr>
              <a:t>Data Analysis and Visualisation</a:t>
            </a:r>
            <a:endParaRPr sz="1250">
              <a:solidFill>
                <a:srgbClr val="000000"/>
              </a:solidFill>
            </a:endParaRPr>
          </a:p>
          <a:p>
            <a:pPr marL="914400" lvl="1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Char char="-"/>
            </a:pPr>
            <a:r>
              <a:rPr lang="es" sz="1250">
                <a:solidFill>
                  <a:srgbClr val="000000"/>
                </a:solidFill>
              </a:rPr>
              <a:t>Decision Tree Model</a:t>
            </a:r>
            <a:endParaRPr sz="1250">
              <a:solidFill>
                <a:srgbClr val="000000"/>
              </a:solidFill>
            </a:endParaRPr>
          </a:p>
          <a:p>
            <a:pPr marL="1371600" lvl="2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Char char="-"/>
            </a:pPr>
            <a:r>
              <a:rPr lang="es" sz="1250">
                <a:solidFill>
                  <a:srgbClr val="000000"/>
                </a:solidFill>
              </a:rPr>
              <a:t>Confusion Matrix</a:t>
            </a:r>
            <a:endParaRPr sz="1250">
              <a:solidFill>
                <a:srgbClr val="000000"/>
              </a:solidFill>
            </a:endParaRPr>
          </a:p>
          <a:p>
            <a:pPr marL="914400" lvl="1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Char char="-"/>
            </a:pPr>
            <a:r>
              <a:rPr lang="es" sz="1250">
                <a:solidFill>
                  <a:srgbClr val="000000"/>
                </a:solidFill>
              </a:rPr>
              <a:t>Correlation Heatmap</a:t>
            </a:r>
            <a:endParaRPr sz="1250">
              <a:solidFill>
                <a:srgbClr val="000000"/>
              </a:solidFill>
            </a:endParaRPr>
          </a:p>
        </p:txBody>
      </p:sp>
      <p:sp>
        <p:nvSpPr>
          <p:cNvPr id="2059" name="Google Shape;2059;p71"/>
          <p:cNvSpPr txBox="1">
            <a:spLocks noGrp="1"/>
          </p:cNvSpPr>
          <p:nvPr>
            <p:ph type="body" idx="1"/>
          </p:nvPr>
        </p:nvSpPr>
        <p:spPr>
          <a:xfrm>
            <a:off x="4500575" y="1153200"/>
            <a:ext cx="3921000" cy="34290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/>
              <a:t>Nicholas</a:t>
            </a: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/>
              <a:t>Feature Engineering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/>
              <a:t>BMI Secondary Relationship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/>
              <a:t>MAP Secondary Relationship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/>
              <a:t>LSF Secondary Relationship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/>
              <a:t>Gaussian Naive-Bayes Model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00" b="1"/>
              <a:t>Wayne</a:t>
            </a: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/>
              <a:t>Logistic Regression Model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/>
              <a:t>ROC Curve Plotting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/>
              <a:t>Hyperparameter Optimisation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/>
              <a:t>Grid Search Method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/>
              <a:t>Improved Evaluation of Accuracy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/>
              <a:t>K-Fold Cross Validation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72"/>
          <p:cNvSpPr txBox="1">
            <a:spLocks noGrp="1"/>
          </p:cNvSpPr>
          <p:nvPr>
            <p:ph type="body" idx="4294967295"/>
          </p:nvPr>
        </p:nvSpPr>
        <p:spPr>
          <a:xfrm>
            <a:off x="0" y="505675"/>
            <a:ext cx="9144000" cy="3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Used For This Project: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 [3.02s]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0.718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Naive Bayes: Fast and Simple, Low Sensitivity [49.6ms]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= 0.696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Sensitivity = 0.7607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Regression: Longer, Higher Sensitivity [1.08s]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[K Fold]  = 0.7105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Sensitivity = 0.7675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Grid Search: Optimisation method, takes the longest time, gives highest Sensitivity. [28.1s]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[K Fold] = 0.7104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Sensitivity = 0.7676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Through the use of various models, we are able to predict whether a person will get Cardiovascular Disease, with a Sensitivity Rate of 76.8%</a:t>
            </a: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5" name="Google Shape;2065;p72"/>
          <p:cNvSpPr txBox="1">
            <a:spLocks noGrp="1"/>
          </p:cNvSpPr>
          <p:nvPr>
            <p:ph type="ctrTitle" idx="4294967295"/>
          </p:nvPr>
        </p:nvSpPr>
        <p:spPr>
          <a:xfrm>
            <a:off x="130875" y="0"/>
            <a:ext cx="6067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How does our model solve the problem?</a:t>
            </a:r>
            <a:endParaRPr sz="2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73"/>
          <p:cNvSpPr txBox="1">
            <a:spLocks noGrp="1"/>
          </p:cNvSpPr>
          <p:nvPr>
            <p:ph type="body" idx="1"/>
          </p:nvPr>
        </p:nvSpPr>
        <p:spPr>
          <a:xfrm>
            <a:off x="1364825" y="1728296"/>
            <a:ext cx="6414300" cy="27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Q&amp;A</a:t>
            </a:r>
            <a:endParaRPr sz="6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74"/>
          <p:cNvSpPr txBox="1">
            <a:spLocks noGrp="1"/>
          </p:cNvSpPr>
          <p:nvPr>
            <p:ph type="body" idx="1"/>
          </p:nvPr>
        </p:nvSpPr>
        <p:spPr>
          <a:xfrm>
            <a:off x="1364825" y="1728296"/>
            <a:ext cx="6414300" cy="27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Thank You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^_^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1"/>
          <p:cNvSpPr txBox="1">
            <a:spLocks noGrp="1"/>
          </p:cNvSpPr>
          <p:nvPr>
            <p:ph type="ctrTitle"/>
          </p:nvPr>
        </p:nvSpPr>
        <p:spPr>
          <a:xfrm>
            <a:off x="1817950" y="445175"/>
            <a:ext cx="51135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 Statement</a:t>
            </a:r>
            <a:endParaRPr/>
          </a:p>
        </p:txBody>
      </p:sp>
      <p:sp>
        <p:nvSpPr>
          <p:cNvPr id="1624" name="Google Shape;1624;p31"/>
          <p:cNvSpPr/>
          <p:nvPr/>
        </p:nvSpPr>
        <p:spPr>
          <a:xfrm>
            <a:off x="1304500" y="1713475"/>
            <a:ext cx="6528300" cy="27234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Cardiovascular diseases are prevalent, and early detection is crucial for effective treatment.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2"/>
          <p:cNvSpPr txBox="1">
            <a:spLocks noGrp="1"/>
          </p:cNvSpPr>
          <p:nvPr>
            <p:ph type="ctrTitle"/>
          </p:nvPr>
        </p:nvSpPr>
        <p:spPr>
          <a:xfrm>
            <a:off x="1817950" y="445175"/>
            <a:ext cx="51135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 Objective</a:t>
            </a:r>
            <a:endParaRPr/>
          </a:p>
        </p:txBody>
      </p:sp>
      <p:sp>
        <p:nvSpPr>
          <p:cNvPr id="1630" name="Google Shape;1630;p32"/>
          <p:cNvSpPr/>
          <p:nvPr/>
        </p:nvSpPr>
        <p:spPr>
          <a:xfrm>
            <a:off x="1307850" y="1674600"/>
            <a:ext cx="6528300" cy="2723400"/>
          </a:xfrm>
          <a:prstGeom prst="roundRect">
            <a:avLst>
              <a:gd name="adj" fmla="val 11803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434343"/>
                </a:solidFill>
              </a:rPr>
              <a:t>Identify the most predictive variables for early detection and warning of cardiovascular diseases, and predict the chance of getting cardiovascular disease.</a:t>
            </a:r>
            <a:endParaRPr sz="1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Binary Classification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Multi-variable Classification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33"/>
          <p:cNvSpPr/>
          <p:nvPr/>
        </p:nvSpPr>
        <p:spPr>
          <a:xfrm>
            <a:off x="1424749" y="2990668"/>
            <a:ext cx="6294900" cy="1366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6" name="Google Shape;1636;p33"/>
          <p:cNvGrpSpPr/>
          <p:nvPr/>
        </p:nvGrpSpPr>
        <p:grpSpPr>
          <a:xfrm>
            <a:off x="1070900" y="1349827"/>
            <a:ext cx="7002600" cy="1472398"/>
            <a:chOff x="1070900" y="1809477"/>
            <a:chExt cx="7002600" cy="1472398"/>
          </a:xfrm>
        </p:grpSpPr>
        <p:sp>
          <p:nvSpPr>
            <p:cNvPr id="1637" name="Google Shape;1637;p33"/>
            <p:cNvSpPr/>
            <p:nvPr/>
          </p:nvSpPr>
          <p:spPr>
            <a:xfrm>
              <a:off x="1070900" y="1961575"/>
              <a:ext cx="7002600" cy="13203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1070900" y="1809477"/>
              <a:ext cx="7002600" cy="12795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9" name="Google Shape;1639;p33"/>
          <p:cNvSpPr txBox="1">
            <a:spLocks noGrp="1"/>
          </p:cNvSpPr>
          <p:nvPr>
            <p:ph type="title"/>
          </p:nvPr>
        </p:nvSpPr>
        <p:spPr>
          <a:xfrm>
            <a:off x="1086300" y="1349827"/>
            <a:ext cx="6971400" cy="13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/>
              <a:t>Data Preparation</a:t>
            </a:r>
            <a:endParaRPr sz="5100"/>
          </a:p>
        </p:txBody>
      </p:sp>
      <p:sp>
        <p:nvSpPr>
          <p:cNvPr id="1640" name="Google Shape;1640;p33"/>
          <p:cNvSpPr txBox="1">
            <a:spLocks noGrp="1"/>
          </p:cNvSpPr>
          <p:nvPr>
            <p:ph type="subTitle" idx="1"/>
          </p:nvPr>
        </p:nvSpPr>
        <p:spPr>
          <a:xfrm>
            <a:off x="1654350" y="3082168"/>
            <a:ext cx="5835300" cy="1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 Clarity, Removing Outliers</a:t>
            </a:r>
            <a:endParaRPr/>
          </a:p>
        </p:txBody>
      </p:sp>
      <p:grpSp>
        <p:nvGrpSpPr>
          <p:cNvPr id="1641" name="Google Shape;1641;p33"/>
          <p:cNvGrpSpPr/>
          <p:nvPr/>
        </p:nvGrpSpPr>
        <p:grpSpPr>
          <a:xfrm rot="-727465" flipH="1">
            <a:off x="7307500" y="2751096"/>
            <a:ext cx="1152751" cy="1848476"/>
            <a:chOff x="10740175" y="552419"/>
            <a:chExt cx="1095062" cy="1755969"/>
          </a:xfrm>
        </p:grpSpPr>
        <p:sp>
          <p:nvSpPr>
            <p:cNvPr id="1642" name="Google Shape;1642;p33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9" name="Google Shape;1649;p33"/>
          <p:cNvSpPr/>
          <p:nvPr/>
        </p:nvSpPr>
        <p:spPr>
          <a:xfrm>
            <a:off x="417138" y="2206796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33"/>
          <p:cNvSpPr/>
          <p:nvPr/>
        </p:nvSpPr>
        <p:spPr>
          <a:xfrm>
            <a:off x="5986950" y="3438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1" name="Google Shape;1651;p33"/>
          <p:cNvGrpSpPr/>
          <p:nvPr/>
        </p:nvGrpSpPr>
        <p:grpSpPr>
          <a:xfrm>
            <a:off x="7913691" y="1020105"/>
            <a:ext cx="654284" cy="595448"/>
            <a:chOff x="6457425" y="-2097210"/>
            <a:chExt cx="841847" cy="766146"/>
          </a:xfrm>
        </p:grpSpPr>
        <p:sp>
          <p:nvSpPr>
            <p:cNvPr id="1652" name="Google Shape;1652;p33"/>
            <p:cNvSpPr/>
            <p:nvPr/>
          </p:nvSpPr>
          <p:spPr>
            <a:xfrm>
              <a:off x="6457425" y="-2097210"/>
              <a:ext cx="840870" cy="766146"/>
            </a:xfrm>
            <a:custGeom>
              <a:avLst/>
              <a:gdLst/>
              <a:ahLst/>
              <a:cxnLst/>
              <a:rect l="l" t="t" r="r" b="b"/>
              <a:pathLst>
                <a:path w="8586" h="7823" extrusionOk="0">
                  <a:moveTo>
                    <a:pt x="4294" y="1"/>
                  </a:moveTo>
                  <a:cubicBezTo>
                    <a:pt x="3293" y="1"/>
                    <a:pt x="2294" y="384"/>
                    <a:pt x="1533" y="1150"/>
                  </a:cubicBezTo>
                  <a:cubicBezTo>
                    <a:pt x="1" y="2672"/>
                    <a:pt x="1" y="5149"/>
                    <a:pt x="1533" y="6681"/>
                  </a:cubicBezTo>
                  <a:cubicBezTo>
                    <a:pt x="2294" y="7442"/>
                    <a:pt x="3293" y="7822"/>
                    <a:pt x="4294" y="7822"/>
                  </a:cubicBezTo>
                  <a:cubicBezTo>
                    <a:pt x="5295" y="7822"/>
                    <a:pt x="6298" y="7442"/>
                    <a:pt x="7064" y="6681"/>
                  </a:cubicBezTo>
                  <a:cubicBezTo>
                    <a:pt x="8586" y="5149"/>
                    <a:pt x="8586" y="2672"/>
                    <a:pt x="7064" y="1150"/>
                  </a:cubicBezTo>
                  <a:cubicBezTo>
                    <a:pt x="6298" y="384"/>
                    <a:pt x="5295" y="1"/>
                    <a:pt x="4294" y="1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3"/>
            <p:cNvSpPr/>
            <p:nvPr/>
          </p:nvSpPr>
          <p:spPr>
            <a:xfrm>
              <a:off x="6788640" y="-1673938"/>
              <a:ext cx="176479" cy="72276"/>
            </a:xfrm>
            <a:custGeom>
              <a:avLst/>
              <a:gdLst/>
              <a:ahLst/>
              <a:cxnLst/>
              <a:rect l="l" t="t" r="r" b="b"/>
              <a:pathLst>
                <a:path w="1802" h="738" fill="none" extrusionOk="0">
                  <a:moveTo>
                    <a:pt x="1" y="1"/>
                  </a:moveTo>
                  <a:cubicBezTo>
                    <a:pt x="1" y="1"/>
                    <a:pt x="1035" y="737"/>
                    <a:pt x="1801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3"/>
            <p:cNvSpPr/>
            <p:nvPr/>
          </p:nvSpPr>
          <p:spPr>
            <a:xfrm>
              <a:off x="6498362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4" y="0"/>
                  </a:moveTo>
                  <a:cubicBezTo>
                    <a:pt x="1971" y="0"/>
                    <a:pt x="1735" y="95"/>
                    <a:pt x="156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3" y="173"/>
                    <a:pt x="229" y="437"/>
                  </a:cubicBezTo>
                  <a:cubicBezTo>
                    <a:pt x="0" y="785"/>
                    <a:pt x="70" y="1253"/>
                    <a:pt x="368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2" y="0"/>
                    <a:pt x="2204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3"/>
            <p:cNvSpPr/>
            <p:nvPr/>
          </p:nvSpPr>
          <p:spPr>
            <a:xfrm>
              <a:off x="6984509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5" y="0"/>
                  </a:moveTo>
                  <a:cubicBezTo>
                    <a:pt x="1972" y="0"/>
                    <a:pt x="1739" y="95"/>
                    <a:pt x="157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4" y="173"/>
                    <a:pt x="229" y="437"/>
                  </a:cubicBezTo>
                  <a:cubicBezTo>
                    <a:pt x="0" y="785"/>
                    <a:pt x="70" y="1253"/>
                    <a:pt x="369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3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34"/>
          <p:cNvSpPr txBox="1">
            <a:spLocks noGrp="1"/>
          </p:cNvSpPr>
          <p:nvPr>
            <p:ph type="title"/>
          </p:nvPr>
        </p:nvSpPr>
        <p:spPr>
          <a:xfrm>
            <a:off x="1086300" y="1128076"/>
            <a:ext cx="69714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Clarity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5" name="Google Shape;1665;p35"/>
          <p:cNvPicPr preferRelativeResize="0"/>
          <p:nvPr/>
        </p:nvPicPr>
        <p:blipFill rotWithShape="1">
          <a:blip r:embed="rId3">
            <a:alphaModFix/>
          </a:blip>
          <a:srcRect l="2543"/>
          <a:stretch/>
        </p:blipFill>
        <p:spPr>
          <a:xfrm>
            <a:off x="93150" y="65250"/>
            <a:ext cx="8915374" cy="2118818"/>
          </a:xfrm>
          <a:prstGeom prst="rect">
            <a:avLst/>
          </a:prstGeom>
          <a:noFill/>
          <a:ln>
            <a:noFill/>
          </a:ln>
        </p:spPr>
      </p:pic>
      <p:sp>
        <p:nvSpPr>
          <p:cNvPr id="1666" name="Google Shape;1666;p35"/>
          <p:cNvSpPr txBox="1"/>
          <p:nvPr/>
        </p:nvSpPr>
        <p:spPr>
          <a:xfrm>
            <a:off x="93150" y="2248350"/>
            <a:ext cx="5385600" cy="2707500"/>
          </a:xfrm>
          <a:prstGeom prst="rect">
            <a:avLst/>
          </a:prstGeom>
          <a:solidFill>
            <a:srgbClr val="FFF8F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oppins Light"/>
                <a:ea typeface="Poppins Light"/>
                <a:cs typeface="Poppins Light"/>
                <a:sym typeface="Poppins Light"/>
              </a:rPr>
              <a:t>Using df.describe, we can clearly see that 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es" b="1">
                <a:latin typeface="Poppins"/>
                <a:ea typeface="Poppins"/>
                <a:cs typeface="Poppins"/>
                <a:sym typeface="Poppins"/>
              </a:rPr>
              <a:t>Age is not displayed in years, but in days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-"/>
            </a:pPr>
            <a:r>
              <a:rPr lang="es">
                <a:latin typeface="Poppins Light"/>
                <a:ea typeface="Poppins Light"/>
                <a:cs typeface="Poppins Light"/>
                <a:sym typeface="Poppins Light"/>
              </a:rPr>
              <a:t>Although Minimum Age = (10798/365) = </a:t>
            </a:r>
            <a:r>
              <a:rPr lang="es" b="1">
                <a:latin typeface="Poppins"/>
                <a:ea typeface="Poppins"/>
                <a:cs typeface="Poppins"/>
                <a:sym typeface="Poppins"/>
              </a:rPr>
              <a:t>29 Years Old,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-"/>
            </a:pPr>
            <a:r>
              <a:rPr lang="es" b="1">
                <a:latin typeface="Poppins"/>
                <a:ea typeface="Poppins"/>
                <a:cs typeface="Poppins"/>
                <a:sym typeface="Poppins"/>
              </a:rPr>
              <a:t>Minimum Height is 55cm</a:t>
            </a:r>
            <a:r>
              <a:rPr lang="es">
                <a:latin typeface="Poppins Light"/>
                <a:ea typeface="Poppins Light"/>
                <a:cs typeface="Poppins Light"/>
                <a:sym typeface="Poppins Light"/>
              </a:rPr>
              <a:t>, which is wrong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-"/>
            </a:pPr>
            <a:r>
              <a:rPr lang="es" b="1">
                <a:latin typeface="Poppins"/>
                <a:ea typeface="Poppins"/>
                <a:cs typeface="Poppins"/>
                <a:sym typeface="Poppins"/>
              </a:rPr>
              <a:t>Minimum Weight is 10kg</a:t>
            </a:r>
            <a:r>
              <a:rPr lang="es">
                <a:latin typeface="Poppins Light"/>
                <a:ea typeface="Poppins Light"/>
                <a:cs typeface="Poppins Light"/>
                <a:sym typeface="Poppins Light"/>
              </a:rPr>
              <a:t>, which is wrong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-"/>
            </a:pPr>
            <a:r>
              <a:rPr lang="es">
                <a:latin typeface="Poppins Light"/>
                <a:ea typeface="Poppins Light"/>
                <a:cs typeface="Poppins Light"/>
                <a:sym typeface="Poppins Light"/>
              </a:rPr>
              <a:t>For </a:t>
            </a:r>
            <a:r>
              <a:rPr lang="es" b="1">
                <a:latin typeface="Poppins"/>
                <a:ea typeface="Poppins"/>
                <a:cs typeface="Poppins"/>
                <a:sym typeface="Poppins"/>
              </a:rPr>
              <a:t>ap_hi and ap_lo,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-"/>
            </a:pPr>
            <a:r>
              <a:rPr lang="es">
                <a:latin typeface="Poppins Light"/>
                <a:ea typeface="Poppins Light"/>
                <a:cs typeface="Poppins Light"/>
                <a:sym typeface="Poppins Light"/>
              </a:rPr>
              <a:t>A person's systolic blood pressure value should be within the range of </a:t>
            </a:r>
            <a:r>
              <a:rPr lang="es" b="1">
                <a:latin typeface="Poppins"/>
                <a:ea typeface="Poppins"/>
                <a:cs typeface="Poppins"/>
                <a:sym typeface="Poppins"/>
              </a:rPr>
              <a:t>100-140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-"/>
            </a:pPr>
            <a:r>
              <a:rPr lang="es">
                <a:latin typeface="Poppins Light"/>
                <a:ea typeface="Poppins Light"/>
                <a:cs typeface="Poppins Light"/>
                <a:sym typeface="Poppins Light"/>
              </a:rPr>
              <a:t>A person's diastolic blood pressure value should be within the range of </a:t>
            </a:r>
            <a:r>
              <a:rPr lang="es" b="1">
                <a:latin typeface="Poppins"/>
                <a:ea typeface="Poppins"/>
                <a:cs typeface="Poppins"/>
                <a:sym typeface="Poppins"/>
              </a:rPr>
              <a:t>60-90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67" name="Google Shape;1667;p35"/>
          <p:cNvPicPr preferRelativeResize="0"/>
          <p:nvPr/>
        </p:nvPicPr>
        <p:blipFill rotWithShape="1">
          <a:blip r:embed="rId4">
            <a:alphaModFix/>
          </a:blip>
          <a:srcRect r="72710"/>
          <a:stretch/>
        </p:blipFill>
        <p:spPr>
          <a:xfrm>
            <a:off x="5447375" y="3058150"/>
            <a:ext cx="2199027" cy="11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8" name="Google Shape;1668;p35"/>
          <p:cNvPicPr preferRelativeResize="0"/>
          <p:nvPr/>
        </p:nvPicPr>
        <p:blipFill rotWithShape="1">
          <a:blip r:embed="rId4">
            <a:alphaModFix/>
          </a:blip>
          <a:srcRect l="59454" r="23641"/>
          <a:stretch/>
        </p:blipFill>
        <p:spPr>
          <a:xfrm>
            <a:off x="7646397" y="3058150"/>
            <a:ext cx="1362128" cy="118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9" name="Google Shape;1669;p35"/>
          <p:cNvSpPr/>
          <p:nvPr/>
        </p:nvSpPr>
        <p:spPr>
          <a:xfrm>
            <a:off x="125950" y="1143825"/>
            <a:ext cx="4943700" cy="2361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0" name="Google Shape;1670;p35"/>
          <p:cNvSpPr/>
          <p:nvPr/>
        </p:nvSpPr>
        <p:spPr>
          <a:xfrm>
            <a:off x="125950" y="1947975"/>
            <a:ext cx="4943700" cy="2361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1" name="Google Shape;1671;p35"/>
          <p:cNvSpPr/>
          <p:nvPr/>
        </p:nvSpPr>
        <p:spPr>
          <a:xfrm>
            <a:off x="1117850" y="333025"/>
            <a:ext cx="3951900" cy="1851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te Pastel Interface Style for Coding &amp; Programming Learning Center by Slidesgo">
  <a:themeElements>
    <a:clrScheme name="Simple Light">
      <a:dk1>
        <a:srgbClr val="152A20"/>
      </a:dk1>
      <a:lt1>
        <a:srgbClr val="D2FABB"/>
      </a:lt1>
      <a:dk2>
        <a:srgbClr val="9CF0E5"/>
      </a:dk2>
      <a:lt2>
        <a:srgbClr val="FAE5A8"/>
      </a:lt2>
      <a:accent1>
        <a:srgbClr val="FC999F"/>
      </a:accent1>
      <a:accent2>
        <a:srgbClr val="FFF8F7"/>
      </a:accent2>
      <a:accent3>
        <a:srgbClr val="F1CCCF"/>
      </a:accent3>
      <a:accent4>
        <a:srgbClr val="FFD4A8"/>
      </a:accent4>
      <a:accent5>
        <a:srgbClr val="D6BDF7"/>
      </a:accent5>
      <a:accent6>
        <a:srgbClr val="FFFFFF"/>
      </a:accent6>
      <a:hlink>
        <a:srgbClr val="152A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1890</Words>
  <Application>Microsoft Office PowerPoint</Application>
  <PresentationFormat>On-screen Show (16:9)</PresentationFormat>
  <Paragraphs>340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Poppins Medium</vt:lpstr>
      <vt:lpstr>Poppins</vt:lpstr>
      <vt:lpstr>Poppins Light</vt:lpstr>
      <vt:lpstr>Fira Sans Extra Condensed Medium</vt:lpstr>
      <vt:lpstr>Georgia</vt:lpstr>
      <vt:lpstr>Passion One</vt:lpstr>
      <vt:lpstr>Bowlby One SC</vt:lpstr>
      <vt:lpstr>Cute Pastel Interface Style for Coding &amp; Programming Learning Center by Slidesgo</vt:lpstr>
      <vt:lpstr>Cardiovascular disease detection</vt:lpstr>
      <vt:lpstr>table of content</vt:lpstr>
      <vt:lpstr>introduction</vt:lpstr>
      <vt:lpstr>Problem Introduction</vt:lpstr>
      <vt:lpstr>Problem Statement</vt:lpstr>
      <vt:lpstr>Problem Objective</vt:lpstr>
      <vt:lpstr>Data Preparation</vt:lpstr>
      <vt:lpstr>Dataset Clarity</vt:lpstr>
      <vt:lpstr>PowerPoint Presentation</vt:lpstr>
      <vt:lpstr>PowerPoint Presentation</vt:lpstr>
      <vt:lpstr>PowerPoint Presentation</vt:lpstr>
      <vt:lpstr>PowerPoint Presentation</vt:lpstr>
      <vt:lpstr>Removing Outliers and Anomalies</vt:lpstr>
      <vt:lpstr>PowerPoint Presentation</vt:lpstr>
      <vt:lpstr>PowerPoint Presentation</vt:lpstr>
      <vt:lpstr>Exploratory Analysis and Visualisation</vt:lpstr>
      <vt:lpstr>Decision Tree</vt:lpstr>
      <vt:lpstr>PowerPoint Presentation</vt:lpstr>
      <vt:lpstr>confusion matrix</vt:lpstr>
      <vt:lpstr>correlation heatmap</vt:lpstr>
      <vt:lpstr>PowerPoint Presentation</vt:lpstr>
      <vt:lpstr>Algorithmic optimisation</vt:lpstr>
      <vt:lpstr>feature engineering</vt:lpstr>
      <vt:lpstr>PowerPoint Presentation</vt:lpstr>
      <vt:lpstr>Algorithmic Optimisation</vt:lpstr>
      <vt:lpstr>Algorithmic Optimisation</vt:lpstr>
      <vt:lpstr>gaussian naive bayers</vt:lpstr>
      <vt:lpstr>Gaussian Naive Bayes</vt:lpstr>
      <vt:lpstr>Gaussian Naive Bayes</vt:lpstr>
      <vt:lpstr>Accuracy</vt:lpstr>
      <vt:lpstr>PowerPoint Presentation</vt:lpstr>
      <vt:lpstr>Probability of CVD</vt:lpstr>
      <vt:lpstr>logistic regression</vt:lpstr>
      <vt:lpstr>Logistic Regression</vt:lpstr>
      <vt:lpstr>logistic regression</vt:lpstr>
      <vt:lpstr>Probability of CVD</vt:lpstr>
      <vt:lpstr>ROC</vt:lpstr>
      <vt:lpstr>hyperparameter optimisation (gridsearch)</vt:lpstr>
      <vt:lpstr>Improved evaluation of accuracy</vt:lpstr>
      <vt:lpstr>Gridsearch cv</vt:lpstr>
      <vt:lpstr>ROC</vt:lpstr>
      <vt:lpstr>k-folds cross validation</vt:lpstr>
      <vt:lpstr>k-folds</vt:lpstr>
      <vt:lpstr>Conclusion</vt:lpstr>
      <vt:lpstr>Division of Project</vt:lpstr>
      <vt:lpstr>How does our model solve the problem?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disease detection</dc:title>
  <cp:lastModifiedBy>#YIP HUI ZHENG, NICHOLAS#</cp:lastModifiedBy>
  <cp:revision>2</cp:revision>
  <dcterms:modified xsi:type="dcterms:W3CDTF">2023-11-18T06:36:12Z</dcterms:modified>
</cp:coreProperties>
</file>