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69" r:id="rId15"/>
  </p:sldIdLst>
  <p:sldSz cx="9144000" cy="5143500" type="screen16x9"/>
  <p:notesSz cx="6858000" cy="9144000"/>
  <p:embeddedFontLst>
    <p:embeddedFont>
      <p:font typeface="Oswald" panose="00000500000000000000" pitchFamily="2" charset="0"/>
      <p:regular r:id="rId17"/>
      <p:bold r:id="rId18"/>
    </p:embeddedFont>
    <p:embeddedFont>
      <p:font typeface="Roboto" panose="02000000000000000000" pitchFamily="2" charset="0"/>
      <p:regular r:id="rId19"/>
      <p:bold r:id="rId20"/>
      <p:italic r:id="rId21"/>
      <p:boldItalic r:id="rId22"/>
    </p:embeddedFont>
    <p:embeddedFont>
      <p:font typeface="Source Code Pro" panose="020B0509030403020204"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a4ecb7d6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a4ecb7d6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a4ecb7d6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a4ecb7d6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a4ecb7d6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a4ecb7d6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a4ecb7d6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a4ecb7d6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a4ecb7d6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a4ecb7d6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a4ecb7d6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a4ecb7d6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a4ecb7d6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a4ecb7d6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a4ecb7d6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a4ecb7d6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a4ecb7d6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a4ecb7d6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a4ecb7d6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a4ecb7d6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18b119a1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18b119a1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a4ecb7d6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a4ecb7d6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a4ecb7d6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a4ecb7d6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MAPP Project Presentation</a:t>
            </a:r>
            <a:endParaRPr/>
          </a:p>
          <a:p>
            <a:pPr marL="0" lvl="0" indent="0" algn="ctr" rtl="0">
              <a:spcBef>
                <a:spcPts val="0"/>
              </a:spcBef>
              <a:spcAft>
                <a:spcPts val="0"/>
              </a:spcAft>
              <a:buNone/>
            </a:pP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 SKETCH                                                  </a:t>
            </a:r>
            <a:endParaRPr/>
          </a:p>
        </p:txBody>
      </p:sp>
      <p:pic>
        <p:nvPicPr>
          <p:cNvPr id="119" name="Google Shape;119;p22"/>
          <p:cNvPicPr preferRelativeResize="0"/>
          <p:nvPr/>
        </p:nvPicPr>
        <p:blipFill>
          <a:blip r:embed="rId3">
            <a:alphaModFix/>
          </a:blip>
          <a:stretch>
            <a:fillRect/>
          </a:stretch>
        </p:blipFill>
        <p:spPr>
          <a:xfrm rot="-5400000">
            <a:off x="2858026" y="-28298"/>
            <a:ext cx="3427949" cy="609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BLOCK DIAGRAM                                                     </a:t>
            </a:r>
            <a:endParaRPr/>
          </a:p>
        </p:txBody>
      </p:sp>
      <p:sp>
        <p:nvSpPr>
          <p:cNvPr id="125" name="Google Shape;125;p23"/>
          <p:cNvSpPr txBox="1">
            <a:spLocks noGrp="1"/>
          </p:cNvSpPr>
          <p:nvPr>
            <p:ph type="body" idx="1"/>
          </p:nvPr>
        </p:nvSpPr>
        <p:spPr>
          <a:xfrm>
            <a:off x="235150" y="2637925"/>
            <a:ext cx="1158000" cy="878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Speed Sensor</a:t>
            </a:r>
            <a:endParaRPr/>
          </a:p>
        </p:txBody>
      </p:sp>
      <p:sp>
        <p:nvSpPr>
          <p:cNvPr id="126" name="Google Shape;126;p23"/>
          <p:cNvSpPr/>
          <p:nvPr/>
        </p:nvSpPr>
        <p:spPr>
          <a:xfrm>
            <a:off x="2617675" y="1178725"/>
            <a:ext cx="3337200" cy="379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a:t>    PIC18F4550</a:t>
            </a:r>
            <a:endParaRPr sz="3000"/>
          </a:p>
        </p:txBody>
      </p:sp>
      <p:sp>
        <p:nvSpPr>
          <p:cNvPr id="127" name="Google Shape;127;p23"/>
          <p:cNvSpPr/>
          <p:nvPr/>
        </p:nvSpPr>
        <p:spPr>
          <a:xfrm>
            <a:off x="6125938" y="1454275"/>
            <a:ext cx="1469700" cy="73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6125950" y="2709625"/>
            <a:ext cx="1469700" cy="73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txBox="1"/>
          <p:nvPr/>
        </p:nvSpPr>
        <p:spPr>
          <a:xfrm>
            <a:off x="7766725" y="2634025"/>
            <a:ext cx="1158000" cy="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7 Segment</a:t>
            </a:r>
            <a:endParaRPr sz="1800">
              <a:latin typeface="Source Code Pro"/>
              <a:ea typeface="Source Code Pro"/>
              <a:cs typeface="Source Code Pro"/>
              <a:sym typeface="Source Code Pro"/>
            </a:endParaRPr>
          </a:p>
        </p:txBody>
      </p:sp>
      <p:sp>
        <p:nvSpPr>
          <p:cNvPr id="130" name="Google Shape;130;p23"/>
          <p:cNvSpPr/>
          <p:nvPr/>
        </p:nvSpPr>
        <p:spPr>
          <a:xfrm>
            <a:off x="6125950" y="4047875"/>
            <a:ext cx="1469700" cy="73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txBox="1"/>
          <p:nvPr/>
        </p:nvSpPr>
        <p:spPr>
          <a:xfrm>
            <a:off x="7766725" y="4200275"/>
            <a:ext cx="1311000" cy="8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LED</a:t>
            </a:r>
            <a:endParaRPr sz="1800">
              <a:latin typeface="Source Code Pro"/>
              <a:ea typeface="Source Code Pro"/>
              <a:cs typeface="Source Code Pro"/>
              <a:sym typeface="Source Code Pro"/>
            </a:endParaRPr>
          </a:p>
        </p:txBody>
      </p:sp>
      <p:sp>
        <p:nvSpPr>
          <p:cNvPr id="132" name="Google Shape;132;p23"/>
          <p:cNvSpPr/>
          <p:nvPr/>
        </p:nvSpPr>
        <p:spPr>
          <a:xfrm>
            <a:off x="1478763" y="2709625"/>
            <a:ext cx="1053300" cy="734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txBox="1"/>
          <p:nvPr/>
        </p:nvSpPr>
        <p:spPr>
          <a:xfrm>
            <a:off x="7819375" y="1542975"/>
            <a:ext cx="1053300" cy="6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BUZZER</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FLOW CHART</a:t>
            </a:r>
            <a:endParaRPr dirty="0"/>
          </a:p>
        </p:txBody>
      </p:sp>
      <p:sp>
        <p:nvSpPr>
          <p:cNvPr id="24" name="Google Shape;139;p24">
            <a:extLst>
              <a:ext uri="{FF2B5EF4-FFF2-40B4-BE49-F238E27FC236}">
                <a16:creationId xmlns:a16="http://schemas.microsoft.com/office/drawing/2014/main" id="{0FCA51AF-E63B-BBBB-BA35-006A0636DBAD}"/>
              </a:ext>
            </a:extLst>
          </p:cNvPr>
          <p:cNvSpPr/>
          <p:nvPr/>
        </p:nvSpPr>
        <p:spPr>
          <a:xfrm>
            <a:off x="3433343" y="1111250"/>
            <a:ext cx="924300" cy="518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Start</a:t>
            </a:r>
            <a:endParaRPr/>
          </a:p>
        </p:txBody>
      </p:sp>
      <p:sp>
        <p:nvSpPr>
          <p:cNvPr id="25" name="Google Shape;140;p24">
            <a:extLst>
              <a:ext uri="{FF2B5EF4-FFF2-40B4-BE49-F238E27FC236}">
                <a16:creationId xmlns:a16="http://schemas.microsoft.com/office/drawing/2014/main" id="{71A8FBE2-8A4A-58BB-4C79-7E2C491BC4EA}"/>
              </a:ext>
            </a:extLst>
          </p:cNvPr>
          <p:cNvSpPr/>
          <p:nvPr/>
        </p:nvSpPr>
        <p:spPr>
          <a:xfrm>
            <a:off x="5229043" y="1514550"/>
            <a:ext cx="2456100" cy="10572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Is the speed above the limit?</a:t>
            </a:r>
            <a:endParaRPr/>
          </a:p>
        </p:txBody>
      </p:sp>
      <p:sp>
        <p:nvSpPr>
          <p:cNvPr id="26" name="Google Shape;141;p24">
            <a:extLst>
              <a:ext uri="{FF2B5EF4-FFF2-40B4-BE49-F238E27FC236}">
                <a16:creationId xmlns:a16="http://schemas.microsoft.com/office/drawing/2014/main" id="{9672DF2F-79E8-8E77-6D04-46A02B742038}"/>
              </a:ext>
            </a:extLst>
          </p:cNvPr>
          <p:cNvSpPr/>
          <p:nvPr/>
        </p:nvSpPr>
        <p:spPr>
          <a:xfrm>
            <a:off x="2975543" y="1842738"/>
            <a:ext cx="1839900" cy="400800"/>
          </a:xfrm>
          <a:prstGeom prst="parallelogram">
            <a:avLst>
              <a:gd name="adj" fmla="val 25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Speed Sensor</a:t>
            </a:r>
            <a:endParaRPr/>
          </a:p>
        </p:txBody>
      </p:sp>
      <p:sp>
        <p:nvSpPr>
          <p:cNvPr id="27" name="Google Shape;142;p24">
            <a:extLst>
              <a:ext uri="{FF2B5EF4-FFF2-40B4-BE49-F238E27FC236}">
                <a16:creationId xmlns:a16="http://schemas.microsoft.com/office/drawing/2014/main" id="{626B7380-CB09-058D-ED8D-641AC2735A56}"/>
              </a:ext>
            </a:extLst>
          </p:cNvPr>
          <p:cNvSpPr/>
          <p:nvPr/>
        </p:nvSpPr>
        <p:spPr>
          <a:xfrm>
            <a:off x="1053468" y="1791450"/>
            <a:ext cx="1255775" cy="503400"/>
          </a:xfrm>
          <a:prstGeom prst="flowChartDisplay">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Speed Display</a:t>
            </a:r>
            <a:endParaRPr/>
          </a:p>
        </p:txBody>
      </p:sp>
      <p:cxnSp>
        <p:nvCxnSpPr>
          <p:cNvPr id="28" name="Google Shape;143;p24">
            <a:extLst>
              <a:ext uri="{FF2B5EF4-FFF2-40B4-BE49-F238E27FC236}">
                <a16:creationId xmlns:a16="http://schemas.microsoft.com/office/drawing/2014/main" id="{7E12F99E-6D4B-329B-AC3F-24B814B87873}"/>
              </a:ext>
            </a:extLst>
          </p:cNvPr>
          <p:cNvCxnSpPr>
            <a:cxnSpLocks/>
            <a:stCxn id="26" idx="5"/>
            <a:endCxn id="27" idx="3"/>
          </p:cNvCxnSpPr>
          <p:nvPr/>
        </p:nvCxnSpPr>
        <p:spPr>
          <a:xfrm rot="10800000">
            <a:off x="2309243" y="2043138"/>
            <a:ext cx="716400" cy="0"/>
          </a:xfrm>
          <a:prstGeom prst="straightConnector1">
            <a:avLst/>
          </a:prstGeom>
          <a:noFill/>
          <a:ln w="9525" cap="flat" cmpd="sng">
            <a:solidFill>
              <a:schemeClr val="dk2"/>
            </a:solidFill>
            <a:prstDash val="solid"/>
            <a:round/>
            <a:headEnd type="none" w="med" len="med"/>
            <a:tailEnd type="triangle" w="med" len="med"/>
          </a:ln>
        </p:spPr>
      </p:cxnSp>
      <p:cxnSp>
        <p:nvCxnSpPr>
          <p:cNvPr id="29" name="Google Shape;144;p24">
            <a:extLst>
              <a:ext uri="{FF2B5EF4-FFF2-40B4-BE49-F238E27FC236}">
                <a16:creationId xmlns:a16="http://schemas.microsoft.com/office/drawing/2014/main" id="{4DA6C108-B745-19D3-C7DD-990A9F8FC745}"/>
              </a:ext>
            </a:extLst>
          </p:cNvPr>
          <p:cNvCxnSpPr>
            <a:cxnSpLocks/>
            <a:stCxn id="24" idx="4"/>
            <a:endCxn id="26" idx="0"/>
          </p:cNvCxnSpPr>
          <p:nvPr/>
        </p:nvCxnSpPr>
        <p:spPr>
          <a:xfrm>
            <a:off x="3895493" y="1629650"/>
            <a:ext cx="0" cy="213000"/>
          </a:xfrm>
          <a:prstGeom prst="straightConnector1">
            <a:avLst/>
          </a:prstGeom>
          <a:noFill/>
          <a:ln w="9525" cap="flat" cmpd="sng">
            <a:solidFill>
              <a:schemeClr val="dk2"/>
            </a:solidFill>
            <a:prstDash val="solid"/>
            <a:round/>
            <a:headEnd type="none" w="med" len="med"/>
            <a:tailEnd type="triangle" w="med" len="med"/>
          </a:ln>
        </p:spPr>
      </p:cxnSp>
      <p:sp>
        <p:nvSpPr>
          <p:cNvPr id="30" name="Google Shape;145;p24">
            <a:extLst>
              <a:ext uri="{FF2B5EF4-FFF2-40B4-BE49-F238E27FC236}">
                <a16:creationId xmlns:a16="http://schemas.microsoft.com/office/drawing/2014/main" id="{B510B5CC-B329-F5B2-212B-A4B358EC9915}"/>
              </a:ext>
            </a:extLst>
          </p:cNvPr>
          <p:cNvSpPr/>
          <p:nvPr/>
        </p:nvSpPr>
        <p:spPr>
          <a:xfrm>
            <a:off x="5537143" y="2889663"/>
            <a:ext cx="1839900" cy="400800"/>
          </a:xfrm>
          <a:prstGeom prst="parallelogram">
            <a:avLst>
              <a:gd name="adj" fmla="val 25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LED</a:t>
            </a:r>
            <a:endParaRPr/>
          </a:p>
        </p:txBody>
      </p:sp>
      <p:sp>
        <p:nvSpPr>
          <p:cNvPr id="31" name="Google Shape;146;p24">
            <a:extLst>
              <a:ext uri="{FF2B5EF4-FFF2-40B4-BE49-F238E27FC236}">
                <a16:creationId xmlns:a16="http://schemas.microsoft.com/office/drawing/2014/main" id="{F43E4663-DE5A-4766-236A-12ABFB951AA5}"/>
              </a:ext>
            </a:extLst>
          </p:cNvPr>
          <p:cNvSpPr/>
          <p:nvPr/>
        </p:nvSpPr>
        <p:spPr>
          <a:xfrm>
            <a:off x="5229043" y="3608400"/>
            <a:ext cx="2456100" cy="10572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Is the speed still above the limit?</a:t>
            </a:r>
            <a:endParaRPr/>
          </a:p>
        </p:txBody>
      </p:sp>
      <p:cxnSp>
        <p:nvCxnSpPr>
          <p:cNvPr id="32" name="Google Shape;147;p24">
            <a:extLst>
              <a:ext uri="{FF2B5EF4-FFF2-40B4-BE49-F238E27FC236}">
                <a16:creationId xmlns:a16="http://schemas.microsoft.com/office/drawing/2014/main" id="{0B892E53-7E26-9C73-81B5-5CA63BB38A6D}"/>
              </a:ext>
            </a:extLst>
          </p:cNvPr>
          <p:cNvCxnSpPr>
            <a:cxnSpLocks/>
            <a:stCxn id="26" idx="2"/>
            <a:endCxn id="25" idx="1"/>
          </p:cNvCxnSpPr>
          <p:nvPr/>
        </p:nvCxnSpPr>
        <p:spPr>
          <a:xfrm>
            <a:off x="4765343" y="2043138"/>
            <a:ext cx="463800" cy="0"/>
          </a:xfrm>
          <a:prstGeom prst="straightConnector1">
            <a:avLst/>
          </a:prstGeom>
          <a:noFill/>
          <a:ln w="9525" cap="flat" cmpd="sng">
            <a:solidFill>
              <a:schemeClr val="dk2"/>
            </a:solidFill>
            <a:prstDash val="solid"/>
            <a:round/>
            <a:headEnd type="none" w="med" len="med"/>
            <a:tailEnd type="triangle" w="med" len="med"/>
          </a:ln>
        </p:spPr>
      </p:cxnSp>
      <p:cxnSp>
        <p:nvCxnSpPr>
          <p:cNvPr id="33" name="Google Shape;148;p24">
            <a:extLst>
              <a:ext uri="{FF2B5EF4-FFF2-40B4-BE49-F238E27FC236}">
                <a16:creationId xmlns:a16="http://schemas.microsoft.com/office/drawing/2014/main" id="{15C884A3-8A15-3DE5-F651-AAC44FE548A0}"/>
              </a:ext>
            </a:extLst>
          </p:cNvPr>
          <p:cNvCxnSpPr>
            <a:cxnSpLocks/>
            <a:stCxn id="25" idx="2"/>
            <a:endCxn id="30" idx="0"/>
          </p:cNvCxnSpPr>
          <p:nvPr/>
        </p:nvCxnSpPr>
        <p:spPr>
          <a:xfrm>
            <a:off x="6457093" y="2571750"/>
            <a:ext cx="0" cy="318000"/>
          </a:xfrm>
          <a:prstGeom prst="straightConnector1">
            <a:avLst/>
          </a:prstGeom>
          <a:noFill/>
          <a:ln w="9525" cap="flat" cmpd="sng">
            <a:solidFill>
              <a:schemeClr val="dk2"/>
            </a:solidFill>
            <a:prstDash val="solid"/>
            <a:round/>
            <a:headEnd type="none" w="med" len="med"/>
            <a:tailEnd type="triangle" w="med" len="med"/>
          </a:ln>
        </p:spPr>
      </p:cxnSp>
      <p:cxnSp>
        <p:nvCxnSpPr>
          <p:cNvPr id="34" name="Google Shape;149;p24">
            <a:extLst>
              <a:ext uri="{FF2B5EF4-FFF2-40B4-BE49-F238E27FC236}">
                <a16:creationId xmlns:a16="http://schemas.microsoft.com/office/drawing/2014/main" id="{8DA7E189-103C-41F9-BBA4-8F29BAE0669F}"/>
              </a:ext>
            </a:extLst>
          </p:cNvPr>
          <p:cNvCxnSpPr>
            <a:cxnSpLocks/>
            <a:stCxn id="30" idx="4"/>
            <a:endCxn id="31" idx="0"/>
          </p:cNvCxnSpPr>
          <p:nvPr/>
        </p:nvCxnSpPr>
        <p:spPr>
          <a:xfrm>
            <a:off x="6457093" y="3290463"/>
            <a:ext cx="0" cy="318000"/>
          </a:xfrm>
          <a:prstGeom prst="straightConnector1">
            <a:avLst/>
          </a:prstGeom>
          <a:noFill/>
          <a:ln w="9525" cap="flat" cmpd="sng">
            <a:solidFill>
              <a:schemeClr val="dk2"/>
            </a:solidFill>
            <a:prstDash val="solid"/>
            <a:round/>
            <a:headEnd type="none" w="med" len="med"/>
            <a:tailEnd type="triangle" w="med" len="med"/>
          </a:ln>
        </p:spPr>
      </p:cxnSp>
      <p:cxnSp>
        <p:nvCxnSpPr>
          <p:cNvPr id="35" name="Google Shape;150;p24">
            <a:extLst>
              <a:ext uri="{FF2B5EF4-FFF2-40B4-BE49-F238E27FC236}">
                <a16:creationId xmlns:a16="http://schemas.microsoft.com/office/drawing/2014/main" id="{686780A2-20E5-10BE-6F73-453FF7348359}"/>
              </a:ext>
            </a:extLst>
          </p:cNvPr>
          <p:cNvCxnSpPr>
            <a:cxnSpLocks/>
            <a:stCxn id="31" idx="3"/>
            <a:endCxn id="25" idx="3"/>
          </p:cNvCxnSpPr>
          <p:nvPr/>
        </p:nvCxnSpPr>
        <p:spPr>
          <a:xfrm rot="10800000">
            <a:off x="7685143" y="2043000"/>
            <a:ext cx="0" cy="2094000"/>
          </a:xfrm>
          <a:prstGeom prst="straightConnector1">
            <a:avLst/>
          </a:prstGeom>
          <a:noFill/>
          <a:ln w="9525" cap="flat" cmpd="sng">
            <a:solidFill>
              <a:schemeClr val="dk2"/>
            </a:solidFill>
            <a:prstDash val="solid"/>
            <a:round/>
            <a:headEnd type="none" w="med" len="med"/>
            <a:tailEnd type="triangle" w="med" len="med"/>
          </a:ln>
        </p:spPr>
      </p:cxnSp>
      <p:sp>
        <p:nvSpPr>
          <p:cNvPr id="36" name="Google Shape;151;p24">
            <a:extLst>
              <a:ext uri="{FF2B5EF4-FFF2-40B4-BE49-F238E27FC236}">
                <a16:creationId xmlns:a16="http://schemas.microsoft.com/office/drawing/2014/main" id="{C5E39751-1304-AC31-392D-89A76830F045}"/>
              </a:ext>
            </a:extLst>
          </p:cNvPr>
          <p:cNvSpPr/>
          <p:nvPr/>
        </p:nvSpPr>
        <p:spPr>
          <a:xfrm>
            <a:off x="2975543" y="3936588"/>
            <a:ext cx="1839900" cy="400800"/>
          </a:xfrm>
          <a:prstGeom prst="parallelogram">
            <a:avLst>
              <a:gd name="adj" fmla="val 25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Buzzer</a:t>
            </a:r>
            <a:endParaRPr/>
          </a:p>
        </p:txBody>
      </p:sp>
      <p:sp>
        <p:nvSpPr>
          <p:cNvPr id="37" name="Google Shape;152;p24">
            <a:extLst>
              <a:ext uri="{FF2B5EF4-FFF2-40B4-BE49-F238E27FC236}">
                <a16:creationId xmlns:a16="http://schemas.microsoft.com/office/drawing/2014/main" id="{ADF1EF08-25E4-F7B6-1D0C-F3BDEA60B82D}"/>
              </a:ext>
            </a:extLst>
          </p:cNvPr>
          <p:cNvSpPr/>
          <p:nvPr/>
        </p:nvSpPr>
        <p:spPr>
          <a:xfrm>
            <a:off x="3183893" y="2746875"/>
            <a:ext cx="1423200" cy="686400"/>
          </a:xfrm>
          <a:prstGeom prst="flowChartDelay">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Buzzer stops after 3 seconds</a:t>
            </a:r>
            <a:endParaRPr/>
          </a:p>
        </p:txBody>
      </p:sp>
      <p:cxnSp>
        <p:nvCxnSpPr>
          <p:cNvPr id="38" name="Google Shape;153;p24">
            <a:extLst>
              <a:ext uri="{FF2B5EF4-FFF2-40B4-BE49-F238E27FC236}">
                <a16:creationId xmlns:a16="http://schemas.microsoft.com/office/drawing/2014/main" id="{FB9E977F-F9FF-6817-E109-A9B11E8D1493}"/>
              </a:ext>
            </a:extLst>
          </p:cNvPr>
          <p:cNvCxnSpPr>
            <a:cxnSpLocks/>
            <a:stCxn id="31" idx="1"/>
            <a:endCxn id="36" idx="2"/>
          </p:cNvCxnSpPr>
          <p:nvPr/>
        </p:nvCxnSpPr>
        <p:spPr>
          <a:xfrm rot="10800000">
            <a:off x="4765243" y="4137000"/>
            <a:ext cx="463800" cy="0"/>
          </a:xfrm>
          <a:prstGeom prst="straightConnector1">
            <a:avLst/>
          </a:prstGeom>
          <a:noFill/>
          <a:ln w="9525" cap="flat" cmpd="sng">
            <a:solidFill>
              <a:schemeClr val="dk2"/>
            </a:solidFill>
            <a:prstDash val="solid"/>
            <a:round/>
            <a:headEnd type="none" w="med" len="med"/>
            <a:tailEnd type="triangle" w="med" len="med"/>
          </a:ln>
        </p:spPr>
      </p:cxnSp>
      <p:cxnSp>
        <p:nvCxnSpPr>
          <p:cNvPr id="39" name="Google Shape;154;p24">
            <a:extLst>
              <a:ext uri="{FF2B5EF4-FFF2-40B4-BE49-F238E27FC236}">
                <a16:creationId xmlns:a16="http://schemas.microsoft.com/office/drawing/2014/main" id="{F17FBCEA-B843-E3A8-3B10-20021A528690}"/>
              </a:ext>
            </a:extLst>
          </p:cNvPr>
          <p:cNvCxnSpPr>
            <a:cxnSpLocks/>
            <a:stCxn id="36" idx="0"/>
            <a:endCxn id="37" idx="2"/>
          </p:cNvCxnSpPr>
          <p:nvPr/>
        </p:nvCxnSpPr>
        <p:spPr>
          <a:xfrm rot="10800000">
            <a:off x="3895493" y="3433188"/>
            <a:ext cx="0" cy="503400"/>
          </a:xfrm>
          <a:prstGeom prst="straightConnector1">
            <a:avLst/>
          </a:prstGeom>
          <a:noFill/>
          <a:ln w="9525" cap="flat" cmpd="sng">
            <a:solidFill>
              <a:schemeClr val="dk2"/>
            </a:solidFill>
            <a:prstDash val="solid"/>
            <a:round/>
            <a:headEnd type="none" w="med" len="med"/>
            <a:tailEnd type="triangle" w="med" len="med"/>
          </a:ln>
        </p:spPr>
      </p:cxnSp>
      <p:cxnSp>
        <p:nvCxnSpPr>
          <p:cNvPr id="40" name="Google Shape;155;p24">
            <a:extLst>
              <a:ext uri="{FF2B5EF4-FFF2-40B4-BE49-F238E27FC236}">
                <a16:creationId xmlns:a16="http://schemas.microsoft.com/office/drawing/2014/main" id="{A4199401-E650-E319-542C-EB6B67C78D6D}"/>
              </a:ext>
            </a:extLst>
          </p:cNvPr>
          <p:cNvCxnSpPr>
            <a:cxnSpLocks/>
            <a:stCxn id="37" idx="3"/>
            <a:endCxn id="31" idx="0"/>
          </p:cNvCxnSpPr>
          <p:nvPr/>
        </p:nvCxnSpPr>
        <p:spPr>
          <a:xfrm>
            <a:off x="4607093" y="3090075"/>
            <a:ext cx="1850100" cy="518400"/>
          </a:xfrm>
          <a:prstGeom prst="straightConnector1">
            <a:avLst/>
          </a:prstGeom>
          <a:noFill/>
          <a:ln w="9525" cap="flat" cmpd="sng">
            <a:solidFill>
              <a:schemeClr val="dk2"/>
            </a:solidFill>
            <a:prstDash val="solid"/>
            <a:round/>
            <a:headEnd type="none" w="med" len="med"/>
            <a:tailEnd type="triangle" w="med" len="med"/>
          </a:ln>
        </p:spPr>
      </p:cxnSp>
      <p:sp>
        <p:nvSpPr>
          <p:cNvPr id="41" name="Google Shape;156;p24">
            <a:extLst>
              <a:ext uri="{FF2B5EF4-FFF2-40B4-BE49-F238E27FC236}">
                <a16:creationId xmlns:a16="http://schemas.microsoft.com/office/drawing/2014/main" id="{C709D5BC-41AA-991F-E6BC-820F4E3CC82E}"/>
              </a:ext>
            </a:extLst>
          </p:cNvPr>
          <p:cNvSpPr txBox="1"/>
          <p:nvPr/>
        </p:nvSpPr>
        <p:spPr>
          <a:xfrm>
            <a:off x="6587393" y="2479050"/>
            <a:ext cx="6219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Source Code Pro"/>
                <a:ea typeface="Source Code Pro"/>
                <a:cs typeface="Source Code Pro"/>
                <a:sym typeface="Source Code Pro"/>
              </a:rPr>
              <a:t>YES</a:t>
            </a:r>
            <a:endParaRPr sz="1800" b="1">
              <a:latin typeface="Source Code Pro"/>
              <a:ea typeface="Source Code Pro"/>
              <a:cs typeface="Source Code Pro"/>
              <a:sym typeface="Source Code Pro"/>
            </a:endParaRPr>
          </a:p>
        </p:txBody>
      </p:sp>
      <p:sp>
        <p:nvSpPr>
          <p:cNvPr id="42" name="Google Shape;157;p24">
            <a:extLst>
              <a:ext uri="{FF2B5EF4-FFF2-40B4-BE49-F238E27FC236}">
                <a16:creationId xmlns:a16="http://schemas.microsoft.com/office/drawing/2014/main" id="{857AB9F1-FB63-D971-9025-A18173ACF6E3}"/>
              </a:ext>
            </a:extLst>
          </p:cNvPr>
          <p:cNvSpPr txBox="1"/>
          <p:nvPr/>
        </p:nvSpPr>
        <p:spPr>
          <a:xfrm>
            <a:off x="4686293" y="4207025"/>
            <a:ext cx="6219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Source Code Pro"/>
                <a:ea typeface="Source Code Pro"/>
                <a:cs typeface="Source Code Pro"/>
                <a:sym typeface="Source Code Pro"/>
              </a:rPr>
              <a:t>YES</a:t>
            </a:r>
            <a:endParaRPr sz="1800" b="1">
              <a:latin typeface="Source Code Pro"/>
              <a:ea typeface="Source Code Pro"/>
              <a:cs typeface="Source Code Pro"/>
              <a:sym typeface="Source Code Pro"/>
            </a:endParaRPr>
          </a:p>
        </p:txBody>
      </p:sp>
      <p:sp>
        <p:nvSpPr>
          <p:cNvPr id="43" name="Google Shape;158;p24">
            <a:extLst>
              <a:ext uri="{FF2B5EF4-FFF2-40B4-BE49-F238E27FC236}">
                <a16:creationId xmlns:a16="http://schemas.microsoft.com/office/drawing/2014/main" id="{946D69E8-CCA6-9E85-9915-9AA2C0062989}"/>
              </a:ext>
            </a:extLst>
          </p:cNvPr>
          <p:cNvSpPr txBox="1"/>
          <p:nvPr/>
        </p:nvSpPr>
        <p:spPr>
          <a:xfrm>
            <a:off x="7685193" y="2889600"/>
            <a:ext cx="621900" cy="4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Source Code Pro"/>
                <a:ea typeface="Source Code Pro"/>
                <a:cs typeface="Source Code Pro"/>
                <a:sym typeface="Source Code Pro"/>
              </a:rPr>
              <a:t>NO</a:t>
            </a:r>
            <a:endParaRPr sz="1800" b="1">
              <a:latin typeface="Source Code Pro"/>
              <a:ea typeface="Source Code Pro"/>
              <a:cs typeface="Source Code Pro"/>
              <a:sym typeface="Source Code Pro"/>
            </a:endParaRPr>
          </a:p>
        </p:txBody>
      </p:sp>
    </p:spTree>
    <p:extLst>
      <p:ext uri="{BB962C8B-B14F-4D97-AF65-F5344CB8AC3E}">
        <p14:creationId xmlns:p14="http://schemas.microsoft.com/office/powerpoint/2010/main" val="272781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 PLAN						</a:t>
            </a:r>
            <a:endParaRPr sz="1200" dirty="0"/>
          </a:p>
        </p:txBody>
      </p:sp>
      <p:grpSp>
        <p:nvGrpSpPr>
          <p:cNvPr id="164" name="Google Shape;164;p25"/>
          <p:cNvGrpSpPr/>
          <p:nvPr/>
        </p:nvGrpSpPr>
        <p:grpSpPr>
          <a:xfrm>
            <a:off x="363524" y="1258050"/>
            <a:ext cx="2726286" cy="2547000"/>
            <a:chOff x="363524" y="1258050"/>
            <a:chExt cx="2726286" cy="2547000"/>
          </a:xfrm>
        </p:grpSpPr>
        <p:sp>
          <p:nvSpPr>
            <p:cNvPr id="165" name="Google Shape;165;p25"/>
            <p:cNvSpPr/>
            <p:nvPr/>
          </p:nvSpPr>
          <p:spPr>
            <a:xfrm rot="2700000">
              <a:off x="1356161"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167" name="Google Shape;167;p25"/>
            <p:cNvSpPr txBox="1"/>
            <p:nvPr/>
          </p:nvSpPr>
          <p:spPr>
            <a:xfrm rot="-2700000">
              <a:off x="567889" y="2239754"/>
              <a:ext cx="2336422"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Vestibulum congue tempus</a:t>
              </a:r>
              <a:endParaRPr sz="800" b="1">
                <a:solidFill>
                  <a:srgbClr val="FFFFFF"/>
                </a:solidFill>
                <a:latin typeface="Roboto"/>
                <a:ea typeface="Roboto"/>
                <a:cs typeface="Roboto"/>
                <a:sym typeface="Roboto"/>
              </a:endParaRPr>
            </a:p>
          </p:txBody>
        </p:sp>
        <p:sp>
          <p:nvSpPr>
            <p:cNvPr id="168" name="Google Shape;168;p25"/>
            <p:cNvSpPr txBox="1"/>
            <p:nvPr/>
          </p:nvSpPr>
          <p:spPr>
            <a:xfrm rot="-2700000">
              <a:off x="1029496"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000">
                  <a:latin typeface="Roboto"/>
                  <a:ea typeface="Roboto"/>
                  <a:cs typeface="Roboto"/>
                  <a:sym typeface="Roboto"/>
                </a:rPr>
                <a:t>Gather necessary  materials for the prototype</a:t>
              </a:r>
              <a:endParaRPr sz="1000" b="1">
                <a:latin typeface="Roboto"/>
                <a:ea typeface="Roboto"/>
                <a:cs typeface="Roboto"/>
                <a:sym typeface="Roboto"/>
              </a:endParaRPr>
            </a:p>
          </p:txBody>
        </p:sp>
      </p:grpSp>
      <p:grpSp>
        <p:nvGrpSpPr>
          <p:cNvPr id="169" name="Google Shape;169;p25"/>
          <p:cNvGrpSpPr/>
          <p:nvPr/>
        </p:nvGrpSpPr>
        <p:grpSpPr>
          <a:xfrm>
            <a:off x="2273746" y="1258050"/>
            <a:ext cx="2726286" cy="2547000"/>
            <a:chOff x="2273746" y="1258050"/>
            <a:chExt cx="2726286" cy="2547000"/>
          </a:xfrm>
        </p:grpSpPr>
        <p:sp>
          <p:nvSpPr>
            <p:cNvPr id="170" name="Google Shape;170;p25"/>
            <p:cNvSpPr/>
            <p:nvPr/>
          </p:nvSpPr>
          <p:spPr>
            <a:xfrm rot="2700000">
              <a:off x="3266383" y="1011412"/>
              <a:ext cx="561726" cy="3040276"/>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C58D3"/>
                  </a:solidFill>
                  <a:latin typeface="Roboto"/>
                  <a:ea typeface="Roboto"/>
                  <a:cs typeface="Roboto"/>
                  <a:sym typeface="Roboto"/>
                </a:rPr>
                <a:t>2</a:t>
              </a:r>
              <a:endParaRPr sz="1200" b="1">
                <a:solidFill>
                  <a:srgbClr val="0C58D3"/>
                </a:solidFill>
                <a:latin typeface="Roboto"/>
                <a:ea typeface="Roboto"/>
                <a:cs typeface="Roboto"/>
                <a:sym typeface="Roboto"/>
              </a:endParaRPr>
            </a:p>
          </p:txBody>
        </p:sp>
        <p:sp>
          <p:nvSpPr>
            <p:cNvPr id="172" name="Google Shape;172;p25"/>
            <p:cNvSpPr txBox="1"/>
            <p:nvPr/>
          </p:nvSpPr>
          <p:spPr>
            <a:xfrm rot="-2700000">
              <a:off x="2473968" y="2237954"/>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Vestibulum congue tempus</a:t>
              </a:r>
              <a:endParaRPr sz="800" b="1">
                <a:solidFill>
                  <a:srgbClr val="FFFFFF"/>
                </a:solidFill>
                <a:latin typeface="Roboto"/>
                <a:ea typeface="Roboto"/>
                <a:cs typeface="Roboto"/>
                <a:sym typeface="Roboto"/>
              </a:endParaRPr>
            </a:p>
          </p:txBody>
        </p:sp>
        <p:sp>
          <p:nvSpPr>
            <p:cNvPr id="173" name="Google Shape;173;p25"/>
            <p:cNvSpPr txBox="1"/>
            <p:nvPr/>
          </p:nvSpPr>
          <p:spPr>
            <a:xfrm rot="-2700000">
              <a:off x="2939718"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000" dirty="0">
                  <a:latin typeface="Roboto"/>
                  <a:ea typeface="Roboto"/>
                  <a:cs typeface="Roboto"/>
                  <a:sym typeface="Roboto"/>
                </a:rPr>
                <a:t>Design and code  the circuit</a:t>
              </a:r>
              <a:endParaRPr sz="1000" b="1" dirty="0">
                <a:latin typeface="Roboto"/>
                <a:ea typeface="Roboto"/>
                <a:cs typeface="Roboto"/>
                <a:sym typeface="Roboto"/>
              </a:endParaRPr>
            </a:p>
          </p:txBody>
        </p:sp>
      </p:grpSp>
      <p:grpSp>
        <p:nvGrpSpPr>
          <p:cNvPr id="174" name="Google Shape;174;p25"/>
          <p:cNvGrpSpPr/>
          <p:nvPr/>
        </p:nvGrpSpPr>
        <p:grpSpPr>
          <a:xfrm>
            <a:off x="4193764" y="1258050"/>
            <a:ext cx="2726286" cy="2547000"/>
            <a:chOff x="4193764" y="1258050"/>
            <a:chExt cx="2726286" cy="2547000"/>
          </a:xfrm>
        </p:grpSpPr>
        <p:sp>
          <p:nvSpPr>
            <p:cNvPr id="175" name="Google Shape;175;p25"/>
            <p:cNvSpPr/>
            <p:nvPr/>
          </p:nvSpPr>
          <p:spPr>
            <a:xfrm rot="2700000">
              <a:off x="5186401" y="1011412"/>
              <a:ext cx="561726" cy="3040276"/>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4410780"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D5DDF"/>
                  </a:solidFill>
                  <a:latin typeface="Roboto"/>
                  <a:ea typeface="Roboto"/>
                  <a:cs typeface="Roboto"/>
                  <a:sym typeface="Roboto"/>
                </a:rPr>
                <a:t>3</a:t>
              </a:r>
              <a:endParaRPr sz="1200" b="1">
                <a:solidFill>
                  <a:srgbClr val="0D5DDF"/>
                </a:solidFill>
                <a:latin typeface="Roboto"/>
                <a:ea typeface="Roboto"/>
                <a:cs typeface="Roboto"/>
                <a:sym typeface="Roboto"/>
              </a:endParaRPr>
            </a:p>
          </p:txBody>
        </p:sp>
        <p:sp>
          <p:nvSpPr>
            <p:cNvPr id="177" name="Google Shape;177;p25"/>
            <p:cNvSpPr txBox="1"/>
            <p:nvPr/>
          </p:nvSpPr>
          <p:spPr>
            <a:xfrm rot="-2700000">
              <a:off x="4400124" y="2240504"/>
              <a:ext cx="2334301"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Troubleshooting</a:t>
              </a:r>
              <a:endParaRPr sz="800" b="1">
                <a:solidFill>
                  <a:srgbClr val="FFFFFF"/>
                </a:solidFill>
                <a:latin typeface="Roboto"/>
                <a:ea typeface="Roboto"/>
                <a:cs typeface="Roboto"/>
                <a:sym typeface="Roboto"/>
              </a:endParaRPr>
            </a:p>
          </p:txBody>
        </p:sp>
        <p:sp>
          <p:nvSpPr>
            <p:cNvPr id="178" name="Google Shape;178;p25"/>
            <p:cNvSpPr txBox="1"/>
            <p:nvPr/>
          </p:nvSpPr>
          <p:spPr>
            <a:xfrm rot="-2700000">
              <a:off x="4859736"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000">
                  <a:latin typeface="Roboto"/>
                  <a:ea typeface="Roboto"/>
                  <a:cs typeface="Roboto"/>
                  <a:sym typeface="Roboto"/>
                </a:rPr>
                <a:t>Enhance circuit accuracy and resolve errors.</a:t>
              </a:r>
              <a:endParaRPr sz="1000" b="1">
                <a:latin typeface="Roboto"/>
                <a:ea typeface="Roboto"/>
                <a:cs typeface="Roboto"/>
                <a:sym typeface="Roboto"/>
              </a:endParaRPr>
            </a:p>
          </p:txBody>
        </p:sp>
      </p:grpSp>
      <p:grpSp>
        <p:nvGrpSpPr>
          <p:cNvPr id="179" name="Google Shape;179;p25"/>
          <p:cNvGrpSpPr/>
          <p:nvPr/>
        </p:nvGrpSpPr>
        <p:grpSpPr>
          <a:xfrm>
            <a:off x="6103986" y="1258050"/>
            <a:ext cx="2726286" cy="2547000"/>
            <a:chOff x="6103986" y="1258050"/>
            <a:chExt cx="2726286" cy="2547000"/>
          </a:xfrm>
        </p:grpSpPr>
        <p:sp>
          <p:nvSpPr>
            <p:cNvPr id="180" name="Google Shape;180;p25"/>
            <p:cNvSpPr/>
            <p:nvPr/>
          </p:nvSpPr>
          <p:spPr>
            <a:xfrm rot="2700000">
              <a:off x="7096623" y="1011412"/>
              <a:ext cx="561726" cy="3040276"/>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632100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E65F0"/>
                  </a:solidFill>
                  <a:latin typeface="Roboto"/>
                  <a:ea typeface="Roboto"/>
                  <a:cs typeface="Roboto"/>
                  <a:sym typeface="Roboto"/>
                </a:rPr>
                <a:t>4</a:t>
              </a:r>
              <a:endParaRPr sz="1200" b="1">
                <a:solidFill>
                  <a:srgbClr val="0E65F0"/>
                </a:solidFill>
                <a:latin typeface="Roboto"/>
                <a:ea typeface="Roboto"/>
                <a:cs typeface="Roboto"/>
                <a:sym typeface="Roboto"/>
              </a:endParaRPr>
            </a:p>
          </p:txBody>
        </p:sp>
        <p:sp>
          <p:nvSpPr>
            <p:cNvPr id="182" name="Google Shape;182;p25"/>
            <p:cNvSpPr txBox="1"/>
            <p:nvPr/>
          </p:nvSpPr>
          <p:spPr>
            <a:xfrm rot="-2700000">
              <a:off x="6306241" y="2238854"/>
              <a:ext cx="2338968"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Prototyping</a:t>
              </a:r>
              <a:endParaRPr sz="800" b="1">
                <a:solidFill>
                  <a:srgbClr val="FFFFFF"/>
                </a:solidFill>
                <a:latin typeface="Roboto"/>
                <a:ea typeface="Roboto"/>
                <a:cs typeface="Roboto"/>
                <a:sym typeface="Roboto"/>
              </a:endParaRPr>
            </a:p>
          </p:txBody>
        </p:sp>
        <p:sp>
          <p:nvSpPr>
            <p:cNvPr id="183" name="Google Shape;183;p25"/>
            <p:cNvSpPr txBox="1"/>
            <p:nvPr/>
          </p:nvSpPr>
          <p:spPr>
            <a:xfrm rot="-2700000">
              <a:off x="6769958"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000">
                  <a:latin typeface="Roboto"/>
                  <a:ea typeface="Roboto"/>
                  <a:cs typeface="Roboto"/>
                  <a:sym typeface="Roboto"/>
                </a:rPr>
                <a:t>Test the safety system's accuracy and functionality on an E-scooter</a:t>
              </a:r>
              <a:endParaRPr sz="1000" b="1">
                <a:latin typeface="Roboto"/>
                <a:ea typeface="Roboto"/>
                <a:cs typeface="Roboto"/>
                <a:sym typeface="Roboto"/>
              </a:endParaRPr>
            </a:p>
          </p:txBody>
        </p:sp>
      </p:grpSp>
      <p:grpSp>
        <p:nvGrpSpPr>
          <p:cNvPr id="184" name="Google Shape;184;p25"/>
          <p:cNvGrpSpPr/>
          <p:nvPr/>
        </p:nvGrpSpPr>
        <p:grpSpPr>
          <a:xfrm>
            <a:off x="363524" y="1258050"/>
            <a:ext cx="2547000" cy="2547000"/>
            <a:chOff x="363524" y="1258050"/>
            <a:chExt cx="2547000" cy="2547000"/>
          </a:xfrm>
        </p:grpSpPr>
        <p:sp>
          <p:nvSpPr>
            <p:cNvPr id="185" name="Google Shape;185;p25"/>
            <p:cNvSpPr/>
            <p:nvPr/>
          </p:nvSpPr>
          <p:spPr>
            <a:xfrm rot="2700000">
              <a:off x="1356161" y="1011412"/>
              <a:ext cx="561726" cy="3040276"/>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580539"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944A1"/>
                  </a:solidFill>
                  <a:latin typeface="Roboto"/>
                  <a:ea typeface="Roboto"/>
                  <a:cs typeface="Roboto"/>
                  <a:sym typeface="Roboto"/>
                </a:rPr>
                <a:t>1</a:t>
              </a:r>
              <a:endParaRPr sz="1200" b="1">
                <a:solidFill>
                  <a:srgbClr val="0944A1"/>
                </a:solidFill>
                <a:latin typeface="Roboto"/>
                <a:ea typeface="Roboto"/>
                <a:cs typeface="Roboto"/>
                <a:sym typeface="Roboto"/>
              </a:endParaRPr>
            </a:p>
          </p:txBody>
        </p:sp>
        <p:sp>
          <p:nvSpPr>
            <p:cNvPr id="187" name="Google Shape;187;p25"/>
            <p:cNvSpPr txBox="1"/>
            <p:nvPr/>
          </p:nvSpPr>
          <p:spPr>
            <a:xfrm rot="-2700000">
              <a:off x="567889" y="2239754"/>
              <a:ext cx="2336422"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Material Gathering</a:t>
              </a:r>
              <a:endParaRPr sz="800" b="1">
                <a:solidFill>
                  <a:srgbClr val="FFFFFF"/>
                </a:solidFill>
                <a:latin typeface="Roboto"/>
                <a:ea typeface="Roboto"/>
                <a:cs typeface="Roboto"/>
                <a:sym typeface="Roboto"/>
              </a:endParaRPr>
            </a:p>
          </p:txBody>
        </p:sp>
      </p:grpSp>
      <p:grpSp>
        <p:nvGrpSpPr>
          <p:cNvPr id="188" name="Google Shape;188;p25"/>
          <p:cNvGrpSpPr/>
          <p:nvPr/>
        </p:nvGrpSpPr>
        <p:grpSpPr>
          <a:xfrm>
            <a:off x="2273746" y="1258050"/>
            <a:ext cx="2547000" cy="2547000"/>
            <a:chOff x="2273746" y="1258050"/>
            <a:chExt cx="2547000" cy="2547000"/>
          </a:xfrm>
        </p:grpSpPr>
        <p:sp>
          <p:nvSpPr>
            <p:cNvPr id="189" name="Google Shape;189;p25"/>
            <p:cNvSpPr/>
            <p:nvPr/>
          </p:nvSpPr>
          <p:spPr>
            <a:xfrm rot="2700000">
              <a:off x="3266383" y="1011412"/>
              <a:ext cx="561726" cy="3040276"/>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2490761"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C58D3"/>
                  </a:solidFill>
                  <a:latin typeface="Roboto"/>
                  <a:ea typeface="Roboto"/>
                  <a:cs typeface="Roboto"/>
                  <a:sym typeface="Roboto"/>
                </a:rPr>
                <a:t>2</a:t>
              </a:r>
              <a:endParaRPr sz="1200" b="1">
                <a:solidFill>
                  <a:srgbClr val="0C58D3"/>
                </a:solidFill>
                <a:latin typeface="Roboto"/>
                <a:ea typeface="Roboto"/>
                <a:cs typeface="Roboto"/>
                <a:sym typeface="Roboto"/>
              </a:endParaRPr>
            </a:p>
          </p:txBody>
        </p:sp>
        <p:sp>
          <p:nvSpPr>
            <p:cNvPr id="191" name="Google Shape;191;p25"/>
            <p:cNvSpPr txBox="1"/>
            <p:nvPr/>
          </p:nvSpPr>
          <p:spPr>
            <a:xfrm rot="-2700000">
              <a:off x="2473968" y="2237954"/>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FFFFFF"/>
                  </a:solidFill>
                  <a:latin typeface="Roboto"/>
                  <a:ea typeface="Roboto"/>
                  <a:cs typeface="Roboto"/>
                  <a:sym typeface="Roboto"/>
                </a:rPr>
                <a:t>Circuit</a:t>
              </a:r>
              <a:endParaRPr sz="800" b="1">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PAGE</a:t>
            </a:r>
            <a:endParaRPr/>
          </a:p>
        </p:txBody>
      </p:sp>
      <p:sp>
        <p:nvSpPr>
          <p:cNvPr id="68" name="Google Shape;68;p14"/>
          <p:cNvSpPr txBox="1">
            <a:spLocks noGrp="1"/>
          </p:cNvSpPr>
          <p:nvPr>
            <p:ph type="body" idx="1"/>
          </p:nvPr>
        </p:nvSpPr>
        <p:spPr>
          <a:xfrm>
            <a:off x="311700" y="1488455"/>
            <a:ext cx="8520600" cy="349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AutoNum type="arabicPeriod"/>
            </a:pPr>
            <a:r>
              <a:rPr lang="en" b="1">
                <a:solidFill>
                  <a:srgbClr val="000000"/>
                </a:solidFill>
              </a:rPr>
              <a:t>AREA OF INTEREST</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INTERVIEW</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BRAINSTORMING PROCESS</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PERSONA</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IDEA SELECTION </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CONCEPT SKETCH </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BLOCK DIAGRAM</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FLOW CHART </a:t>
            </a:r>
            <a:endParaRPr b="1">
              <a:solidFill>
                <a:srgbClr val="000000"/>
              </a:solidFill>
            </a:endParaRPr>
          </a:p>
          <a:p>
            <a:pPr marL="457200" lvl="0" indent="-342900" algn="l" rtl="0">
              <a:spcBef>
                <a:spcPts val="0"/>
              </a:spcBef>
              <a:spcAft>
                <a:spcPts val="0"/>
              </a:spcAft>
              <a:buClr>
                <a:srgbClr val="000000"/>
              </a:buClr>
              <a:buSzPts val="1800"/>
              <a:buAutoNum type="arabicPeriod"/>
            </a:pPr>
            <a:r>
              <a:rPr lang="en" b="1">
                <a:solidFill>
                  <a:srgbClr val="000000"/>
                </a:solidFill>
              </a:rPr>
              <a:t>IMPLEMENTATION PLAN</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AREA OF INTEREST                                              </a:t>
            </a:r>
            <a:endParaRPr sz="1400" b="1"/>
          </a:p>
        </p:txBody>
      </p:sp>
      <p:sp>
        <p:nvSpPr>
          <p:cNvPr id="74" name="Google Shape;74;p15"/>
          <p:cNvSpPr txBox="1">
            <a:spLocks noGrp="1"/>
          </p:cNvSpPr>
          <p:nvPr>
            <p:ph type="body" idx="1"/>
          </p:nvPr>
        </p:nvSpPr>
        <p:spPr>
          <a:xfrm>
            <a:off x="311700" y="1484125"/>
            <a:ext cx="8520600" cy="1546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In this project, our primary area of focus and interest will revolve around...</a:t>
            </a:r>
            <a:endParaRPr sz="2400"/>
          </a:p>
          <a:p>
            <a:pPr marL="0" lvl="0" indent="0" algn="l" rtl="0">
              <a:spcBef>
                <a:spcPts val="1600"/>
              </a:spcBef>
              <a:spcAft>
                <a:spcPts val="0"/>
              </a:spcAft>
              <a:buNone/>
            </a:pPr>
            <a:endParaRPr sz="2400"/>
          </a:p>
          <a:p>
            <a:pPr marL="0" lvl="0" indent="0" algn="l" rtl="0">
              <a:spcBef>
                <a:spcPts val="1600"/>
              </a:spcBef>
              <a:spcAft>
                <a:spcPts val="1600"/>
              </a:spcAft>
              <a:buNone/>
            </a:pPr>
            <a:endParaRPr sz="3000" b="1">
              <a:solidFill>
                <a:srgbClr val="FF0000"/>
              </a:solidFill>
            </a:endParaRPr>
          </a:p>
        </p:txBody>
      </p:sp>
      <p:sp>
        <p:nvSpPr>
          <p:cNvPr id="75" name="Google Shape;75;p15"/>
          <p:cNvSpPr txBox="1"/>
          <p:nvPr/>
        </p:nvSpPr>
        <p:spPr>
          <a:xfrm>
            <a:off x="311700" y="3230000"/>
            <a:ext cx="8520600" cy="85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b="1">
                <a:solidFill>
                  <a:srgbClr val="FF0000"/>
                </a:solidFill>
                <a:latin typeface="Source Code Pro"/>
                <a:ea typeface="Source Code Pro"/>
                <a:cs typeface="Source Code Pro"/>
                <a:sym typeface="Source Code Pro"/>
              </a:rPr>
              <a:t>ELECTRIC BICYCLE SAFETY SYSTEM</a:t>
            </a:r>
            <a:endParaRPr sz="2400">
              <a:latin typeface="Source Code Pro"/>
              <a:ea typeface="Source Code Pro"/>
              <a:cs typeface="Source Code Pro"/>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AREA OF INTEREST </a:t>
            </a:r>
            <a:endParaRPr/>
          </a:p>
        </p:txBody>
      </p:sp>
      <p:sp>
        <p:nvSpPr>
          <p:cNvPr id="81" name="Google Shape;81;p16"/>
          <p:cNvSpPr txBox="1">
            <a:spLocks noGrp="1"/>
          </p:cNvSpPr>
          <p:nvPr>
            <p:ph type="body" idx="1"/>
          </p:nvPr>
        </p:nvSpPr>
        <p:spPr>
          <a:xfrm>
            <a:off x="311700" y="1397200"/>
            <a:ext cx="8520600" cy="362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u="sng"/>
              <a:t>WHY?</a:t>
            </a:r>
            <a:endParaRPr sz="2400"/>
          </a:p>
          <a:p>
            <a:pPr marL="457200" lvl="0" indent="-330200" algn="l" rtl="0">
              <a:spcBef>
                <a:spcPts val="1600"/>
              </a:spcBef>
              <a:spcAft>
                <a:spcPts val="0"/>
              </a:spcAft>
              <a:buSzPts val="1600"/>
              <a:buChar char="●"/>
            </a:pPr>
            <a:r>
              <a:rPr lang="en" sz="1600"/>
              <a:t>We have observed a concerning trend of injuries and accidents related to Electric Bicycles.</a:t>
            </a:r>
            <a:endParaRPr sz="1600"/>
          </a:p>
          <a:p>
            <a:pPr marL="13716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This issue has garnered attention not only in our community but also through widespread media coverage and on various social media platforms.</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As a result, our project's primary objective is to explore innovative ways to enhance the safety of Electric Bicycles.</a:t>
            </a:r>
            <a:endParaRPr sz="1600"/>
          </a:p>
          <a:p>
            <a:pPr marL="0" lvl="0" indent="0" algn="l" rtl="0">
              <a:spcBef>
                <a:spcPts val="0"/>
              </a:spcBef>
              <a:spcAft>
                <a:spcPts val="1600"/>
              </a:spcAft>
              <a:buNone/>
            </a:pPr>
            <a:r>
              <a:rPr lang="en" sz="2400"/>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Interview                                                           </a:t>
            </a:r>
            <a:endParaRPr sz="1400"/>
          </a:p>
        </p:txBody>
      </p:sp>
      <p:sp>
        <p:nvSpPr>
          <p:cNvPr id="87" name="Google Shape;87;p17"/>
          <p:cNvSpPr txBox="1">
            <a:spLocks noGrp="1"/>
          </p:cNvSpPr>
          <p:nvPr>
            <p:ph type="body" idx="1"/>
          </p:nvPr>
        </p:nvSpPr>
        <p:spPr>
          <a:xfrm>
            <a:off x="183700" y="1449800"/>
            <a:ext cx="8648700" cy="33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a:t>Interview Questions</a:t>
            </a:r>
            <a:endParaRPr>
              <a:solidFill>
                <a:srgbClr val="000000"/>
              </a:solidFill>
              <a:latin typeface="Arial"/>
              <a:ea typeface="Arial"/>
              <a:cs typeface="Arial"/>
              <a:sym typeface="Arial"/>
            </a:endParaRPr>
          </a:p>
          <a:p>
            <a:pPr marL="914400" lvl="0" indent="-330200" algn="l" rtl="0">
              <a:spcBef>
                <a:spcPts val="1600"/>
              </a:spcBef>
              <a:spcAft>
                <a:spcPts val="0"/>
              </a:spcAft>
              <a:buClr>
                <a:srgbClr val="434343"/>
              </a:buClr>
              <a:buSzPts val="1600"/>
              <a:buAutoNum type="arabicPeriod"/>
            </a:pPr>
            <a:r>
              <a:rPr lang="en" sz="1600">
                <a:solidFill>
                  <a:srgbClr val="434343"/>
                </a:solidFill>
              </a:rPr>
              <a:t>Have you ever ridden an Electric Bicycle?</a:t>
            </a:r>
            <a:endParaRPr sz="1600">
              <a:solidFill>
                <a:srgbClr val="434343"/>
              </a:solidFill>
            </a:endParaRPr>
          </a:p>
          <a:p>
            <a:pPr marL="914400" lvl="0" indent="-330200" algn="l" rtl="0">
              <a:spcBef>
                <a:spcPts val="0"/>
              </a:spcBef>
              <a:spcAft>
                <a:spcPts val="0"/>
              </a:spcAft>
              <a:buClr>
                <a:srgbClr val="434343"/>
              </a:buClr>
              <a:buSzPts val="1600"/>
              <a:buAutoNum type="arabicPeriod"/>
            </a:pPr>
            <a:r>
              <a:rPr lang="en" sz="1600">
                <a:solidFill>
                  <a:srgbClr val="434343"/>
                </a:solidFill>
              </a:rPr>
              <a:t>What are your thoughts regarding the safety of Electric Bicycles?</a:t>
            </a:r>
            <a:endParaRPr sz="1600">
              <a:solidFill>
                <a:srgbClr val="434343"/>
              </a:solidFill>
            </a:endParaRPr>
          </a:p>
          <a:p>
            <a:pPr marL="914400" lvl="0" indent="-330200" algn="l" rtl="0">
              <a:spcBef>
                <a:spcPts val="0"/>
              </a:spcBef>
              <a:spcAft>
                <a:spcPts val="0"/>
              </a:spcAft>
              <a:buClr>
                <a:srgbClr val="434343"/>
              </a:buClr>
              <a:buSzPts val="1600"/>
              <a:buAutoNum type="arabicPeriod"/>
            </a:pPr>
            <a:r>
              <a:rPr lang="en" sz="1600">
                <a:solidFill>
                  <a:srgbClr val="434343"/>
                </a:solidFill>
              </a:rPr>
              <a:t>What types of safety systems or features do you believe should be integrated into Electric Bicycles to enhance their safety?</a:t>
            </a:r>
            <a:endParaRPr sz="1600">
              <a:solidFill>
                <a:srgbClr val="434343"/>
              </a:solidFill>
            </a:endParaRPr>
          </a:p>
          <a:p>
            <a:pPr marL="914400" lvl="0" indent="-330200" algn="l" rtl="0">
              <a:spcBef>
                <a:spcPts val="0"/>
              </a:spcBef>
              <a:spcAft>
                <a:spcPts val="0"/>
              </a:spcAft>
              <a:buClr>
                <a:srgbClr val="434343"/>
              </a:buClr>
              <a:buSzPts val="1600"/>
              <a:buAutoNum type="arabicPeriod"/>
            </a:pPr>
            <a:r>
              <a:rPr lang="en" sz="1600">
                <a:solidFill>
                  <a:srgbClr val="434343"/>
                </a:solidFill>
              </a:rPr>
              <a:t>Do you think it is necessary for transportation authorities to further reduce the speed limit for Electric Bicycles? Why or why not?</a:t>
            </a:r>
            <a:endParaRPr sz="1600">
              <a:solidFill>
                <a:srgbClr val="434343"/>
              </a:solidFill>
            </a:endParaRPr>
          </a:p>
          <a:p>
            <a:pPr marL="914400" lvl="0" indent="0" algn="l" rtl="0">
              <a:spcBef>
                <a:spcPts val="0"/>
              </a:spcBef>
              <a:spcAft>
                <a:spcPts val="1600"/>
              </a:spcAft>
              <a:buNone/>
            </a:pPr>
            <a:endParaRPr sz="1600" u="sng">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INTERVIEW </a:t>
            </a:r>
            <a:endParaRPr/>
          </a:p>
        </p:txBody>
      </p:sp>
      <p:sp>
        <p:nvSpPr>
          <p:cNvPr id="93" name="Google Shape;93;p18"/>
          <p:cNvSpPr txBox="1">
            <a:spLocks noGrp="1"/>
          </p:cNvSpPr>
          <p:nvPr>
            <p:ph type="body" idx="1"/>
          </p:nvPr>
        </p:nvSpPr>
        <p:spPr>
          <a:xfrm>
            <a:off x="311700" y="1445500"/>
            <a:ext cx="8520600" cy="3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a:t>RESPONSES</a:t>
            </a:r>
            <a:endParaRPr>
              <a:solidFill>
                <a:srgbClr val="000000"/>
              </a:solidFill>
            </a:endParaRPr>
          </a:p>
          <a:p>
            <a:pPr marL="457200" lvl="0" indent="-323850" algn="l" rtl="0">
              <a:spcBef>
                <a:spcPts val="1600"/>
              </a:spcBef>
              <a:spcAft>
                <a:spcPts val="0"/>
              </a:spcAft>
              <a:buClr>
                <a:srgbClr val="000000"/>
              </a:buClr>
              <a:buSzPts val="1500"/>
              <a:buChar char="●"/>
            </a:pPr>
            <a:r>
              <a:rPr lang="en" sz="1500">
                <a:solidFill>
                  <a:srgbClr val="000000"/>
                </a:solidFill>
              </a:rPr>
              <a:t>3/5 interviewees have ridden an Electric Bicycle before.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All of them believe that Electric Bicycle safety can be improved.</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2/5 interviewees think that a speed control system should be implemented. The remaining 3 interviewees prefer the idea of a detection system, which would warn riders when they are about to collide.</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4/5 interviewees think that the speed limit for Electric Bicycles should be further reduced. While remaining last interviewee suggests implementing harsher punishments instead of changing the speed limit.</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BRAINSTORMING PROCESS                                </a:t>
            </a:r>
            <a:r>
              <a:rPr lang="en" sz="1400"/>
              <a:t>  </a:t>
            </a:r>
            <a:endParaRPr sz="1400"/>
          </a:p>
        </p:txBody>
      </p:sp>
      <p:sp>
        <p:nvSpPr>
          <p:cNvPr id="99" name="Google Shape;99;p19"/>
          <p:cNvSpPr/>
          <p:nvPr/>
        </p:nvSpPr>
        <p:spPr>
          <a:xfrm>
            <a:off x="311700" y="1553550"/>
            <a:ext cx="2556600" cy="194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What will be the cost of making an Electric Bicycle safety system?</a:t>
            </a:r>
            <a:endParaRPr sz="1800">
              <a:latin typeface="Source Code Pro"/>
              <a:ea typeface="Source Code Pro"/>
              <a:cs typeface="Source Code Pro"/>
              <a:sym typeface="Source Code Pro"/>
            </a:endParaRPr>
          </a:p>
        </p:txBody>
      </p:sp>
      <p:sp>
        <p:nvSpPr>
          <p:cNvPr id="100" name="Google Shape;100;p19"/>
          <p:cNvSpPr/>
          <p:nvPr/>
        </p:nvSpPr>
        <p:spPr>
          <a:xfrm>
            <a:off x="3689250" y="1599600"/>
            <a:ext cx="1765500" cy="185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How will this product be feasible?</a:t>
            </a:r>
            <a:endParaRPr sz="1800">
              <a:latin typeface="Source Code Pro"/>
              <a:ea typeface="Source Code Pro"/>
              <a:cs typeface="Source Code Pro"/>
              <a:sym typeface="Source Code Pro"/>
            </a:endParaRPr>
          </a:p>
        </p:txBody>
      </p:sp>
      <p:sp>
        <p:nvSpPr>
          <p:cNvPr id="101" name="Google Shape;101;p19"/>
          <p:cNvSpPr/>
          <p:nvPr/>
        </p:nvSpPr>
        <p:spPr>
          <a:xfrm>
            <a:off x="6520800" y="1523100"/>
            <a:ext cx="2311500" cy="209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Will this product reduce the probability of someone getting hurt?</a:t>
            </a:r>
            <a:endParaRPr sz="1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Persona                                          </a:t>
            </a:r>
            <a:endParaRPr sz="1600"/>
          </a:p>
        </p:txBody>
      </p:sp>
      <p:sp>
        <p:nvSpPr>
          <p:cNvPr id="107" name="Google Shape;107;p20"/>
          <p:cNvSpPr txBox="1">
            <a:spLocks noGrp="1"/>
          </p:cNvSpPr>
          <p:nvPr>
            <p:ph type="body" idx="1"/>
          </p:nvPr>
        </p:nvSpPr>
        <p:spPr>
          <a:xfrm>
            <a:off x="311711" y="1536336"/>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Mr. Chia, like many riders of Electric Bicycles, is deeply concerned about unintentionally exceeding the prescribed speed limits. According to the Land Transport Authority (LTA), the established limits are 25 km/h on shared paths and 10 km/h on footpaths. Exceeding these limits not only poses a risk to Mr. Chia but also endangers the safety of other road users. To address these concerns and prioritize safety for both himself and fellow riders, Mr. Chia is actively seeking a solution in the form of a dedicated safety device.</a:t>
            </a:r>
            <a:endParaRPr sz="1700"/>
          </a:p>
          <a:p>
            <a:pPr marL="0" lvl="0" indent="0" algn="l" rtl="0">
              <a:spcBef>
                <a:spcPts val="1600"/>
              </a:spcBef>
              <a:spcAft>
                <a:spcPts val="1600"/>
              </a:spcAft>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Ideas                                                  </a:t>
            </a:r>
            <a:endParaRPr sz="1600"/>
          </a:p>
        </p:txBody>
      </p:sp>
      <p:sp>
        <p:nvSpPr>
          <p:cNvPr id="113" name="Google Shape;113;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Speed Measurement Device</a:t>
            </a:r>
            <a:endParaRPr/>
          </a:p>
          <a:p>
            <a:pPr marL="457200" lvl="0" indent="-342900" algn="l" rtl="0">
              <a:spcBef>
                <a:spcPts val="0"/>
              </a:spcBef>
              <a:spcAft>
                <a:spcPts val="0"/>
              </a:spcAft>
              <a:buSzPts val="1800"/>
              <a:buChar char="-"/>
            </a:pPr>
            <a:r>
              <a:rPr lang="en"/>
              <a:t>2 Display 7 Segment to show speed limits in km/hr.</a:t>
            </a:r>
            <a:endParaRPr/>
          </a:p>
          <a:p>
            <a:pPr marL="457200" lvl="0" indent="-342900" algn="l" rtl="0">
              <a:spcBef>
                <a:spcPts val="0"/>
              </a:spcBef>
              <a:spcAft>
                <a:spcPts val="0"/>
              </a:spcAft>
              <a:buSzPts val="1800"/>
              <a:buChar char="-"/>
            </a:pPr>
            <a:r>
              <a:rPr lang="en"/>
              <a:t>Blinking LED indicator when surpass specified speed limit</a:t>
            </a:r>
            <a:endParaRPr/>
          </a:p>
          <a:p>
            <a:pPr marL="457200" lvl="0" indent="-342900" algn="l" rtl="0">
              <a:spcBef>
                <a:spcPts val="0"/>
              </a:spcBef>
              <a:spcAft>
                <a:spcPts val="0"/>
              </a:spcAft>
              <a:buSzPts val="1800"/>
              <a:buChar char="-"/>
            </a:pPr>
            <a:r>
              <a:rPr lang="en"/>
              <a:t>Buzzing sound when surpass specified speed limit</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536</Words>
  <Application>Microsoft Office PowerPoint</Application>
  <PresentationFormat>On-screen Show (16:9)</PresentationFormat>
  <Paragraphs>83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Source Code Pro</vt:lpstr>
      <vt:lpstr>Roboto</vt:lpstr>
      <vt:lpstr>Oswald</vt:lpstr>
      <vt:lpstr>Modern Writer</vt:lpstr>
      <vt:lpstr>MAPP Project Presentation </vt:lpstr>
      <vt:lpstr>CONTENTS PAGE</vt:lpstr>
      <vt:lpstr>AREA OF INTEREST                                              </vt:lpstr>
      <vt:lpstr>AREA OF INTEREST </vt:lpstr>
      <vt:lpstr>Interview                                                           </vt:lpstr>
      <vt:lpstr>INTERVIEW </vt:lpstr>
      <vt:lpstr>BRAINSTORMING PROCESS                                  </vt:lpstr>
      <vt:lpstr>Persona                                          </vt:lpstr>
      <vt:lpstr>Ideas                                                  </vt:lpstr>
      <vt:lpstr>CONCEPT SKETCH                                                  </vt:lpstr>
      <vt:lpstr>BLOCK DIAGRAM                                                     </vt:lpstr>
      <vt:lpstr>FLOW CHART</vt:lpstr>
      <vt:lpstr>IMPLEMENTATION PLAN      </vt:lpstr>
      <vt:lpstr>THANK YOU.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 Project Presentation </dc:title>
  <cp:lastModifiedBy>Nicholas Yip</cp:lastModifiedBy>
  <cp:revision>2</cp:revision>
  <dcterms:modified xsi:type="dcterms:W3CDTF">2023-10-12T13:37:13Z</dcterms:modified>
</cp:coreProperties>
</file>