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A617-4A9C-4FD2-8098-AA97BA9FA4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53C806-A7D6-4589-A571-D651F122AC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AD80BE-DAA5-436D-9440-4F6B9D21CC67}"/>
              </a:ext>
            </a:extLst>
          </p:cNvPr>
          <p:cNvSpPr>
            <a:spLocks noGrp="1"/>
          </p:cNvSpPr>
          <p:nvPr>
            <p:ph type="dt" sz="half" idx="10"/>
          </p:nvPr>
        </p:nvSpPr>
        <p:spPr/>
        <p:txBody>
          <a:bodyPr/>
          <a:lstStyle/>
          <a:p>
            <a:fld id="{1CC95D0C-4475-4BD8-9974-FC28A32A872D}" type="datetimeFigureOut">
              <a:rPr lang="en-US" smtClean="0"/>
              <a:t>12/14/2021</a:t>
            </a:fld>
            <a:endParaRPr lang="en-US"/>
          </a:p>
        </p:txBody>
      </p:sp>
      <p:sp>
        <p:nvSpPr>
          <p:cNvPr id="5" name="Footer Placeholder 4">
            <a:extLst>
              <a:ext uri="{FF2B5EF4-FFF2-40B4-BE49-F238E27FC236}">
                <a16:creationId xmlns:a16="http://schemas.microsoft.com/office/drawing/2014/main" id="{E3763C34-C412-43D9-A052-550E1581DD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F2BF5-352F-42FE-A826-F1FDD409C1FB}"/>
              </a:ext>
            </a:extLst>
          </p:cNvPr>
          <p:cNvSpPr>
            <a:spLocks noGrp="1"/>
          </p:cNvSpPr>
          <p:nvPr>
            <p:ph type="sldNum" sz="quarter" idx="12"/>
          </p:nvPr>
        </p:nvSpPr>
        <p:spPr/>
        <p:txBody>
          <a:bodyPr/>
          <a:lstStyle/>
          <a:p>
            <a:fld id="{47F42681-0022-4E28-974F-07E4DC6B6F17}" type="slidenum">
              <a:rPr lang="en-US" smtClean="0"/>
              <a:t>‹#›</a:t>
            </a:fld>
            <a:endParaRPr lang="en-US"/>
          </a:p>
        </p:txBody>
      </p:sp>
    </p:spTree>
    <p:extLst>
      <p:ext uri="{BB962C8B-B14F-4D97-AF65-F5344CB8AC3E}">
        <p14:creationId xmlns:p14="http://schemas.microsoft.com/office/powerpoint/2010/main" val="3712718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1719-08F7-4E59-9C97-56FD85BB3E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FB2669-56CF-4F10-90B1-736546D978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904CFE-1563-47D2-8DD8-1A67475C2B57}"/>
              </a:ext>
            </a:extLst>
          </p:cNvPr>
          <p:cNvSpPr>
            <a:spLocks noGrp="1"/>
          </p:cNvSpPr>
          <p:nvPr>
            <p:ph type="dt" sz="half" idx="10"/>
          </p:nvPr>
        </p:nvSpPr>
        <p:spPr/>
        <p:txBody>
          <a:bodyPr/>
          <a:lstStyle/>
          <a:p>
            <a:fld id="{1CC95D0C-4475-4BD8-9974-FC28A32A872D}" type="datetimeFigureOut">
              <a:rPr lang="en-US" smtClean="0"/>
              <a:t>12/14/2021</a:t>
            </a:fld>
            <a:endParaRPr lang="en-US"/>
          </a:p>
        </p:txBody>
      </p:sp>
      <p:sp>
        <p:nvSpPr>
          <p:cNvPr id="5" name="Footer Placeholder 4">
            <a:extLst>
              <a:ext uri="{FF2B5EF4-FFF2-40B4-BE49-F238E27FC236}">
                <a16:creationId xmlns:a16="http://schemas.microsoft.com/office/drawing/2014/main" id="{7984AE15-21B3-4EC4-81C5-6DD281158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F6CBD2-CA0C-4B53-A0BB-1860F22D6707}"/>
              </a:ext>
            </a:extLst>
          </p:cNvPr>
          <p:cNvSpPr>
            <a:spLocks noGrp="1"/>
          </p:cNvSpPr>
          <p:nvPr>
            <p:ph type="sldNum" sz="quarter" idx="12"/>
          </p:nvPr>
        </p:nvSpPr>
        <p:spPr/>
        <p:txBody>
          <a:bodyPr/>
          <a:lstStyle/>
          <a:p>
            <a:fld id="{47F42681-0022-4E28-974F-07E4DC6B6F17}" type="slidenum">
              <a:rPr lang="en-US" smtClean="0"/>
              <a:t>‹#›</a:t>
            </a:fld>
            <a:endParaRPr lang="en-US"/>
          </a:p>
        </p:txBody>
      </p:sp>
    </p:spTree>
    <p:extLst>
      <p:ext uri="{BB962C8B-B14F-4D97-AF65-F5344CB8AC3E}">
        <p14:creationId xmlns:p14="http://schemas.microsoft.com/office/powerpoint/2010/main" val="2749958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17324D-A1D0-4640-95A0-2DF923EF04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FE81F0-1242-4FE9-B0FD-C8EC1ED464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AEE015-F024-4CC5-A0CF-CB2F2F469971}"/>
              </a:ext>
            </a:extLst>
          </p:cNvPr>
          <p:cNvSpPr>
            <a:spLocks noGrp="1"/>
          </p:cNvSpPr>
          <p:nvPr>
            <p:ph type="dt" sz="half" idx="10"/>
          </p:nvPr>
        </p:nvSpPr>
        <p:spPr/>
        <p:txBody>
          <a:bodyPr/>
          <a:lstStyle/>
          <a:p>
            <a:fld id="{1CC95D0C-4475-4BD8-9974-FC28A32A872D}" type="datetimeFigureOut">
              <a:rPr lang="en-US" smtClean="0"/>
              <a:t>12/14/2021</a:t>
            </a:fld>
            <a:endParaRPr lang="en-US"/>
          </a:p>
        </p:txBody>
      </p:sp>
      <p:sp>
        <p:nvSpPr>
          <p:cNvPr id="5" name="Footer Placeholder 4">
            <a:extLst>
              <a:ext uri="{FF2B5EF4-FFF2-40B4-BE49-F238E27FC236}">
                <a16:creationId xmlns:a16="http://schemas.microsoft.com/office/drawing/2014/main" id="{90DF580D-FA24-4570-9E16-4EAD9DD0B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A0C60-3514-429C-9094-5D7625A99A98}"/>
              </a:ext>
            </a:extLst>
          </p:cNvPr>
          <p:cNvSpPr>
            <a:spLocks noGrp="1"/>
          </p:cNvSpPr>
          <p:nvPr>
            <p:ph type="sldNum" sz="quarter" idx="12"/>
          </p:nvPr>
        </p:nvSpPr>
        <p:spPr/>
        <p:txBody>
          <a:bodyPr/>
          <a:lstStyle/>
          <a:p>
            <a:fld id="{47F42681-0022-4E28-974F-07E4DC6B6F17}" type="slidenum">
              <a:rPr lang="en-US" smtClean="0"/>
              <a:t>‹#›</a:t>
            </a:fld>
            <a:endParaRPr lang="en-US"/>
          </a:p>
        </p:txBody>
      </p:sp>
    </p:spTree>
    <p:extLst>
      <p:ext uri="{BB962C8B-B14F-4D97-AF65-F5344CB8AC3E}">
        <p14:creationId xmlns:p14="http://schemas.microsoft.com/office/powerpoint/2010/main" val="753677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C5D8-C016-4335-A93D-588EA270A2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CC0DD0-77E9-400A-9641-D44AE61CCC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623257-7A02-4330-9A13-08BE01C8DD96}"/>
              </a:ext>
            </a:extLst>
          </p:cNvPr>
          <p:cNvSpPr>
            <a:spLocks noGrp="1"/>
          </p:cNvSpPr>
          <p:nvPr>
            <p:ph type="dt" sz="half" idx="10"/>
          </p:nvPr>
        </p:nvSpPr>
        <p:spPr/>
        <p:txBody>
          <a:bodyPr/>
          <a:lstStyle/>
          <a:p>
            <a:fld id="{1CC95D0C-4475-4BD8-9974-FC28A32A872D}" type="datetimeFigureOut">
              <a:rPr lang="en-US" smtClean="0"/>
              <a:t>12/14/2021</a:t>
            </a:fld>
            <a:endParaRPr lang="en-US"/>
          </a:p>
        </p:txBody>
      </p:sp>
      <p:sp>
        <p:nvSpPr>
          <p:cNvPr id="5" name="Footer Placeholder 4">
            <a:extLst>
              <a:ext uri="{FF2B5EF4-FFF2-40B4-BE49-F238E27FC236}">
                <a16:creationId xmlns:a16="http://schemas.microsoft.com/office/drawing/2014/main" id="{04176E35-9C6D-4D43-A1DB-CD8350A59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054EDC-0079-43CB-99AD-CF544FED6A55}"/>
              </a:ext>
            </a:extLst>
          </p:cNvPr>
          <p:cNvSpPr>
            <a:spLocks noGrp="1"/>
          </p:cNvSpPr>
          <p:nvPr>
            <p:ph type="sldNum" sz="quarter" idx="12"/>
          </p:nvPr>
        </p:nvSpPr>
        <p:spPr/>
        <p:txBody>
          <a:bodyPr/>
          <a:lstStyle/>
          <a:p>
            <a:fld id="{47F42681-0022-4E28-974F-07E4DC6B6F17}" type="slidenum">
              <a:rPr lang="en-US" smtClean="0"/>
              <a:t>‹#›</a:t>
            </a:fld>
            <a:endParaRPr lang="en-US"/>
          </a:p>
        </p:txBody>
      </p:sp>
    </p:spTree>
    <p:extLst>
      <p:ext uri="{BB962C8B-B14F-4D97-AF65-F5344CB8AC3E}">
        <p14:creationId xmlns:p14="http://schemas.microsoft.com/office/powerpoint/2010/main" val="3180584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CF0E-E1D7-47E5-B25F-9653C0CD7F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AFA83E-F607-4FD7-B7AD-45FADC70A3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829938-A634-4AAC-86D9-60C367CEA73A}"/>
              </a:ext>
            </a:extLst>
          </p:cNvPr>
          <p:cNvSpPr>
            <a:spLocks noGrp="1"/>
          </p:cNvSpPr>
          <p:nvPr>
            <p:ph type="dt" sz="half" idx="10"/>
          </p:nvPr>
        </p:nvSpPr>
        <p:spPr/>
        <p:txBody>
          <a:bodyPr/>
          <a:lstStyle/>
          <a:p>
            <a:fld id="{1CC95D0C-4475-4BD8-9974-FC28A32A872D}" type="datetimeFigureOut">
              <a:rPr lang="en-US" smtClean="0"/>
              <a:t>12/14/2021</a:t>
            </a:fld>
            <a:endParaRPr lang="en-US"/>
          </a:p>
        </p:txBody>
      </p:sp>
      <p:sp>
        <p:nvSpPr>
          <p:cNvPr id="5" name="Footer Placeholder 4">
            <a:extLst>
              <a:ext uri="{FF2B5EF4-FFF2-40B4-BE49-F238E27FC236}">
                <a16:creationId xmlns:a16="http://schemas.microsoft.com/office/drawing/2014/main" id="{2BC4ABDD-AA28-41CB-A7A6-753B04BBC5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BD200-A145-4A56-BDF9-5FE28CDFAD5F}"/>
              </a:ext>
            </a:extLst>
          </p:cNvPr>
          <p:cNvSpPr>
            <a:spLocks noGrp="1"/>
          </p:cNvSpPr>
          <p:nvPr>
            <p:ph type="sldNum" sz="quarter" idx="12"/>
          </p:nvPr>
        </p:nvSpPr>
        <p:spPr/>
        <p:txBody>
          <a:bodyPr/>
          <a:lstStyle/>
          <a:p>
            <a:fld id="{47F42681-0022-4E28-974F-07E4DC6B6F17}" type="slidenum">
              <a:rPr lang="en-US" smtClean="0"/>
              <a:t>‹#›</a:t>
            </a:fld>
            <a:endParaRPr lang="en-US"/>
          </a:p>
        </p:txBody>
      </p:sp>
    </p:spTree>
    <p:extLst>
      <p:ext uri="{BB962C8B-B14F-4D97-AF65-F5344CB8AC3E}">
        <p14:creationId xmlns:p14="http://schemas.microsoft.com/office/powerpoint/2010/main" val="3818966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AAE14-9C7E-43D0-B45D-426D1815BD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5F5F44-5F6F-4FB6-81F7-24219C5112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DA41ED-1B6C-42BF-833B-BB606EC91D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A2E689-7BD1-4CBE-A4AB-AAC55D6844BE}"/>
              </a:ext>
            </a:extLst>
          </p:cNvPr>
          <p:cNvSpPr>
            <a:spLocks noGrp="1"/>
          </p:cNvSpPr>
          <p:nvPr>
            <p:ph type="dt" sz="half" idx="10"/>
          </p:nvPr>
        </p:nvSpPr>
        <p:spPr/>
        <p:txBody>
          <a:bodyPr/>
          <a:lstStyle/>
          <a:p>
            <a:fld id="{1CC95D0C-4475-4BD8-9974-FC28A32A872D}" type="datetimeFigureOut">
              <a:rPr lang="en-US" smtClean="0"/>
              <a:t>12/14/2021</a:t>
            </a:fld>
            <a:endParaRPr lang="en-US"/>
          </a:p>
        </p:txBody>
      </p:sp>
      <p:sp>
        <p:nvSpPr>
          <p:cNvPr id="6" name="Footer Placeholder 5">
            <a:extLst>
              <a:ext uri="{FF2B5EF4-FFF2-40B4-BE49-F238E27FC236}">
                <a16:creationId xmlns:a16="http://schemas.microsoft.com/office/drawing/2014/main" id="{EAC5634C-CFE5-4542-9388-90146E4AEB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990A54-7AC9-4B3D-BD7A-98E0C66F6C07}"/>
              </a:ext>
            </a:extLst>
          </p:cNvPr>
          <p:cNvSpPr>
            <a:spLocks noGrp="1"/>
          </p:cNvSpPr>
          <p:nvPr>
            <p:ph type="sldNum" sz="quarter" idx="12"/>
          </p:nvPr>
        </p:nvSpPr>
        <p:spPr/>
        <p:txBody>
          <a:bodyPr/>
          <a:lstStyle/>
          <a:p>
            <a:fld id="{47F42681-0022-4E28-974F-07E4DC6B6F17}" type="slidenum">
              <a:rPr lang="en-US" smtClean="0"/>
              <a:t>‹#›</a:t>
            </a:fld>
            <a:endParaRPr lang="en-US"/>
          </a:p>
        </p:txBody>
      </p:sp>
    </p:spTree>
    <p:extLst>
      <p:ext uri="{BB962C8B-B14F-4D97-AF65-F5344CB8AC3E}">
        <p14:creationId xmlns:p14="http://schemas.microsoft.com/office/powerpoint/2010/main" val="302603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27E-1FC2-42B1-AF9B-F703E04B0C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D07905-D54E-4B39-8797-4C22B23BDB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730561-E302-4B6D-BE10-D99C30DAB7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93FF82-196D-4E27-B851-B389238890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B61A18-EB6A-49DE-84C1-E2F20CB788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95CF2A-C20A-4E72-8EAC-144D41247DF5}"/>
              </a:ext>
            </a:extLst>
          </p:cNvPr>
          <p:cNvSpPr>
            <a:spLocks noGrp="1"/>
          </p:cNvSpPr>
          <p:nvPr>
            <p:ph type="dt" sz="half" idx="10"/>
          </p:nvPr>
        </p:nvSpPr>
        <p:spPr/>
        <p:txBody>
          <a:bodyPr/>
          <a:lstStyle/>
          <a:p>
            <a:fld id="{1CC95D0C-4475-4BD8-9974-FC28A32A872D}" type="datetimeFigureOut">
              <a:rPr lang="en-US" smtClean="0"/>
              <a:t>12/14/2021</a:t>
            </a:fld>
            <a:endParaRPr lang="en-US"/>
          </a:p>
        </p:txBody>
      </p:sp>
      <p:sp>
        <p:nvSpPr>
          <p:cNvPr id="8" name="Footer Placeholder 7">
            <a:extLst>
              <a:ext uri="{FF2B5EF4-FFF2-40B4-BE49-F238E27FC236}">
                <a16:creationId xmlns:a16="http://schemas.microsoft.com/office/drawing/2014/main" id="{B2D8AD3D-DC5D-406E-8BA8-7D1A5C5698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EF3B76-1A89-43B4-A5F5-D31323044B33}"/>
              </a:ext>
            </a:extLst>
          </p:cNvPr>
          <p:cNvSpPr>
            <a:spLocks noGrp="1"/>
          </p:cNvSpPr>
          <p:nvPr>
            <p:ph type="sldNum" sz="quarter" idx="12"/>
          </p:nvPr>
        </p:nvSpPr>
        <p:spPr/>
        <p:txBody>
          <a:bodyPr/>
          <a:lstStyle/>
          <a:p>
            <a:fld id="{47F42681-0022-4E28-974F-07E4DC6B6F17}" type="slidenum">
              <a:rPr lang="en-US" smtClean="0"/>
              <a:t>‹#›</a:t>
            </a:fld>
            <a:endParaRPr lang="en-US"/>
          </a:p>
        </p:txBody>
      </p:sp>
    </p:spTree>
    <p:extLst>
      <p:ext uri="{BB962C8B-B14F-4D97-AF65-F5344CB8AC3E}">
        <p14:creationId xmlns:p14="http://schemas.microsoft.com/office/powerpoint/2010/main" val="74085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D8594-C8A5-441E-A9AE-74543786EC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ACAEBE-1934-460B-9BDC-5BFA63358EB7}"/>
              </a:ext>
            </a:extLst>
          </p:cNvPr>
          <p:cNvSpPr>
            <a:spLocks noGrp="1"/>
          </p:cNvSpPr>
          <p:nvPr>
            <p:ph type="dt" sz="half" idx="10"/>
          </p:nvPr>
        </p:nvSpPr>
        <p:spPr/>
        <p:txBody>
          <a:bodyPr/>
          <a:lstStyle/>
          <a:p>
            <a:fld id="{1CC95D0C-4475-4BD8-9974-FC28A32A872D}" type="datetimeFigureOut">
              <a:rPr lang="en-US" smtClean="0"/>
              <a:t>12/14/2021</a:t>
            </a:fld>
            <a:endParaRPr lang="en-US"/>
          </a:p>
        </p:txBody>
      </p:sp>
      <p:sp>
        <p:nvSpPr>
          <p:cNvPr id="4" name="Footer Placeholder 3">
            <a:extLst>
              <a:ext uri="{FF2B5EF4-FFF2-40B4-BE49-F238E27FC236}">
                <a16:creationId xmlns:a16="http://schemas.microsoft.com/office/drawing/2014/main" id="{306CCD94-89D5-4CD1-8B9B-3F67CCF0B9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16731D-9D83-4ECF-A796-CB49C35701C8}"/>
              </a:ext>
            </a:extLst>
          </p:cNvPr>
          <p:cNvSpPr>
            <a:spLocks noGrp="1"/>
          </p:cNvSpPr>
          <p:nvPr>
            <p:ph type="sldNum" sz="quarter" idx="12"/>
          </p:nvPr>
        </p:nvSpPr>
        <p:spPr/>
        <p:txBody>
          <a:bodyPr/>
          <a:lstStyle/>
          <a:p>
            <a:fld id="{47F42681-0022-4E28-974F-07E4DC6B6F17}" type="slidenum">
              <a:rPr lang="en-US" smtClean="0"/>
              <a:t>‹#›</a:t>
            </a:fld>
            <a:endParaRPr lang="en-US"/>
          </a:p>
        </p:txBody>
      </p:sp>
    </p:spTree>
    <p:extLst>
      <p:ext uri="{BB962C8B-B14F-4D97-AF65-F5344CB8AC3E}">
        <p14:creationId xmlns:p14="http://schemas.microsoft.com/office/powerpoint/2010/main" val="20960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CCD79-96D9-480E-B0F1-D46294B8227C}"/>
              </a:ext>
            </a:extLst>
          </p:cNvPr>
          <p:cNvSpPr>
            <a:spLocks noGrp="1"/>
          </p:cNvSpPr>
          <p:nvPr>
            <p:ph type="dt" sz="half" idx="10"/>
          </p:nvPr>
        </p:nvSpPr>
        <p:spPr/>
        <p:txBody>
          <a:bodyPr/>
          <a:lstStyle/>
          <a:p>
            <a:fld id="{1CC95D0C-4475-4BD8-9974-FC28A32A872D}" type="datetimeFigureOut">
              <a:rPr lang="en-US" smtClean="0"/>
              <a:t>12/14/2021</a:t>
            </a:fld>
            <a:endParaRPr lang="en-US"/>
          </a:p>
        </p:txBody>
      </p:sp>
      <p:sp>
        <p:nvSpPr>
          <p:cNvPr id="3" name="Footer Placeholder 2">
            <a:extLst>
              <a:ext uri="{FF2B5EF4-FFF2-40B4-BE49-F238E27FC236}">
                <a16:creationId xmlns:a16="http://schemas.microsoft.com/office/drawing/2014/main" id="{35CB8253-88CB-4B8D-AF6C-E84DD8422A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AC8FA8-A5F7-4090-97C3-E22BE99B19E9}"/>
              </a:ext>
            </a:extLst>
          </p:cNvPr>
          <p:cNvSpPr>
            <a:spLocks noGrp="1"/>
          </p:cNvSpPr>
          <p:nvPr>
            <p:ph type="sldNum" sz="quarter" idx="12"/>
          </p:nvPr>
        </p:nvSpPr>
        <p:spPr/>
        <p:txBody>
          <a:bodyPr/>
          <a:lstStyle/>
          <a:p>
            <a:fld id="{47F42681-0022-4E28-974F-07E4DC6B6F17}" type="slidenum">
              <a:rPr lang="en-US" smtClean="0"/>
              <a:t>‹#›</a:t>
            </a:fld>
            <a:endParaRPr lang="en-US"/>
          </a:p>
        </p:txBody>
      </p:sp>
    </p:spTree>
    <p:extLst>
      <p:ext uri="{BB962C8B-B14F-4D97-AF65-F5344CB8AC3E}">
        <p14:creationId xmlns:p14="http://schemas.microsoft.com/office/powerpoint/2010/main" val="265731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BF80D-9ADD-42BA-82C9-D8DE1E60AE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6A4AFE-BD13-439C-B9A1-CC6FA8E2AE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4C4080-DBB6-401E-9BC0-1993F2E53C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6936F4-7E61-4368-BAFD-4D2C8B65760F}"/>
              </a:ext>
            </a:extLst>
          </p:cNvPr>
          <p:cNvSpPr>
            <a:spLocks noGrp="1"/>
          </p:cNvSpPr>
          <p:nvPr>
            <p:ph type="dt" sz="half" idx="10"/>
          </p:nvPr>
        </p:nvSpPr>
        <p:spPr/>
        <p:txBody>
          <a:bodyPr/>
          <a:lstStyle/>
          <a:p>
            <a:fld id="{1CC95D0C-4475-4BD8-9974-FC28A32A872D}" type="datetimeFigureOut">
              <a:rPr lang="en-US" smtClean="0"/>
              <a:t>12/14/2021</a:t>
            </a:fld>
            <a:endParaRPr lang="en-US"/>
          </a:p>
        </p:txBody>
      </p:sp>
      <p:sp>
        <p:nvSpPr>
          <p:cNvPr id="6" name="Footer Placeholder 5">
            <a:extLst>
              <a:ext uri="{FF2B5EF4-FFF2-40B4-BE49-F238E27FC236}">
                <a16:creationId xmlns:a16="http://schemas.microsoft.com/office/drawing/2014/main" id="{08715022-BBFD-405D-9C56-CFE55C67B3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C46E1-9F28-4B06-9C9E-3E8BEAF426DF}"/>
              </a:ext>
            </a:extLst>
          </p:cNvPr>
          <p:cNvSpPr>
            <a:spLocks noGrp="1"/>
          </p:cNvSpPr>
          <p:nvPr>
            <p:ph type="sldNum" sz="quarter" idx="12"/>
          </p:nvPr>
        </p:nvSpPr>
        <p:spPr/>
        <p:txBody>
          <a:bodyPr/>
          <a:lstStyle/>
          <a:p>
            <a:fld id="{47F42681-0022-4E28-974F-07E4DC6B6F17}" type="slidenum">
              <a:rPr lang="en-US" smtClean="0"/>
              <a:t>‹#›</a:t>
            </a:fld>
            <a:endParaRPr lang="en-US"/>
          </a:p>
        </p:txBody>
      </p:sp>
    </p:spTree>
    <p:extLst>
      <p:ext uri="{BB962C8B-B14F-4D97-AF65-F5344CB8AC3E}">
        <p14:creationId xmlns:p14="http://schemas.microsoft.com/office/powerpoint/2010/main" val="1787917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6983A-364F-4FCC-883E-BDDAB5812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FBD3E8-A8E0-4871-B6F4-45351EE275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B9C6E2-B43C-4AD8-A35C-3C856BC814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823788-023E-4A15-97E6-6B83D5AEE807}"/>
              </a:ext>
            </a:extLst>
          </p:cNvPr>
          <p:cNvSpPr>
            <a:spLocks noGrp="1"/>
          </p:cNvSpPr>
          <p:nvPr>
            <p:ph type="dt" sz="half" idx="10"/>
          </p:nvPr>
        </p:nvSpPr>
        <p:spPr/>
        <p:txBody>
          <a:bodyPr/>
          <a:lstStyle/>
          <a:p>
            <a:fld id="{1CC95D0C-4475-4BD8-9974-FC28A32A872D}" type="datetimeFigureOut">
              <a:rPr lang="en-US" smtClean="0"/>
              <a:t>12/14/2021</a:t>
            </a:fld>
            <a:endParaRPr lang="en-US"/>
          </a:p>
        </p:txBody>
      </p:sp>
      <p:sp>
        <p:nvSpPr>
          <p:cNvPr id="6" name="Footer Placeholder 5">
            <a:extLst>
              <a:ext uri="{FF2B5EF4-FFF2-40B4-BE49-F238E27FC236}">
                <a16:creationId xmlns:a16="http://schemas.microsoft.com/office/drawing/2014/main" id="{879B9582-92DF-489A-868D-8B10AC5D6A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E413B6-7EA4-41BC-9D97-E51068B1EEAF}"/>
              </a:ext>
            </a:extLst>
          </p:cNvPr>
          <p:cNvSpPr>
            <a:spLocks noGrp="1"/>
          </p:cNvSpPr>
          <p:nvPr>
            <p:ph type="sldNum" sz="quarter" idx="12"/>
          </p:nvPr>
        </p:nvSpPr>
        <p:spPr/>
        <p:txBody>
          <a:bodyPr/>
          <a:lstStyle/>
          <a:p>
            <a:fld id="{47F42681-0022-4E28-974F-07E4DC6B6F17}" type="slidenum">
              <a:rPr lang="en-US" smtClean="0"/>
              <a:t>‹#›</a:t>
            </a:fld>
            <a:endParaRPr lang="en-US"/>
          </a:p>
        </p:txBody>
      </p:sp>
    </p:spTree>
    <p:extLst>
      <p:ext uri="{BB962C8B-B14F-4D97-AF65-F5344CB8AC3E}">
        <p14:creationId xmlns:p14="http://schemas.microsoft.com/office/powerpoint/2010/main" val="1406762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56758B-BBAD-4221-8332-2063FFB5CB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C84A55-0859-4104-B25A-C5B04473C6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DE0B57-2158-4E9F-B727-4B256128FE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95D0C-4475-4BD8-9974-FC28A32A872D}" type="datetimeFigureOut">
              <a:rPr lang="en-US" smtClean="0"/>
              <a:t>12/14/2021</a:t>
            </a:fld>
            <a:endParaRPr lang="en-US"/>
          </a:p>
        </p:txBody>
      </p:sp>
      <p:sp>
        <p:nvSpPr>
          <p:cNvPr id="5" name="Footer Placeholder 4">
            <a:extLst>
              <a:ext uri="{FF2B5EF4-FFF2-40B4-BE49-F238E27FC236}">
                <a16:creationId xmlns:a16="http://schemas.microsoft.com/office/drawing/2014/main" id="{97CEFF2B-DEFF-49C5-8BA3-AC227BECA9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CF0AD9-F2E3-440E-8D2D-F8EA686731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F42681-0022-4E28-974F-07E4DC6B6F17}" type="slidenum">
              <a:rPr lang="en-US" smtClean="0"/>
              <a:t>‹#›</a:t>
            </a:fld>
            <a:endParaRPr lang="en-US"/>
          </a:p>
        </p:txBody>
      </p:sp>
    </p:spTree>
    <p:extLst>
      <p:ext uri="{BB962C8B-B14F-4D97-AF65-F5344CB8AC3E}">
        <p14:creationId xmlns:p14="http://schemas.microsoft.com/office/powerpoint/2010/main" val="1370883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2D93E-5B96-45D8-B511-3BB8613011E5}"/>
              </a:ext>
            </a:extLst>
          </p:cNvPr>
          <p:cNvSpPr>
            <a:spLocks noGrp="1"/>
          </p:cNvSpPr>
          <p:nvPr>
            <p:ph type="ctrTitle"/>
          </p:nvPr>
        </p:nvSpPr>
        <p:spPr/>
        <p:txBody>
          <a:bodyPr/>
          <a:lstStyle/>
          <a:p>
            <a:r>
              <a:rPr lang="en-US" dirty="0"/>
              <a:t>Input Analysis of PPG Data</a:t>
            </a:r>
          </a:p>
        </p:txBody>
      </p:sp>
      <p:sp>
        <p:nvSpPr>
          <p:cNvPr id="3" name="Subtitle 2">
            <a:extLst>
              <a:ext uri="{FF2B5EF4-FFF2-40B4-BE49-F238E27FC236}">
                <a16:creationId xmlns:a16="http://schemas.microsoft.com/office/drawing/2014/main" id="{CD85A4E6-F2D7-4470-8875-37A449B84A89}"/>
              </a:ext>
            </a:extLst>
          </p:cNvPr>
          <p:cNvSpPr>
            <a:spLocks noGrp="1"/>
          </p:cNvSpPr>
          <p:nvPr>
            <p:ph type="subTitle" idx="1"/>
          </p:nvPr>
        </p:nvSpPr>
        <p:spPr/>
        <p:txBody>
          <a:bodyPr/>
          <a:lstStyle/>
          <a:p>
            <a:r>
              <a:rPr lang="en-US" dirty="0"/>
              <a:t>Nick Zullo</a:t>
            </a:r>
          </a:p>
        </p:txBody>
      </p:sp>
    </p:spTree>
    <p:extLst>
      <p:ext uri="{BB962C8B-B14F-4D97-AF65-F5344CB8AC3E}">
        <p14:creationId xmlns:p14="http://schemas.microsoft.com/office/powerpoint/2010/main" val="1559700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1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25" name="Rectangle 1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1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4209071-960D-40D4-B937-658D61E04943}"/>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a:t>Most Important Inputs</a:t>
            </a:r>
          </a:p>
        </p:txBody>
      </p:sp>
      <p:pic>
        <p:nvPicPr>
          <p:cNvPr id="5" name="Content Placeholder 4">
            <a:extLst>
              <a:ext uri="{FF2B5EF4-FFF2-40B4-BE49-F238E27FC236}">
                <a16:creationId xmlns:a16="http://schemas.microsoft.com/office/drawing/2014/main" id="{B583D2D7-C5FD-42F0-8478-61AE05E5A57F}"/>
              </a:ext>
            </a:extLst>
          </p:cNvPr>
          <p:cNvPicPr>
            <a:picLocks noGrp="1" noChangeAspect="1"/>
          </p:cNvPicPr>
          <p:nvPr>
            <p:ph idx="1"/>
          </p:nvPr>
        </p:nvPicPr>
        <p:blipFill rotWithShape="1">
          <a:blip r:embed="rId2"/>
          <a:srcRect t="2454"/>
          <a:stretch/>
        </p:blipFill>
        <p:spPr>
          <a:xfrm>
            <a:off x="877251" y="1670241"/>
            <a:ext cx="5731861" cy="2404218"/>
          </a:xfrm>
          <a:prstGeom prst="rect">
            <a:avLst/>
          </a:prstGeom>
        </p:spPr>
      </p:pic>
      <p:pic>
        <p:nvPicPr>
          <p:cNvPr id="7" name="Picture 6">
            <a:extLst>
              <a:ext uri="{FF2B5EF4-FFF2-40B4-BE49-F238E27FC236}">
                <a16:creationId xmlns:a16="http://schemas.microsoft.com/office/drawing/2014/main" id="{9DBE7822-E78B-4569-8576-A32630D07675}"/>
              </a:ext>
            </a:extLst>
          </p:cNvPr>
          <p:cNvPicPr>
            <a:picLocks noChangeAspect="1"/>
          </p:cNvPicPr>
          <p:nvPr/>
        </p:nvPicPr>
        <p:blipFill>
          <a:blip r:embed="rId3"/>
          <a:stretch>
            <a:fillRect/>
          </a:stretch>
        </p:blipFill>
        <p:spPr>
          <a:xfrm>
            <a:off x="877251" y="4052022"/>
            <a:ext cx="5694743" cy="1252843"/>
          </a:xfrm>
          <a:prstGeom prst="rect">
            <a:avLst/>
          </a:prstGeom>
        </p:spPr>
      </p:pic>
      <p:sp>
        <p:nvSpPr>
          <p:cNvPr id="8" name="TextBox 7">
            <a:extLst>
              <a:ext uri="{FF2B5EF4-FFF2-40B4-BE49-F238E27FC236}">
                <a16:creationId xmlns:a16="http://schemas.microsoft.com/office/drawing/2014/main" id="{121BE66B-53DA-4631-915A-13F446431781}"/>
              </a:ext>
            </a:extLst>
          </p:cNvPr>
          <p:cNvSpPr txBox="1"/>
          <p:nvPr/>
        </p:nvSpPr>
        <p:spPr>
          <a:xfrm>
            <a:off x="7544052" y="1359725"/>
            <a:ext cx="4004479" cy="48172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This table shows the importance level of each input on a scale from 0 to 100, with 100 being the most important. We see that the chemistry variables provide the most data to the model’s performance. The manufacturing inputs are not nearly as important, and especially the machine type, which is near 0 in importance. </a:t>
            </a:r>
          </a:p>
          <a:p>
            <a:pPr indent="-228600">
              <a:lnSpc>
                <a:spcPct val="90000"/>
              </a:lnSpc>
              <a:spcAft>
                <a:spcPts val="600"/>
              </a:spcAft>
              <a:buFont typeface="Arial" panose="020B0604020202020204" pitchFamily="34" charset="0"/>
              <a:buChar char="•"/>
            </a:pPr>
            <a:r>
              <a:rPr lang="en-US" sz="2000" dirty="0"/>
              <a:t>Input x2 was not used in the model because performance was improved when it was neglected. </a:t>
            </a:r>
          </a:p>
          <a:p>
            <a:pPr lvl="1" indent="-228600">
              <a:lnSpc>
                <a:spcPct val="90000"/>
              </a:lnSpc>
              <a:spcAft>
                <a:spcPts val="600"/>
              </a:spcAft>
              <a:buFont typeface="Arial" panose="020B0604020202020204" pitchFamily="34" charset="0"/>
              <a:buChar char="•"/>
            </a:pPr>
            <a:r>
              <a:rPr lang="en-US" sz="2000" dirty="0"/>
              <a:t>Input x2 is highly correlated with x5, and is not needed in the model</a:t>
            </a:r>
          </a:p>
        </p:txBody>
      </p:sp>
      <p:grpSp>
        <p:nvGrpSpPr>
          <p:cNvPr id="27" name="Group 1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8" name="Isosceles Triangle 1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2251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5" name="Rectangle 14">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D129DB30-DB8F-4720-84A7-E873586D7ACA}"/>
              </a:ext>
            </a:extLst>
          </p:cNvPr>
          <p:cNvSpPr>
            <a:spLocks noGrp="1"/>
          </p:cNvSpPr>
          <p:nvPr>
            <p:ph type="title"/>
          </p:nvPr>
        </p:nvSpPr>
        <p:spPr>
          <a:xfrm>
            <a:off x="643467" y="321734"/>
            <a:ext cx="10905066" cy="1135737"/>
          </a:xfrm>
        </p:spPr>
        <p:txBody>
          <a:bodyPr>
            <a:normAutofit/>
          </a:bodyPr>
          <a:lstStyle/>
          <a:p>
            <a:r>
              <a:rPr lang="en-US" sz="3600"/>
              <a:t>Trends of Important Inputs</a:t>
            </a:r>
          </a:p>
        </p:txBody>
      </p:sp>
      <p:pic>
        <p:nvPicPr>
          <p:cNvPr id="5" name="Content Placeholder 4">
            <a:extLst>
              <a:ext uri="{FF2B5EF4-FFF2-40B4-BE49-F238E27FC236}">
                <a16:creationId xmlns:a16="http://schemas.microsoft.com/office/drawing/2014/main" id="{EE842BAA-AC69-456E-A09E-19BDA2CC3026}"/>
              </a:ext>
            </a:extLst>
          </p:cNvPr>
          <p:cNvPicPr>
            <a:picLocks noChangeAspect="1"/>
          </p:cNvPicPr>
          <p:nvPr/>
        </p:nvPicPr>
        <p:blipFill>
          <a:blip r:embed="rId2"/>
          <a:stretch>
            <a:fillRect/>
          </a:stretch>
        </p:blipFill>
        <p:spPr>
          <a:xfrm>
            <a:off x="719799" y="1782981"/>
            <a:ext cx="6100549" cy="4361892"/>
          </a:xfrm>
          <a:prstGeom prst="rect">
            <a:avLst/>
          </a:prstGeom>
        </p:spPr>
      </p:pic>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9FAC26-2155-41EC-B952-98EDA10AB379}"/>
                  </a:ext>
                </a:extLst>
              </p:cNvPr>
              <p:cNvSpPr>
                <a:spLocks noGrp="1"/>
              </p:cNvSpPr>
              <p:nvPr>
                <p:ph idx="1"/>
              </p:nvPr>
            </p:nvSpPr>
            <p:spPr>
              <a:xfrm>
                <a:off x="7544052" y="1782981"/>
                <a:ext cx="4004479" cy="4393982"/>
              </a:xfrm>
            </p:spPr>
            <p:txBody>
              <a:bodyPr>
                <a:normAutofit/>
              </a:bodyPr>
              <a:lstStyle/>
              <a:p>
                <a:r>
                  <a:rPr lang="en-US" sz="2000" dirty="0"/>
                  <a:t>This is a graph of the logit transformed response, given as output = </a:t>
                </a:r>
                <a14:m>
                  <m:oMath xmlns:m="http://schemas.openxmlformats.org/officeDocument/2006/math">
                    <m:r>
                      <m:rPr>
                        <m:sty m:val="p"/>
                      </m:rPr>
                      <a:rPr lang="en-US" sz="2000" i="1" dirty="0" smtClean="0">
                        <a:latin typeface="Cambria Math" panose="02040503050406030204" pitchFamily="18" charset="0"/>
                      </a:rPr>
                      <m:t>log</m:t>
                    </m:r>
                    <m:r>
                      <a:rPr lang="en-US" sz="2000" i="1" dirty="0" smtClean="0">
                        <a:latin typeface="Cambria Math" panose="02040503050406030204" pitchFamily="18" charset="0"/>
                      </a:rPr>
                      <m:t>⁡(</m:t>
                    </m:r>
                    <m:f>
                      <m:fPr>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𝑝</m:t>
                        </m:r>
                      </m:num>
                      <m:den>
                        <m:r>
                          <a:rPr lang="en-US" sz="2000" b="0" i="1" dirty="0" smtClean="0">
                            <a:latin typeface="Cambria Math" panose="02040503050406030204" pitchFamily="18" charset="0"/>
                          </a:rPr>
                          <m:t>1−</m:t>
                        </m:r>
                        <m:r>
                          <a:rPr lang="en-US" sz="2000" b="0" i="1" dirty="0" smtClean="0">
                            <a:latin typeface="Cambria Math" panose="02040503050406030204" pitchFamily="18" charset="0"/>
                          </a:rPr>
                          <m:t>𝑝</m:t>
                        </m:r>
                      </m:den>
                    </m:f>
                    <m:r>
                      <a:rPr lang="en-US" sz="2000" b="0" i="1" dirty="0" smtClean="0">
                        <a:latin typeface="Cambria Math" panose="02040503050406030204" pitchFamily="18" charset="0"/>
                      </a:rPr>
                      <m:t>)</m:t>
                    </m:r>
                    <m:r>
                      <a:rPr lang="en-US" sz="2000" i="1" dirty="0" smtClean="0">
                        <a:latin typeface="Cambria Math" panose="02040503050406030204" pitchFamily="18" charset="0"/>
                      </a:rPr>
                      <m:t>, </m:t>
                    </m:r>
                  </m:oMath>
                </a14:m>
                <a:r>
                  <a:rPr lang="en-US" sz="2000" dirty="0"/>
                  <a:t>where p is the percentage of the coating that has degraded, graphed with z, the most important input. We can see a clear parabolic trend in this data. Noise is present in the trend, but it resembles the graph of :</a:t>
                </a:r>
                <a:endParaRPr lang="en-US" sz="2000" b="0" i="1" dirty="0">
                  <a:latin typeface="Cambria Math" panose="02040503050406030204" pitchFamily="18" charset="0"/>
                </a:endParaRPr>
              </a:p>
              <a:p>
                <a:pPr lvl="1"/>
                <a14:m>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2</m:t>
                        </m:r>
                      </m:den>
                    </m:f>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r>
                              <a:rPr lang="en-US" sz="1600" b="0" i="1" smtClean="0">
                                <a:latin typeface="Cambria Math" panose="02040503050406030204" pitchFamily="18" charset="0"/>
                              </a:rPr>
                              <m:t>−2</m:t>
                            </m:r>
                          </m:e>
                        </m:d>
                      </m:e>
                      <m:sup>
                        <m:r>
                          <a:rPr lang="en-US" sz="1600" b="0" i="1" smtClean="0">
                            <a:latin typeface="Cambria Math" panose="02040503050406030204" pitchFamily="18" charset="0"/>
                          </a:rPr>
                          <m:t>2</m:t>
                        </m:r>
                      </m:sup>
                    </m:sSup>
                    <m:r>
                      <a:rPr lang="en-US" sz="1600" b="0" i="1" smtClean="0">
                        <a:latin typeface="Cambria Math" panose="02040503050406030204" pitchFamily="18" charset="0"/>
                      </a:rPr>
                      <m:t>−2</m:t>
                    </m:r>
                  </m:oMath>
                </a14:m>
                <a:endParaRPr lang="en-US" sz="1600" b="0" dirty="0"/>
              </a:p>
              <a:p>
                <a:endParaRPr lang="en-US" sz="2000" dirty="0"/>
              </a:p>
            </p:txBody>
          </p:sp>
        </mc:Choice>
        <mc:Fallback xmlns="">
          <p:sp>
            <p:nvSpPr>
              <p:cNvPr id="9" name="Content Placeholder 8">
                <a:extLst>
                  <a:ext uri="{FF2B5EF4-FFF2-40B4-BE49-F238E27FC236}">
                    <a16:creationId xmlns:a16="http://schemas.microsoft.com/office/drawing/2014/main" id="{BF9FAC26-2155-41EC-B952-98EDA10AB379}"/>
                  </a:ext>
                </a:extLst>
              </p:cNvPr>
              <p:cNvSpPr>
                <a:spLocks noGrp="1" noRot="1" noChangeAspect="1" noMove="1" noResize="1" noEditPoints="1" noAdjustHandles="1" noChangeArrowheads="1" noChangeShapeType="1" noTextEdit="1"/>
              </p:cNvSpPr>
              <p:nvPr>
                <p:ph idx="1"/>
              </p:nvPr>
            </p:nvSpPr>
            <p:spPr>
              <a:xfrm>
                <a:off x="7544052" y="1782981"/>
                <a:ext cx="4004479" cy="4393982"/>
              </a:xfrm>
              <a:blipFill>
                <a:blip r:embed="rId3"/>
                <a:stretch>
                  <a:fillRect l="-1372" t="-1387" r="-2896"/>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9" name="Isosceles Triangle 18">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289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AEF3E-FB05-4DA5-96ED-5661B3B10893}"/>
              </a:ext>
            </a:extLst>
          </p:cNvPr>
          <p:cNvSpPr>
            <a:spLocks noGrp="1"/>
          </p:cNvSpPr>
          <p:nvPr>
            <p:ph type="title"/>
          </p:nvPr>
        </p:nvSpPr>
        <p:spPr>
          <a:xfrm>
            <a:off x="643467" y="321734"/>
            <a:ext cx="10905066" cy="1135737"/>
          </a:xfrm>
        </p:spPr>
        <p:txBody>
          <a:bodyPr>
            <a:normAutofit/>
          </a:bodyPr>
          <a:lstStyle/>
          <a:p>
            <a:r>
              <a:rPr lang="en-US" sz="3600"/>
              <a:t>Trends of Important Inputs</a:t>
            </a:r>
          </a:p>
        </p:txBody>
      </p:sp>
      <p:sp>
        <p:nvSpPr>
          <p:cNvPr id="9" name="Content Placeholder 8">
            <a:extLst>
              <a:ext uri="{FF2B5EF4-FFF2-40B4-BE49-F238E27FC236}">
                <a16:creationId xmlns:a16="http://schemas.microsoft.com/office/drawing/2014/main" id="{A4298557-1645-4535-8F31-CB9AEBF3EB1D}"/>
              </a:ext>
            </a:extLst>
          </p:cNvPr>
          <p:cNvSpPr>
            <a:spLocks noGrp="1"/>
          </p:cNvSpPr>
          <p:nvPr>
            <p:ph idx="1"/>
          </p:nvPr>
        </p:nvSpPr>
        <p:spPr>
          <a:xfrm>
            <a:off x="643469" y="1782981"/>
            <a:ext cx="4008384" cy="4393982"/>
          </a:xfrm>
        </p:spPr>
        <p:txBody>
          <a:bodyPr>
            <a:normAutofit/>
          </a:bodyPr>
          <a:lstStyle/>
          <a:p>
            <a:r>
              <a:rPr lang="en-US" sz="2000" dirty="0"/>
              <a:t>This is a graph with the same y axis variable, using x1, the second most important input, as the x axis. We can see another clear parabolic trend. This one begins tight, with little noise, and provides great information for the model to learn with. After x1=.4, the data is more spread, and other inputs like z will provide better information. </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BE160D49-443C-4D12-BCB1-FEF9CEB315D9}"/>
              </a:ext>
            </a:extLst>
          </p:cNvPr>
          <p:cNvPicPr>
            <a:picLocks noChangeAspect="1"/>
          </p:cNvPicPr>
          <p:nvPr/>
        </p:nvPicPr>
        <p:blipFill>
          <a:blip r:embed="rId2"/>
          <a:stretch>
            <a:fillRect/>
          </a:stretch>
        </p:blipFill>
        <p:spPr>
          <a:xfrm>
            <a:off x="5199240" y="1663517"/>
            <a:ext cx="6445372" cy="4603837"/>
          </a:xfrm>
          <a:prstGeom prst="rect">
            <a:avLst/>
          </a:prstGeom>
        </p:spPr>
      </p:pic>
    </p:spTree>
    <p:extLst>
      <p:ext uri="{BB962C8B-B14F-4D97-AF65-F5344CB8AC3E}">
        <p14:creationId xmlns:p14="http://schemas.microsoft.com/office/powerpoint/2010/main" val="2807651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794358-E2D0-4827-8D99-669EB8485E7A}"/>
              </a:ext>
            </a:extLst>
          </p:cNvPr>
          <p:cNvSpPr>
            <a:spLocks noGrp="1"/>
          </p:cNvSpPr>
          <p:nvPr>
            <p:ph type="title"/>
          </p:nvPr>
        </p:nvSpPr>
        <p:spPr>
          <a:xfrm>
            <a:off x="643467" y="321734"/>
            <a:ext cx="10905066" cy="1135737"/>
          </a:xfrm>
        </p:spPr>
        <p:txBody>
          <a:bodyPr>
            <a:normAutofit/>
          </a:bodyPr>
          <a:lstStyle/>
          <a:p>
            <a:r>
              <a:rPr lang="en-US" sz="3600" dirty="0"/>
              <a:t>Trends of Important Inputs</a:t>
            </a:r>
          </a:p>
        </p:txBody>
      </p:sp>
      <p:sp>
        <p:nvSpPr>
          <p:cNvPr id="9" name="Content Placeholder 8">
            <a:extLst>
              <a:ext uri="{FF2B5EF4-FFF2-40B4-BE49-F238E27FC236}">
                <a16:creationId xmlns:a16="http://schemas.microsoft.com/office/drawing/2014/main" id="{0B1F9FD2-2B57-4D2A-984A-DE4561D8F129}"/>
              </a:ext>
            </a:extLst>
          </p:cNvPr>
          <p:cNvSpPr>
            <a:spLocks noGrp="1"/>
          </p:cNvSpPr>
          <p:nvPr>
            <p:ph idx="1"/>
          </p:nvPr>
        </p:nvSpPr>
        <p:spPr>
          <a:xfrm>
            <a:off x="643469" y="1782981"/>
            <a:ext cx="4008384" cy="4393982"/>
          </a:xfrm>
        </p:spPr>
        <p:txBody>
          <a:bodyPr>
            <a:normAutofit/>
          </a:bodyPr>
          <a:lstStyle/>
          <a:p>
            <a:r>
              <a:rPr lang="en-US" sz="2000" dirty="0"/>
              <a:t>The y axis of this graph is probability that the current input combination results in a coating that will corrode less than 33%, being 1, and the probability it will corrode more than 33%, representing 0, versus the most important input, z. </a:t>
            </a:r>
          </a:p>
          <a:p>
            <a:r>
              <a:rPr lang="en-US" sz="2000" dirty="0"/>
              <a:t>It is hard to determine if a relationship exists in this data, but it seems to be able to classify the output values well from z=0 to z=1 and z=3.5 to z=5</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8E7D5A6C-7E5D-4A88-BF46-5E269D565D25}"/>
              </a:ext>
            </a:extLst>
          </p:cNvPr>
          <p:cNvPicPr>
            <a:picLocks noChangeAspect="1"/>
          </p:cNvPicPr>
          <p:nvPr/>
        </p:nvPicPr>
        <p:blipFill>
          <a:blip r:embed="rId2"/>
          <a:stretch>
            <a:fillRect/>
          </a:stretch>
        </p:blipFill>
        <p:spPr>
          <a:xfrm>
            <a:off x="5295320" y="2033248"/>
            <a:ext cx="6253212" cy="3861357"/>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8553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5" name="Rectangle 14">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7BE8E91B-9CD1-44FC-8B1E-21DD19DF41F5}"/>
              </a:ext>
            </a:extLst>
          </p:cNvPr>
          <p:cNvSpPr>
            <a:spLocks noGrp="1"/>
          </p:cNvSpPr>
          <p:nvPr>
            <p:ph type="title"/>
          </p:nvPr>
        </p:nvSpPr>
        <p:spPr>
          <a:xfrm>
            <a:off x="643467" y="321734"/>
            <a:ext cx="10905066" cy="1135737"/>
          </a:xfrm>
        </p:spPr>
        <p:txBody>
          <a:bodyPr>
            <a:normAutofit/>
          </a:bodyPr>
          <a:lstStyle/>
          <a:p>
            <a:r>
              <a:rPr lang="en-US" sz="3600"/>
              <a:t>Trends of Important Inputs</a:t>
            </a:r>
          </a:p>
        </p:txBody>
      </p:sp>
      <p:pic>
        <p:nvPicPr>
          <p:cNvPr id="5" name="Content Placeholder 4">
            <a:extLst>
              <a:ext uri="{FF2B5EF4-FFF2-40B4-BE49-F238E27FC236}">
                <a16:creationId xmlns:a16="http://schemas.microsoft.com/office/drawing/2014/main" id="{20CAE07A-AE0C-426B-899F-18998219131C}"/>
              </a:ext>
            </a:extLst>
          </p:cNvPr>
          <p:cNvPicPr>
            <a:picLocks noChangeAspect="1"/>
          </p:cNvPicPr>
          <p:nvPr/>
        </p:nvPicPr>
        <p:blipFill rotWithShape="1">
          <a:blip r:embed="rId2"/>
          <a:srcRect l="1384" r="1966"/>
          <a:stretch/>
        </p:blipFill>
        <p:spPr>
          <a:xfrm>
            <a:off x="643467" y="1782981"/>
            <a:ext cx="6253214" cy="3720661"/>
          </a:xfrm>
          <a:prstGeom prst="rect">
            <a:avLst/>
          </a:prstGeom>
        </p:spPr>
      </p:pic>
      <p:sp>
        <p:nvSpPr>
          <p:cNvPr id="9" name="Content Placeholder 8">
            <a:extLst>
              <a:ext uri="{FF2B5EF4-FFF2-40B4-BE49-F238E27FC236}">
                <a16:creationId xmlns:a16="http://schemas.microsoft.com/office/drawing/2014/main" id="{0F1CC835-C02B-4EFC-8585-72DA2E9FEACB}"/>
              </a:ext>
            </a:extLst>
          </p:cNvPr>
          <p:cNvSpPr>
            <a:spLocks noGrp="1"/>
          </p:cNvSpPr>
          <p:nvPr>
            <p:ph idx="1"/>
          </p:nvPr>
        </p:nvSpPr>
        <p:spPr>
          <a:xfrm>
            <a:off x="7544052" y="1782981"/>
            <a:ext cx="4004479" cy="4393982"/>
          </a:xfrm>
        </p:spPr>
        <p:txBody>
          <a:bodyPr>
            <a:normAutofit/>
          </a:bodyPr>
          <a:lstStyle/>
          <a:p>
            <a:r>
              <a:rPr lang="en-US" sz="2000" dirty="0"/>
              <a:t>Here we see the same y axis, but graphed against x1. We can clearly see the benefit the tight trend we saw in the earlier graph, as before x1=.4 we can clearly classify the probability. Once noise is added into the data after x1=.4, we see the probability is more scattered and uncertain. </a:t>
            </a:r>
          </a:p>
        </p:txBody>
      </p:sp>
      <p:grpSp>
        <p:nvGrpSpPr>
          <p:cNvPr id="18" name="Group 17">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9" name="Isosceles Triangle 18">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82092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147D-4BA1-4694-B059-F17D88E6BB85}"/>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F20DC694-C359-45EB-AAA6-63EED3348368}"/>
              </a:ext>
            </a:extLst>
          </p:cNvPr>
          <p:cNvSpPr>
            <a:spLocks noGrp="1"/>
          </p:cNvSpPr>
          <p:nvPr>
            <p:ph idx="1"/>
          </p:nvPr>
        </p:nvSpPr>
        <p:spPr/>
        <p:txBody>
          <a:bodyPr/>
          <a:lstStyle/>
          <a:p>
            <a:r>
              <a:rPr lang="en-US" dirty="0"/>
              <a:t>The chemistry inputs, and the features that can be derived from them, are the most important at minimizing the corrosion of the surface. </a:t>
            </a:r>
          </a:p>
          <a:p>
            <a:pPr lvl="1"/>
            <a:r>
              <a:rPr lang="en-US" dirty="0"/>
              <a:t>If possible, more raw inputs should be used</a:t>
            </a:r>
          </a:p>
          <a:p>
            <a:pPr lvl="1"/>
            <a:r>
              <a:rPr lang="en-US" dirty="0"/>
              <a:t>More derived features from the raw inputs should be created</a:t>
            </a:r>
          </a:p>
          <a:p>
            <a:r>
              <a:rPr lang="en-US" dirty="0"/>
              <a:t>Manufacturing machine provides little to no impact</a:t>
            </a:r>
          </a:p>
          <a:p>
            <a:pPr lvl="1"/>
            <a:r>
              <a:rPr lang="en-US" dirty="0"/>
              <a:t>The machine that works fastest and easiest should be used, as the quality of coating is nearly unchanged based on machine</a:t>
            </a:r>
          </a:p>
          <a:p>
            <a:r>
              <a:rPr lang="en-US" dirty="0"/>
              <a:t>Manufacturing inputs provide some value, but should not be prioritized over finding more chemistry inputs</a:t>
            </a:r>
          </a:p>
        </p:txBody>
      </p:sp>
    </p:spTree>
    <p:extLst>
      <p:ext uri="{BB962C8B-B14F-4D97-AF65-F5344CB8AC3E}">
        <p14:creationId xmlns:p14="http://schemas.microsoft.com/office/powerpoint/2010/main" val="3195321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507</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Input Analysis of PPG Data</vt:lpstr>
      <vt:lpstr>Most Important Inputs</vt:lpstr>
      <vt:lpstr>Trends of Important Inputs</vt:lpstr>
      <vt:lpstr>Trends of Important Inputs</vt:lpstr>
      <vt:lpstr>Trends of Important Inputs</vt:lpstr>
      <vt:lpstr>Trends of Important Inputs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Zullo, Nicholas J</dc:creator>
  <cp:lastModifiedBy>Zullo, Nicholas J</cp:lastModifiedBy>
  <cp:revision>10</cp:revision>
  <dcterms:created xsi:type="dcterms:W3CDTF">2021-12-14T18:19:25Z</dcterms:created>
  <dcterms:modified xsi:type="dcterms:W3CDTF">2021-12-14T18:59:58Z</dcterms:modified>
</cp:coreProperties>
</file>