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4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907" y="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782bdbb767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782bdbb767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7820975f40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7820975f40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7820975f40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7820975f40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7820975f40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7820975f40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7820975f40_0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7820975f40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7820975f40_0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7820975f40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7820975f40_0_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7820975f40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7820975f40_0_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7820975f40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7820975f40_0_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7820975f40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7820975f40_0_1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7820975f40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7820975f4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7820975f4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7820975f40_0_1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7820975f40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7820975f40_0_1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7820975f40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7820975f40_0_1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7820975f40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7820975f40_0_1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7820975f40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7820975f40_0_1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7820975f40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7820975f40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7820975f40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7820975f40_0_1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7820975f40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7820975f40_0_1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7820975f40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7820975f40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7820975f40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7820975f40_0_2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7820975f40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7820975f40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7820975f4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7820975f40_0_2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7820975f40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7820975f40_0_2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7820975f40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7820975f40_0_2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7820975f40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7820975f40_0_2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7820975f40_0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7820975f40_0_2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7820975f40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7820975f40_0_2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7820975f40_0_2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7820975f40_0_2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7820975f40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7820975f40_0_2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7820975f40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7820975f40_0_2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7820975f40_0_2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7820975f40_0_2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7820975f40_0_2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7820975f40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7820975f40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7820975f40_0_2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7820975f40_0_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7820975f40_0_2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7820975f40_0_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7820975f40_0_2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7820975f40_0_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7820975f40_0_3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7820975f40_0_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7820975f40_0_3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7820975f40_0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7820975f40_0_3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7820975f40_0_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7820975f40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7820975f40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7820975f40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7820975f4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7820975f40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7820975f40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7820975f40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7820975f40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7820975f40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7820975f40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it"/>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s://it.wikipedia.org/wiki/Vi_(software)" TargetMode="External"/><Relationship Id="rId2" Type="http://schemas.openxmlformats.org/officeDocument/2006/relationships/notesSlide" Target="../notesSlides/notesSlide28.xml"/><Relationship Id="rId1" Type="http://schemas.openxmlformats.org/officeDocument/2006/relationships/slideLayout" Target="../slideLayouts/slideLayout3.xml"/><Relationship Id="rId5" Type="http://schemas.openxmlformats.org/officeDocument/2006/relationships/hyperlink" Target="https://it.wikipedia.org/wiki/Open_source" TargetMode="External"/><Relationship Id="rId4" Type="http://schemas.openxmlformats.org/officeDocument/2006/relationships/hyperlink" Target="https://it.wikipedia.org/wiki/Editor_di_testo"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t"/>
              <a:t>Git e GitHub</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
              <a:t>Nichole Biafora, 5AI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2"/>
          <p:cNvSpPr txBox="1">
            <a:spLocks noGrp="1"/>
          </p:cNvSpPr>
          <p:nvPr>
            <p:ph type="body" idx="1"/>
          </p:nvPr>
        </p:nvSpPr>
        <p:spPr>
          <a:xfrm>
            <a:off x="703850" y="863550"/>
            <a:ext cx="6924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it"/>
              <a:t>GitHub tiene traccia dei contributi e dei feedback di tutti insieme ai messaggi pertinenti dagli altri sistemi del team. Una volta che il team ha firmato le modifiche si può incorporare il nuovo codice nel progetto. Da questo momento in poi a nuova funzionalità sarà disponibile per tutti.</a:t>
            </a:r>
            <a:endParaRPr/>
          </a:p>
          <a:p>
            <a:pPr marL="0" lvl="0" indent="0" algn="l" rtl="0">
              <a:spcBef>
                <a:spcPts val="1600"/>
              </a:spcBef>
              <a:spcAft>
                <a:spcPts val="16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a:t>VIDEO 3</a:t>
            </a:r>
            <a:endParaRPr/>
          </a:p>
        </p:txBody>
      </p:sp>
      <p:sp>
        <p:nvSpPr>
          <p:cNvPr id="117" name="Google Shape;117;p23"/>
          <p:cNvSpPr txBox="1">
            <a:spLocks noGrp="1"/>
          </p:cNvSpPr>
          <p:nvPr>
            <p:ph type="body" idx="1"/>
          </p:nvPr>
        </p:nvSpPr>
        <p:spPr>
          <a:xfrm>
            <a:off x="311700" y="109215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sz="2200">
                <a:solidFill>
                  <a:srgbClr val="000000"/>
                </a:solidFill>
              </a:rPr>
              <a:t>Introduzione:</a:t>
            </a:r>
            <a:endParaRPr sz="2200">
              <a:solidFill>
                <a:srgbClr val="000000"/>
              </a:solidFill>
            </a:endParaRPr>
          </a:p>
          <a:p>
            <a:pPr marL="0" lvl="0" indent="0" algn="l" rtl="0">
              <a:spcBef>
                <a:spcPts val="1600"/>
              </a:spcBef>
              <a:spcAft>
                <a:spcPts val="0"/>
              </a:spcAft>
              <a:buNone/>
            </a:pPr>
            <a:r>
              <a:rPr lang="it">
                <a:solidFill>
                  <a:srgbClr val="000000"/>
                </a:solidFill>
              </a:rPr>
              <a:t>perché esistono git e github, quali sono i vantaggi? git tiene traccia dell'intera history del lavoro che sta svolgendo sul computer → "</a:t>
            </a:r>
            <a:r>
              <a:rPr lang="it" b="1">
                <a:solidFill>
                  <a:srgbClr val="000000"/>
                </a:solidFill>
              </a:rPr>
              <a:t>version control</a:t>
            </a:r>
            <a:r>
              <a:rPr lang="it">
                <a:solidFill>
                  <a:srgbClr val="000000"/>
                </a:solidFill>
              </a:rPr>
              <a:t>"</a:t>
            </a:r>
            <a:endParaRPr>
              <a:solidFill>
                <a:srgbClr val="000000"/>
              </a:solidFill>
            </a:endParaRPr>
          </a:p>
          <a:p>
            <a:pPr marL="0" lvl="0" indent="0" algn="l" rtl="0">
              <a:spcBef>
                <a:spcPts val="1600"/>
              </a:spcBef>
              <a:spcAft>
                <a:spcPts val="0"/>
              </a:spcAft>
              <a:buNone/>
            </a:pPr>
            <a:r>
              <a:rPr lang="it">
                <a:solidFill>
                  <a:srgbClr val="000000"/>
                </a:solidFill>
              </a:rPr>
              <a:t>"</a:t>
            </a:r>
            <a:r>
              <a:rPr lang="it" b="1">
                <a:solidFill>
                  <a:srgbClr val="000000"/>
                </a:solidFill>
              </a:rPr>
              <a:t>collaborazione</a:t>
            </a:r>
            <a:r>
              <a:rPr lang="it">
                <a:solidFill>
                  <a:srgbClr val="000000"/>
                </a:solidFill>
              </a:rPr>
              <a:t>" → due o più persone lavorano allo stesso documento contemporaneamente e ci sono molti modi per gestire questa funzionalità.</a:t>
            </a:r>
            <a:endParaRPr>
              <a:solidFill>
                <a:srgbClr val="000000"/>
              </a:solidFill>
            </a:endParaRPr>
          </a:p>
          <a:p>
            <a:pPr marL="0" lvl="0" indent="0" algn="l" rtl="0">
              <a:spcBef>
                <a:spcPts val="1600"/>
              </a:spcBef>
              <a:spcAft>
                <a:spcPts val="1600"/>
              </a:spcAft>
              <a:buNone/>
            </a:pPr>
            <a:endParaRPr>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a:solidFill>
                  <a:srgbClr val="000000"/>
                </a:solidFill>
              </a:rPr>
              <a:t>cos'è Git: un control version software, l'applicazione che puoi eseguire sul tuo laptop o dove vuoi</a:t>
            </a:r>
            <a:endParaRPr>
              <a:solidFill>
                <a:srgbClr val="000000"/>
              </a:solidFill>
            </a:endParaRPr>
          </a:p>
          <a:p>
            <a:pPr marL="0" lvl="0" indent="0" algn="l" rtl="0">
              <a:spcBef>
                <a:spcPts val="1600"/>
              </a:spcBef>
              <a:spcAft>
                <a:spcPts val="0"/>
              </a:spcAft>
              <a:buNone/>
            </a:pPr>
            <a:r>
              <a:rPr lang="it">
                <a:solidFill>
                  <a:srgbClr val="000000"/>
                </a:solidFill>
              </a:rPr>
              <a:t>cos'è GitHub: un servizio web in cui è possibile registrarsi, avere un account e creare un progetto, GitHub esegue il software Git dietro le quinte</a:t>
            </a:r>
            <a:endParaRPr>
              <a:solidFill>
                <a:srgbClr val="000000"/>
              </a:solidFill>
            </a:endParaRPr>
          </a:p>
          <a:p>
            <a:pPr marL="0" lvl="0" indent="0" algn="l" rtl="0">
              <a:spcBef>
                <a:spcPts val="1600"/>
              </a:spcBef>
              <a:spcAft>
                <a:spcPts val="0"/>
              </a:spcAft>
              <a:buNone/>
            </a:pPr>
            <a:r>
              <a:rPr lang="it">
                <a:solidFill>
                  <a:srgbClr val="000000"/>
                </a:solidFill>
              </a:rPr>
              <a:t>Quindi si parla di due cose completamente diverse.</a:t>
            </a:r>
            <a:endParaRPr>
              <a:solidFill>
                <a:srgbClr val="000000"/>
              </a:solidFill>
            </a:endParaRPr>
          </a:p>
          <a:p>
            <a:pPr marL="0" lvl="0" indent="0" algn="l" rtl="0">
              <a:spcBef>
                <a:spcPts val="1600"/>
              </a:spcBef>
              <a:spcAft>
                <a:spcPts val="1600"/>
              </a:spcAft>
              <a:buNone/>
            </a:pPr>
            <a:endParaRPr>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 name="Google Shape;129;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it">
                <a:solidFill>
                  <a:srgbClr val="000000"/>
                </a:solidFill>
              </a:rPr>
              <a:t>il primo termine importante è repository, il nome del repository non può avere spazio, posso decidere se metterlo pubblico o privato</a:t>
            </a:r>
            <a:endParaRPr>
              <a:solidFill>
                <a:srgbClr val="000000"/>
              </a:solidFill>
            </a:endParaRPr>
          </a:p>
          <a:p>
            <a:pPr marL="0" lvl="0" indent="0" algn="l" rtl="0">
              <a:spcBef>
                <a:spcPts val="1600"/>
              </a:spcBef>
              <a:spcAft>
                <a:spcPts val="0"/>
              </a:spcAft>
              <a:buClr>
                <a:schemeClr val="dk1"/>
              </a:buClr>
              <a:buSzPts val="1100"/>
              <a:buFont typeface="Arial"/>
              <a:buNone/>
            </a:pPr>
            <a:r>
              <a:rPr lang="it">
                <a:solidFill>
                  <a:srgbClr val="000000"/>
                </a:solidFill>
              </a:rPr>
              <a:t>Si può inizializzare un repository “readme”, un tipo speciale di file che specifica di cosa tratta il repository, serve a facilitare il lavoro dello sviluppatore</a:t>
            </a:r>
            <a:endParaRPr>
              <a:solidFill>
                <a:srgbClr val="000000"/>
              </a:solidFill>
            </a:endParaRPr>
          </a:p>
          <a:p>
            <a:pPr marL="0" lvl="0" indent="0" algn="l" rtl="0">
              <a:spcBef>
                <a:spcPts val="1600"/>
              </a:spcBef>
              <a:spcAft>
                <a:spcPts val="0"/>
              </a:spcAft>
              <a:buClr>
                <a:schemeClr val="dk1"/>
              </a:buClr>
              <a:buSzPts val="1100"/>
              <a:buFont typeface="Arial"/>
              <a:buNone/>
            </a:pPr>
            <a:r>
              <a:rPr lang="it">
                <a:solidFill>
                  <a:srgbClr val="000000"/>
                </a:solidFill>
              </a:rPr>
              <a:t>Dentro al repository posso creare nuovi file, ci sono diversi formati di file che github può mantenere.</a:t>
            </a:r>
            <a:endParaRPr>
              <a:solidFill>
                <a:srgbClr val="000000"/>
              </a:solidFill>
            </a:endParaRPr>
          </a:p>
          <a:p>
            <a:pPr marL="0" lvl="0" indent="0" algn="l" rtl="0">
              <a:spcBef>
                <a:spcPts val="1600"/>
              </a:spcBef>
              <a:spcAft>
                <a:spcPts val="0"/>
              </a:spcAft>
              <a:buClr>
                <a:schemeClr val="dk1"/>
              </a:buClr>
              <a:buSzPts val="1100"/>
              <a:buFont typeface="Arial"/>
              <a:buNone/>
            </a:pPr>
            <a:endParaRPr>
              <a:solidFill>
                <a:srgbClr val="000000"/>
              </a:solidFill>
            </a:endParaRPr>
          </a:p>
          <a:p>
            <a:pPr marL="0" lvl="0" indent="0" algn="l" rtl="0">
              <a:spcBef>
                <a:spcPts val="1600"/>
              </a:spcBef>
              <a:spcAft>
                <a:spcPts val="1600"/>
              </a:spcAft>
              <a:buNone/>
            </a:pPr>
            <a:endParaRPr>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it">
                <a:solidFill>
                  <a:srgbClr val="000000"/>
                </a:solidFill>
              </a:rPr>
              <a:t>Il secondo termine è commit →  "salva” </a:t>
            </a:r>
            <a:endParaRPr>
              <a:solidFill>
                <a:srgbClr val="000000"/>
              </a:solidFill>
            </a:endParaRPr>
          </a:p>
          <a:p>
            <a:pPr marL="0" lvl="0" indent="0" algn="l" rtl="0">
              <a:spcBef>
                <a:spcPts val="1600"/>
              </a:spcBef>
              <a:spcAft>
                <a:spcPts val="0"/>
              </a:spcAft>
              <a:buClr>
                <a:schemeClr val="dk1"/>
              </a:buClr>
              <a:buSzPts val="1100"/>
              <a:buFont typeface="Arial"/>
              <a:buNone/>
            </a:pPr>
            <a:r>
              <a:rPr lang="it">
                <a:solidFill>
                  <a:srgbClr val="000000"/>
                </a:solidFill>
              </a:rPr>
              <a:t>Il file può essere modificato associando una nota utile alla collaborazione per tenere traccia delle cose che sono salvate nella history</a:t>
            </a:r>
            <a:endParaRPr>
              <a:solidFill>
                <a:srgbClr val="000000"/>
              </a:solidFill>
            </a:endParaRPr>
          </a:p>
          <a:p>
            <a:pPr marL="0" lvl="0" indent="0" algn="l" rtl="0">
              <a:spcBef>
                <a:spcPts val="1600"/>
              </a:spcBef>
              <a:spcAft>
                <a:spcPts val="0"/>
              </a:spcAft>
              <a:buClr>
                <a:schemeClr val="dk1"/>
              </a:buClr>
              <a:buSzPts val="1100"/>
              <a:buFont typeface="Arial"/>
              <a:buNone/>
            </a:pPr>
            <a:r>
              <a:rPr lang="it">
                <a:solidFill>
                  <a:srgbClr val="000000"/>
                </a:solidFill>
              </a:rPr>
              <a:t>Se clicco su una history mi viene mostrata la riga modificata</a:t>
            </a:r>
            <a:endParaRPr>
              <a:solidFill>
                <a:srgbClr val="000000"/>
              </a:solidFill>
            </a:endParaRPr>
          </a:p>
          <a:p>
            <a:pPr marL="0" lvl="0" indent="0" algn="l" rtl="0">
              <a:spcBef>
                <a:spcPts val="1600"/>
              </a:spcBef>
              <a:spcAft>
                <a:spcPts val="0"/>
              </a:spcAft>
              <a:buClr>
                <a:schemeClr val="dk1"/>
              </a:buClr>
              <a:buSzPts val="1100"/>
              <a:buFont typeface="Arial"/>
              <a:buNone/>
            </a:pPr>
            <a:r>
              <a:rPr lang="it">
                <a:solidFill>
                  <a:srgbClr val="000000"/>
                </a:solidFill>
              </a:rPr>
              <a:t>troviamo, associato al commit, un numero molto lungo (hash), l’identificatore univoco per questo particolare commit che viene salvato nell'url del browser</a:t>
            </a:r>
            <a:endParaRPr>
              <a:solidFill>
                <a:srgbClr val="000000"/>
              </a:solidFill>
            </a:endParaRPr>
          </a:p>
          <a:p>
            <a:pPr marL="0" lvl="0" indent="0" algn="l" rtl="0">
              <a:spcBef>
                <a:spcPts val="1600"/>
              </a:spcBef>
              <a:spcAft>
                <a:spcPts val="1600"/>
              </a:spcAft>
              <a:buNone/>
            </a:pPr>
            <a:endParaRPr>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a:t>VIDEO 4</a:t>
            </a:r>
            <a:endParaRPr/>
          </a:p>
        </p:txBody>
      </p:sp>
      <p:sp>
        <p:nvSpPr>
          <p:cNvPr id="141" name="Google Shape;141;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a:solidFill>
                  <a:srgbClr val="000000"/>
                </a:solidFill>
              </a:rPr>
              <a:t>Branch (ramo) una copia della linea principale su cui si possono apportare modifiche separatamente, un percorso separato.</a:t>
            </a:r>
            <a:endParaRPr>
              <a:solidFill>
                <a:srgbClr val="000000"/>
              </a:solidFill>
            </a:endParaRPr>
          </a:p>
          <a:p>
            <a:pPr marL="0" lvl="0" indent="0" algn="l" rtl="0">
              <a:spcBef>
                <a:spcPts val="1600"/>
              </a:spcBef>
              <a:spcAft>
                <a:spcPts val="0"/>
              </a:spcAft>
              <a:buNone/>
            </a:pPr>
            <a:r>
              <a:rPr lang="it">
                <a:solidFill>
                  <a:srgbClr val="000000"/>
                </a:solidFill>
              </a:rPr>
              <a:t>E’ possibile tornare al ramo principale aggiungendone le modifiche (puling) cliccando il bottone “compare and pull request” aggiungendo informazioni al riguardo.</a:t>
            </a:r>
            <a:endParaRPr>
              <a:solidFill>
                <a:srgbClr val="000000"/>
              </a:solidFill>
            </a:endParaRPr>
          </a:p>
          <a:p>
            <a:pPr marL="0" lvl="0" indent="0" algn="l" rtl="0">
              <a:spcBef>
                <a:spcPts val="1600"/>
              </a:spcBef>
              <a:spcAft>
                <a:spcPts val="1600"/>
              </a:spcAft>
              <a:buNone/>
            </a:pPr>
            <a:r>
              <a:rPr lang="it">
                <a:solidFill>
                  <a:srgbClr val="000000"/>
                </a:solidFill>
              </a:rPr>
              <a:t>Il secondo ramo si è unito al ramo principale.</a:t>
            </a:r>
            <a:endParaRPr>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8"/>
          <p:cNvSpPr txBox="1">
            <a:spLocks noGrp="1"/>
          </p:cNvSpPr>
          <p:nvPr>
            <p:ph type="body" idx="1"/>
          </p:nvPr>
        </p:nvSpPr>
        <p:spPr>
          <a:xfrm>
            <a:off x="317850" y="377100"/>
            <a:ext cx="8508300" cy="117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it" sz="2100" dirty="0">
                <a:solidFill>
                  <a:srgbClr val="222222"/>
                </a:solidFill>
                <a:highlight>
                  <a:srgbClr val="F8F9FA"/>
                </a:highlight>
              </a:rPr>
              <a:t>Se clicco su “graph-network” posso vedere l'Albero con il ramo principale e i rami secondari:</a:t>
            </a:r>
            <a:endParaRPr dirty="0"/>
          </a:p>
          <a:p>
            <a:pPr marL="0" lvl="0" indent="0" algn="l" rtl="0">
              <a:spcBef>
                <a:spcPts val="1600"/>
              </a:spcBef>
              <a:spcAft>
                <a:spcPts val="0"/>
              </a:spcAft>
              <a:buClr>
                <a:schemeClr val="dk1"/>
              </a:buClr>
              <a:buSzPts val="1100"/>
              <a:buFont typeface="Arial"/>
              <a:buNone/>
            </a:pPr>
            <a:endParaRPr dirty="0"/>
          </a:p>
          <a:p>
            <a:pPr marL="0" lvl="0" indent="0" algn="l" rtl="0">
              <a:spcBef>
                <a:spcPts val="1600"/>
              </a:spcBef>
              <a:spcAft>
                <a:spcPts val="1600"/>
              </a:spcAft>
              <a:buNone/>
            </a:pPr>
            <a:endParaRPr dirty="0"/>
          </a:p>
        </p:txBody>
      </p:sp>
      <p:pic>
        <p:nvPicPr>
          <p:cNvPr id="147" name="Google Shape;147;p28"/>
          <p:cNvPicPr preferRelativeResize="0"/>
          <p:nvPr/>
        </p:nvPicPr>
        <p:blipFill>
          <a:blip r:embed="rId3">
            <a:alphaModFix/>
          </a:blip>
          <a:stretch>
            <a:fillRect/>
          </a:stretch>
        </p:blipFill>
        <p:spPr>
          <a:xfrm>
            <a:off x="1348475" y="1297150"/>
            <a:ext cx="6447051" cy="3424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a:t>VIDEO 5</a:t>
            </a:r>
            <a:endParaRPr/>
          </a:p>
        </p:txBody>
      </p:sp>
      <p:sp>
        <p:nvSpPr>
          <p:cNvPr id="153" name="Google Shape;153;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it" b="1" i="1"/>
              <a:t>fork →</a:t>
            </a:r>
            <a:r>
              <a:rPr lang="it"/>
              <a:t>  si crea un clone per un'altro account di una repository insieme alla sua history in questo modo altre persone possono lavorare sul progetto all'interno del proprio account.</a:t>
            </a:r>
            <a:endParaRPr/>
          </a:p>
          <a:p>
            <a:pPr marL="0" lvl="0" indent="0" algn="l" rtl="0">
              <a:spcBef>
                <a:spcPts val="1600"/>
              </a:spcBef>
              <a:spcAft>
                <a:spcPts val="0"/>
              </a:spcAft>
              <a:buClr>
                <a:schemeClr val="dk1"/>
              </a:buClr>
              <a:buSzPts val="1100"/>
              <a:buFont typeface="Arial"/>
              <a:buNone/>
            </a:pPr>
            <a:r>
              <a:rPr lang="it"/>
              <a:t>Se si vuole mandare una parte di codice al repository originale basta mandare un pull request</a:t>
            </a:r>
            <a:endParaRPr/>
          </a:p>
          <a:p>
            <a:pPr marL="0" lvl="0" indent="0" algn="l" rtl="0">
              <a:spcBef>
                <a:spcPts val="1600"/>
              </a:spcBef>
              <a:spcAft>
                <a:spcPts val="0"/>
              </a:spcAft>
              <a:buClr>
                <a:schemeClr val="dk1"/>
              </a:buClr>
              <a:buSzPts val="1100"/>
              <a:buFont typeface="Arial"/>
              <a:buNone/>
            </a:pPr>
            <a:r>
              <a:rPr lang="it"/>
              <a:t>il proprietario del profilo originale può rifiutare o accettare la pull request</a:t>
            </a:r>
            <a:endParaRPr/>
          </a:p>
          <a:p>
            <a:pPr marL="0" lvl="0" indent="0" algn="l" rtl="0">
              <a:spcBef>
                <a:spcPts val="1600"/>
              </a:spcBef>
              <a:spcAft>
                <a:spcPts val="160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0"/>
          <p:cNvSpPr txBox="1">
            <a:spLocks noGrp="1"/>
          </p:cNvSpPr>
          <p:nvPr>
            <p:ph type="body" idx="1"/>
          </p:nvPr>
        </p:nvSpPr>
        <p:spPr>
          <a:xfrm>
            <a:off x="311700" y="45862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it"/>
              <a:t>L’invio è</a:t>
            </a:r>
            <a:r>
              <a:rPr lang="it">
                <a:solidFill>
                  <a:srgbClr val="000000"/>
                </a:solidFill>
              </a:rPr>
              <a:t> il </a:t>
            </a:r>
            <a:r>
              <a:rPr lang="it" b="1" i="1">
                <a:solidFill>
                  <a:srgbClr val="000000"/>
                </a:solidFill>
              </a:rPr>
              <a:t>pushing</a:t>
            </a:r>
            <a:r>
              <a:rPr lang="it">
                <a:solidFill>
                  <a:srgbClr val="000000"/>
                </a:solidFill>
              </a:rPr>
              <a:t>, l’operazione di ricevere è il </a:t>
            </a:r>
            <a:r>
              <a:rPr lang="it" b="1" i="1">
                <a:solidFill>
                  <a:srgbClr val="000000"/>
                </a:solidFill>
              </a:rPr>
              <a:t>pulling</a:t>
            </a:r>
            <a:endParaRPr b="1" i="1">
              <a:solidFill>
                <a:srgbClr val="000000"/>
              </a:solidFill>
            </a:endParaRPr>
          </a:p>
          <a:p>
            <a:pPr marL="0" lvl="0" indent="0" algn="l" rtl="0">
              <a:spcBef>
                <a:spcPts val="1600"/>
              </a:spcBef>
              <a:spcAft>
                <a:spcPts val="0"/>
              </a:spcAft>
              <a:buClr>
                <a:schemeClr val="dk1"/>
              </a:buClr>
              <a:buSzPts val="1100"/>
              <a:buFont typeface="Arial"/>
              <a:buNone/>
            </a:pPr>
            <a:r>
              <a:rPr lang="it">
                <a:solidFill>
                  <a:srgbClr val="000000"/>
                </a:solidFill>
              </a:rPr>
              <a:t>In che modo? si clicca sul bottone “fork”, dopo averlo fatto si dovrà selezionare un nuovo account già esistente dove mettere la copia del repository una versione duplicata del repository sull'account.</a:t>
            </a:r>
            <a:endParaRPr>
              <a:solidFill>
                <a:srgbClr val="000000"/>
              </a:solidFill>
            </a:endParaRPr>
          </a:p>
          <a:p>
            <a:pPr marL="0" lvl="0" indent="0" algn="l" rtl="0">
              <a:spcBef>
                <a:spcPts val="1600"/>
              </a:spcBef>
              <a:spcAft>
                <a:spcPts val="0"/>
              </a:spcAft>
              <a:buClr>
                <a:schemeClr val="dk1"/>
              </a:buClr>
              <a:buSzPts val="1100"/>
              <a:buFont typeface="Arial"/>
              <a:buNone/>
            </a:pPr>
            <a:r>
              <a:rPr lang="it">
                <a:solidFill>
                  <a:srgbClr val="000000"/>
                </a:solidFill>
              </a:rPr>
              <a:t>Dopo bisogna cliccare su “create pull request” l'account principale riceverà la richiesta con riferimento alla riga di codice interessata potrà verificare, rispondere alla richiesta e decidere se accetarla o meno.</a:t>
            </a:r>
            <a:endParaRPr>
              <a:solidFill>
                <a:srgbClr val="000000"/>
              </a:solidFill>
            </a:endParaRPr>
          </a:p>
          <a:p>
            <a:pPr marL="0" lvl="0" indent="0" algn="l" rtl="0">
              <a:spcBef>
                <a:spcPts val="1600"/>
              </a:spcBef>
              <a:spcAft>
                <a:spcPts val="160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a:t>VIDEO 6</a:t>
            </a:r>
            <a:endParaRPr/>
          </a:p>
        </p:txBody>
      </p:sp>
      <p:sp>
        <p:nvSpPr>
          <p:cNvPr id="164" name="Google Shape;164;p31"/>
          <p:cNvSpPr txBox="1">
            <a:spLocks noGrp="1"/>
          </p:cNvSpPr>
          <p:nvPr>
            <p:ph type="body" idx="1"/>
          </p:nvPr>
        </p:nvSpPr>
        <p:spPr>
          <a:xfrm>
            <a:off x="311700" y="119772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it" b="1" i="1">
                <a:solidFill>
                  <a:srgbClr val="000000"/>
                </a:solidFill>
              </a:rPr>
              <a:t>issue </a:t>
            </a:r>
            <a:r>
              <a:rPr lang="it">
                <a:solidFill>
                  <a:srgbClr val="000000"/>
                </a:solidFill>
              </a:rPr>
              <a:t>è il posto dove lasciare un commento riguardante un progetto, oppure puoi usare per creare richieste di funzionalità o porre domande issue può avere un titolo, all'interno puoi inserire parole immagini link tramite il markdown→  un tipo speciale di markup che serve per scrivere all’interno delle issues, per esempio la sintassi  per indicare che una parte di testo è un link è:</a:t>
            </a:r>
            <a:endParaRPr>
              <a:solidFill>
                <a:srgbClr val="000000"/>
              </a:solidFill>
            </a:endParaRPr>
          </a:p>
          <a:p>
            <a:pPr marL="0" lvl="0" indent="0" algn="l" rtl="0">
              <a:spcBef>
                <a:spcPts val="1600"/>
              </a:spcBef>
              <a:spcAft>
                <a:spcPts val="0"/>
              </a:spcAft>
              <a:buClr>
                <a:schemeClr val="dk1"/>
              </a:buClr>
              <a:buSzPts val="1100"/>
              <a:buFont typeface="Arial"/>
              <a:buNone/>
            </a:pPr>
            <a:r>
              <a:rPr lang="it" i="1">
                <a:solidFill>
                  <a:srgbClr val="000000"/>
                </a:solidFill>
              </a:rPr>
              <a:t>[this is a link] </a:t>
            </a:r>
            <a:endParaRPr i="1">
              <a:solidFill>
                <a:srgbClr val="000000"/>
              </a:solidFill>
            </a:endParaRPr>
          </a:p>
          <a:p>
            <a:pPr marL="0" lvl="0" indent="0" algn="l" rtl="0">
              <a:spcBef>
                <a:spcPts val="1600"/>
              </a:spcBef>
              <a:spcAft>
                <a:spcPts val="0"/>
              </a:spcAft>
              <a:buClr>
                <a:schemeClr val="dk1"/>
              </a:buClr>
              <a:buSzPts val="1100"/>
              <a:buFont typeface="Arial"/>
              <a:buNone/>
            </a:pPr>
            <a:r>
              <a:rPr lang="it"/>
              <a:t>Oppure se si vuole scrivere una frase in grassetto si inserisce doppio* all'inizio e alla fine di tale frase. Per conoscere questi markup basta cliccare sulla scritta “styling markdown”</a:t>
            </a:r>
            <a:r>
              <a:rPr lang="it">
                <a:solidFill>
                  <a:srgbClr val="000000"/>
                </a:solidFill>
              </a:rPr>
              <a:t> è un supporto che mi dà tutto ciò che riguarda i markdown</a:t>
            </a:r>
            <a:endParaRPr>
              <a:solidFill>
                <a:srgbClr val="000000"/>
              </a:solidFill>
            </a:endParaRPr>
          </a:p>
          <a:p>
            <a:pPr marL="0" lvl="0" indent="0" algn="l" rtl="0">
              <a:spcBef>
                <a:spcPts val="1600"/>
              </a:spcBef>
              <a:spcAft>
                <a:spcPts val="0"/>
              </a:spcAft>
              <a:buClr>
                <a:schemeClr val="dk1"/>
              </a:buClr>
              <a:buSzPts val="1100"/>
              <a:buFont typeface="Arial"/>
              <a:buNone/>
            </a:pPr>
            <a:endParaRPr/>
          </a:p>
          <a:p>
            <a:pPr marL="0" lvl="0" indent="0" algn="l" rtl="0">
              <a:spcBef>
                <a:spcPts val="1600"/>
              </a:spcBef>
              <a:spcAft>
                <a:spcPts val="1600"/>
              </a:spcAft>
              <a:buNone/>
            </a:pPr>
            <a:endParaRPr>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i="1"/>
              <a:t>VIDEO 1</a:t>
            </a:r>
            <a:endParaRPr i="1"/>
          </a:p>
        </p:txBody>
      </p:sp>
      <p:sp>
        <p:nvSpPr>
          <p:cNvPr id="61" name="Google Shape;61;p14"/>
          <p:cNvSpPr txBox="1">
            <a:spLocks noGrp="1"/>
          </p:cNvSpPr>
          <p:nvPr>
            <p:ph type="body" idx="1"/>
          </p:nvPr>
        </p:nvSpPr>
        <p:spPr>
          <a:xfrm>
            <a:off x="311700" y="1152475"/>
            <a:ext cx="39681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it" b="1" i="1"/>
              <a:t>GitHub</a:t>
            </a:r>
            <a:r>
              <a:rPr lang="it" b="1"/>
              <a:t> </a:t>
            </a:r>
            <a:r>
              <a:rPr lang="it"/>
              <a:t>viene definito  il social network per gli sviluppatori (social coding),</a:t>
            </a:r>
            <a:endParaRPr/>
          </a:p>
          <a:p>
            <a:pPr marL="0" lvl="0" indent="0" algn="l" rtl="0">
              <a:lnSpc>
                <a:spcPct val="100000"/>
              </a:lnSpc>
              <a:spcBef>
                <a:spcPts val="1600"/>
              </a:spcBef>
              <a:spcAft>
                <a:spcPts val="0"/>
              </a:spcAft>
              <a:buClr>
                <a:schemeClr val="dk1"/>
              </a:buClr>
              <a:buSzPts val="1100"/>
              <a:buFont typeface="Arial"/>
              <a:buNone/>
            </a:pPr>
            <a:r>
              <a:rPr lang="it"/>
              <a:t>un “</a:t>
            </a:r>
            <a:r>
              <a:rPr lang="it" b="1" i="1"/>
              <a:t>social network”</a:t>
            </a:r>
            <a:r>
              <a:rPr lang="it"/>
              <a:t> dove le persone collaborano per portare a termine un progetto open source.</a:t>
            </a:r>
            <a:endParaRPr/>
          </a:p>
          <a:p>
            <a:pPr marL="0" lvl="0" indent="0" algn="l" rtl="0">
              <a:spcBef>
                <a:spcPts val="1600"/>
              </a:spcBef>
              <a:spcAft>
                <a:spcPts val="1600"/>
              </a:spcAft>
              <a:buNone/>
            </a:pPr>
            <a:endParaRPr/>
          </a:p>
        </p:txBody>
      </p:sp>
      <p:pic>
        <p:nvPicPr>
          <p:cNvPr id="62" name="Google Shape;62;p14"/>
          <p:cNvPicPr preferRelativeResize="0"/>
          <p:nvPr/>
        </p:nvPicPr>
        <p:blipFill>
          <a:blip r:embed="rId3">
            <a:alphaModFix/>
          </a:blip>
          <a:stretch>
            <a:fillRect/>
          </a:stretch>
        </p:blipFill>
        <p:spPr>
          <a:xfrm>
            <a:off x="4506075" y="1682975"/>
            <a:ext cx="3400425" cy="13430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it">
                <a:solidFill>
                  <a:srgbClr val="000000"/>
                </a:solidFill>
              </a:rPr>
              <a:t>Inoltre si possono aggiungere labels tramite etichette standard oppure posso creare le mie etichette. Dopodichè si può firmare aggiungendo il nome del proprio account e per concludere si clicca sul bottone “submit issues”.</a:t>
            </a:r>
            <a:endParaRPr>
              <a:solidFill>
                <a:srgbClr val="000000"/>
              </a:solidFill>
            </a:endParaRPr>
          </a:p>
          <a:p>
            <a:pPr marL="0" lvl="0" indent="0" algn="l" rtl="0">
              <a:spcBef>
                <a:spcPts val="1600"/>
              </a:spcBef>
              <a:spcAft>
                <a:spcPts val="0"/>
              </a:spcAft>
              <a:buClr>
                <a:schemeClr val="dk1"/>
              </a:buClr>
              <a:buSzPts val="1100"/>
              <a:buFont typeface="Arial"/>
              <a:buNone/>
            </a:pPr>
            <a:r>
              <a:rPr lang="it">
                <a:solidFill>
                  <a:srgbClr val="000000"/>
                </a:solidFill>
              </a:rPr>
              <a:t>O</a:t>
            </a:r>
            <a:r>
              <a:rPr lang="it"/>
              <a:t>gni account ha una lista di issues, ogni issues può essere aperta quando è irrisolta e chiusa quando è risolta. Solo la persona che ha inviato l’issue o il proprietario della repository può chiudere un issue</a:t>
            </a:r>
            <a:endParaRPr/>
          </a:p>
          <a:p>
            <a:pPr marL="0" lvl="0" indent="0" algn="l" rtl="0">
              <a:spcBef>
                <a:spcPts val="1600"/>
              </a:spcBef>
              <a:spcAft>
                <a:spcPts val="0"/>
              </a:spcAft>
              <a:buClr>
                <a:schemeClr val="dk1"/>
              </a:buClr>
              <a:buSzPts val="1100"/>
              <a:buFont typeface="Arial"/>
              <a:buNone/>
            </a:pPr>
            <a:r>
              <a:rPr lang="it"/>
              <a:t>Tutte gli issues hanno un numero ID, nel tab delle issues si trova l'ID number preceduto dal simbolo #</a:t>
            </a:r>
            <a:endParaRPr>
              <a:solidFill>
                <a:srgbClr val="000000"/>
              </a:solidFill>
            </a:endParaRPr>
          </a:p>
          <a:p>
            <a:pPr marL="0" lvl="0" indent="0" algn="l" rtl="0">
              <a:spcBef>
                <a:spcPts val="1600"/>
              </a:spcBef>
              <a:spcAft>
                <a:spcPts val="0"/>
              </a:spcAft>
              <a:buClr>
                <a:schemeClr val="dk1"/>
              </a:buClr>
              <a:buSzPts val="1100"/>
              <a:buFont typeface="Arial"/>
              <a:buNone/>
            </a:pPr>
            <a:endParaRPr/>
          </a:p>
          <a:p>
            <a:pPr marL="0" lvl="0" indent="0" algn="l" rtl="0">
              <a:spcBef>
                <a:spcPts val="1600"/>
              </a:spcBef>
              <a:spcAft>
                <a:spcPts val="160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3"/>
          <p:cNvSpPr txBox="1">
            <a:spLocks noGrp="1"/>
          </p:cNvSpPr>
          <p:nvPr>
            <p:ph type="body" idx="1"/>
          </p:nvPr>
        </p:nvSpPr>
        <p:spPr>
          <a:xfrm>
            <a:off x="311700" y="4520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it">
                <a:solidFill>
                  <a:srgbClr val="000000"/>
                </a:solidFill>
              </a:rPr>
              <a:t>Quando crei un changes commit puoi specificare di aggiungere tale modifica a un issues inserendo l'ID number con questa sintassi:</a:t>
            </a:r>
            <a:endParaRPr>
              <a:solidFill>
                <a:srgbClr val="000000"/>
              </a:solidFill>
            </a:endParaRPr>
          </a:p>
          <a:p>
            <a:pPr marL="0" lvl="0" indent="0" algn="l" rtl="0">
              <a:spcBef>
                <a:spcPts val="1600"/>
              </a:spcBef>
              <a:spcAft>
                <a:spcPts val="0"/>
              </a:spcAft>
              <a:buClr>
                <a:schemeClr val="dk1"/>
              </a:buClr>
              <a:buSzPts val="1100"/>
              <a:buFont typeface="Arial"/>
              <a:buNone/>
            </a:pPr>
            <a:r>
              <a:rPr lang="it">
                <a:solidFill>
                  <a:srgbClr val="000000"/>
                </a:solidFill>
              </a:rPr>
              <a:t>adding "CommitName" as per #IDnumber</a:t>
            </a:r>
            <a:endParaRPr>
              <a:solidFill>
                <a:srgbClr val="000000"/>
              </a:solidFill>
            </a:endParaRPr>
          </a:p>
          <a:p>
            <a:pPr marL="0" lvl="0" indent="0" algn="l" rtl="0">
              <a:spcBef>
                <a:spcPts val="1600"/>
              </a:spcBef>
              <a:spcAft>
                <a:spcPts val="0"/>
              </a:spcAft>
              <a:buClr>
                <a:schemeClr val="dk1"/>
              </a:buClr>
              <a:buSzPts val="1100"/>
              <a:buFont typeface="Arial"/>
              <a:buNone/>
            </a:pPr>
            <a:r>
              <a:rPr lang="it">
                <a:solidFill>
                  <a:srgbClr val="000000"/>
                </a:solidFill>
              </a:rPr>
              <a:t>All’interno dell’issue comparirà tale commit che riporta il punto della modifica al codice. L'interessato se soddisfatto può decidere di chiudere issue cliccando su “close issue” se nel commit invece scrivo "This fixed #IDnumber" lo riconoscerà come un commit che risolve quel issues e si chiude automaticamente.</a:t>
            </a:r>
            <a:endParaRPr>
              <a:solidFill>
                <a:srgbClr val="000000"/>
              </a:solidFill>
            </a:endParaRPr>
          </a:p>
          <a:p>
            <a:pPr marL="0" marR="38100" lvl="0" indent="0" algn="l" rtl="0">
              <a:lnSpc>
                <a:spcPct val="128571"/>
              </a:lnSpc>
              <a:spcBef>
                <a:spcPts val="1600"/>
              </a:spcBef>
              <a:spcAft>
                <a:spcPts val="0"/>
              </a:spcAft>
              <a:buClr>
                <a:schemeClr val="dk1"/>
              </a:buClr>
              <a:buSzPts val="1100"/>
              <a:buFont typeface="Arial"/>
              <a:buNone/>
            </a:pPr>
            <a:r>
              <a:rPr lang="it">
                <a:solidFill>
                  <a:srgbClr val="000000"/>
                </a:solidFill>
              </a:rPr>
              <a:t>Puoi anche fare riferimento a commit in un  issue inserendo l'identificativo ash del commit, si può fare se non si è d'accordo su una modifica apportata, inserendo un commento o una domanda</a:t>
            </a:r>
            <a:endParaRPr>
              <a:solidFill>
                <a:srgbClr val="000000"/>
              </a:solidFill>
            </a:endParaRPr>
          </a:p>
          <a:p>
            <a:pPr marL="0" lvl="0" indent="0" algn="l" rtl="0">
              <a:spcBef>
                <a:spcPts val="0"/>
              </a:spcBef>
              <a:spcAft>
                <a:spcPts val="0"/>
              </a:spcAft>
              <a:buClr>
                <a:schemeClr val="dk1"/>
              </a:buClr>
              <a:buSzPts val="1100"/>
              <a:buFont typeface="Arial"/>
              <a:buNone/>
            </a:pPr>
            <a:endParaRPr>
              <a:solidFill>
                <a:srgbClr val="000000"/>
              </a:solidFill>
            </a:endParaRPr>
          </a:p>
          <a:p>
            <a:pPr marL="0" lvl="0" indent="0" algn="l" rtl="0">
              <a:spcBef>
                <a:spcPts val="1600"/>
              </a:spcBef>
              <a:spcAft>
                <a:spcPts val="1600"/>
              </a:spcAft>
              <a:buNone/>
            </a:pPr>
            <a:endParaRPr>
              <a:solidFill>
                <a:srgbClr val="00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a:t>VIDEO 7</a:t>
            </a:r>
            <a:endParaRPr/>
          </a:p>
        </p:txBody>
      </p:sp>
      <p:sp>
        <p:nvSpPr>
          <p:cNvPr id="181" name="Google Shape;181;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it">
                <a:solidFill>
                  <a:srgbClr val="000000"/>
                </a:solidFill>
              </a:rPr>
              <a:t>utilizzando il terminal prompt o git bush l'obbiettivo è quello di lavorare localmente sul tuo laptop lavorando con git offline, non attraverso il sito github.</a:t>
            </a:r>
            <a:endParaRPr>
              <a:solidFill>
                <a:srgbClr val="000000"/>
              </a:solidFill>
            </a:endParaRPr>
          </a:p>
          <a:p>
            <a:pPr marL="0" lvl="0" indent="0" algn="l" rtl="0">
              <a:spcBef>
                <a:spcPts val="1600"/>
              </a:spcBef>
              <a:spcAft>
                <a:spcPts val="0"/>
              </a:spcAft>
              <a:buClr>
                <a:schemeClr val="dk1"/>
              </a:buClr>
              <a:buSzPts val="1100"/>
              <a:buFont typeface="Arial"/>
              <a:buNone/>
            </a:pPr>
            <a:r>
              <a:rPr lang="it">
                <a:solidFill>
                  <a:srgbClr val="000000"/>
                </a:solidFill>
              </a:rPr>
              <a:t>E questo sarà molto utile per una serie di ragioni, è il modo principale di lavorare con il tuo file system: un singolo comando chiamato cd (change directory) corrisponde al doppio clic su una cartella attraverso l'interfaccia, cd è come cambiare la directory a cui il prompt della linea di comando è attualmente attivamente associato</a:t>
            </a:r>
            <a:endParaRPr>
              <a:solidFill>
                <a:srgbClr val="000000"/>
              </a:solidFill>
            </a:endParaRPr>
          </a:p>
          <a:p>
            <a:pPr marL="0" lvl="0" indent="0" algn="l" rtl="0">
              <a:spcBef>
                <a:spcPts val="1600"/>
              </a:spcBef>
              <a:spcAft>
                <a:spcPts val="160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5"/>
          <p:cNvSpPr txBox="1">
            <a:spLocks noGrp="1"/>
          </p:cNvSpPr>
          <p:nvPr>
            <p:ph type="body" idx="1"/>
          </p:nvPr>
        </p:nvSpPr>
        <p:spPr>
          <a:xfrm>
            <a:off x="311700" y="37522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it">
                <a:solidFill>
                  <a:srgbClr val="000000"/>
                </a:solidFill>
              </a:rPr>
              <a:t>pwd (print working directory)</a:t>
            </a:r>
            <a:endParaRPr>
              <a:solidFill>
                <a:srgbClr val="000000"/>
              </a:solidFill>
            </a:endParaRPr>
          </a:p>
          <a:p>
            <a:pPr marL="0" lvl="0" indent="0" algn="l" rtl="0">
              <a:spcBef>
                <a:spcPts val="1600"/>
              </a:spcBef>
              <a:spcAft>
                <a:spcPts val="0"/>
              </a:spcAft>
              <a:buClr>
                <a:schemeClr val="dk1"/>
              </a:buClr>
              <a:buSzPts val="1100"/>
              <a:buFont typeface="Arial"/>
              <a:buNone/>
            </a:pPr>
            <a:r>
              <a:rPr lang="it">
                <a:solidFill>
                  <a:srgbClr val="000000"/>
                </a:solidFill>
              </a:rPr>
              <a:t>ls (list) il contesto dell'attuale directory di lavoro</a:t>
            </a:r>
            <a:endParaRPr>
              <a:solidFill>
                <a:srgbClr val="000000"/>
              </a:solidFill>
            </a:endParaRPr>
          </a:p>
          <a:p>
            <a:pPr marL="0" lvl="0" indent="0" algn="l" rtl="0">
              <a:spcBef>
                <a:spcPts val="1600"/>
              </a:spcBef>
              <a:spcAft>
                <a:spcPts val="0"/>
              </a:spcAft>
              <a:buClr>
                <a:schemeClr val="dk1"/>
              </a:buClr>
              <a:buSzPts val="1100"/>
              <a:buFont typeface="Arial"/>
              <a:buNone/>
            </a:pPr>
            <a:r>
              <a:rPr lang="it">
                <a:solidFill>
                  <a:srgbClr val="000000"/>
                </a:solidFill>
              </a:rPr>
              <a:t>se scrivo pwd “compare /users/processing”, questa è la directory predefinita in cui il terminale mi ha impostato per aprire la directory direttamente nel finder scrivendo open .(dot) il punto rappresenta la directory corrente</a:t>
            </a:r>
            <a:endParaRPr>
              <a:solidFill>
                <a:srgbClr val="000000"/>
              </a:solidFill>
            </a:endParaRPr>
          </a:p>
          <a:p>
            <a:pPr marL="0" lvl="0" indent="0" algn="l" rtl="0">
              <a:spcBef>
                <a:spcPts val="1600"/>
              </a:spcBef>
              <a:spcAft>
                <a:spcPts val="0"/>
              </a:spcAft>
              <a:buClr>
                <a:schemeClr val="dk1"/>
              </a:buClr>
              <a:buSzPts val="1100"/>
              <a:buFont typeface="Arial"/>
              <a:buNone/>
            </a:pPr>
            <a:r>
              <a:rPr lang="it">
                <a:solidFill>
                  <a:srgbClr val="000000"/>
                </a:solidFill>
              </a:rPr>
              <a:t>se digito “ls” sta elencando le directory nel prompt del terminale, quindi questa è solo un'altra interfaccia per il tuo file system</a:t>
            </a:r>
            <a:endParaRPr>
              <a:solidFill>
                <a:srgbClr val="000000"/>
              </a:solidFill>
            </a:endParaRPr>
          </a:p>
          <a:p>
            <a:pPr marL="0" lvl="0" indent="0" algn="l" rtl="0">
              <a:spcBef>
                <a:spcPts val="1600"/>
              </a:spcBef>
              <a:spcAft>
                <a:spcPts val="0"/>
              </a:spcAft>
              <a:buClr>
                <a:schemeClr val="dk1"/>
              </a:buClr>
              <a:buSzPts val="1100"/>
              <a:buFont typeface="Arial"/>
              <a:buNone/>
            </a:pPr>
            <a:r>
              <a:rPr lang="it">
                <a:solidFill>
                  <a:srgbClr val="000000"/>
                </a:solidFill>
              </a:rPr>
              <a:t>se scrivo cd desktop mi sono spostato sul desktop</a:t>
            </a:r>
            <a:endParaRPr>
              <a:solidFill>
                <a:srgbClr val="000000"/>
              </a:solidFill>
            </a:endParaRPr>
          </a:p>
          <a:p>
            <a:pPr marL="0" lvl="0" indent="0" algn="l" rtl="0">
              <a:spcBef>
                <a:spcPts val="1600"/>
              </a:spcBef>
              <a:spcAft>
                <a:spcPts val="0"/>
              </a:spcAft>
              <a:buClr>
                <a:schemeClr val="dk1"/>
              </a:buClr>
              <a:buSzPts val="1100"/>
              <a:buFont typeface="Arial"/>
              <a:buNone/>
            </a:pPr>
            <a:r>
              <a:rPr lang="it">
                <a:solidFill>
                  <a:srgbClr val="000000"/>
                </a:solidFill>
              </a:rPr>
              <a:t>se scrivo cd..  vado sulla directory precedente, tab è un riempimento automatico di un nome, la freccia su e giù consente di sfogliare i comandi precedenti</a:t>
            </a:r>
            <a:endParaRPr>
              <a:solidFill>
                <a:srgbClr val="000000"/>
              </a:solidFill>
            </a:endParaRPr>
          </a:p>
          <a:p>
            <a:pPr marL="0" lvl="0" indent="0" algn="l" rtl="0">
              <a:spcBef>
                <a:spcPts val="1600"/>
              </a:spcBef>
              <a:spcAft>
                <a:spcPts val="0"/>
              </a:spcAft>
              <a:buClr>
                <a:schemeClr val="dk1"/>
              </a:buClr>
              <a:buSzPts val="1100"/>
              <a:buFont typeface="Arial"/>
              <a:buNone/>
            </a:pPr>
            <a:endParaRPr/>
          </a:p>
          <a:p>
            <a:pPr marL="0" lvl="0" indent="0" algn="l" rtl="0">
              <a:spcBef>
                <a:spcPts val="1600"/>
              </a:spcBef>
              <a:spcAft>
                <a:spcPts val="160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6"/>
          <p:cNvSpPr txBox="1">
            <a:spLocks noGrp="1"/>
          </p:cNvSpPr>
          <p:nvPr>
            <p:ph type="body" idx="1"/>
          </p:nvPr>
        </p:nvSpPr>
        <p:spPr>
          <a:xfrm>
            <a:off x="311700" y="86355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it">
                <a:solidFill>
                  <a:srgbClr val="000000"/>
                </a:solidFill>
              </a:rPr>
              <a:t>Se si desidera attivare una directory corrente nel terminale che si trova da qualche parte nel computer scrivo cd e posso semplicemente prendere questa cartella e trascinarla nelle finestre del terminale, si riempirà automaticamente il percorso in modo che ora possa premere invio.</a:t>
            </a:r>
            <a:endParaRPr>
              <a:solidFill>
                <a:srgbClr val="000000"/>
              </a:solidFill>
            </a:endParaRPr>
          </a:p>
          <a:p>
            <a:pPr marL="0" marR="38100" lvl="0" indent="0" algn="l" rtl="0">
              <a:lnSpc>
                <a:spcPct val="128571"/>
              </a:lnSpc>
              <a:spcBef>
                <a:spcPts val="1600"/>
              </a:spcBef>
              <a:spcAft>
                <a:spcPts val="0"/>
              </a:spcAft>
              <a:buClr>
                <a:schemeClr val="dk1"/>
              </a:buClr>
              <a:buSzPts val="1100"/>
              <a:buFont typeface="Arial"/>
              <a:buNone/>
            </a:pPr>
            <a:r>
              <a:rPr lang="it">
                <a:solidFill>
                  <a:srgbClr val="000000"/>
                </a:solidFill>
              </a:rPr>
              <a:t>Il comando ls può essere spesso modificato con argomenti:</a:t>
            </a:r>
            <a:endParaRPr>
              <a:solidFill>
                <a:srgbClr val="000000"/>
              </a:solidFill>
            </a:endParaRPr>
          </a:p>
          <a:p>
            <a:pPr marL="0" marR="38100" lvl="0" indent="0" algn="l" rtl="0">
              <a:lnSpc>
                <a:spcPct val="128571"/>
              </a:lnSpc>
              <a:spcBef>
                <a:spcPts val="0"/>
              </a:spcBef>
              <a:spcAft>
                <a:spcPts val="0"/>
              </a:spcAft>
              <a:buClr>
                <a:schemeClr val="dk1"/>
              </a:buClr>
              <a:buSzPts val="1100"/>
              <a:buFont typeface="Arial"/>
              <a:buNone/>
            </a:pPr>
            <a:r>
              <a:rPr lang="it">
                <a:solidFill>
                  <a:srgbClr val="000000"/>
                </a:solidFill>
              </a:rPr>
              <a:t>ls -all </a:t>
            </a:r>
            <a:endParaRPr>
              <a:solidFill>
                <a:srgbClr val="000000"/>
              </a:solidFill>
            </a:endParaRPr>
          </a:p>
          <a:p>
            <a:pPr marL="0" marR="38100" lvl="0" indent="0" algn="l" rtl="0">
              <a:lnSpc>
                <a:spcPct val="128571"/>
              </a:lnSpc>
              <a:spcBef>
                <a:spcPts val="0"/>
              </a:spcBef>
              <a:spcAft>
                <a:spcPts val="0"/>
              </a:spcAft>
              <a:buClr>
                <a:schemeClr val="dk1"/>
              </a:buClr>
              <a:buSzPts val="1100"/>
              <a:buFont typeface="Arial"/>
              <a:buNone/>
            </a:pPr>
            <a:r>
              <a:rPr lang="it">
                <a:solidFill>
                  <a:srgbClr val="000000"/>
                </a:solidFill>
              </a:rPr>
              <a:t>questo è un argomento che mi darà maggiori informazioni su quei file come ad esempio informazioni sull'autorizzazione del file, la data, la dimensione oppure che l'utente ha il controllo su questo file</a:t>
            </a:r>
            <a:endParaRPr>
              <a:solidFill>
                <a:srgbClr val="000000"/>
              </a:solidFill>
            </a:endParaRPr>
          </a:p>
          <a:p>
            <a:pPr marL="0" lvl="0" indent="0" algn="l" rtl="0">
              <a:spcBef>
                <a:spcPts val="0"/>
              </a:spcBef>
              <a:spcAft>
                <a:spcPts val="0"/>
              </a:spcAft>
              <a:buClr>
                <a:schemeClr val="dk1"/>
              </a:buClr>
              <a:buSzPts val="1100"/>
              <a:buFont typeface="Arial"/>
              <a:buNone/>
            </a:pPr>
            <a:endParaRPr>
              <a:solidFill>
                <a:srgbClr val="000000"/>
              </a:solidFill>
            </a:endParaRPr>
          </a:p>
          <a:p>
            <a:pPr marL="0" lvl="0" indent="0" algn="l" rtl="0">
              <a:spcBef>
                <a:spcPts val="1600"/>
              </a:spcBef>
              <a:spcAft>
                <a:spcPts val="0"/>
              </a:spcAft>
              <a:buClr>
                <a:schemeClr val="dk1"/>
              </a:buClr>
              <a:buSzPts val="1100"/>
              <a:buFont typeface="Arial"/>
              <a:buNone/>
            </a:pPr>
            <a:endParaRPr>
              <a:solidFill>
                <a:srgbClr val="000000"/>
              </a:solidFill>
            </a:endParaRPr>
          </a:p>
          <a:p>
            <a:pPr marL="0" lvl="0" indent="0" algn="l" rtl="0">
              <a:spcBef>
                <a:spcPts val="1600"/>
              </a:spcBef>
              <a:spcAft>
                <a:spcPts val="1600"/>
              </a:spcAft>
              <a:buNone/>
            </a:pPr>
            <a:endParaRPr>
              <a:solidFill>
                <a:srgbClr val="00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a:t>VIDEO 8</a:t>
            </a:r>
            <a:endParaRPr/>
          </a:p>
        </p:txBody>
      </p:sp>
      <p:sp>
        <p:nvSpPr>
          <p:cNvPr id="197" name="Google Shape;197;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it" dirty="0">
                <a:solidFill>
                  <a:schemeClr val="tx1"/>
                </a:solidFill>
              </a:rPr>
              <a:t>Se scrivi un comando in maniera errata comparirà la scritta command not found. Se si vuole salvare una modifica bisogna digitare da terminale: </a:t>
            </a:r>
            <a:endParaRPr dirty="0">
              <a:solidFill>
                <a:schemeClr val="tx1"/>
              </a:solidFill>
            </a:endParaRPr>
          </a:p>
          <a:p>
            <a:pPr marL="0" lvl="0" indent="0" algn="l" rtl="0">
              <a:spcBef>
                <a:spcPts val="1600"/>
              </a:spcBef>
              <a:spcAft>
                <a:spcPts val="0"/>
              </a:spcAft>
              <a:buClr>
                <a:schemeClr val="dk1"/>
              </a:buClr>
              <a:buSzPts val="1100"/>
              <a:buFont typeface="Arial"/>
              <a:buNone/>
            </a:pPr>
            <a:r>
              <a:rPr lang="it" dirty="0">
                <a:solidFill>
                  <a:schemeClr val="tx1"/>
                </a:solidFill>
              </a:rPr>
              <a:t>git commit "gitrepositoryURL"</a:t>
            </a:r>
            <a:endParaRPr dirty="0">
              <a:solidFill>
                <a:schemeClr val="tx1"/>
              </a:solidFill>
            </a:endParaRPr>
          </a:p>
          <a:p>
            <a:pPr marL="0" lvl="0" indent="0" algn="l" rtl="0">
              <a:spcBef>
                <a:spcPts val="1600"/>
              </a:spcBef>
              <a:spcAft>
                <a:spcPts val="0"/>
              </a:spcAft>
              <a:buClr>
                <a:schemeClr val="dk1"/>
              </a:buClr>
              <a:buSzPts val="1100"/>
              <a:buFont typeface="Arial"/>
              <a:buNone/>
            </a:pPr>
            <a:r>
              <a:rPr lang="it" dirty="0">
                <a:solidFill>
                  <a:schemeClr val="tx1"/>
                </a:solidFill>
              </a:rPr>
              <a:t>ci sono due modi per iniziare un fresh un modo è digitare i comandi “git init”</a:t>
            </a:r>
            <a:endParaRPr dirty="0">
              <a:solidFill>
                <a:schemeClr val="tx1"/>
              </a:solidFill>
            </a:endParaRPr>
          </a:p>
          <a:p>
            <a:pPr marL="0" lvl="0" indent="0" algn="l" rtl="0">
              <a:spcBef>
                <a:spcPts val="1600"/>
              </a:spcBef>
              <a:spcAft>
                <a:spcPts val="0"/>
              </a:spcAft>
              <a:buClr>
                <a:schemeClr val="dk1"/>
              </a:buClr>
              <a:buSzPts val="1100"/>
              <a:buFont typeface="Arial"/>
              <a:buNone/>
            </a:pPr>
            <a:r>
              <a:rPr lang="it" dirty="0">
                <a:solidFill>
                  <a:schemeClr val="tx1"/>
                </a:solidFill>
                <a:highlight>
                  <a:srgbClr val="F8F9FA"/>
                </a:highlight>
              </a:rPr>
              <a:t>la clonazione è l'atto di prendere un repository che si trova su un server come github e scaricare una copia di esso </a:t>
            </a:r>
            <a:endParaRPr dirty="0">
              <a:solidFill>
                <a:schemeClr val="tx1"/>
              </a:solidFill>
            </a:endParaRPr>
          </a:p>
          <a:p>
            <a:pPr marL="0" lvl="0" indent="0" algn="l" rtl="0">
              <a:spcBef>
                <a:spcPts val="1600"/>
              </a:spcBef>
              <a:spcAft>
                <a:spcPts val="1600"/>
              </a:spcAft>
              <a:buNone/>
            </a:pPr>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8"/>
          <p:cNvSpPr txBox="1">
            <a:spLocks noGrp="1"/>
          </p:cNvSpPr>
          <p:nvPr>
            <p:ph type="body" idx="1"/>
          </p:nvPr>
        </p:nvSpPr>
        <p:spPr>
          <a:xfrm>
            <a:off x="311700" y="21730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it">
                <a:solidFill>
                  <a:srgbClr val="000000"/>
                </a:solidFill>
              </a:rPr>
              <a:t>ogni repository ha un URL https e per visualizzare lo stato di una repository devo entrarci digitando:  cd "repositoryname"</a:t>
            </a:r>
            <a:endParaRPr>
              <a:solidFill>
                <a:srgbClr val="000000"/>
              </a:solidFill>
            </a:endParaRPr>
          </a:p>
          <a:p>
            <a:pPr marL="0" lvl="0" indent="0" algn="l" rtl="0">
              <a:spcBef>
                <a:spcPts val="1600"/>
              </a:spcBef>
              <a:spcAft>
                <a:spcPts val="0"/>
              </a:spcAft>
              <a:buClr>
                <a:schemeClr val="dk1"/>
              </a:buClr>
              <a:buSzPts val="1100"/>
              <a:buFont typeface="Arial"/>
              <a:buNone/>
            </a:pPr>
            <a:r>
              <a:rPr lang="it">
                <a:solidFill>
                  <a:srgbClr val="000000"/>
                </a:solidFill>
              </a:rPr>
              <a:t>e per mostrare il suo stato digito “git status”, questo comando mi mostra alcune informazioni come ad esempio che mi trovo nel branch master. Per creare un commit devo prima entrare in un account git, perchè ho bisogno di un autore collegato a quella particolare modifica, utilizzo questi due comandi:</a:t>
            </a:r>
            <a:endParaRPr>
              <a:solidFill>
                <a:srgbClr val="000000"/>
              </a:solidFill>
            </a:endParaRPr>
          </a:p>
          <a:p>
            <a:pPr marL="0" lvl="0" indent="0" algn="l" rtl="0">
              <a:lnSpc>
                <a:spcPct val="100000"/>
              </a:lnSpc>
              <a:spcBef>
                <a:spcPts val="1600"/>
              </a:spcBef>
              <a:spcAft>
                <a:spcPts val="0"/>
              </a:spcAft>
              <a:buClr>
                <a:schemeClr val="dk1"/>
              </a:buClr>
              <a:buSzPts val="1100"/>
              <a:buFont typeface="Arial"/>
              <a:buNone/>
            </a:pPr>
            <a:r>
              <a:rPr lang="it">
                <a:solidFill>
                  <a:srgbClr val="000000"/>
                </a:solidFill>
              </a:rPr>
              <a:t>git config --global user.name "yournameaccount"</a:t>
            </a:r>
            <a:endParaRPr>
              <a:solidFill>
                <a:srgbClr val="000000"/>
              </a:solidFill>
            </a:endParaRPr>
          </a:p>
          <a:p>
            <a:pPr marL="0" lvl="0" indent="0" algn="l" rtl="0">
              <a:lnSpc>
                <a:spcPct val="100000"/>
              </a:lnSpc>
              <a:spcBef>
                <a:spcPts val="1600"/>
              </a:spcBef>
              <a:spcAft>
                <a:spcPts val="0"/>
              </a:spcAft>
              <a:buClr>
                <a:schemeClr val="dk1"/>
              </a:buClr>
              <a:buSzPts val="1100"/>
              <a:buFont typeface="Arial"/>
              <a:buNone/>
            </a:pPr>
            <a:r>
              <a:rPr lang="it">
                <a:solidFill>
                  <a:srgbClr val="000000"/>
                </a:solidFill>
              </a:rPr>
              <a:t>git config --global user.email "youeemailaccount" </a:t>
            </a:r>
            <a:endParaRPr>
              <a:solidFill>
                <a:srgbClr val="000000"/>
              </a:solidFill>
            </a:endParaRPr>
          </a:p>
          <a:p>
            <a:pPr marL="0" lvl="0" indent="0" algn="l" rtl="0">
              <a:spcBef>
                <a:spcPts val="1600"/>
              </a:spcBef>
              <a:spcAft>
                <a:spcPts val="0"/>
              </a:spcAft>
              <a:buClr>
                <a:schemeClr val="dk1"/>
              </a:buClr>
              <a:buSzPts val="1100"/>
              <a:buFont typeface="Arial"/>
              <a:buNone/>
            </a:pPr>
            <a:r>
              <a:rPr lang="it">
                <a:solidFill>
                  <a:srgbClr val="000000"/>
                </a:solidFill>
              </a:rPr>
              <a:t>per essere sicuro che sia andato a buon fine scrivo: git config --list</a:t>
            </a:r>
            <a:endParaRPr>
              <a:solidFill>
                <a:srgbClr val="000000"/>
              </a:solidFill>
            </a:endParaRPr>
          </a:p>
          <a:p>
            <a:pPr marL="0" lvl="0" indent="0" algn="l" rtl="0">
              <a:spcBef>
                <a:spcPts val="1600"/>
              </a:spcBef>
              <a:spcAft>
                <a:spcPts val="0"/>
              </a:spcAft>
              <a:buClr>
                <a:schemeClr val="dk1"/>
              </a:buClr>
              <a:buSzPts val="1100"/>
              <a:buFont typeface="Arial"/>
              <a:buNone/>
            </a:pPr>
            <a:r>
              <a:rPr lang="it">
                <a:solidFill>
                  <a:srgbClr val="000000"/>
                </a:solidFill>
              </a:rPr>
              <a:t>ottengo l’elenco tutte le impostazioni di configurazione di git sul computer locale, se nella lista ci sono il tuo nome utente e la tua email sono ora impostati</a:t>
            </a:r>
            <a:endParaRPr>
              <a:solidFill>
                <a:srgbClr val="000000"/>
              </a:solidFill>
            </a:endParaRPr>
          </a:p>
          <a:p>
            <a:pPr marL="0" lvl="0" indent="0" algn="l" rtl="0">
              <a:spcBef>
                <a:spcPts val="1600"/>
              </a:spcBef>
              <a:spcAft>
                <a:spcPts val="1600"/>
              </a:spcAft>
              <a:buNone/>
            </a:pPr>
            <a:endParaRPr>
              <a:solidFill>
                <a:srgbClr val="00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8" name="Google Shape;208;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it">
                <a:solidFill>
                  <a:srgbClr val="000000"/>
                </a:solidFill>
              </a:rPr>
              <a:t>Il comando commit necessita di arguments ad esempio -a(sta per all) serve per fare commit di eventuali modifiche apportate a qualsiasi file</a:t>
            </a:r>
            <a:endParaRPr>
              <a:solidFill>
                <a:srgbClr val="000000"/>
              </a:solidFill>
            </a:endParaRPr>
          </a:p>
          <a:p>
            <a:pPr marL="0" lvl="0" indent="0" algn="l" rtl="0">
              <a:spcBef>
                <a:spcPts val="1600"/>
              </a:spcBef>
              <a:spcAft>
                <a:spcPts val="0"/>
              </a:spcAft>
              <a:buClr>
                <a:schemeClr val="dk1"/>
              </a:buClr>
              <a:buSzPts val="1100"/>
              <a:buFont typeface="Arial"/>
              <a:buNone/>
            </a:pPr>
            <a:r>
              <a:rPr lang="it">
                <a:solidFill>
                  <a:srgbClr val="000000"/>
                </a:solidFill>
              </a:rPr>
              <a:t>-m (sta per message) si utilizza se si vuole aggiungere un commento, la sintassi è commit -m "commento"</a:t>
            </a:r>
            <a:endParaRPr>
              <a:solidFill>
                <a:srgbClr val="000000"/>
              </a:solidFill>
            </a:endParaRPr>
          </a:p>
          <a:p>
            <a:pPr marL="0" lvl="0" indent="0" algn="l" rtl="0">
              <a:spcBef>
                <a:spcPts val="1600"/>
              </a:spcBef>
              <a:spcAft>
                <a:spcPts val="0"/>
              </a:spcAft>
              <a:buClr>
                <a:schemeClr val="dk1"/>
              </a:buClr>
              <a:buSzPts val="1100"/>
              <a:buFont typeface="Arial"/>
              <a:buNone/>
            </a:pPr>
            <a:r>
              <a:rPr lang="it">
                <a:solidFill>
                  <a:srgbClr val="000000"/>
                </a:solidFill>
              </a:rPr>
              <a:t>log ti consente di vedere localmente la cronologia dei tuoi commit git:</a:t>
            </a:r>
            <a:endParaRPr>
              <a:solidFill>
                <a:srgbClr val="000000"/>
              </a:solidFill>
            </a:endParaRPr>
          </a:p>
          <a:p>
            <a:pPr marL="0" lvl="0" indent="0" algn="l" rtl="0">
              <a:spcBef>
                <a:spcPts val="1600"/>
              </a:spcBef>
              <a:spcAft>
                <a:spcPts val="0"/>
              </a:spcAft>
              <a:buClr>
                <a:schemeClr val="dk1"/>
              </a:buClr>
              <a:buSzPts val="1100"/>
              <a:buFont typeface="Arial"/>
              <a:buNone/>
            </a:pPr>
            <a:r>
              <a:rPr lang="it">
                <a:solidFill>
                  <a:srgbClr val="000000"/>
                </a:solidFill>
              </a:rPr>
              <a:t>git log -2</a:t>
            </a:r>
            <a:endParaRPr>
              <a:solidFill>
                <a:srgbClr val="000000"/>
              </a:solidFill>
            </a:endParaRPr>
          </a:p>
          <a:p>
            <a:pPr marL="0" marR="38100" lvl="0" indent="0" algn="l" rtl="0">
              <a:lnSpc>
                <a:spcPct val="128571"/>
              </a:lnSpc>
              <a:spcBef>
                <a:spcPts val="1600"/>
              </a:spcBef>
              <a:spcAft>
                <a:spcPts val="0"/>
              </a:spcAft>
              <a:buClr>
                <a:schemeClr val="dk1"/>
              </a:buClr>
              <a:buSzPts val="1100"/>
              <a:buFont typeface="Arial"/>
              <a:buNone/>
            </a:pPr>
            <a:r>
              <a:rPr lang="it">
                <a:solidFill>
                  <a:srgbClr val="000000"/>
                </a:solidFill>
              </a:rPr>
              <a:t>il numero serve per mostrare solo gli ultimi 2 commit</a:t>
            </a:r>
            <a:endParaRPr>
              <a:solidFill>
                <a:srgbClr val="000000"/>
              </a:solidFill>
            </a:endParaRPr>
          </a:p>
          <a:p>
            <a:pPr marL="0" lvl="0" indent="0" algn="l" rtl="0">
              <a:spcBef>
                <a:spcPts val="0"/>
              </a:spcBef>
              <a:spcAft>
                <a:spcPts val="0"/>
              </a:spcAft>
              <a:buClr>
                <a:schemeClr val="dk1"/>
              </a:buClr>
              <a:buSzPts val="1100"/>
              <a:buFont typeface="Arial"/>
              <a:buNone/>
            </a:pPr>
            <a:endParaRPr>
              <a:solidFill>
                <a:srgbClr val="000000"/>
              </a:solidFill>
            </a:endParaRPr>
          </a:p>
          <a:p>
            <a:pPr marL="0" lvl="0" indent="0" algn="l" rtl="0">
              <a:spcBef>
                <a:spcPts val="1600"/>
              </a:spcBef>
              <a:spcAft>
                <a:spcPts val="0"/>
              </a:spcAft>
              <a:buClr>
                <a:schemeClr val="dk1"/>
              </a:buClr>
              <a:buSzPts val="1100"/>
              <a:buFont typeface="Arial"/>
              <a:buNone/>
            </a:pPr>
            <a:endParaRPr/>
          </a:p>
          <a:p>
            <a:pPr marL="0" lvl="0" indent="0" algn="l" rtl="0">
              <a:spcBef>
                <a:spcPts val="1600"/>
              </a:spcBef>
              <a:spcAft>
                <a:spcPts val="160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40"/>
          <p:cNvSpPr txBox="1">
            <a:spLocks noGrp="1"/>
          </p:cNvSpPr>
          <p:nvPr>
            <p:ph type="body" idx="1"/>
          </p:nvPr>
        </p:nvSpPr>
        <p:spPr>
          <a:xfrm>
            <a:off x="311700" y="41340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it" sz="2200" dirty="0">
                <a:solidFill>
                  <a:srgbClr val="000000"/>
                </a:solidFill>
              </a:rPr>
              <a:t>Vim</a:t>
            </a:r>
            <a:endParaRPr sz="2200" dirty="0">
              <a:solidFill>
                <a:srgbClr val="000000"/>
              </a:solidFill>
            </a:endParaRPr>
          </a:p>
          <a:p>
            <a:pPr marL="0" lvl="0" indent="0" algn="l" rtl="0">
              <a:spcBef>
                <a:spcPts val="1600"/>
              </a:spcBef>
              <a:spcAft>
                <a:spcPts val="0"/>
              </a:spcAft>
              <a:buClr>
                <a:schemeClr val="dk1"/>
              </a:buClr>
              <a:buSzPts val="1100"/>
              <a:buFont typeface="Arial"/>
              <a:buNone/>
            </a:pPr>
            <a:r>
              <a:rPr lang="it" i="1" dirty="0">
                <a:solidFill>
                  <a:schemeClr val="tx1"/>
                </a:solidFill>
                <a:uFill>
                  <a:noFill/>
                </a:uFill>
                <a:hlinkClick r:id="rId3">
                  <a:extLst>
                    <a:ext uri="{A12FA001-AC4F-418D-AE19-62706E023703}">
                      <ahyp:hlinkClr xmlns:ahyp="http://schemas.microsoft.com/office/drawing/2018/hyperlinkcolor" val="tx"/>
                    </a:ext>
                  </a:extLst>
                </a:hlinkClick>
              </a:rPr>
              <a:t>Vi</a:t>
            </a:r>
            <a:r>
              <a:rPr lang="it" i="1" dirty="0">
                <a:solidFill>
                  <a:schemeClr val="tx1"/>
                </a:solidFill>
              </a:rPr>
              <a:t> IMproved</a:t>
            </a:r>
            <a:r>
              <a:rPr lang="it" dirty="0">
                <a:solidFill>
                  <a:schemeClr val="tx1"/>
                </a:solidFill>
              </a:rPr>
              <a:t>, è un e</a:t>
            </a:r>
            <a:r>
              <a:rPr lang="it" dirty="0">
                <a:solidFill>
                  <a:schemeClr val="tx1"/>
                </a:solidFill>
                <a:uFill>
                  <a:noFill/>
                </a:uFill>
                <a:hlinkClick r:id="rId4">
                  <a:extLst>
                    <a:ext uri="{A12FA001-AC4F-418D-AE19-62706E023703}">
                      <ahyp:hlinkClr xmlns:ahyp="http://schemas.microsoft.com/office/drawing/2018/hyperlinkcolor" val="tx"/>
                    </a:ext>
                  </a:extLst>
                </a:hlinkClick>
              </a:rPr>
              <a:t>ditor di testo</a:t>
            </a:r>
            <a:r>
              <a:rPr lang="it" dirty="0">
                <a:solidFill>
                  <a:schemeClr val="tx1"/>
                </a:solidFill>
              </a:rPr>
              <a:t> </a:t>
            </a:r>
            <a:r>
              <a:rPr lang="it" dirty="0">
                <a:solidFill>
                  <a:schemeClr val="tx1"/>
                </a:solidFill>
                <a:uFill>
                  <a:noFill/>
                </a:uFill>
                <a:hlinkClick r:id="rId5">
                  <a:extLst>
                    <a:ext uri="{A12FA001-AC4F-418D-AE19-62706E023703}">
                      <ahyp:hlinkClr xmlns:ahyp="http://schemas.microsoft.com/office/drawing/2018/hyperlinkcolor" val="tx"/>
                    </a:ext>
                  </a:extLst>
                </a:hlinkClick>
              </a:rPr>
              <a:t>open source</a:t>
            </a:r>
            <a:r>
              <a:rPr lang="it" dirty="0">
                <a:solidFill>
                  <a:schemeClr val="tx1"/>
                </a:solidFill>
              </a:rPr>
              <a:t> </a:t>
            </a:r>
            <a:r>
              <a:rPr lang="it" dirty="0">
                <a:solidFill>
                  <a:srgbClr val="000000"/>
                </a:solidFill>
              </a:rPr>
              <a:t>e multipiattaforma, permette di scrivere da destra a sinistra e con i caratteri "multibyte", ossia nei linguaggi i cui caratteri sono rappresentati da più di un singolo byte.</a:t>
            </a:r>
            <a:endParaRPr dirty="0">
              <a:solidFill>
                <a:srgbClr val="000000"/>
              </a:solidFill>
            </a:endParaRPr>
          </a:p>
          <a:p>
            <a:pPr marL="0" lvl="0" indent="0" algn="l" rtl="0">
              <a:spcBef>
                <a:spcPts val="1600"/>
              </a:spcBef>
              <a:spcAft>
                <a:spcPts val="0"/>
              </a:spcAft>
              <a:buClr>
                <a:schemeClr val="dk1"/>
              </a:buClr>
              <a:buSzPts val="1100"/>
              <a:buFont typeface="Arial"/>
              <a:buNone/>
            </a:pPr>
            <a:r>
              <a:rPr lang="it" dirty="0">
                <a:solidFill>
                  <a:srgbClr val="000000"/>
                </a:solidFill>
              </a:rPr>
              <a:t>Posso digitare shift: e quindi digitare Q per uscirne</a:t>
            </a:r>
            <a:endParaRPr dirty="0">
              <a:solidFill>
                <a:srgbClr val="000000"/>
              </a:solidFill>
            </a:endParaRPr>
          </a:p>
          <a:p>
            <a:pPr marL="0" lvl="0" indent="0" algn="l" rtl="0">
              <a:spcBef>
                <a:spcPts val="1600"/>
              </a:spcBef>
              <a:spcAft>
                <a:spcPts val="0"/>
              </a:spcAft>
              <a:buClr>
                <a:schemeClr val="dk1"/>
              </a:buClr>
              <a:buSzPts val="1100"/>
              <a:buFont typeface="Arial"/>
              <a:buNone/>
            </a:pPr>
            <a:r>
              <a:rPr lang="it" dirty="0">
                <a:solidFill>
                  <a:srgbClr val="000000"/>
                </a:solidFill>
              </a:rPr>
              <a:t>Le modifiche che abbiamo fatto prima alla directory non si riflettono su github, in github c'è ancora il vecchio file read me</a:t>
            </a:r>
            <a:endParaRPr dirty="0">
              <a:solidFill>
                <a:srgbClr val="000000"/>
              </a:solidFill>
            </a:endParaRPr>
          </a:p>
          <a:p>
            <a:pPr marL="0" lvl="0" indent="0" algn="l" rtl="0">
              <a:spcBef>
                <a:spcPts val="1600"/>
              </a:spcBef>
              <a:spcAft>
                <a:spcPts val="0"/>
              </a:spcAft>
              <a:buClr>
                <a:schemeClr val="dk1"/>
              </a:buClr>
              <a:buSzPts val="1100"/>
              <a:buFont typeface="Arial"/>
              <a:buNone/>
            </a:pPr>
            <a:r>
              <a:rPr lang="it" dirty="0">
                <a:solidFill>
                  <a:srgbClr val="000000"/>
                </a:solidFill>
              </a:rPr>
              <a:t>pushing è l'atto di inviare a github dal terminale</a:t>
            </a:r>
            <a:endParaRPr dirty="0">
              <a:solidFill>
                <a:srgbClr val="000000"/>
              </a:solidFill>
            </a:endParaRPr>
          </a:p>
          <a:p>
            <a:pPr marL="0" lvl="0" indent="0" algn="l" rtl="0">
              <a:spcBef>
                <a:spcPts val="1600"/>
              </a:spcBef>
              <a:spcAft>
                <a:spcPts val="0"/>
              </a:spcAft>
              <a:buClr>
                <a:schemeClr val="dk1"/>
              </a:buClr>
              <a:buSzPts val="1100"/>
              <a:buFont typeface="Arial"/>
              <a:buNone/>
            </a:pPr>
            <a:r>
              <a:rPr lang="it" dirty="0">
                <a:solidFill>
                  <a:srgbClr val="000000"/>
                </a:solidFill>
              </a:rPr>
              <a:t>pulling è l'atto di ricevere da github al terminale</a:t>
            </a:r>
            <a:endParaRPr dirty="0">
              <a:solidFill>
                <a:srgbClr val="000000"/>
              </a:solidFill>
            </a:endParaRPr>
          </a:p>
          <a:p>
            <a:pPr marL="0" lvl="0" indent="0" algn="l" rtl="0">
              <a:spcBef>
                <a:spcPts val="1600"/>
              </a:spcBef>
              <a:spcAft>
                <a:spcPts val="0"/>
              </a:spcAft>
              <a:buClr>
                <a:schemeClr val="dk1"/>
              </a:buClr>
              <a:buSzPts val="1100"/>
              <a:buFont typeface="Arial"/>
              <a:buNone/>
            </a:pPr>
            <a:endParaRPr dirty="0">
              <a:solidFill>
                <a:srgbClr val="000000"/>
              </a:solidFill>
            </a:endParaRPr>
          </a:p>
          <a:p>
            <a:pPr marL="0" lvl="0" indent="0" algn="l" rtl="0">
              <a:spcBef>
                <a:spcPts val="1600"/>
              </a:spcBef>
              <a:spcAft>
                <a:spcPts val="0"/>
              </a:spcAft>
              <a:buClr>
                <a:schemeClr val="dk1"/>
              </a:buClr>
              <a:buSzPts val="1100"/>
              <a:buFont typeface="Arial"/>
              <a:buNone/>
            </a:pPr>
            <a:endParaRPr dirty="0">
              <a:solidFill>
                <a:srgbClr val="000000"/>
              </a:solidFill>
            </a:endParaRPr>
          </a:p>
          <a:p>
            <a:pPr marL="0" lvl="0" indent="0" algn="l" rtl="0">
              <a:spcBef>
                <a:spcPts val="1600"/>
              </a:spcBef>
              <a:spcAft>
                <a:spcPts val="0"/>
              </a:spcAft>
              <a:buClr>
                <a:schemeClr val="dk1"/>
              </a:buClr>
              <a:buSzPts val="1100"/>
              <a:buFont typeface="Arial"/>
              <a:buNone/>
            </a:pPr>
            <a:endParaRPr dirty="0">
              <a:solidFill>
                <a:srgbClr val="000000"/>
              </a:solidFill>
            </a:endParaRPr>
          </a:p>
          <a:p>
            <a:pPr marL="0" lvl="0" indent="0" algn="l" rtl="0">
              <a:spcBef>
                <a:spcPts val="1600"/>
              </a:spcBef>
              <a:spcAft>
                <a:spcPts val="1600"/>
              </a:spcAft>
              <a:buNone/>
            </a:pPr>
            <a:endParaRPr dirty="0">
              <a:solidFill>
                <a:srgbClr val="00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9" name="Google Shape;219;p4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it">
                <a:solidFill>
                  <a:srgbClr val="000000"/>
                </a:solidFill>
              </a:rPr>
              <a:t>se voglio lavorare sul repository localmente nel terminale e riflettere i cambiamenti su github</a:t>
            </a:r>
            <a:endParaRPr>
              <a:solidFill>
                <a:srgbClr val="000000"/>
              </a:solidFill>
            </a:endParaRPr>
          </a:p>
          <a:p>
            <a:pPr marL="0" lvl="0" indent="0" algn="l" rtl="0">
              <a:spcBef>
                <a:spcPts val="1600"/>
              </a:spcBef>
              <a:spcAft>
                <a:spcPts val="0"/>
              </a:spcAft>
              <a:buClr>
                <a:schemeClr val="dk1"/>
              </a:buClr>
              <a:buSzPts val="1100"/>
              <a:buFont typeface="Arial"/>
              <a:buNone/>
            </a:pPr>
            <a:r>
              <a:rPr lang="it">
                <a:solidFill>
                  <a:srgbClr val="000000"/>
                </a:solidFill>
              </a:rPr>
              <a:t>in questo caso git è un esempio di telecomando, un'istanza duplicata del tuo repository che vive altrove su un server remoto, puoi avere più telecomandi</a:t>
            </a:r>
            <a:endParaRPr>
              <a:solidFill>
                <a:srgbClr val="000000"/>
              </a:solidFill>
            </a:endParaRPr>
          </a:p>
          <a:p>
            <a:pPr marL="0" lvl="0" indent="0" algn="l" rtl="0">
              <a:spcBef>
                <a:spcPts val="1600"/>
              </a:spcBef>
              <a:spcAft>
                <a:spcPts val="0"/>
              </a:spcAft>
              <a:buClr>
                <a:schemeClr val="dk1"/>
              </a:buClr>
              <a:buSzPts val="1100"/>
              <a:buFont typeface="Arial"/>
              <a:buNone/>
            </a:pPr>
            <a:r>
              <a:rPr lang="it">
                <a:solidFill>
                  <a:srgbClr val="000000"/>
                </a:solidFill>
              </a:rPr>
              <a:t>git push "nemeofremote" (in questo caso è origine → un nome predefinito di telecomando) "nameofbranch" (in questo caso è master)</a:t>
            </a:r>
            <a:endParaRPr>
              <a:solidFill>
                <a:srgbClr val="000000"/>
              </a:solidFill>
            </a:endParaRPr>
          </a:p>
          <a:p>
            <a:pPr marL="0" lvl="0" indent="0" algn="l" rtl="0">
              <a:spcBef>
                <a:spcPts val="1600"/>
              </a:spcBef>
              <a:spcAft>
                <a:spcPts val="1600"/>
              </a:spcAft>
              <a:buClr>
                <a:schemeClr val="dk1"/>
              </a:buClr>
              <a:buSzPts val="1100"/>
              <a:buFont typeface="Arial"/>
              <a:buNone/>
            </a:pPr>
            <a:r>
              <a:rPr lang="it">
                <a:solidFill>
                  <a:srgbClr val="000000"/>
                </a:solidFill>
              </a:rPr>
              <a:t>poi viene richiesto di inserire nome utente e password github</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body" idx="1"/>
          </p:nvPr>
        </p:nvSpPr>
        <p:spPr>
          <a:xfrm>
            <a:off x="212700" y="467575"/>
            <a:ext cx="4944900" cy="86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it"/>
              <a:t>GitHub permette di sfruttare</a:t>
            </a:r>
            <a:r>
              <a:rPr lang="it" b="1" i="1"/>
              <a:t> 'git' →</a:t>
            </a:r>
            <a:r>
              <a:rPr lang="it"/>
              <a:t> una applicazione da terminale che è stata creata dal creatore di linux che permette di fare il versioning del codice.</a:t>
            </a:r>
            <a:endParaRPr/>
          </a:p>
          <a:p>
            <a:pPr marL="0" lvl="0" indent="0" algn="l" rtl="0">
              <a:spcBef>
                <a:spcPts val="1600"/>
              </a:spcBef>
              <a:spcAft>
                <a:spcPts val="0"/>
              </a:spcAft>
              <a:buClr>
                <a:schemeClr val="dk1"/>
              </a:buClr>
              <a:buSzPts val="1100"/>
              <a:buFont typeface="Arial"/>
              <a:buNone/>
            </a:pPr>
            <a:endParaRPr/>
          </a:p>
          <a:p>
            <a:pPr marL="0" lvl="0" indent="0" algn="l" rtl="0">
              <a:spcBef>
                <a:spcPts val="1600"/>
              </a:spcBef>
              <a:spcAft>
                <a:spcPts val="0"/>
              </a:spcAft>
              <a:buClr>
                <a:schemeClr val="dk1"/>
              </a:buClr>
              <a:buSzPts val="1100"/>
              <a:buFont typeface="Arial"/>
              <a:buNone/>
            </a:pPr>
            <a:endParaRPr/>
          </a:p>
          <a:p>
            <a:pPr marL="0" lvl="0" indent="0" algn="l" rtl="0">
              <a:spcBef>
                <a:spcPts val="1600"/>
              </a:spcBef>
              <a:spcAft>
                <a:spcPts val="1600"/>
              </a:spcAft>
              <a:buNone/>
            </a:pPr>
            <a:endParaRPr/>
          </a:p>
        </p:txBody>
      </p:sp>
      <p:pic>
        <p:nvPicPr>
          <p:cNvPr id="68" name="Google Shape;68;p15"/>
          <p:cNvPicPr preferRelativeResize="0"/>
          <p:nvPr/>
        </p:nvPicPr>
        <p:blipFill>
          <a:blip r:embed="rId3">
            <a:alphaModFix/>
          </a:blip>
          <a:stretch>
            <a:fillRect/>
          </a:stretch>
        </p:blipFill>
        <p:spPr>
          <a:xfrm>
            <a:off x="484225" y="2384750"/>
            <a:ext cx="4149375" cy="1778300"/>
          </a:xfrm>
          <a:prstGeom prst="rect">
            <a:avLst/>
          </a:prstGeom>
          <a:noFill/>
          <a:ln>
            <a:noFill/>
          </a:ln>
        </p:spPr>
      </p:pic>
      <p:sp>
        <p:nvSpPr>
          <p:cNvPr id="69" name="Google Shape;69;p15"/>
          <p:cNvSpPr txBox="1"/>
          <p:nvPr/>
        </p:nvSpPr>
        <p:spPr>
          <a:xfrm>
            <a:off x="5505500" y="286575"/>
            <a:ext cx="30000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it" sz="1800" b="1" i="1">
                <a:solidFill>
                  <a:schemeClr val="dk2"/>
                </a:solidFill>
              </a:rPr>
              <a:t>versioning</a:t>
            </a:r>
            <a:r>
              <a:rPr lang="it" sz="1800">
                <a:solidFill>
                  <a:schemeClr val="dk2"/>
                </a:solidFill>
              </a:rPr>
              <a:t> </a:t>
            </a:r>
            <a:r>
              <a:rPr lang="it" sz="1800" b="1" i="1">
                <a:solidFill>
                  <a:schemeClr val="dk2"/>
                </a:solidFill>
              </a:rPr>
              <a:t>→</a:t>
            </a:r>
            <a:r>
              <a:rPr lang="it" sz="1800">
                <a:solidFill>
                  <a:schemeClr val="dk2"/>
                </a:solidFill>
              </a:rPr>
              <a:t>  permette di salvare piccoli step di sviluppo del progetto, </a:t>
            </a:r>
            <a:endParaRPr sz="1800">
              <a:solidFill>
                <a:schemeClr val="dk2"/>
              </a:solidFill>
            </a:endParaRPr>
          </a:p>
          <a:p>
            <a:pPr marL="0" lvl="0" indent="0" algn="l" rtl="0">
              <a:lnSpc>
                <a:spcPct val="115000"/>
              </a:lnSpc>
              <a:spcBef>
                <a:spcPts val="1600"/>
              </a:spcBef>
              <a:spcAft>
                <a:spcPts val="0"/>
              </a:spcAft>
              <a:buNone/>
            </a:pPr>
            <a:r>
              <a:rPr lang="it" sz="1800">
                <a:solidFill>
                  <a:schemeClr val="dk2"/>
                </a:solidFill>
              </a:rPr>
              <a:t>è molto utile perchè permette di scorrere lo storico del codice e modificare </a:t>
            </a:r>
            <a:endParaRPr sz="1800">
              <a:solidFill>
                <a:schemeClr val="dk2"/>
              </a:solidFill>
            </a:endParaRPr>
          </a:p>
          <a:p>
            <a:pPr marL="0" lvl="0" indent="0" algn="l" rtl="0">
              <a:lnSpc>
                <a:spcPct val="115000"/>
              </a:lnSpc>
              <a:spcBef>
                <a:spcPts val="1600"/>
              </a:spcBef>
              <a:spcAft>
                <a:spcPts val="0"/>
              </a:spcAft>
              <a:buNone/>
            </a:pPr>
            <a:r>
              <a:rPr lang="it" sz="1800">
                <a:solidFill>
                  <a:schemeClr val="dk2"/>
                </a:solidFill>
              </a:rPr>
              <a:t>un errore che ci era sfuggito in precedenza. </a:t>
            </a:r>
            <a:endParaRPr sz="1800">
              <a:solidFill>
                <a:schemeClr val="dk2"/>
              </a:solidFill>
            </a:endParaRPr>
          </a:p>
          <a:p>
            <a:pPr marL="0" lvl="0" indent="0" algn="l" rtl="0">
              <a:lnSpc>
                <a:spcPct val="115000"/>
              </a:lnSpc>
              <a:spcBef>
                <a:spcPts val="1600"/>
              </a:spcBef>
              <a:spcAft>
                <a:spcPts val="1600"/>
              </a:spcAft>
              <a:buNone/>
            </a:pPr>
            <a:r>
              <a:rPr lang="it" sz="1800">
                <a:solidFill>
                  <a:schemeClr val="dk2"/>
                </a:solidFill>
              </a:rPr>
              <a:t>Dopo ogni modifica è possibile ripubblicare il codice.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a:t>VIDEO 9</a:t>
            </a:r>
            <a:endParaRPr/>
          </a:p>
        </p:txBody>
      </p:sp>
      <p:sp>
        <p:nvSpPr>
          <p:cNvPr id="225" name="Google Shape;225;p4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it">
                <a:solidFill>
                  <a:srgbClr val="000000"/>
                </a:solidFill>
              </a:rPr>
              <a:t>come creare un nuovo repository da una cartella esistente sul tuo computer e inviarlo a github:</a:t>
            </a:r>
            <a:endParaRPr>
              <a:solidFill>
                <a:srgbClr val="000000"/>
              </a:solidFill>
            </a:endParaRPr>
          </a:p>
          <a:p>
            <a:pPr marL="0" lvl="0" indent="0" algn="l" rtl="0">
              <a:spcBef>
                <a:spcPts val="1600"/>
              </a:spcBef>
              <a:spcAft>
                <a:spcPts val="0"/>
              </a:spcAft>
              <a:buClr>
                <a:schemeClr val="dk1"/>
              </a:buClr>
              <a:buSzPts val="1100"/>
              <a:buFont typeface="Arial"/>
              <a:buNone/>
            </a:pPr>
            <a:r>
              <a:rPr lang="it">
                <a:solidFill>
                  <a:srgbClr val="000000"/>
                </a:solidFill>
              </a:rPr>
              <a:t>la prima cosa da fare è trasformare il file in un repository git</a:t>
            </a:r>
            <a:endParaRPr>
              <a:solidFill>
                <a:srgbClr val="000000"/>
              </a:solidFill>
            </a:endParaRPr>
          </a:p>
          <a:p>
            <a:pPr marL="0" lvl="0" indent="0" algn="l" rtl="0">
              <a:spcBef>
                <a:spcPts val="1600"/>
              </a:spcBef>
              <a:spcAft>
                <a:spcPts val="0"/>
              </a:spcAft>
              <a:buClr>
                <a:schemeClr val="dk1"/>
              </a:buClr>
              <a:buSzPts val="1100"/>
              <a:buFont typeface="Arial"/>
              <a:buNone/>
            </a:pPr>
            <a:r>
              <a:rPr lang="it">
                <a:solidFill>
                  <a:srgbClr val="000000"/>
                </a:solidFill>
              </a:rPr>
              <a:t>cd (prendi quella directory e la trascina qui)</a:t>
            </a:r>
            <a:endParaRPr>
              <a:solidFill>
                <a:srgbClr val="000000"/>
              </a:solidFill>
            </a:endParaRPr>
          </a:p>
          <a:p>
            <a:pPr marL="0" lvl="0" indent="0" algn="l" rtl="0">
              <a:spcBef>
                <a:spcPts val="1600"/>
              </a:spcBef>
              <a:spcAft>
                <a:spcPts val="0"/>
              </a:spcAft>
              <a:buClr>
                <a:schemeClr val="dk1"/>
              </a:buClr>
              <a:buSzPts val="1100"/>
              <a:buFont typeface="Arial"/>
              <a:buNone/>
            </a:pPr>
            <a:r>
              <a:rPr lang="it">
                <a:solidFill>
                  <a:srgbClr val="000000"/>
                </a:solidFill>
              </a:rPr>
              <a:t>in questo modo entro nel directory interessato</a:t>
            </a:r>
            <a:endParaRPr>
              <a:solidFill>
                <a:srgbClr val="000000"/>
              </a:solidFill>
            </a:endParaRPr>
          </a:p>
          <a:p>
            <a:pPr marL="0" lvl="0" indent="0" algn="l" rtl="0">
              <a:spcBef>
                <a:spcPts val="1600"/>
              </a:spcBef>
              <a:spcAft>
                <a:spcPts val="0"/>
              </a:spcAft>
              <a:buClr>
                <a:schemeClr val="dk1"/>
              </a:buClr>
              <a:buSzPts val="1100"/>
              <a:buFont typeface="Arial"/>
              <a:buNone/>
            </a:pPr>
            <a:r>
              <a:rPr lang="it">
                <a:solidFill>
                  <a:srgbClr val="000000"/>
                </a:solidFill>
              </a:rPr>
              <a:t>git init </a:t>
            </a:r>
            <a:endParaRPr>
              <a:solidFill>
                <a:srgbClr val="000000"/>
              </a:solidFill>
            </a:endParaRPr>
          </a:p>
          <a:p>
            <a:pPr marL="0" lvl="0" indent="0" algn="l" rtl="0">
              <a:spcBef>
                <a:spcPts val="1600"/>
              </a:spcBef>
              <a:spcAft>
                <a:spcPts val="1600"/>
              </a:spcAft>
              <a:buClr>
                <a:schemeClr val="dk1"/>
              </a:buClr>
              <a:buSzPts val="1100"/>
              <a:buFont typeface="Arial"/>
              <a:buNone/>
            </a:pPr>
            <a:r>
              <a:rPr lang="it">
                <a:solidFill>
                  <a:srgbClr val="000000"/>
                </a:solidFill>
              </a:rPr>
              <a:t>lo trasforma in un repository Git</a:t>
            </a:r>
            <a:endParaRPr>
              <a:solidFill>
                <a:srgbClr val="00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1" name="Google Shape;231;p4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it">
                <a:solidFill>
                  <a:srgbClr val="000000"/>
                </a:solidFill>
              </a:rPr>
              <a:t>git add  'nomedelfile'</a:t>
            </a:r>
            <a:endParaRPr>
              <a:solidFill>
                <a:srgbClr val="000000"/>
              </a:solidFill>
            </a:endParaRPr>
          </a:p>
          <a:p>
            <a:pPr marL="0" lvl="0" indent="0" algn="l" rtl="0">
              <a:spcBef>
                <a:spcPts val="1600"/>
              </a:spcBef>
              <a:spcAft>
                <a:spcPts val="0"/>
              </a:spcAft>
              <a:buClr>
                <a:schemeClr val="dk1"/>
              </a:buClr>
              <a:buSzPts val="1100"/>
              <a:buFont typeface="Arial"/>
              <a:buNone/>
            </a:pPr>
            <a:r>
              <a:rPr lang="it">
                <a:solidFill>
                  <a:srgbClr val="000000"/>
                </a:solidFill>
              </a:rPr>
              <a:t>ho aggiunto che nell'area di gestione temporanea, di questo file verrà eseguito il commit</a:t>
            </a:r>
            <a:endParaRPr>
              <a:solidFill>
                <a:srgbClr val="000000"/>
              </a:solidFill>
            </a:endParaRPr>
          </a:p>
          <a:p>
            <a:pPr marL="0" lvl="0" indent="0" algn="l" rtl="0">
              <a:spcBef>
                <a:spcPts val="1600"/>
              </a:spcBef>
              <a:spcAft>
                <a:spcPts val="0"/>
              </a:spcAft>
              <a:buClr>
                <a:schemeClr val="dk1"/>
              </a:buClr>
              <a:buSzPts val="1100"/>
              <a:buFont typeface="Arial"/>
              <a:buNone/>
            </a:pPr>
            <a:r>
              <a:rPr lang="it">
                <a:solidFill>
                  <a:srgbClr val="000000"/>
                </a:solidFill>
              </a:rPr>
              <a:t>git remove - ‘nomedelfile’</a:t>
            </a:r>
            <a:endParaRPr>
              <a:solidFill>
                <a:srgbClr val="000000"/>
              </a:solidFill>
            </a:endParaRPr>
          </a:p>
          <a:p>
            <a:pPr marL="0" lvl="0" indent="0" algn="l" rtl="0">
              <a:spcBef>
                <a:spcPts val="1600"/>
              </a:spcBef>
              <a:spcAft>
                <a:spcPts val="0"/>
              </a:spcAft>
              <a:buClr>
                <a:schemeClr val="dk1"/>
              </a:buClr>
              <a:buSzPts val="1100"/>
              <a:buFont typeface="Arial"/>
              <a:buNone/>
            </a:pPr>
            <a:r>
              <a:rPr lang="it">
                <a:solidFill>
                  <a:srgbClr val="000000"/>
                </a:solidFill>
              </a:rPr>
              <a:t>nella cache per annullare la messa in scena se ho fatto un errore</a:t>
            </a:r>
            <a:endParaRPr>
              <a:solidFill>
                <a:srgbClr val="000000"/>
              </a:solidFill>
            </a:endParaRPr>
          </a:p>
          <a:p>
            <a:pPr marL="0" lvl="0" indent="0" algn="l" rtl="0">
              <a:spcBef>
                <a:spcPts val="1600"/>
              </a:spcBef>
              <a:spcAft>
                <a:spcPts val="0"/>
              </a:spcAft>
              <a:buClr>
                <a:schemeClr val="dk1"/>
              </a:buClr>
              <a:buSzPts val="1100"/>
              <a:buFont typeface="Arial"/>
              <a:buNone/>
            </a:pPr>
            <a:r>
              <a:rPr lang="it">
                <a:solidFill>
                  <a:srgbClr val="000000"/>
                </a:solidFill>
              </a:rPr>
              <a:t>scrivo git commit -m "commento"</a:t>
            </a:r>
            <a:endParaRPr>
              <a:solidFill>
                <a:srgbClr val="000000"/>
              </a:solidFill>
            </a:endParaRPr>
          </a:p>
          <a:p>
            <a:pPr marL="0" marR="38100" lvl="0" indent="0" algn="l" rtl="0">
              <a:lnSpc>
                <a:spcPct val="128571"/>
              </a:lnSpc>
              <a:spcBef>
                <a:spcPts val="1600"/>
              </a:spcBef>
              <a:spcAft>
                <a:spcPts val="0"/>
              </a:spcAft>
              <a:buClr>
                <a:schemeClr val="dk1"/>
              </a:buClr>
              <a:buSzPts val="1100"/>
              <a:buFont typeface="Arial"/>
              <a:buNone/>
            </a:pPr>
            <a:r>
              <a:rPr lang="it">
                <a:solidFill>
                  <a:srgbClr val="000000"/>
                </a:solidFill>
              </a:rPr>
              <a:t>ora è stato aggiunto</a:t>
            </a:r>
            <a:endParaRPr>
              <a:solidFill>
                <a:srgbClr val="000000"/>
              </a:solidFill>
            </a:endParaRPr>
          </a:p>
          <a:p>
            <a:pPr marL="0" lvl="0" indent="0" algn="l" rtl="0">
              <a:spcBef>
                <a:spcPts val="0"/>
              </a:spcBef>
              <a:spcAft>
                <a:spcPts val="0"/>
              </a:spcAft>
              <a:buClr>
                <a:schemeClr val="dk1"/>
              </a:buClr>
              <a:buSzPts val="1100"/>
              <a:buFont typeface="Arial"/>
              <a:buNone/>
            </a:pPr>
            <a:endParaRPr>
              <a:solidFill>
                <a:srgbClr val="000000"/>
              </a:solidFill>
            </a:endParaRPr>
          </a:p>
          <a:p>
            <a:pPr marL="0" lvl="0" indent="0" algn="l" rtl="0">
              <a:spcBef>
                <a:spcPts val="1600"/>
              </a:spcBef>
              <a:spcAft>
                <a:spcPts val="1600"/>
              </a:spcAft>
              <a:buNone/>
            </a:pPr>
            <a:endParaRPr>
              <a:solidFill>
                <a:srgbClr val="00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7" name="Google Shape;237;p4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it">
                <a:solidFill>
                  <a:srgbClr val="000000"/>
                </a:solidFill>
              </a:rPr>
              <a:t>se devi aggiungere molti file o vuoi solo aggiungere tutto digita:</a:t>
            </a:r>
            <a:endParaRPr>
              <a:solidFill>
                <a:srgbClr val="000000"/>
              </a:solidFill>
            </a:endParaRPr>
          </a:p>
          <a:p>
            <a:pPr marL="0" lvl="0" indent="0" algn="l" rtl="0">
              <a:spcBef>
                <a:spcPts val="1600"/>
              </a:spcBef>
              <a:spcAft>
                <a:spcPts val="0"/>
              </a:spcAft>
              <a:buClr>
                <a:schemeClr val="dk1"/>
              </a:buClr>
              <a:buSzPts val="1100"/>
              <a:buFont typeface="Arial"/>
              <a:buNone/>
            </a:pPr>
            <a:r>
              <a:rPr lang="it">
                <a:solidFill>
                  <a:srgbClr val="000000"/>
                </a:solidFill>
              </a:rPr>
              <a:t>git add. </a:t>
            </a:r>
            <a:endParaRPr>
              <a:solidFill>
                <a:srgbClr val="000000"/>
              </a:solidFill>
            </a:endParaRPr>
          </a:p>
          <a:p>
            <a:pPr marL="0" lvl="0" indent="0" algn="l" rtl="0">
              <a:spcBef>
                <a:spcPts val="1600"/>
              </a:spcBef>
              <a:spcAft>
                <a:spcPts val="0"/>
              </a:spcAft>
              <a:buClr>
                <a:schemeClr val="dk1"/>
              </a:buClr>
              <a:buSzPts val="1100"/>
              <a:buFont typeface="Arial"/>
              <a:buNone/>
            </a:pPr>
            <a:r>
              <a:rPr lang="it">
                <a:solidFill>
                  <a:srgbClr val="000000"/>
                </a:solidFill>
              </a:rPr>
              <a:t>scrivendopoi git commit per ogni file</a:t>
            </a:r>
            <a:endParaRPr>
              <a:solidFill>
                <a:srgbClr val="000000"/>
              </a:solidFill>
            </a:endParaRPr>
          </a:p>
          <a:p>
            <a:pPr marL="0" lvl="0" indent="0" algn="l" rtl="0">
              <a:spcBef>
                <a:spcPts val="1600"/>
              </a:spcBef>
              <a:spcAft>
                <a:spcPts val="0"/>
              </a:spcAft>
              <a:buClr>
                <a:schemeClr val="dk1"/>
              </a:buClr>
              <a:buSzPts val="1100"/>
              <a:buFont typeface="Arial"/>
              <a:buNone/>
            </a:pPr>
            <a:r>
              <a:rPr lang="it">
                <a:solidFill>
                  <a:srgbClr val="000000"/>
                </a:solidFill>
              </a:rPr>
              <a:t>se guardo il git status non ci sarà nulla da impegnare sul branch master→  nessun file presenta nuove modifiche e la directory non contiene alcun nuovo file</a:t>
            </a:r>
            <a:endParaRPr>
              <a:solidFill>
                <a:srgbClr val="000000"/>
              </a:solidFill>
            </a:endParaRPr>
          </a:p>
          <a:p>
            <a:pPr marL="0" lvl="0" indent="0" algn="l" rtl="0">
              <a:spcBef>
                <a:spcPts val="1600"/>
              </a:spcBef>
              <a:spcAft>
                <a:spcPts val="0"/>
              </a:spcAft>
              <a:buClr>
                <a:schemeClr val="dk1"/>
              </a:buClr>
              <a:buSzPts val="1100"/>
              <a:buFont typeface="Arial"/>
              <a:buNone/>
            </a:pPr>
            <a:endParaRPr/>
          </a:p>
          <a:p>
            <a:pPr marL="0" lvl="0" indent="0" algn="l" rtl="0">
              <a:spcBef>
                <a:spcPts val="1600"/>
              </a:spcBef>
              <a:spcAft>
                <a:spcPts val="1600"/>
              </a:spcAft>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45"/>
          <p:cNvSpPr txBox="1">
            <a:spLocks noGrp="1"/>
          </p:cNvSpPr>
          <p:nvPr>
            <p:ph type="body" idx="1"/>
          </p:nvPr>
        </p:nvSpPr>
        <p:spPr>
          <a:xfrm>
            <a:off x="311700" y="65241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it" dirty="0">
                <a:solidFill>
                  <a:srgbClr val="000000"/>
                </a:solidFill>
              </a:rPr>
              <a:t>così ora abbiamo finito, ho creato un nuovo repository con una directory di file esistente, l'ho trasformato in un repository aggiunto.</a:t>
            </a:r>
            <a:endParaRPr dirty="0">
              <a:solidFill>
                <a:srgbClr val="000000"/>
              </a:solidFill>
            </a:endParaRPr>
          </a:p>
          <a:p>
            <a:pPr marL="0" lvl="0" indent="0" algn="l" rtl="0">
              <a:spcBef>
                <a:spcPts val="1600"/>
              </a:spcBef>
              <a:spcAft>
                <a:spcPts val="0"/>
              </a:spcAft>
              <a:buClr>
                <a:schemeClr val="dk1"/>
              </a:buClr>
              <a:buSzPts val="1100"/>
              <a:buFont typeface="Arial"/>
              <a:buNone/>
            </a:pPr>
            <a:r>
              <a:rPr lang="it" dirty="0">
                <a:solidFill>
                  <a:srgbClr val="000000"/>
                </a:solidFill>
              </a:rPr>
              <a:t>Quel file ora voglio metterlo su github:</a:t>
            </a:r>
            <a:endParaRPr dirty="0">
              <a:solidFill>
                <a:srgbClr val="000000"/>
              </a:solidFill>
            </a:endParaRPr>
          </a:p>
          <a:p>
            <a:pPr marL="0" lvl="0" indent="0" algn="l" rtl="0">
              <a:spcBef>
                <a:spcPts val="1600"/>
              </a:spcBef>
              <a:spcAft>
                <a:spcPts val="0"/>
              </a:spcAft>
              <a:buClr>
                <a:schemeClr val="dk1"/>
              </a:buClr>
              <a:buSzPts val="1100"/>
              <a:buFont typeface="Arial"/>
              <a:buNone/>
            </a:pPr>
            <a:r>
              <a:rPr lang="it" dirty="0">
                <a:solidFill>
                  <a:srgbClr val="000000"/>
                </a:solidFill>
              </a:rPr>
              <a:t>git push origin master </a:t>
            </a:r>
            <a:endParaRPr dirty="0">
              <a:solidFill>
                <a:srgbClr val="000000"/>
              </a:solidFill>
            </a:endParaRPr>
          </a:p>
          <a:p>
            <a:pPr marL="0" lvl="0" indent="0" algn="l" rtl="0">
              <a:spcBef>
                <a:spcPts val="1600"/>
              </a:spcBef>
              <a:spcAft>
                <a:spcPts val="0"/>
              </a:spcAft>
              <a:buClr>
                <a:schemeClr val="dk1"/>
              </a:buClr>
              <a:buSzPts val="1100"/>
              <a:buFont typeface="Arial"/>
              <a:buNone/>
            </a:pPr>
            <a:r>
              <a:rPr lang="it" dirty="0">
                <a:solidFill>
                  <a:srgbClr val="000000"/>
                </a:solidFill>
              </a:rPr>
              <a:t>ma non basta perchè non c'è un remoto quindi se il mio repository inizia su github e l'ho portato sul mio computer un telecomando sarà già collegato ad esso, ma se sto iniziando il mio repository sul mio computer non ha un telecomando associato,quindi devo aggiungere quel telecomando:</a:t>
            </a:r>
            <a:endParaRPr dirty="0">
              <a:solidFill>
                <a:srgbClr val="000000"/>
              </a:solidFill>
            </a:endParaRPr>
          </a:p>
          <a:p>
            <a:pPr marL="0" lvl="0" indent="0" algn="l" rtl="0">
              <a:spcBef>
                <a:spcPts val="1600"/>
              </a:spcBef>
              <a:spcAft>
                <a:spcPts val="0"/>
              </a:spcAft>
              <a:buClr>
                <a:schemeClr val="dk1"/>
              </a:buClr>
              <a:buSzPts val="1100"/>
              <a:buFont typeface="Arial"/>
              <a:buNone/>
            </a:pPr>
            <a:endParaRPr dirty="0">
              <a:solidFill>
                <a:srgbClr val="000000"/>
              </a:solidFill>
            </a:endParaRPr>
          </a:p>
          <a:p>
            <a:pPr marL="0" lvl="0" indent="0" algn="l" rtl="0">
              <a:spcBef>
                <a:spcPts val="1600"/>
              </a:spcBef>
              <a:spcAft>
                <a:spcPts val="1600"/>
              </a:spcAft>
              <a:buNone/>
            </a:pPr>
            <a:endParaRPr dirty="0">
              <a:solidFill>
                <a:srgbClr val="00000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46"/>
          <p:cNvSpPr txBox="1">
            <a:spLocks noGrp="1"/>
          </p:cNvSpPr>
          <p:nvPr>
            <p:ph type="body" idx="1"/>
          </p:nvPr>
        </p:nvSpPr>
        <p:spPr>
          <a:xfrm>
            <a:off x="311700" y="51895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it">
                <a:solidFill>
                  <a:srgbClr val="000000"/>
                </a:solidFill>
              </a:rPr>
              <a:t>bisogna andare su github creare una nuova repository ma non la inizializzo con un readme perchè questo in realtà sta per creare un repository completamente vuoto senza file quindi lo inizializzo pubblico, ora bisogna prendere l'URL per questo repository su github, l'origine remota, i comandi per farlo sono:</a:t>
            </a:r>
            <a:endParaRPr>
              <a:solidFill>
                <a:srgbClr val="000000"/>
              </a:solidFill>
            </a:endParaRPr>
          </a:p>
          <a:p>
            <a:pPr marL="0" lvl="0" indent="0" algn="l" rtl="0">
              <a:spcBef>
                <a:spcPts val="1600"/>
              </a:spcBef>
              <a:spcAft>
                <a:spcPts val="0"/>
              </a:spcAft>
              <a:buClr>
                <a:schemeClr val="dk1"/>
              </a:buClr>
              <a:buSzPts val="1100"/>
              <a:buFont typeface="Arial"/>
              <a:buNone/>
            </a:pPr>
            <a:r>
              <a:rPr lang="it">
                <a:solidFill>
                  <a:schemeClr val="dk1"/>
                </a:solidFill>
              </a:rPr>
              <a:t>git remote add origin </a:t>
            </a:r>
            <a:endParaRPr>
              <a:solidFill>
                <a:schemeClr val="dk1"/>
              </a:solidFill>
            </a:endParaRPr>
          </a:p>
          <a:p>
            <a:pPr marL="0" lvl="0" indent="0" algn="l" rtl="0">
              <a:spcBef>
                <a:spcPts val="1600"/>
              </a:spcBef>
              <a:spcAft>
                <a:spcPts val="0"/>
              </a:spcAft>
              <a:buClr>
                <a:schemeClr val="dk1"/>
              </a:buClr>
              <a:buSzPts val="1100"/>
              <a:buFont typeface="Arial"/>
              <a:buNone/>
            </a:pPr>
            <a:r>
              <a:rPr lang="it">
                <a:solidFill>
                  <a:schemeClr val="dk1"/>
                </a:solidFill>
              </a:rPr>
              <a:t>ovvero voglio aggiungere un telecomando chiamato origin ma se voglio posso nominarlo in altri modi poi copio l’URL per questo repository git e lo incollo nella riga, poi invio. Ora posso scrivere: </a:t>
            </a:r>
            <a:endParaRPr>
              <a:solidFill>
                <a:schemeClr val="dk1"/>
              </a:solidFill>
            </a:endParaRPr>
          </a:p>
          <a:p>
            <a:pPr marL="0" lvl="0" indent="0" algn="l" rtl="0">
              <a:spcBef>
                <a:spcPts val="1600"/>
              </a:spcBef>
              <a:spcAft>
                <a:spcPts val="0"/>
              </a:spcAft>
              <a:buClr>
                <a:schemeClr val="dk1"/>
              </a:buClr>
              <a:buSzPts val="1100"/>
              <a:buFont typeface="Arial"/>
              <a:buNone/>
            </a:pPr>
            <a:r>
              <a:rPr lang="it">
                <a:solidFill>
                  <a:schemeClr val="dk1"/>
                </a:solidFill>
              </a:rPr>
              <a:t>git push origin master</a:t>
            </a:r>
            <a:endParaRPr>
              <a:solidFill>
                <a:schemeClr val="dk1"/>
              </a:solidFill>
            </a:endParaRPr>
          </a:p>
          <a:p>
            <a:pPr marL="0" lvl="0" indent="0" algn="l" rtl="0">
              <a:spcBef>
                <a:spcPts val="1600"/>
              </a:spcBef>
              <a:spcAft>
                <a:spcPts val="0"/>
              </a:spcAft>
              <a:buClr>
                <a:schemeClr val="dk1"/>
              </a:buClr>
              <a:buSzPts val="1100"/>
              <a:buFont typeface="Arial"/>
              <a:buNone/>
            </a:pPr>
            <a:r>
              <a:rPr lang="it">
                <a:solidFill>
                  <a:schemeClr val="dk1"/>
                </a:solidFill>
              </a:rPr>
              <a:t>non c'è bisogno di reinserire username e password se sei nella stessa sessione</a:t>
            </a:r>
            <a:endParaRPr>
              <a:solidFill>
                <a:schemeClr val="dk1"/>
              </a:solidFill>
            </a:endParaRPr>
          </a:p>
          <a:p>
            <a:pPr marL="0" lvl="0" indent="0" algn="l" rtl="0">
              <a:spcBef>
                <a:spcPts val="1600"/>
              </a:spcBef>
              <a:spcAft>
                <a:spcPts val="0"/>
              </a:spcAft>
              <a:buClr>
                <a:schemeClr val="dk1"/>
              </a:buClr>
              <a:buSzPts val="1100"/>
              <a:buFont typeface="Arial"/>
              <a:buNone/>
            </a:pPr>
            <a:endParaRPr>
              <a:solidFill>
                <a:schemeClr val="dk1"/>
              </a:solidFill>
            </a:endParaRPr>
          </a:p>
          <a:p>
            <a:pPr marL="0" lvl="0" indent="0" algn="l" rtl="0">
              <a:spcBef>
                <a:spcPts val="1600"/>
              </a:spcBef>
              <a:spcAft>
                <a:spcPts val="0"/>
              </a:spcAft>
              <a:buClr>
                <a:schemeClr val="dk1"/>
              </a:buClr>
              <a:buSzPts val="1100"/>
              <a:buFont typeface="Arial"/>
              <a:buNone/>
            </a:pPr>
            <a:endParaRPr>
              <a:solidFill>
                <a:srgbClr val="000000"/>
              </a:solidFill>
            </a:endParaRPr>
          </a:p>
          <a:p>
            <a:pPr marL="0" lvl="0" indent="0" algn="l" rtl="0">
              <a:spcBef>
                <a:spcPts val="1600"/>
              </a:spcBef>
              <a:spcAft>
                <a:spcPts val="0"/>
              </a:spcAft>
              <a:buClr>
                <a:schemeClr val="dk1"/>
              </a:buClr>
              <a:buSzPts val="1100"/>
              <a:buFont typeface="Arial"/>
              <a:buNone/>
            </a:pPr>
            <a:endParaRPr/>
          </a:p>
          <a:p>
            <a:pPr marL="0" lvl="0" indent="0" algn="l" rtl="0">
              <a:spcBef>
                <a:spcPts val="1600"/>
              </a:spcBef>
              <a:spcAft>
                <a:spcPts val="1600"/>
              </a:spcAft>
              <a:buNone/>
            </a:pP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3" name="Google Shape;253;p4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it" dirty="0">
                <a:solidFill>
                  <a:schemeClr val="tx1"/>
                </a:solidFill>
              </a:rPr>
              <a:t>se faccio un commit da github e devo trasferirla nel file del desktop:</a:t>
            </a:r>
            <a:endParaRPr dirty="0">
              <a:solidFill>
                <a:schemeClr val="tx1"/>
              </a:solidFill>
            </a:endParaRPr>
          </a:p>
          <a:p>
            <a:pPr marL="0" lvl="0" indent="0" algn="l" rtl="0">
              <a:spcBef>
                <a:spcPts val="1600"/>
              </a:spcBef>
              <a:spcAft>
                <a:spcPts val="0"/>
              </a:spcAft>
              <a:buClr>
                <a:schemeClr val="dk1"/>
              </a:buClr>
              <a:buSzPts val="1100"/>
              <a:buFont typeface="Arial"/>
              <a:buNone/>
            </a:pPr>
            <a:r>
              <a:rPr lang="it" dirty="0">
                <a:solidFill>
                  <a:schemeClr val="tx1"/>
                </a:solidFill>
              </a:rPr>
              <a:t>git pull origin master </a:t>
            </a:r>
            <a:endParaRPr dirty="0">
              <a:solidFill>
                <a:schemeClr val="tx1"/>
              </a:solidFill>
            </a:endParaRPr>
          </a:p>
          <a:p>
            <a:pPr marL="0" lvl="0" indent="0" algn="l" rtl="0">
              <a:spcBef>
                <a:spcPts val="1600"/>
              </a:spcBef>
              <a:spcAft>
                <a:spcPts val="0"/>
              </a:spcAft>
              <a:buClr>
                <a:schemeClr val="dk1"/>
              </a:buClr>
              <a:buSzPts val="1100"/>
              <a:buFont typeface="Arial"/>
              <a:buNone/>
            </a:pPr>
            <a:r>
              <a:rPr lang="it" dirty="0">
                <a:solidFill>
                  <a:schemeClr val="tx1"/>
                </a:solidFill>
              </a:rPr>
              <a:t>abbiamo spostato quei cambiamenti abbiamo quindi analizzato un modo per lavorare localmente e remotamente.</a:t>
            </a:r>
            <a:endParaRPr dirty="0">
              <a:solidFill>
                <a:schemeClr val="tx1"/>
              </a:solidFill>
            </a:endParaRPr>
          </a:p>
          <a:p>
            <a:pPr marL="0" lvl="0" indent="0" algn="l" rtl="0">
              <a:spcBef>
                <a:spcPts val="1600"/>
              </a:spcBef>
              <a:spcAft>
                <a:spcPts val="0"/>
              </a:spcAft>
              <a:buClr>
                <a:schemeClr val="dk1"/>
              </a:buClr>
              <a:buSzPts val="1100"/>
              <a:buFont typeface="Arial"/>
              <a:buNone/>
            </a:pPr>
            <a:endParaRPr dirty="0"/>
          </a:p>
          <a:p>
            <a:pPr marL="0" lvl="0" indent="0" algn="l" rtl="0">
              <a:spcBef>
                <a:spcPts val="1600"/>
              </a:spcBef>
              <a:spcAft>
                <a:spcPts val="1600"/>
              </a:spcAft>
              <a:buNone/>
            </a:pPr>
            <a:endParaRPr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4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a:t>VIDEO 10</a:t>
            </a:r>
            <a:endParaRPr/>
          </a:p>
        </p:txBody>
      </p:sp>
      <p:sp>
        <p:nvSpPr>
          <p:cNvPr id="259" name="Google Shape;259;p4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it">
                <a:solidFill>
                  <a:srgbClr val="000000"/>
                </a:solidFill>
              </a:rPr>
              <a:t>Creo un repository dall'interfaccia github che è già inserito nel master branch ma noi creiamo un nuovo branch con il  nome gh-pages, poi lo impostiamo come default branch dalle impostazioni </a:t>
            </a:r>
            <a:endParaRPr>
              <a:solidFill>
                <a:srgbClr val="000000"/>
              </a:solidFill>
            </a:endParaRPr>
          </a:p>
          <a:p>
            <a:pPr marL="0" lvl="0" indent="0" algn="l" rtl="0">
              <a:spcBef>
                <a:spcPts val="1600"/>
              </a:spcBef>
              <a:spcAft>
                <a:spcPts val="0"/>
              </a:spcAft>
              <a:buClr>
                <a:schemeClr val="dk1"/>
              </a:buClr>
              <a:buSzPts val="1100"/>
              <a:buFont typeface="Arial"/>
              <a:buNone/>
            </a:pPr>
            <a:r>
              <a:rPr lang="it">
                <a:solidFill>
                  <a:srgbClr val="000000"/>
                </a:solidFill>
              </a:rPr>
              <a:t>eliminando anche il master branch→  questo repository è ora ospitato nella pagina github</a:t>
            </a:r>
            <a:endParaRPr>
              <a:solidFill>
                <a:srgbClr val="000000"/>
              </a:solidFill>
            </a:endParaRPr>
          </a:p>
          <a:p>
            <a:pPr marL="0" lvl="0" indent="0" algn="l" rtl="0">
              <a:spcBef>
                <a:spcPts val="1600"/>
              </a:spcBef>
              <a:spcAft>
                <a:spcPts val="0"/>
              </a:spcAft>
              <a:buClr>
                <a:schemeClr val="dk1"/>
              </a:buClr>
              <a:buSzPts val="1100"/>
              <a:buFont typeface="Arial"/>
              <a:buNone/>
            </a:pPr>
            <a:r>
              <a:rPr lang="it">
                <a:solidFill>
                  <a:srgbClr val="000000"/>
                </a:solidFill>
              </a:rPr>
              <a:t>essendo un archivio vuoto quindi creiamo un nuovo file .html</a:t>
            </a:r>
            <a:endParaRPr>
              <a:solidFill>
                <a:srgbClr val="000000"/>
              </a:solidFill>
            </a:endParaRPr>
          </a:p>
          <a:p>
            <a:pPr marL="0" marR="38100" lvl="0" indent="0" algn="l" rtl="0">
              <a:lnSpc>
                <a:spcPct val="128571"/>
              </a:lnSpc>
              <a:spcBef>
                <a:spcPts val="1600"/>
              </a:spcBef>
              <a:spcAft>
                <a:spcPts val="0"/>
              </a:spcAft>
              <a:buClr>
                <a:schemeClr val="dk1"/>
              </a:buClr>
              <a:buSzPts val="1100"/>
              <a:buFont typeface="Arial"/>
              <a:buNone/>
            </a:pPr>
            <a:endParaRPr>
              <a:solidFill>
                <a:srgbClr val="000000"/>
              </a:solidFill>
            </a:endParaRPr>
          </a:p>
          <a:p>
            <a:pPr marL="0" lvl="0" indent="0" algn="l" rtl="0">
              <a:spcBef>
                <a:spcPts val="0"/>
              </a:spcBef>
              <a:spcAft>
                <a:spcPts val="0"/>
              </a:spcAft>
              <a:buClr>
                <a:schemeClr val="dk1"/>
              </a:buClr>
              <a:buSzPts val="1100"/>
              <a:buFont typeface="Arial"/>
              <a:buNone/>
            </a:pPr>
            <a:endParaRPr>
              <a:solidFill>
                <a:srgbClr val="000000"/>
              </a:solidFill>
            </a:endParaRPr>
          </a:p>
          <a:p>
            <a:pPr marL="0" lvl="0" indent="0" algn="l" rtl="0">
              <a:spcBef>
                <a:spcPts val="1600"/>
              </a:spcBef>
              <a:spcAft>
                <a:spcPts val="1600"/>
              </a:spcAft>
              <a:buNone/>
            </a:pPr>
            <a:endParaRPr>
              <a:solidFill>
                <a:srgbClr val="000000"/>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4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5" name="Google Shape;265;p4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it">
                <a:solidFill>
                  <a:schemeClr val="dk1"/>
                </a:solidFill>
              </a:rPr>
              <a:t>nelle impostazioni trovo l'URL della directory che ha questa sintassi:</a:t>
            </a:r>
            <a:endParaRPr>
              <a:solidFill>
                <a:schemeClr val="dk1"/>
              </a:solidFill>
            </a:endParaRPr>
          </a:p>
          <a:p>
            <a:pPr marL="0" lvl="0" indent="0" algn="l" rtl="0">
              <a:spcBef>
                <a:spcPts val="1600"/>
              </a:spcBef>
              <a:spcAft>
                <a:spcPts val="0"/>
              </a:spcAft>
              <a:buClr>
                <a:schemeClr val="dk1"/>
              </a:buClr>
              <a:buSzPts val="1100"/>
              <a:buFont typeface="Arial"/>
              <a:buNone/>
            </a:pPr>
            <a:r>
              <a:rPr lang="it">
                <a:solidFill>
                  <a:schemeClr val="dk1"/>
                </a:solidFill>
              </a:rPr>
              <a:t>'username'.github.io/'directoryname'/'filename'</a:t>
            </a:r>
            <a:endParaRPr>
              <a:solidFill>
                <a:schemeClr val="dk1"/>
              </a:solidFill>
            </a:endParaRPr>
          </a:p>
          <a:p>
            <a:pPr marL="0" lvl="0" indent="0" algn="l" rtl="0">
              <a:spcBef>
                <a:spcPts val="1600"/>
              </a:spcBef>
              <a:spcAft>
                <a:spcPts val="0"/>
              </a:spcAft>
              <a:buClr>
                <a:schemeClr val="dk1"/>
              </a:buClr>
              <a:buSzPts val="1100"/>
              <a:buFont typeface="Arial"/>
              <a:buNone/>
            </a:pPr>
            <a:r>
              <a:rPr lang="it">
                <a:solidFill>
                  <a:schemeClr val="dk1"/>
                </a:solidFill>
              </a:rPr>
              <a:t>dal prompt è possibile clonare sul proprio desktop la repository:</a:t>
            </a:r>
            <a:endParaRPr>
              <a:solidFill>
                <a:schemeClr val="dk1"/>
              </a:solidFill>
            </a:endParaRPr>
          </a:p>
          <a:p>
            <a:pPr marL="0" lvl="0" indent="0" algn="l" rtl="0">
              <a:spcBef>
                <a:spcPts val="1600"/>
              </a:spcBef>
              <a:spcAft>
                <a:spcPts val="0"/>
              </a:spcAft>
              <a:buClr>
                <a:schemeClr val="dk1"/>
              </a:buClr>
              <a:buSzPts val="1100"/>
              <a:buFont typeface="Arial"/>
              <a:buNone/>
            </a:pPr>
            <a:r>
              <a:rPr lang="it">
                <a:solidFill>
                  <a:schemeClr val="dk1"/>
                </a:solidFill>
              </a:rPr>
              <a:t>git clone directoryURL</a:t>
            </a:r>
            <a:endParaRPr>
              <a:solidFill>
                <a:schemeClr val="dk1"/>
              </a:solidFill>
            </a:endParaRPr>
          </a:p>
          <a:p>
            <a:pPr marL="0" lvl="0" indent="0" algn="l" rtl="0">
              <a:spcBef>
                <a:spcPts val="1600"/>
              </a:spcBef>
              <a:spcAft>
                <a:spcPts val="0"/>
              </a:spcAft>
              <a:buClr>
                <a:schemeClr val="dk1"/>
              </a:buClr>
              <a:buSzPts val="1100"/>
              <a:buFont typeface="Arial"/>
              <a:buNone/>
            </a:pPr>
            <a:r>
              <a:rPr lang="it">
                <a:solidFill>
                  <a:schemeClr val="dk1"/>
                </a:solidFill>
              </a:rPr>
              <a:t>tutti possono lavorare a questo sitoweb</a:t>
            </a:r>
            <a:endParaRPr>
              <a:solidFill>
                <a:schemeClr val="dk1"/>
              </a:solidFill>
            </a:endParaRPr>
          </a:p>
          <a:p>
            <a:pPr marL="0" lvl="0" indent="0" algn="l" rtl="0">
              <a:spcBef>
                <a:spcPts val="1600"/>
              </a:spcBef>
              <a:spcAft>
                <a:spcPts val="1600"/>
              </a:spcAft>
              <a:buNone/>
            </a:pP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5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a:t>VIDEO 11</a:t>
            </a:r>
            <a:endParaRPr/>
          </a:p>
        </p:txBody>
      </p:sp>
      <p:sp>
        <p:nvSpPr>
          <p:cNvPr id="271" name="Google Shape;271;p5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it" dirty="0">
                <a:solidFill>
                  <a:srgbClr val="000000"/>
                </a:solidFill>
              </a:rPr>
              <a:t>Questo video parla della risoluzione dei conflitti di margine</a:t>
            </a:r>
            <a:endParaRPr dirty="0">
              <a:solidFill>
                <a:srgbClr val="000000"/>
              </a:solidFill>
            </a:endParaRPr>
          </a:p>
          <a:p>
            <a:pPr marL="0" lvl="0" indent="0" algn="l" rtl="0">
              <a:spcBef>
                <a:spcPts val="1600"/>
              </a:spcBef>
              <a:spcAft>
                <a:spcPts val="0"/>
              </a:spcAft>
              <a:buClr>
                <a:schemeClr val="dk1"/>
              </a:buClr>
              <a:buSzPts val="1100"/>
              <a:buFont typeface="Arial"/>
              <a:buNone/>
            </a:pPr>
            <a:r>
              <a:rPr lang="it">
                <a:solidFill>
                  <a:srgbClr val="000000"/>
                </a:solidFill>
              </a:rPr>
              <a:t>quando abbiamo un file e due persone stanno modificando la stessa linea di codice nasce un conflitto</a:t>
            </a:r>
            <a:endParaRPr dirty="0">
              <a:solidFill>
                <a:srgbClr val="000000"/>
              </a:solidFill>
            </a:endParaRPr>
          </a:p>
          <a:p>
            <a:pPr marL="0" lvl="0" indent="0" algn="l" rtl="0">
              <a:spcBef>
                <a:spcPts val="1600"/>
              </a:spcBef>
              <a:spcAft>
                <a:spcPts val="0"/>
              </a:spcAft>
              <a:buClr>
                <a:schemeClr val="dk1"/>
              </a:buClr>
              <a:buSzPts val="1100"/>
              <a:buFont typeface="Arial"/>
              <a:buNone/>
            </a:pPr>
            <a:r>
              <a:rPr lang="it" dirty="0">
                <a:solidFill>
                  <a:srgbClr val="000000"/>
                </a:solidFill>
              </a:rPr>
              <a:t>risolviamo il conflitto attraverso l'interfaccia stessa di github</a:t>
            </a:r>
            <a:endParaRPr dirty="0">
              <a:solidFill>
                <a:srgbClr val="000000"/>
              </a:solidFill>
            </a:endParaRPr>
          </a:p>
          <a:p>
            <a:pPr marL="0" lvl="0" indent="0" algn="l" rtl="0">
              <a:spcBef>
                <a:spcPts val="1600"/>
              </a:spcBef>
              <a:spcAft>
                <a:spcPts val="0"/>
              </a:spcAft>
              <a:buClr>
                <a:schemeClr val="dk1"/>
              </a:buClr>
              <a:buSzPts val="1100"/>
              <a:buFont typeface="Arial"/>
              <a:buNone/>
            </a:pPr>
            <a:r>
              <a:rPr lang="it" dirty="0">
                <a:solidFill>
                  <a:srgbClr val="000000"/>
                </a:solidFill>
              </a:rPr>
              <a:t>l’autore del video ha ricevuto un messaggio che diceva risolvere i conflitti</a:t>
            </a:r>
            <a:endParaRPr dirty="0">
              <a:solidFill>
                <a:srgbClr val="000000"/>
              </a:solidFill>
            </a:endParaRPr>
          </a:p>
          <a:p>
            <a:pPr marL="0" lvl="0" indent="0" algn="l" rtl="0">
              <a:spcBef>
                <a:spcPts val="1600"/>
              </a:spcBef>
              <a:spcAft>
                <a:spcPts val="0"/>
              </a:spcAft>
              <a:buClr>
                <a:schemeClr val="dk1"/>
              </a:buClr>
              <a:buSzPts val="1100"/>
              <a:buFont typeface="Arial"/>
              <a:buNone/>
            </a:pPr>
            <a:endParaRPr dirty="0"/>
          </a:p>
          <a:p>
            <a:pPr marL="0" lvl="0" indent="0" algn="l" rtl="0">
              <a:spcBef>
                <a:spcPts val="1600"/>
              </a:spcBef>
              <a:spcAft>
                <a:spcPts val="1600"/>
              </a:spcAft>
              <a:buNone/>
            </a:pPr>
            <a:endParaRPr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5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7" name="Google Shape;277;p5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it">
                <a:solidFill>
                  <a:srgbClr val="000000"/>
                </a:solidFill>
              </a:rPr>
              <a:t>La richiesta si presenta attraverso una specie di interfaccia visiva del file di testo, ci sono due modi per eseguire questo codice</a:t>
            </a:r>
            <a:endParaRPr>
              <a:solidFill>
                <a:srgbClr val="000000"/>
              </a:solidFill>
            </a:endParaRPr>
          </a:p>
          <a:p>
            <a:pPr marL="0" lvl="0" indent="0" algn="l" rtl="0">
              <a:spcBef>
                <a:spcPts val="1600"/>
              </a:spcBef>
              <a:spcAft>
                <a:spcPts val="0"/>
              </a:spcAft>
              <a:buClr>
                <a:schemeClr val="dk1"/>
              </a:buClr>
              <a:buSzPts val="1100"/>
              <a:buFont typeface="Arial"/>
              <a:buNone/>
            </a:pPr>
            <a:r>
              <a:rPr lang="it">
                <a:solidFill>
                  <a:srgbClr val="000000"/>
                </a:solidFill>
              </a:rPr>
              <a:t>devo decidere se entrambe le richieste pull funzionano sulla stessa linea, devo selezionarne una e dopo aver risolto tutti i conflitti bisogna cliccare sul bottone commit merge poi merge pull request e conferma.</a:t>
            </a:r>
            <a:endParaRPr>
              <a:solidFill>
                <a:srgbClr val="000000"/>
              </a:solidFill>
            </a:endParaRPr>
          </a:p>
          <a:p>
            <a:pPr marL="0" lvl="0" indent="0" algn="l" rtl="0">
              <a:spcBef>
                <a:spcPts val="1600"/>
              </a:spcBef>
              <a:spcAft>
                <a:spcPts val="0"/>
              </a:spcAft>
              <a:buClr>
                <a:schemeClr val="dk1"/>
              </a:buClr>
              <a:buSzPts val="1100"/>
              <a:buFont typeface="Arial"/>
              <a:buNone/>
            </a:pPr>
            <a:endParaRPr>
              <a:solidFill>
                <a:srgbClr val="000000"/>
              </a:solidFill>
            </a:endParaRPr>
          </a:p>
          <a:p>
            <a:pPr marL="0" lvl="0" indent="0" algn="l" rtl="0">
              <a:spcBef>
                <a:spcPts val="1600"/>
              </a:spcBef>
              <a:spcAft>
                <a:spcPts val="0"/>
              </a:spcAft>
              <a:buClr>
                <a:schemeClr val="dk1"/>
              </a:buClr>
              <a:buSzPts val="1100"/>
              <a:buFont typeface="Arial"/>
              <a:buNone/>
            </a:pPr>
            <a:endParaRPr>
              <a:solidFill>
                <a:srgbClr val="000000"/>
              </a:solidFill>
            </a:endParaRPr>
          </a:p>
          <a:p>
            <a:pPr marL="0" lvl="0" indent="0" algn="l" rtl="0">
              <a:spcBef>
                <a:spcPts val="1600"/>
              </a:spcBef>
              <a:spcAft>
                <a:spcPts val="1600"/>
              </a:spcAft>
              <a:buNone/>
            </a:pP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body" idx="1"/>
          </p:nvPr>
        </p:nvSpPr>
        <p:spPr>
          <a:xfrm>
            <a:off x="311700" y="1077050"/>
            <a:ext cx="85206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it"/>
              <a:t>Git è una applicazione che può essere utilizzata da terminale quindi per aiutare la collaborazione tra sviluppatori sono nate piattaforme web come GitHub che permettono la condivisione del codice, chiunque può accedervi.</a:t>
            </a:r>
            <a:endParaRPr/>
          </a:p>
          <a:p>
            <a:pPr marL="0" lvl="0" indent="0" algn="l" rtl="0">
              <a:lnSpc>
                <a:spcPct val="100000"/>
              </a:lnSpc>
              <a:spcBef>
                <a:spcPts val="1600"/>
              </a:spcBef>
              <a:spcAft>
                <a:spcPts val="0"/>
              </a:spcAft>
              <a:buClr>
                <a:schemeClr val="dk1"/>
              </a:buClr>
              <a:buSzPts val="1100"/>
              <a:buFont typeface="Arial"/>
              <a:buNone/>
            </a:pPr>
            <a:r>
              <a:rPr lang="it"/>
              <a:t>In questo modo si mantiene una </a:t>
            </a:r>
            <a:r>
              <a:rPr lang="it" b="1" i="1"/>
              <a:t>collaborazione attiva con altri sviluppatori.</a:t>
            </a:r>
            <a:endParaRPr b="1" i="1"/>
          </a:p>
          <a:p>
            <a:pPr marL="0" lvl="0" indent="0" algn="l" rtl="0">
              <a:spcBef>
                <a:spcPts val="1600"/>
              </a:spcBef>
              <a:spcAft>
                <a:spcPts val="0"/>
              </a:spcAft>
              <a:buClr>
                <a:schemeClr val="dk1"/>
              </a:buClr>
              <a:buSzPts val="1100"/>
              <a:buFont typeface="Arial"/>
              <a:buNone/>
            </a:pPr>
            <a:r>
              <a:rPr lang="it"/>
              <a:t>GitHub fornisce delle pagine web che racchiudono tutto il codice di un progetto. Ogni sviluppatore ha la possibilità di commentare e fare domande riguardanti punti specifici del file, chiunque può dare una risposta in tempo reale.</a:t>
            </a:r>
            <a:endParaRPr/>
          </a:p>
          <a:p>
            <a:pPr marL="0" lvl="0" indent="0" algn="l" rtl="0">
              <a:lnSpc>
                <a:spcPct val="100000"/>
              </a:lnSpc>
              <a:spcBef>
                <a:spcPts val="1600"/>
              </a:spcBef>
              <a:spcAft>
                <a:spcPts val="0"/>
              </a:spcAft>
              <a:buClr>
                <a:schemeClr val="dk1"/>
              </a:buClr>
              <a:buSzPts val="1100"/>
              <a:buFont typeface="Arial"/>
              <a:buNone/>
            </a:pPr>
            <a:endParaRPr/>
          </a:p>
          <a:p>
            <a:pPr marL="0" lvl="0" indent="0" algn="l" rtl="0">
              <a:lnSpc>
                <a:spcPct val="100000"/>
              </a:lnSpc>
              <a:spcBef>
                <a:spcPts val="1600"/>
              </a:spcBef>
              <a:spcAft>
                <a:spcPts val="1600"/>
              </a:spcAft>
              <a:buNone/>
            </a:pP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a:t>VIDEO 12</a:t>
            </a:r>
            <a:endParaRPr/>
          </a:p>
        </p:txBody>
      </p:sp>
      <p:sp>
        <p:nvSpPr>
          <p:cNvPr id="283" name="Google Shape;283;p52"/>
          <p:cNvSpPr txBox="1">
            <a:spLocks noGrp="1"/>
          </p:cNvSpPr>
          <p:nvPr>
            <p:ph type="body" idx="1"/>
          </p:nvPr>
        </p:nvSpPr>
        <p:spPr>
          <a:xfrm>
            <a:off x="311700" y="101772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it" dirty="0">
                <a:solidFill>
                  <a:schemeClr val="tx1"/>
                </a:solidFill>
              </a:rPr>
              <a:t>Ho una pull request e dal prompt entro nella directory del progetto in questione passando dal desktop:</a:t>
            </a:r>
            <a:endParaRPr dirty="0">
              <a:solidFill>
                <a:schemeClr val="tx1"/>
              </a:solidFill>
            </a:endParaRPr>
          </a:p>
          <a:p>
            <a:pPr marL="0" lvl="0" indent="0" algn="l" rtl="0">
              <a:spcBef>
                <a:spcPts val="1600"/>
              </a:spcBef>
              <a:spcAft>
                <a:spcPts val="0"/>
              </a:spcAft>
              <a:buClr>
                <a:schemeClr val="dk1"/>
              </a:buClr>
              <a:buSzPts val="1100"/>
              <a:buFont typeface="Arial"/>
              <a:buNone/>
            </a:pPr>
            <a:r>
              <a:rPr lang="it" dirty="0">
                <a:solidFill>
                  <a:schemeClr val="tx1"/>
                </a:solidFill>
              </a:rPr>
              <a:t>git remote -v</a:t>
            </a:r>
            <a:endParaRPr dirty="0">
              <a:solidFill>
                <a:schemeClr val="tx1"/>
              </a:solidFill>
            </a:endParaRPr>
          </a:p>
          <a:p>
            <a:pPr marL="0" lvl="0" indent="0" algn="l" rtl="0">
              <a:spcBef>
                <a:spcPts val="1600"/>
              </a:spcBef>
              <a:spcAft>
                <a:spcPts val="0"/>
              </a:spcAft>
              <a:buClr>
                <a:schemeClr val="dk1"/>
              </a:buClr>
              <a:buSzPts val="1100"/>
              <a:buFont typeface="Arial"/>
              <a:buNone/>
            </a:pPr>
            <a:r>
              <a:rPr lang="it" dirty="0">
                <a:solidFill>
                  <a:schemeClr val="tx1"/>
                </a:solidFill>
              </a:rPr>
              <a:t>-v dice che hai un remoto cioè quel progetto, di cui viene mostrato l'URL mentre la parola origin è come una convenzione di default per il remoto originale e posso cancellare i remoti originali scrivendo </a:t>
            </a:r>
            <a:endParaRPr dirty="0">
              <a:solidFill>
                <a:schemeClr val="tx1"/>
              </a:solidFill>
            </a:endParaRPr>
          </a:p>
          <a:p>
            <a:pPr marL="0" lvl="0" indent="0" algn="l" rtl="0">
              <a:spcBef>
                <a:spcPts val="1600"/>
              </a:spcBef>
              <a:spcAft>
                <a:spcPts val="0"/>
              </a:spcAft>
              <a:buClr>
                <a:schemeClr val="dk1"/>
              </a:buClr>
              <a:buSzPts val="1100"/>
              <a:buFont typeface="Arial"/>
              <a:buNone/>
            </a:pPr>
            <a:r>
              <a:rPr lang="it" dirty="0">
                <a:solidFill>
                  <a:schemeClr val="tx1"/>
                </a:solidFill>
              </a:rPr>
              <a:t>git remote remove origin</a:t>
            </a:r>
            <a:endParaRPr dirty="0">
              <a:solidFill>
                <a:schemeClr val="tx1"/>
              </a:solidFill>
            </a:endParaRPr>
          </a:p>
          <a:p>
            <a:pPr marL="0" lvl="0" indent="0" algn="l" rtl="0">
              <a:spcBef>
                <a:spcPts val="1600"/>
              </a:spcBef>
              <a:spcAft>
                <a:spcPts val="0"/>
              </a:spcAft>
              <a:buClr>
                <a:schemeClr val="dk1"/>
              </a:buClr>
              <a:buSzPts val="1100"/>
              <a:buFont typeface="Arial"/>
              <a:buNone/>
            </a:pPr>
            <a:r>
              <a:rPr lang="it" dirty="0">
                <a:solidFill>
                  <a:schemeClr val="tx1"/>
                </a:solidFill>
              </a:rPr>
              <a:t>oppure per crearne uno nuovo</a:t>
            </a:r>
            <a:endParaRPr dirty="0">
              <a:solidFill>
                <a:schemeClr val="tx1"/>
              </a:solidFill>
            </a:endParaRPr>
          </a:p>
          <a:p>
            <a:pPr marL="0" lvl="0" indent="0" algn="l" rtl="0">
              <a:spcBef>
                <a:spcPts val="1600"/>
              </a:spcBef>
              <a:spcAft>
                <a:spcPts val="0"/>
              </a:spcAft>
              <a:buClr>
                <a:schemeClr val="dk1"/>
              </a:buClr>
              <a:buSzPts val="1100"/>
              <a:buFont typeface="Arial"/>
              <a:buNone/>
            </a:pPr>
            <a:r>
              <a:rPr lang="it" dirty="0">
                <a:solidFill>
                  <a:schemeClr val="tx1"/>
                </a:solidFill>
              </a:rPr>
              <a:t>git remote add remotename URLproject</a:t>
            </a:r>
            <a:endParaRPr dirty="0">
              <a:solidFill>
                <a:schemeClr val="tx1"/>
              </a:solidFill>
            </a:endParaRPr>
          </a:p>
          <a:p>
            <a:pPr marL="0" lvl="0" indent="0" algn="l" rtl="0">
              <a:spcBef>
                <a:spcPts val="1600"/>
              </a:spcBef>
              <a:spcAft>
                <a:spcPts val="1600"/>
              </a:spcAft>
              <a:buNone/>
            </a:pPr>
            <a:endParaRPr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5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9" name="Google Shape;289;p5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a:solidFill>
                  <a:srgbClr val="000000"/>
                </a:solidFill>
              </a:rPr>
              <a:t>Vado a prendere la sua fork del mio repository:</a:t>
            </a:r>
            <a:endParaRPr>
              <a:solidFill>
                <a:srgbClr val="000000"/>
              </a:solidFill>
            </a:endParaRPr>
          </a:p>
          <a:p>
            <a:pPr marL="0" lvl="0" indent="0" algn="l" rtl="0">
              <a:spcBef>
                <a:spcPts val="1600"/>
              </a:spcBef>
              <a:spcAft>
                <a:spcPts val="0"/>
              </a:spcAft>
              <a:buNone/>
            </a:pPr>
            <a:r>
              <a:rPr lang="it">
                <a:solidFill>
                  <a:srgbClr val="000000"/>
                </a:solidFill>
              </a:rPr>
              <a:t>git remote add nome url</a:t>
            </a:r>
            <a:endParaRPr>
              <a:solidFill>
                <a:srgbClr val="000000"/>
              </a:solidFill>
            </a:endParaRPr>
          </a:p>
          <a:p>
            <a:pPr marL="0" lvl="0" indent="0" algn="l" rtl="0">
              <a:spcBef>
                <a:spcPts val="1600"/>
              </a:spcBef>
              <a:spcAft>
                <a:spcPts val="0"/>
              </a:spcAft>
              <a:buNone/>
            </a:pPr>
            <a:r>
              <a:rPr lang="it">
                <a:solidFill>
                  <a:srgbClr val="000000"/>
                </a:solidFill>
              </a:rPr>
              <a:t>creiamo una branch locale chiamato graphic :</a:t>
            </a:r>
            <a:endParaRPr>
              <a:solidFill>
                <a:srgbClr val="000000"/>
              </a:solidFill>
            </a:endParaRPr>
          </a:p>
          <a:p>
            <a:pPr marL="0" lvl="0" indent="0" algn="l" rtl="0">
              <a:spcBef>
                <a:spcPts val="1600"/>
              </a:spcBef>
              <a:spcAft>
                <a:spcPts val="0"/>
              </a:spcAft>
              <a:buNone/>
            </a:pPr>
            <a:r>
              <a:rPr lang="it">
                <a:solidFill>
                  <a:srgbClr val="000000"/>
                </a:solidFill>
              </a:rPr>
              <a:t>git branch graphic</a:t>
            </a:r>
            <a:endParaRPr>
              <a:solidFill>
                <a:srgbClr val="000000"/>
              </a:solidFill>
            </a:endParaRPr>
          </a:p>
          <a:p>
            <a:pPr marL="0" lvl="0" indent="0" algn="l" rtl="0">
              <a:spcBef>
                <a:spcPts val="1600"/>
              </a:spcBef>
              <a:spcAft>
                <a:spcPts val="0"/>
              </a:spcAft>
              <a:buNone/>
            </a:pPr>
            <a:r>
              <a:rPr lang="it">
                <a:solidFill>
                  <a:srgbClr val="000000"/>
                </a:solidFill>
              </a:rPr>
              <a:t>e vado dentro questo branch:</a:t>
            </a:r>
            <a:endParaRPr>
              <a:solidFill>
                <a:srgbClr val="000000"/>
              </a:solidFill>
            </a:endParaRPr>
          </a:p>
          <a:p>
            <a:pPr marL="0" lvl="0" indent="0" algn="l" rtl="0">
              <a:spcBef>
                <a:spcPts val="1600"/>
              </a:spcBef>
              <a:spcAft>
                <a:spcPts val="0"/>
              </a:spcAft>
              <a:buClr>
                <a:schemeClr val="dk1"/>
              </a:buClr>
              <a:buSzPts val="1100"/>
              <a:buFont typeface="Arial"/>
              <a:buNone/>
            </a:pPr>
            <a:r>
              <a:rPr lang="it">
                <a:solidFill>
                  <a:srgbClr val="000000"/>
                </a:solidFill>
              </a:rPr>
              <a:t>git checkout grafica</a:t>
            </a:r>
            <a:endParaRPr>
              <a:solidFill>
                <a:srgbClr val="000000"/>
              </a:solidFill>
            </a:endParaRPr>
          </a:p>
          <a:p>
            <a:pPr marL="0" lvl="0" indent="0" algn="l" rtl="0">
              <a:spcBef>
                <a:spcPts val="1600"/>
              </a:spcBef>
              <a:spcAft>
                <a:spcPts val="1600"/>
              </a:spcAft>
              <a:buNone/>
            </a:pPr>
            <a:endParaRPr>
              <a:solidFill>
                <a:srgbClr val="000000"/>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54"/>
          <p:cNvSpPr txBox="1">
            <a:spLocks noGrp="1"/>
          </p:cNvSpPr>
          <p:nvPr>
            <p:ph type="body" idx="1"/>
          </p:nvPr>
        </p:nvSpPr>
        <p:spPr>
          <a:xfrm>
            <a:off x="311700" y="30780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it">
                <a:solidFill>
                  <a:srgbClr val="000000"/>
                </a:solidFill>
              </a:rPr>
              <a:t>faccio il pull dal clone e non da master ma da graphics:</a:t>
            </a:r>
            <a:endParaRPr>
              <a:solidFill>
                <a:srgbClr val="000000"/>
              </a:solidFill>
            </a:endParaRPr>
          </a:p>
          <a:p>
            <a:pPr marL="0" lvl="0" indent="0" algn="l" rtl="0">
              <a:spcBef>
                <a:spcPts val="1600"/>
              </a:spcBef>
              <a:spcAft>
                <a:spcPts val="0"/>
              </a:spcAft>
              <a:buClr>
                <a:schemeClr val="dk1"/>
              </a:buClr>
              <a:buSzPts val="1100"/>
              <a:buFont typeface="Arial"/>
              <a:buNone/>
            </a:pPr>
            <a:r>
              <a:rPr lang="it">
                <a:solidFill>
                  <a:srgbClr val="000000"/>
                </a:solidFill>
              </a:rPr>
              <a:t>git pull repositoryname graphics</a:t>
            </a:r>
            <a:endParaRPr>
              <a:solidFill>
                <a:srgbClr val="000000"/>
              </a:solidFill>
            </a:endParaRPr>
          </a:p>
          <a:p>
            <a:pPr marL="0" lvl="0" indent="0" algn="l" rtl="0">
              <a:spcBef>
                <a:spcPts val="1600"/>
              </a:spcBef>
              <a:spcAft>
                <a:spcPts val="0"/>
              </a:spcAft>
              <a:buClr>
                <a:schemeClr val="dk1"/>
              </a:buClr>
              <a:buSzPts val="1100"/>
              <a:buFont typeface="Arial"/>
              <a:buNone/>
            </a:pPr>
            <a:r>
              <a:rPr lang="it">
                <a:solidFill>
                  <a:srgbClr val="000000"/>
                </a:solidFill>
              </a:rPr>
              <a:t>git commit -m "comment"</a:t>
            </a:r>
            <a:endParaRPr>
              <a:solidFill>
                <a:srgbClr val="000000"/>
              </a:solidFill>
            </a:endParaRPr>
          </a:p>
          <a:p>
            <a:pPr marL="0" lvl="0" indent="0" algn="l" rtl="0">
              <a:spcBef>
                <a:spcPts val="1600"/>
              </a:spcBef>
              <a:spcAft>
                <a:spcPts val="0"/>
              </a:spcAft>
              <a:buClr>
                <a:schemeClr val="dk1"/>
              </a:buClr>
              <a:buSzPts val="1100"/>
              <a:buFont typeface="Arial"/>
              <a:buNone/>
            </a:pPr>
            <a:r>
              <a:rPr lang="it">
                <a:solidFill>
                  <a:srgbClr val="000000"/>
                </a:solidFill>
              </a:rPr>
              <a:t>entro nel master:</a:t>
            </a:r>
            <a:endParaRPr>
              <a:solidFill>
                <a:srgbClr val="000000"/>
              </a:solidFill>
            </a:endParaRPr>
          </a:p>
          <a:p>
            <a:pPr marL="0" lvl="0" indent="0" algn="l" rtl="0">
              <a:spcBef>
                <a:spcPts val="1600"/>
              </a:spcBef>
              <a:spcAft>
                <a:spcPts val="0"/>
              </a:spcAft>
              <a:buClr>
                <a:schemeClr val="dk1"/>
              </a:buClr>
              <a:buSzPts val="1100"/>
              <a:buFont typeface="Arial"/>
              <a:buNone/>
            </a:pPr>
            <a:r>
              <a:rPr lang="it">
                <a:solidFill>
                  <a:srgbClr val="000000"/>
                </a:solidFill>
              </a:rPr>
              <a:t>git checkout master</a:t>
            </a:r>
            <a:endParaRPr>
              <a:solidFill>
                <a:srgbClr val="000000"/>
              </a:solidFill>
            </a:endParaRPr>
          </a:p>
          <a:p>
            <a:pPr marL="0" lvl="0" indent="0" algn="l" rtl="0">
              <a:spcBef>
                <a:spcPts val="1600"/>
              </a:spcBef>
              <a:spcAft>
                <a:spcPts val="0"/>
              </a:spcAft>
              <a:buClr>
                <a:schemeClr val="dk1"/>
              </a:buClr>
              <a:buSzPts val="1100"/>
              <a:buFont typeface="Arial"/>
              <a:buNone/>
            </a:pPr>
            <a:r>
              <a:rPr lang="it">
                <a:solidFill>
                  <a:srgbClr val="000000"/>
                </a:solidFill>
              </a:rPr>
              <a:t>git marge graphics</a:t>
            </a:r>
            <a:endParaRPr>
              <a:solidFill>
                <a:srgbClr val="000000"/>
              </a:solidFill>
            </a:endParaRPr>
          </a:p>
          <a:p>
            <a:pPr marL="0" lvl="0" indent="0" algn="l" rtl="0">
              <a:spcBef>
                <a:spcPts val="1600"/>
              </a:spcBef>
              <a:spcAft>
                <a:spcPts val="0"/>
              </a:spcAft>
              <a:buClr>
                <a:schemeClr val="dk1"/>
              </a:buClr>
              <a:buSzPts val="1100"/>
              <a:buFont typeface="Arial"/>
              <a:buNone/>
            </a:pPr>
            <a:r>
              <a:rPr lang="it">
                <a:solidFill>
                  <a:srgbClr val="000000"/>
                </a:solidFill>
              </a:rPr>
              <a:t>portiamo il branch graphic nel branch master:</a:t>
            </a:r>
            <a:endParaRPr>
              <a:solidFill>
                <a:srgbClr val="000000"/>
              </a:solidFill>
            </a:endParaRPr>
          </a:p>
          <a:p>
            <a:pPr marL="0" marR="38100" lvl="0" indent="0" algn="l" rtl="0">
              <a:lnSpc>
                <a:spcPct val="128571"/>
              </a:lnSpc>
              <a:spcBef>
                <a:spcPts val="1600"/>
              </a:spcBef>
              <a:spcAft>
                <a:spcPts val="0"/>
              </a:spcAft>
              <a:buClr>
                <a:schemeClr val="dk1"/>
              </a:buClr>
              <a:buSzPts val="1100"/>
              <a:buFont typeface="Arial"/>
              <a:buNone/>
            </a:pPr>
            <a:r>
              <a:rPr lang="it">
                <a:solidFill>
                  <a:srgbClr val="000000"/>
                </a:solidFill>
              </a:rPr>
              <a:t>git push origin master</a:t>
            </a:r>
            <a:endParaRPr>
              <a:solidFill>
                <a:srgbClr val="000000"/>
              </a:solidFill>
            </a:endParaRPr>
          </a:p>
          <a:p>
            <a:pPr marL="0" lvl="0" indent="0" algn="l" rtl="0">
              <a:spcBef>
                <a:spcPts val="0"/>
              </a:spcBef>
              <a:spcAft>
                <a:spcPts val="0"/>
              </a:spcAft>
              <a:buClr>
                <a:schemeClr val="dk1"/>
              </a:buClr>
              <a:buSzPts val="1100"/>
              <a:buFont typeface="Arial"/>
              <a:buNone/>
            </a:pPr>
            <a:endParaRPr>
              <a:solidFill>
                <a:srgbClr val="000000"/>
              </a:solidFill>
            </a:endParaRPr>
          </a:p>
          <a:p>
            <a:pPr marL="0" lvl="0" indent="0" algn="l" rtl="0">
              <a:spcBef>
                <a:spcPts val="1600"/>
              </a:spcBef>
              <a:spcAft>
                <a:spcPts val="0"/>
              </a:spcAft>
              <a:buClr>
                <a:schemeClr val="dk1"/>
              </a:buClr>
              <a:buSzPts val="1100"/>
              <a:buFont typeface="Arial"/>
              <a:buNone/>
            </a:pPr>
            <a:endParaRPr>
              <a:solidFill>
                <a:srgbClr val="000000"/>
              </a:solidFill>
            </a:endParaRPr>
          </a:p>
          <a:p>
            <a:pPr marL="0" lvl="0" indent="0" algn="l" rtl="0">
              <a:spcBef>
                <a:spcPts val="1600"/>
              </a:spcBef>
              <a:spcAft>
                <a:spcPts val="1600"/>
              </a:spcAft>
              <a:buNone/>
            </a:pPr>
            <a:endParaRPr>
              <a:solidFill>
                <a:srgbClr val="000000"/>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5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a:t>VIDEO 13</a:t>
            </a:r>
            <a:endParaRPr/>
          </a:p>
        </p:txBody>
      </p:sp>
      <p:sp>
        <p:nvSpPr>
          <p:cNvPr id="300" name="Google Shape;300;p5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it">
                <a:solidFill>
                  <a:srgbClr val="000000"/>
                </a:solidFill>
              </a:rPr>
              <a:t>Creo una nuova directory pubblica da github e un nuovo ramo impostndolo come principale</a:t>
            </a:r>
            <a:endParaRPr>
              <a:solidFill>
                <a:srgbClr val="000000"/>
              </a:solidFill>
            </a:endParaRPr>
          </a:p>
          <a:p>
            <a:pPr marL="0" lvl="0" indent="0" algn="l" rtl="0">
              <a:spcBef>
                <a:spcPts val="1600"/>
              </a:spcBef>
              <a:spcAft>
                <a:spcPts val="0"/>
              </a:spcAft>
              <a:buClr>
                <a:schemeClr val="dk1"/>
              </a:buClr>
              <a:buSzPts val="1100"/>
              <a:buFont typeface="Arial"/>
              <a:buNone/>
            </a:pPr>
            <a:r>
              <a:rPr lang="it">
                <a:solidFill>
                  <a:srgbClr val="000000"/>
                </a:solidFill>
              </a:rPr>
              <a:t>Prendo la directory dal desktop e la trascino su Github</a:t>
            </a:r>
            <a:endParaRPr>
              <a:solidFill>
                <a:srgbClr val="000000"/>
              </a:solidFill>
            </a:endParaRPr>
          </a:p>
          <a:p>
            <a:pPr marL="0" marR="38100" lvl="0" indent="0" algn="l" rtl="0">
              <a:lnSpc>
                <a:spcPct val="128571"/>
              </a:lnSpc>
              <a:spcBef>
                <a:spcPts val="1600"/>
              </a:spcBef>
              <a:spcAft>
                <a:spcPts val="0"/>
              </a:spcAft>
              <a:buClr>
                <a:schemeClr val="dk1"/>
              </a:buClr>
              <a:buSzPts val="1100"/>
              <a:buFont typeface="Arial"/>
              <a:buNone/>
            </a:pPr>
            <a:r>
              <a:rPr lang="it">
                <a:solidFill>
                  <a:srgbClr val="000000"/>
                </a:solidFill>
              </a:rPr>
              <a:t>(sto caricando la codifica), poi prendo l'URL per vedere il programma</a:t>
            </a:r>
            <a:endParaRPr>
              <a:solidFill>
                <a:srgbClr val="000000"/>
              </a:solidFill>
            </a:endParaRPr>
          </a:p>
          <a:p>
            <a:pPr marL="0" lvl="0" indent="0" algn="l" rtl="0">
              <a:spcBef>
                <a:spcPts val="0"/>
              </a:spcBef>
              <a:spcAft>
                <a:spcPts val="1600"/>
              </a:spcAft>
              <a:buNone/>
            </a:pPr>
            <a:endParaRPr>
              <a:solidFill>
                <a:srgbClr val="000000"/>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5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6" name="Google Shape;306;p5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a:solidFill>
                  <a:srgbClr val="000000"/>
                </a:solidFill>
              </a:rPr>
              <a:t>ma se voglio che appaia solo nella directory principale, devo clonarlo</a:t>
            </a:r>
            <a:endParaRPr>
              <a:solidFill>
                <a:srgbClr val="000000"/>
              </a:solidFill>
            </a:endParaRPr>
          </a:p>
          <a:p>
            <a:pPr marL="0" lvl="0" indent="0" algn="l" rtl="0">
              <a:spcBef>
                <a:spcPts val="1600"/>
              </a:spcBef>
              <a:spcAft>
                <a:spcPts val="0"/>
              </a:spcAft>
              <a:buNone/>
            </a:pPr>
            <a:r>
              <a:rPr lang="it">
                <a:solidFill>
                  <a:srgbClr val="000000"/>
                </a:solidFill>
              </a:rPr>
              <a:t>git clone directoryURL</a:t>
            </a:r>
            <a:endParaRPr>
              <a:solidFill>
                <a:srgbClr val="000000"/>
              </a:solidFill>
            </a:endParaRPr>
          </a:p>
          <a:p>
            <a:pPr marL="0" lvl="0" indent="0" algn="l" rtl="0">
              <a:spcBef>
                <a:spcPts val="1600"/>
              </a:spcBef>
              <a:spcAft>
                <a:spcPts val="0"/>
              </a:spcAft>
              <a:buNone/>
            </a:pPr>
            <a:r>
              <a:rPr lang="it">
                <a:solidFill>
                  <a:srgbClr val="000000"/>
                </a:solidFill>
              </a:rPr>
              <a:t>dalla directory che ho clonato prendo i file e li sposto nella directory principale</a:t>
            </a:r>
            <a:endParaRPr>
              <a:solidFill>
                <a:srgbClr val="000000"/>
              </a:solidFill>
            </a:endParaRPr>
          </a:p>
          <a:p>
            <a:pPr marL="0" lvl="0" indent="0" algn="l" rtl="0">
              <a:spcBef>
                <a:spcPts val="1600"/>
              </a:spcBef>
              <a:spcAft>
                <a:spcPts val="0"/>
              </a:spcAft>
              <a:buNone/>
            </a:pPr>
            <a:r>
              <a:rPr lang="it">
                <a:solidFill>
                  <a:srgbClr val="000000"/>
                </a:solidFill>
              </a:rPr>
              <a:t>git commit -m ‘commento’</a:t>
            </a:r>
            <a:endParaRPr>
              <a:solidFill>
                <a:srgbClr val="000000"/>
              </a:solidFill>
            </a:endParaRPr>
          </a:p>
          <a:p>
            <a:pPr marL="0" marR="38100" lvl="0" indent="0" algn="l" rtl="0">
              <a:lnSpc>
                <a:spcPct val="128571"/>
              </a:lnSpc>
              <a:spcBef>
                <a:spcPts val="1600"/>
              </a:spcBef>
              <a:spcAft>
                <a:spcPts val="0"/>
              </a:spcAft>
              <a:buClr>
                <a:schemeClr val="dk1"/>
              </a:buClr>
              <a:buSzPts val="1100"/>
              <a:buFont typeface="Arial"/>
              <a:buNone/>
            </a:pPr>
            <a:r>
              <a:rPr lang="it">
                <a:solidFill>
                  <a:srgbClr val="000000"/>
                </a:solidFill>
              </a:rPr>
              <a:t>in questo modo ho rimesso quei cambiamenti</a:t>
            </a:r>
            <a:endParaRPr>
              <a:solidFill>
                <a:srgbClr val="000000"/>
              </a:solidFill>
            </a:endParaRPr>
          </a:p>
          <a:p>
            <a:pPr marL="0" lvl="0" indent="0" algn="l" rtl="0">
              <a:spcBef>
                <a:spcPts val="0"/>
              </a:spcBef>
              <a:spcAft>
                <a:spcPts val="1600"/>
              </a:spcAft>
              <a:buNone/>
            </a:pPr>
            <a:endParaRPr>
              <a:solidFill>
                <a:srgbClr val="000000"/>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5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2" name="Google Shape;312;p5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a:solidFill>
                  <a:srgbClr val="000000"/>
                </a:solidFill>
              </a:rPr>
              <a:t>git push origin master (o il branch creato)</a:t>
            </a:r>
            <a:endParaRPr>
              <a:solidFill>
                <a:srgbClr val="000000"/>
              </a:solidFill>
            </a:endParaRPr>
          </a:p>
          <a:p>
            <a:pPr marL="0" lvl="0" indent="0" algn="l" rtl="0">
              <a:spcBef>
                <a:spcPts val="1600"/>
              </a:spcBef>
              <a:spcAft>
                <a:spcPts val="0"/>
              </a:spcAft>
              <a:buNone/>
            </a:pPr>
            <a:r>
              <a:rPr lang="it">
                <a:solidFill>
                  <a:srgbClr val="000000"/>
                </a:solidFill>
              </a:rPr>
              <a:t>Puoi avere dei file nel tuo repository, quindi sai dove visualizzare quelle pagine ospitate sul web puoi caricare file attraverso l'interfaccia github che puoi clonare e apportare modifiche, puoi lavorare localmente sul terminale</a:t>
            </a:r>
            <a:endParaRPr>
              <a:solidFill>
                <a:srgbClr val="000000"/>
              </a:solidFill>
            </a:endParaRPr>
          </a:p>
          <a:p>
            <a:pPr marL="0" lvl="0" indent="0" algn="l" rtl="0">
              <a:spcBef>
                <a:spcPts val="1600"/>
              </a:spcBef>
              <a:spcAft>
                <a:spcPts val="0"/>
              </a:spcAft>
              <a:buClr>
                <a:schemeClr val="dk1"/>
              </a:buClr>
              <a:buSzPts val="1100"/>
              <a:buFont typeface="Arial"/>
              <a:buNone/>
            </a:pPr>
            <a:endParaRPr>
              <a:solidFill>
                <a:srgbClr val="000000"/>
              </a:solidFill>
            </a:endParaRPr>
          </a:p>
          <a:p>
            <a:pPr marL="0" lvl="0" indent="0" algn="l" rtl="0">
              <a:spcBef>
                <a:spcPts val="1600"/>
              </a:spcBef>
              <a:spcAft>
                <a:spcPts val="1600"/>
              </a:spcAft>
              <a:buNone/>
            </a:pPr>
            <a:endParaRPr>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body" idx="1"/>
          </p:nvPr>
        </p:nvSpPr>
        <p:spPr>
          <a:xfrm>
            <a:off x="311700" y="337975"/>
            <a:ext cx="8387400" cy="1396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it">
                <a:solidFill>
                  <a:srgbClr val="000000"/>
                </a:solidFill>
              </a:rPr>
              <a:t>GitHub offre la possibilità di mostrare le skills degli sviluppatori. In America, ad esempio, chi si propone come sviluppatore deve condividere il link del proprio profilo GitHub, in questo modo gli head hunter possono controllare il tipo di codice che scrivono e come sono in grado di comunicare con gli altri sviluppatori del progetto.</a:t>
            </a:r>
            <a:endParaRPr/>
          </a:p>
        </p:txBody>
      </p:sp>
      <p:sp>
        <p:nvSpPr>
          <p:cNvPr id="80" name="Google Shape;80;p17"/>
          <p:cNvSpPr txBox="1"/>
          <p:nvPr/>
        </p:nvSpPr>
        <p:spPr>
          <a:xfrm>
            <a:off x="311700" y="2051375"/>
            <a:ext cx="36060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it" sz="1700">
                <a:solidFill>
                  <a:schemeClr val="dk1"/>
                </a:solidFill>
                <a:highlight>
                  <a:schemeClr val="lt1"/>
                </a:highlight>
              </a:rPr>
              <a:t>Git lavora con i </a:t>
            </a:r>
            <a:r>
              <a:rPr lang="it" sz="1700" b="1">
                <a:solidFill>
                  <a:schemeClr val="dk1"/>
                </a:solidFill>
                <a:highlight>
                  <a:schemeClr val="lt1"/>
                </a:highlight>
              </a:rPr>
              <a:t>repository</a:t>
            </a:r>
            <a:r>
              <a:rPr lang="it" sz="1700">
                <a:solidFill>
                  <a:schemeClr val="dk1"/>
                </a:solidFill>
                <a:highlight>
                  <a:schemeClr val="lt1"/>
                </a:highlight>
              </a:rPr>
              <a:t>. Un repository git ha 4 stati di lavoro. Il primo è la tua directory corrente. Il secondo è l'index che fa da spazio di transito per i files (git add *). Il terzo è l'head che punta all'ultimo commit fatto (git commit -m "messaggio"). E l'ultimo è il repository online (git push server).</a:t>
            </a:r>
            <a:endParaRPr sz="2300">
              <a:solidFill>
                <a:schemeClr val="dk1"/>
              </a:solidFill>
            </a:endParaRPr>
          </a:p>
        </p:txBody>
      </p:sp>
      <p:pic>
        <p:nvPicPr>
          <p:cNvPr id="81" name="Google Shape;81;p17"/>
          <p:cNvPicPr preferRelativeResize="0"/>
          <p:nvPr/>
        </p:nvPicPr>
        <p:blipFill>
          <a:blip r:embed="rId3">
            <a:alphaModFix/>
          </a:blip>
          <a:stretch>
            <a:fillRect/>
          </a:stretch>
        </p:blipFill>
        <p:spPr>
          <a:xfrm>
            <a:off x="4070100" y="2030134"/>
            <a:ext cx="4629000" cy="267614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 name="Google Shape;87;p18"/>
          <p:cNvSpPr txBox="1">
            <a:spLocks noGrp="1"/>
          </p:cNvSpPr>
          <p:nvPr>
            <p:ph type="body" idx="1"/>
          </p:nvPr>
        </p:nvSpPr>
        <p:spPr>
          <a:xfrm>
            <a:off x="311700" y="1152475"/>
            <a:ext cx="46167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it"/>
              <a:t>Se si ha bisogno di qualcosa di più privato si può creare un repository privato ma è a pagamento indipendentemente dal numero di collaboratori. </a:t>
            </a:r>
            <a:endParaRPr/>
          </a:p>
          <a:p>
            <a:pPr marL="0" lvl="0" indent="0" algn="l" rtl="0">
              <a:spcBef>
                <a:spcPts val="1600"/>
              </a:spcBef>
              <a:spcAft>
                <a:spcPts val="1600"/>
              </a:spcAft>
              <a:buClr>
                <a:schemeClr val="dk1"/>
              </a:buClr>
              <a:buSzPts val="1100"/>
              <a:buFont typeface="Arial"/>
              <a:buNone/>
            </a:pPr>
            <a:r>
              <a:rPr lang="it" b="1" i="1"/>
              <a:t>Bitbucket </a:t>
            </a:r>
            <a:r>
              <a:rPr lang="it"/>
              <a:t>è una piattaforma web che si integra con il comando Git installato nel sistema operativo e permette di creare repository privati illimitati gratuitamente, può diventare a pagamento in base al numero di collaboratori del progetto.</a:t>
            </a:r>
            <a:endParaRPr/>
          </a:p>
        </p:txBody>
      </p:sp>
      <p:pic>
        <p:nvPicPr>
          <p:cNvPr id="88" name="Google Shape;88;p18"/>
          <p:cNvPicPr preferRelativeResize="0"/>
          <p:nvPr/>
        </p:nvPicPr>
        <p:blipFill>
          <a:blip r:embed="rId3">
            <a:alphaModFix/>
          </a:blip>
          <a:stretch>
            <a:fillRect/>
          </a:stretch>
        </p:blipFill>
        <p:spPr>
          <a:xfrm>
            <a:off x="5476402" y="1500175"/>
            <a:ext cx="2466800" cy="2466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a:t>VIDEO 2</a:t>
            </a:r>
            <a:endParaRPr/>
          </a:p>
        </p:txBody>
      </p:sp>
      <p:sp>
        <p:nvSpPr>
          <p:cNvPr id="94" name="Google Shape;94;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it"/>
              <a:t>GitHub è una piattaforma che permette alle persone di risolvere problemi e costruire software insieme al proprio team. I componenti del team possono trovarsi in diverse parti del mondo.</a:t>
            </a:r>
            <a:endParaRPr/>
          </a:p>
          <a:p>
            <a:pPr marL="0" lvl="0" indent="0" algn="l" rtl="0">
              <a:lnSpc>
                <a:spcPct val="100000"/>
              </a:lnSpc>
              <a:spcBef>
                <a:spcPts val="1600"/>
              </a:spcBef>
              <a:spcAft>
                <a:spcPts val="0"/>
              </a:spcAft>
              <a:buClr>
                <a:schemeClr val="dk1"/>
              </a:buClr>
              <a:buSzPts val="1100"/>
              <a:buFont typeface="Arial"/>
              <a:buNone/>
            </a:pPr>
            <a:r>
              <a:rPr lang="it"/>
              <a:t>GitHub è la più grande comunità di sviluppatori nel mondo con milioni di persone che condividono i loro progetti</a:t>
            </a:r>
            <a:endParaRPr/>
          </a:p>
          <a:p>
            <a:pPr marL="0" lvl="0" indent="0" algn="l" rtl="0">
              <a:lnSpc>
                <a:spcPct val="100000"/>
              </a:lnSpc>
              <a:spcBef>
                <a:spcPts val="1600"/>
              </a:spcBef>
              <a:spcAft>
                <a:spcPts val="0"/>
              </a:spcAft>
              <a:buClr>
                <a:schemeClr val="dk1"/>
              </a:buClr>
              <a:buSzPts val="1100"/>
              <a:buFont typeface="Arial"/>
              <a:buNone/>
            </a:pPr>
            <a:r>
              <a:rPr lang="it"/>
              <a:t>Le persone possono segnalare problemi, richiedere funzionalità o porre domande. </a:t>
            </a:r>
            <a:endParaRPr/>
          </a:p>
          <a:p>
            <a:pPr marL="0" lvl="0" indent="0" algn="l" rtl="0">
              <a:spcBef>
                <a:spcPts val="1600"/>
              </a:spcBef>
              <a:spcAft>
                <a:spcPts val="16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a:spLocks noGrp="1"/>
          </p:cNvSpPr>
          <p:nvPr>
            <p:ph type="body" idx="1"/>
          </p:nvPr>
        </p:nvSpPr>
        <p:spPr>
          <a:xfrm>
            <a:off x="311700" y="669800"/>
            <a:ext cx="4767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it"/>
              <a:t>Quando si vuole modificare il codice si può creare una diramazione del codice e una sequenza temporale alternativa in cui è possibile apportare modifiche in tutta sicurezza.</a:t>
            </a:r>
            <a:endParaRPr/>
          </a:p>
          <a:p>
            <a:pPr marL="0" lvl="0" indent="0" algn="l" rtl="0">
              <a:spcBef>
                <a:spcPts val="1600"/>
              </a:spcBef>
              <a:spcAft>
                <a:spcPts val="1600"/>
              </a:spcAft>
              <a:buClr>
                <a:schemeClr val="dk1"/>
              </a:buClr>
              <a:buSzPts val="1100"/>
              <a:buFont typeface="Arial"/>
              <a:buNone/>
            </a:pPr>
            <a:r>
              <a:rPr lang="it"/>
              <a:t>Il team può apportare miglioramenti su GitHub ma tutti hanno una copia del progetto, quindi se qualcuno ha un'idea per qualcosa che renderà il lavoro migliore, può aggiungerlo al ramo pricipale detto</a:t>
            </a:r>
            <a:r>
              <a:rPr lang="it" b="1"/>
              <a:t> branch master</a:t>
            </a:r>
            <a:r>
              <a:rPr lang="it"/>
              <a:t>.</a:t>
            </a:r>
            <a:endParaRPr/>
          </a:p>
        </p:txBody>
      </p:sp>
      <p:pic>
        <p:nvPicPr>
          <p:cNvPr id="100" name="Google Shape;100;p20"/>
          <p:cNvPicPr preferRelativeResize="0"/>
          <p:nvPr/>
        </p:nvPicPr>
        <p:blipFill>
          <a:blip r:embed="rId3">
            <a:alphaModFix/>
          </a:blip>
          <a:stretch>
            <a:fillRect/>
          </a:stretch>
        </p:blipFill>
        <p:spPr>
          <a:xfrm>
            <a:off x="4975075" y="1101100"/>
            <a:ext cx="3964775" cy="2269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1"/>
          <p:cNvSpPr txBox="1">
            <a:spLocks noGrp="1"/>
          </p:cNvSpPr>
          <p:nvPr>
            <p:ph type="body" idx="1"/>
          </p:nvPr>
        </p:nvSpPr>
        <p:spPr>
          <a:xfrm>
            <a:off x="311700" y="503875"/>
            <a:ext cx="29424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it"/>
              <a:t>GitHub tiene traccia delle modifiche e salva istantanee dei suoi progressi. Quando si vogliono condividere le modifiche con il team, si apre una pull request che consente di mostrare i cambiamenti che si stanno proponendo, così il team può vederli e discuterli.</a:t>
            </a:r>
            <a:endParaRPr/>
          </a:p>
          <a:p>
            <a:pPr marL="0" lvl="0" indent="0" algn="l" rtl="0">
              <a:spcBef>
                <a:spcPts val="1600"/>
              </a:spcBef>
              <a:spcAft>
                <a:spcPts val="0"/>
              </a:spcAft>
              <a:buClr>
                <a:schemeClr val="dk1"/>
              </a:buClr>
              <a:buSzPts val="1100"/>
              <a:buFont typeface="Arial"/>
              <a:buNone/>
            </a:pPr>
            <a:endParaRPr/>
          </a:p>
          <a:p>
            <a:pPr marL="0" lvl="0" indent="0" algn="l" rtl="0">
              <a:spcBef>
                <a:spcPts val="1600"/>
              </a:spcBef>
              <a:spcAft>
                <a:spcPts val="1600"/>
              </a:spcAft>
              <a:buNone/>
            </a:pPr>
            <a:endParaRPr/>
          </a:p>
        </p:txBody>
      </p:sp>
      <p:pic>
        <p:nvPicPr>
          <p:cNvPr id="106" name="Google Shape;106;p21"/>
          <p:cNvPicPr preferRelativeResize="0"/>
          <p:nvPr/>
        </p:nvPicPr>
        <p:blipFill>
          <a:blip r:embed="rId3">
            <a:alphaModFix/>
          </a:blip>
          <a:stretch>
            <a:fillRect/>
          </a:stretch>
        </p:blipFill>
        <p:spPr>
          <a:xfrm>
            <a:off x="3583200" y="391366"/>
            <a:ext cx="5249099" cy="436077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3044</Words>
  <Application>Microsoft Office PowerPoint</Application>
  <PresentationFormat>Presentazione su schermo (16:9)</PresentationFormat>
  <Paragraphs>188</Paragraphs>
  <Slides>45</Slides>
  <Notes>45</Notes>
  <HiddenSlides>0</HiddenSlides>
  <MMClips>0</MMClips>
  <ScaleCrop>false</ScaleCrop>
  <HeadingPairs>
    <vt:vector size="6" baseType="variant">
      <vt:variant>
        <vt:lpstr>Caratteri utilizzati</vt:lpstr>
      </vt:variant>
      <vt:variant>
        <vt:i4>1</vt:i4>
      </vt:variant>
      <vt:variant>
        <vt:lpstr>Tema</vt:lpstr>
      </vt:variant>
      <vt:variant>
        <vt:i4>1</vt:i4>
      </vt:variant>
      <vt:variant>
        <vt:lpstr>Titoli diapositive</vt:lpstr>
      </vt:variant>
      <vt:variant>
        <vt:i4>45</vt:i4>
      </vt:variant>
    </vt:vector>
  </HeadingPairs>
  <TitlesOfParts>
    <vt:vector size="47" baseType="lpstr">
      <vt:lpstr>Arial</vt:lpstr>
      <vt:lpstr>Simple Light</vt:lpstr>
      <vt:lpstr>Git e GitHub</vt:lpstr>
      <vt:lpstr>VIDEO 1</vt:lpstr>
      <vt:lpstr>Presentazione standard di PowerPoint</vt:lpstr>
      <vt:lpstr>Presentazione standard di PowerPoint</vt:lpstr>
      <vt:lpstr>Presentazione standard di PowerPoint</vt:lpstr>
      <vt:lpstr>Presentazione standard di PowerPoint</vt:lpstr>
      <vt:lpstr>VIDEO 2</vt:lpstr>
      <vt:lpstr>Presentazione standard di PowerPoint</vt:lpstr>
      <vt:lpstr>Presentazione standard di PowerPoint</vt:lpstr>
      <vt:lpstr>Presentazione standard di PowerPoint</vt:lpstr>
      <vt:lpstr>VIDEO 3</vt:lpstr>
      <vt:lpstr>Presentazione standard di PowerPoint</vt:lpstr>
      <vt:lpstr>Presentazione standard di PowerPoint</vt:lpstr>
      <vt:lpstr>Presentazione standard di PowerPoint</vt:lpstr>
      <vt:lpstr>VIDEO 4</vt:lpstr>
      <vt:lpstr>Presentazione standard di PowerPoint</vt:lpstr>
      <vt:lpstr>VIDEO 5</vt:lpstr>
      <vt:lpstr>Presentazione standard di PowerPoint</vt:lpstr>
      <vt:lpstr>VIDEO 6</vt:lpstr>
      <vt:lpstr>Presentazione standard di PowerPoint</vt:lpstr>
      <vt:lpstr>Presentazione standard di PowerPoint</vt:lpstr>
      <vt:lpstr>VIDEO 7</vt:lpstr>
      <vt:lpstr>Presentazione standard di PowerPoint</vt:lpstr>
      <vt:lpstr>Presentazione standard di PowerPoint</vt:lpstr>
      <vt:lpstr>VIDEO 8</vt:lpstr>
      <vt:lpstr>Presentazione standard di PowerPoint</vt:lpstr>
      <vt:lpstr>Presentazione standard di PowerPoint</vt:lpstr>
      <vt:lpstr>Presentazione standard di PowerPoint</vt:lpstr>
      <vt:lpstr>Presentazione standard di PowerPoint</vt:lpstr>
      <vt:lpstr>VIDEO 9</vt:lpstr>
      <vt:lpstr>Presentazione standard di PowerPoint</vt:lpstr>
      <vt:lpstr>Presentazione standard di PowerPoint</vt:lpstr>
      <vt:lpstr>Presentazione standard di PowerPoint</vt:lpstr>
      <vt:lpstr>Presentazione standard di PowerPoint</vt:lpstr>
      <vt:lpstr>Presentazione standard di PowerPoint</vt:lpstr>
      <vt:lpstr>VIDEO 10</vt:lpstr>
      <vt:lpstr>Presentazione standard di PowerPoint</vt:lpstr>
      <vt:lpstr>VIDEO 11</vt:lpstr>
      <vt:lpstr>Presentazione standard di PowerPoint</vt:lpstr>
      <vt:lpstr>VIDEO 12</vt:lpstr>
      <vt:lpstr>Presentazione standard di PowerPoint</vt:lpstr>
      <vt:lpstr>Presentazione standard di PowerPoint</vt:lpstr>
      <vt:lpstr>VIDEO 13</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e GitHub</dc:title>
  <cp:lastModifiedBy>Utente</cp:lastModifiedBy>
  <cp:revision>2</cp:revision>
  <dcterms:modified xsi:type="dcterms:W3CDTF">2020-05-20T18:21:19Z</dcterms:modified>
</cp:coreProperties>
</file>