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cms.gov/provider-data/dataset/23ew-n7w9"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All patients with end-stage kidney failure require dialysis but up to this point CRIC has not included dialysis information in their patient demographics.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In this preliminary study, we take the first step in identifying how dialysis centers affect patient health. </a:t>
            </a:r>
            <a:endParaRPr sz="1200">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ef544533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ef544533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f544533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ef544533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f544533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f544533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dialysis centers in dataset are for-profit and chain owned</a:t>
            </a:r>
            <a:endParaRPr/>
          </a:p>
          <a:p>
            <a:pPr indent="0" lvl="0" marL="0" rtl="0" algn="l">
              <a:spcBef>
                <a:spcPts val="0"/>
              </a:spcBef>
              <a:spcAft>
                <a:spcPts val="0"/>
              </a:spcAft>
              <a:buNone/>
            </a:pPr>
            <a:r>
              <a:rPr lang="en"/>
              <a:t>Is this skewing our results?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f544533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f544533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Seems we are ok. Using hospitalization rate as determining feature, we see a large overlap between centers that are either profit or non-profit and chain owned or not chain owned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f544533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f544533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This dataset is labelled since we are looking for star ratings and therefore can used supervised learning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There are five star classed making the model multiclass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labels are imbalanced with the majority of classes being 3, 4 or 5 stars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We will use scikit-learn and gxboost </a:t>
            </a: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ef5445335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ef5445335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Preprocessing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Set star rating as dependent variable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Set features to those defined in dialysis facility compare star program</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Hyperparameter tuning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Search parameters for n_estimators, criterion, and max_depth</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 F1 score since classes are imbalanced</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Used randomized search with 5 cross validation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Build model</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Optimized parameters are 500 estimators, entropy and 12 depth</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Take those parameters to fit and predict model</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Also find the runtime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And print a classification report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Cross validate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Finally cross validate the optimized model</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Repeat for each model</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f544533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ef544533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Classification Models Used</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Gaussian Naive Bayesian</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K-Nearest Neighbor</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Random Forest</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Gradient Boosting</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latin typeface="Times New Roman"/>
                <a:ea typeface="Times New Roman"/>
                <a:cs typeface="Times New Roman"/>
                <a:sym typeface="Times New Roman"/>
              </a:rPr>
              <a:t>XGBoost</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Random Forest and Gradient Boosting have the highest F1 scores</a:t>
            </a:r>
            <a:endParaRPr sz="1200">
              <a:latin typeface="Times New Roman"/>
              <a:ea typeface="Times New Roman"/>
              <a:cs typeface="Times New Roman"/>
              <a:sym typeface="Times New Roman"/>
            </a:endParaRPr>
          </a:p>
          <a:p>
            <a:pPr indent="0" lvl="0" marL="266700" marR="266700" rtl="0" algn="l">
              <a:lnSpc>
                <a:spcPct val="115000"/>
              </a:lnSpc>
              <a:spcBef>
                <a:spcPts val="1100"/>
              </a:spcBef>
              <a:spcAft>
                <a:spcPts val="0"/>
              </a:spcAft>
              <a:buNone/>
            </a:pPr>
            <a:r>
              <a:rPr lang="en" sz="1050">
                <a:highlight>
                  <a:srgbClr val="FFFFFF"/>
                </a:highlight>
              </a:rPr>
              <a:t>0.802782</a:t>
            </a:r>
            <a:endParaRPr sz="1050">
              <a:highlight>
                <a:srgbClr val="FFFFFF"/>
              </a:highlight>
            </a:endParaRPr>
          </a:p>
          <a:p>
            <a:pPr indent="0" lvl="0" marL="266700" marR="266700" rtl="0" algn="l">
              <a:lnSpc>
                <a:spcPct val="115000"/>
              </a:lnSpc>
              <a:spcBef>
                <a:spcPts val="1100"/>
              </a:spcBef>
              <a:spcAft>
                <a:spcPts val="0"/>
              </a:spcAft>
              <a:buNone/>
            </a:pPr>
            <a:r>
              <a:rPr lang="en" sz="1050">
                <a:highlight>
                  <a:srgbClr val="FFFFFF"/>
                </a:highlight>
              </a:rPr>
              <a:t>4.711022</a:t>
            </a:r>
            <a:endParaRPr b="1" sz="1050">
              <a:highlight>
                <a:srgbClr val="FFFFFF"/>
              </a:highlight>
            </a:endParaRPr>
          </a:p>
          <a:p>
            <a:pPr indent="0" lvl="0" marL="266700" marR="266700" rtl="0" algn="l">
              <a:lnSpc>
                <a:spcPct val="115000"/>
              </a:lnSpc>
              <a:spcBef>
                <a:spcPts val="1100"/>
              </a:spcBef>
              <a:spcAft>
                <a:spcPts val="0"/>
              </a:spcAft>
              <a:buNone/>
            </a:pPr>
            <a:r>
              <a:rPr lang="en" sz="1050">
                <a:highlight>
                  <a:srgbClr val="FFFFFF"/>
                </a:highlight>
              </a:rPr>
              <a:t>Gradient Boosting</a:t>
            </a:r>
            <a:endParaRPr sz="1050">
              <a:highlight>
                <a:srgbClr val="FFFFFF"/>
              </a:highlight>
            </a:endParaRPr>
          </a:p>
          <a:p>
            <a:pPr indent="0" lvl="0" marL="266700" marR="266700" rtl="0" algn="l">
              <a:lnSpc>
                <a:spcPct val="115000"/>
              </a:lnSpc>
              <a:spcBef>
                <a:spcPts val="1100"/>
              </a:spcBef>
              <a:spcAft>
                <a:spcPts val="0"/>
              </a:spcAft>
              <a:buNone/>
            </a:pPr>
            <a:r>
              <a:rPr lang="en" sz="1050">
                <a:highlight>
                  <a:srgbClr val="FFFFFF"/>
                </a:highlight>
              </a:rPr>
              <a:t>0.825009</a:t>
            </a:r>
            <a:endParaRPr sz="1050">
              <a:highlight>
                <a:srgbClr val="FFFFFF"/>
              </a:highlight>
            </a:endParaRPr>
          </a:p>
          <a:p>
            <a:pPr indent="0" lvl="0" marL="266700" marR="266700" rtl="0" algn="l">
              <a:lnSpc>
                <a:spcPct val="115000"/>
              </a:lnSpc>
              <a:spcBef>
                <a:spcPts val="1100"/>
              </a:spcBef>
              <a:spcAft>
                <a:spcPts val="0"/>
              </a:spcAft>
              <a:buNone/>
            </a:pPr>
            <a:r>
              <a:rPr lang="en" sz="1050">
                <a:highlight>
                  <a:srgbClr val="FFFFFF"/>
                </a:highlight>
              </a:rPr>
              <a:t>0.764209</a:t>
            </a:r>
            <a:endParaRPr sz="1050">
              <a:highlight>
                <a:srgbClr val="FFFFFF"/>
              </a:highlight>
            </a:endParaRPr>
          </a:p>
          <a:p>
            <a:pPr indent="0" lvl="0" marL="0" rtl="0" algn="l">
              <a:lnSpc>
                <a:spcPct val="100000"/>
              </a:lnSpc>
              <a:spcBef>
                <a:spcPts val="110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Random Forest runs faster than Gradient Boosting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Therefore decided to use Random Forest</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f544533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ef544533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catheter and fistula are the most important features</a:t>
            </a:r>
            <a:endParaRPr/>
          </a:p>
          <a:p>
            <a:pPr indent="0" lvl="0" marL="0" rtl="0" algn="l">
              <a:spcBef>
                <a:spcPts val="0"/>
              </a:spcBef>
              <a:spcAft>
                <a:spcPts val="0"/>
              </a:spcAft>
              <a:buNone/>
            </a:pPr>
            <a:r>
              <a:rPr lang="en"/>
              <a:t>Hypercalcemia and Kt/V &gt;= 1.2 are the least important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f544533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f544533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50">
                <a:solidFill>
                  <a:schemeClr val="dk1"/>
                </a:solidFill>
                <a:highlight>
                  <a:srgbClr val="FFFFFF"/>
                </a:highlight>
              </a:rPr>
              <a:t>Percentage of Waste Removed During Hemodialysis in Adults and Children &amp; Percentage of Waste Removed in Adults During Peritoneal Dialysis are broad terms encompassing multiple features. In order to avoid overfitting, decided to use the features that at least moderately correlated (&gt;= 0.3) with the dependent variable (star rating).</a:t>
            </a: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efbe0e8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efbe0e8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Further hyperparameter tuning, only a few features were hypertuned in order to save computation time</a:t>
            </a:r>
            <a:endParaRPr sz="1200">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Percentage of Waste Removed During Hemodialysis in Adults and Children &amp; Percentage of Waste Removed in Adults During Peritoneal Dialysis are broad terms encompassing multiple features. In order to avoid overfitting, only use the features that are at least moderately correlated (&gt;= 0.3) with the dependent variable (star rating).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Also not enough information was available to include pediatric patients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We could also directly linked patient demographics to dialysis centers instead of working with percentages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Finally classifying why centers say they have the rating they do</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ef544533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ef544533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Times New Roman"/>
                <a:ea typeface="Times New Roman"/>
                <a:cs typeface="Times New Roman"/>
                <a:sym typeface="Times New Roman"/>
              </a:rPr>
              <a:t>Dialysis is a treatment that acts as healthy kidneys and is needed in end stage kidney failure- 85 to 90% loss of kidney function. Kidneys keep the body in balance by removing waste, salt and extra water; keep a safe level of certain chemicals in your blood; and help to control blood pressure. Dialysis can be done in a hospital, in a dialysis center or at home.</a:t>
            </a:r>
            <a:endParaRPr sz="12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Centers can be for profit or non-profits and some are chains. </a:t>
            </a:r>
            <a:r>
              <a:rPr lang="en" sz="1200">
                <a:latin typeface="Times New Roman"/>
                <a:ea typeface="Times New Roman"/>
                <a:cs typeface="Times New Roman"/>
                <a:sym typeface="Times New Roman"/>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ef544533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ef544533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Times New Roman"/>
                <a:ea typeface="Times New Roman"/>
                <a:cs typeface="Times New Roman"/>
                <a:sym typeface="Times New Roman"/>
              </a:rPr>
              <a:t>Used 8 features to define star rating: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Percent Of Adult HD Patients With Kt/V &gt;= 1.2</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Percentage Of Adult Patients With Hypercalcemia (Serum Calcium Greater Than 10.2 mg/dL)</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Mortality Rate Standardized</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Readmission Rate Standardized</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Hospitalization Rate</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Transfusion Rate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Fistula Rate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Percentage Of Adult Patients With Long Term Catheter In Use</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Ran 5 supervised, multiclass classifiers</a:t>
            </a:r>
            <a:endParaRPr sz="1200">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Gaussian Naive Bayesian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K-Nearest Neighbor</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Random Forest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Gradient Boosting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XGBoost</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Random Forest found to be the best model</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Used a 75/25 train/test split to find a F1 test score of about 80%</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And a runtime of 4.7 minutes</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Modeling can be improved Further hyperparameter tuning</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Find most important features in determining percent waste removed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Gather pediatric patient information</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Directly link patient demographics to dialysis centers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Find dialysis center explained reasoning for star rating </a:t>
            </a:r>
            <a:endParaRPr sz="1200">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f544533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f54453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CRIC is curious to know how an individual’s choice in dialysis center affects one’s kidney health.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However, before we can answer that question we must first discover </a:t>
            </a:r>
            <a:r>
              <a:rPr lang="en" sz="1200">
                <a:solidFill>
                  <a:schemeClr val="dk1"/>
                </a:solidFill>
                <a:latin typeface="Times New Roman"/>
                <a:ea typeface="Times New Roman"/>
                <a:cs typeface="Times New Roman"/>
                <a:sym typeface="Times New Roman"/>
              </a:rPr>
              <a:t>how dialysis centers diffe</a:t>
            </a:r>
            <a:r>
              <a:rPr lang="en" sz="1200">
                <a:solidFill>
                  <a:schemeClr val="dk1"/>
                </a:solidFill>
                <a:latin typeface="Times New Roman"/>
                <a:ea typeface="Times New Roman"/>
                <a:cs typeface="Times New Roman"/>
                <a:sym typeface="Times New Roman"/>
              </a:rPr>
              <a:t>rentiate</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ef544533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ef54453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C2499"/>
                </a:solidFill>
                <a:highlight>
                  <a:srgbClr val="FAFAFA"/>
                </a:highlight>
                <a:uFill>
                  <a:noFill/>
                </a:uFill>
                <a:hlinkClick r:id="rId2">
                  <a:extLst>
                    <a:ext uri="{A12FA001-AC4F-418D-AE19-62706E023703}">
                      <ahyp:hlinkClr val="tx"/>
                    </a:ext>
                  </a:extLst>
                </a:hlinkClick>
              </a:rPr>
              <a:t>https://data.cms.gov/provider-data/dataset/23ew-n7w9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is provided by the centers for medicare and medicaid services</a:t>
            </a:r>
            <a:endParaRPr/>
          </a:p>
          <a:p>
            <a:pPr indent="0" lvl="0" marL="0" rtl="0" algn="l">
              <a:spcBef>
                <a:spcPts val="0"/>
              </a:spcBef>
              <a:spcAft>
                <a:spcPts val="0"/>
              </a:spcAft>
              <a:buNone/>
            </a:pPr>
            <a:r>
              <a:rPr lang="en"/>
              <a:t>Data from 2019</a:t>
            </a:r>
            <a:endParaRPr/>
          </a:p>
          <a:p>
            <a:pPr indent="0" lvl="0" marL="0" rtl="0" algn="l">
              <a:spcBef>
                <a:spcPts val="0"/>
              </a:spcBef>
              <a:spcAft>
                <a:spcPts val="0"/>
              </a:spcAft>
              <a:buNone/>
            </a:pPr>
            <a:r>
              <a:rPr lang="en"/>
              <a:t>Lists all the facilities registered with Medicare </a:t>
            </a:r>
            <a:endParaRPr/>
          </a:p>
          <a:p>
            <a:pPr indent="0" lvl="0" marL="0" rtl="0" algn="l">
              <a:spcBef>
                <a:spcPts val="0"/>
              </a:spcBef>
              <a:spcAft>
                <a:spcPts val="0"/>
              </a:spcAft>
              <a:buNone/>
            </a:pPr>
            <a:r>
              <a:rPr lang="en"/>
              <a:t>Which is 7724 centers</a:t>
            </a:r>
            <a:endParaRPr/>
          </a:p>
          <a:p>
            <a:pPr indent="0" lvl="0" marL="0" rtl="0" algn="l">
              <a:spcBef>
                <a:spcPts val="0"/>
              </a:spcBef>
              <a:spcAft>
                <a:spcPts val="0"/>
              </a:spcAft>
              <a:buNone/>
            </a:pPr>
            <a:r>
              <a:rPr lang="en"/>
              <a:t>With 119 features though many were not used due to missing values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ef54453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ef54453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One way we can compare dialysis centers is using the Dialysis Facility Compare Star Program</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The Dialysis Facility Compare Star Program is a rating system developed by Medicare that assigns 1 to 5 stars to dialysis facilities by comparing the health of the patients in their clinics to the patients in other dialysis facilities.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The rating system in based on nine separate health statistics: mortality ratios (deaths), hospitalizations, blood transfusions, incidents of hypercalcemia (too much calcium in the blood), percentage of waste removed during hemodialysis in adults and children, percentage of waste removed in adults during peritoneal dialysis, percentage of AV fistulas, and percentage of catheters in use over 90 days.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Will use data from Dialysis Facility Compare Dataset from Data.Medicare.gov</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ef544533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ef544533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Data exploration shows three different types of interactions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interactions between health statistics and star rating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Interactions between health statistics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And interactions between other features not used in the model</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ef544533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ef54453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five star rating need very low hypercalcemia and very high percentage of Kt/V &gt;= 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Wide ranges for lower star ratings indicating can get score needed for one five star in one feature but need other features to score well also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ef544533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ef544533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get high star rating need to have low mortality, transfusion rate, readmission and hospitalization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to have low rate for some features but still get low star rating if others high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Ranges wider than blood measures meaning if some get bad scores in some features can still achieve high star rating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f544533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f544533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Fistula and catheters have relatively strong correlations with star rating indicating they are more importance features in determining star rating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they have wide ranges meaning while they are important features other features still need to score well in order to achieve a high star rating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Dialysis Center </a:t>
            </a:r>
            <a:endParaRPr/>
          </a:p>
          <a:p>
            <a:pPr indent="0" lvl="0" marL="0" rtl="0" algn="ctr">
              <a:spcBef>
                <a:spcPts val="0"/>
              </a:spcBef>
              <a:spcAft>
                <a:spcPts val="0"/>
              </a:spcAft>
              <a:buNone/>
            </a:pPr>
            <a:r>
              <a:rPr lang="en"/>
              <a:t>Star Ratings</a:t>
            </a:r>
            <a:endParaRPr/>
          </a:p>
        </p:txBody>
      </p:sp>
      <p:sp>
        <p:nvSpPr>
          <p:cNvPr id="60" name="Google Shape;60;p13"/>
          <p:cNvSpPr txBox="1"/>
          <p:nvPr>
            <p:ph idx="1" type="subTitle"/>
          </p:nvPr>
        </p:nvSpPr>
        <p:spPr>
          <a:xfrm>
            <a:off x="671250" y="3174874"/>
            <a:ext cx="7801500" cy="14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999999"/>
                </a:solidFill>
              </a:rPr>
              <a:t>Nichole Hartz</a:t>
            </a:r>
            <a:endParaRPr sz="2600">
              <a:solidFill>
                <a:srgbClr val="999999"/>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800"/>
              <a:t>Capstone 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4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Hospitalization and readmission are positively correlated</a:t>
            </a:r>
            <a:endParaRPr/>
          </a:p>
        </p:txBody>
      </p:sp>
      <p:pic>
        <p:nvPicPr>
          <p:cNvPr id="128" name="Google Shape;128;p22"/>
          <p:cNvPicPr preferRelativeResize="0"/>
          <p:nvPr/>
        </p:nvPicPr>
        <p:blipFill>
          <a:blip r:embed="rId3">
            <a:alphaModFix/>
          </a:blip>
          <a:stretch>
            <a:fillRect/>
          </a:stretch>
        </p:blipFill>
        <p:spPr>
          <a:xfrm>
            <a:off x="311700" y="1109350"/>
            <a:ext cx="6289068" cy="3820975"/>
          </a:xfrm>
          <a:prstGeom prst="rect">
            <a:avLst/>
          </a:prstGeom>
          <a:noFill/>
          <a:ln>
            <a:noFill/>
          </a:ln>
        </p:spPr>
      </p:pic>
      <p:sp>
        <p:nvSpPr>
          <p:cNvPr id="129" name="Google Shape;129;p22"/>
          <p:cNvSpPr txBox="1"/>
          <p:nvPr/>
        </p:nvSpPr>
        <p:spPr>
          <a:xfrm>
            <a:off x="6871100" y="2028600"/>
            <a:ext cx="1819200" cy="23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9D9D9"/>
                </a:solidFill>
                <a:latin typeface="Average"/>
                <a:ea typeface="Average"/>
                <a:cs typeface="Average"/>
                <a:sym typeface="Average"/>
              </a:rPr>
              <a:t>May be a causing model to overfit</a:t>
            </a:r>
            <a:endParaRPr sz="1600">
              <a:solidFill>
                <a:srgbClr val="D9D9D9"/>
              </a:solidFill>
              <a:latin typeface="Average"/>
              <a:ea typeface="Average"/>
              <a:cs typeface="Average"/>
              <a:sym typeface="Average"/>
            </a:endParaRPr>
          </a:p>
          <a:p>
            <a:pPr indent="0" lvl="0" marL="0" rtl="0" algn="l">
              <a:spcBef>
                <a:spcPts val="0"/>
              </a:spcBef>
              <a:spcAft>
                <a:spcPts val="0"/>
              </a:spcAft>
              <a:buNone/>
            </a:pPr>
            <a:r>
              <a:t/>
            </a:r>
            <a:endParaRPr sz="1600">
              <a:solidFill>
                <a:srgbClr val="D9D9D9"/>
              </a:solidFill>
              <a:latin typeface="Average"/>
              <a:ea typeface="Average"/>
              <a:cs typeface="Average"/>
              <a:sym typeface="Average"/>
            </a:endParaRPr>
          </a:p>
          <a:p>
            <a:pPr indent="0" lvl="0" marL="0" rtl="0" algn="l">
              <a:spcBef>
                <a:spcPts val="0"/>
              </a:spcBef>
              <a:spcAft>
                <a:spcPts val="0"/>
              </a:spcAft>
              <a:buNone/>
            </a:pPr>
            <a:r>
              <a:rPr lang="en" sz="1800">
                <a:solidFill>
                  <a:srgbClr val="D9D9D9"/>
                </a:solidFill>
                <a:latin typeface="Average"/>
                <a:ea typeface="Average"/>
                <a:cs typeface="Average"/>
                <a:sym typeface="Average"/>
              </a:rPr>
              <a:t>If in readmission already been in hospital</a:t>
            </a:r>
            <a:endParaRPr sz="1800">
              <a:solidFill>
                <a:srgbClr val="D9D9D9"/>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Catheter and fistula negatively correlated</a:t>
            </a:r>
            <a:endParaRPr/>
          </a:p>
        </p:txBody>
      </p:sp>
      <p:sp>
        <p:nvSpPr>
          <p:cNvPr id="135" name="Google Shape;135;p23"/>
          <p:cNvSpPr txBox="1"/>
          <p:nvPr>
            <p:ph idx="1" type="body"/>
          </p:nvPr>
        </p:nvSpPr>
        <p:spPr>
          <a:xfrm>
            <a:off x="7276800" y="1621638"/>
            <a:ext cx="1555500" cy="276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D9D9D9"/>
                </a:solidFill>
              </a:rPr>
              <a:t>May be a causing model to overfit</a:t>
            </a:r>
            <a:endParaRPr sz="1600">
              <a:solidFill>
                <a:srgbClr val="D9D9D9"/>
              </a:solidFill>
            </a:endParaRPr>
          </a:p>
          <a:p>
            <a:pPr indent="0" lvl="0" marL="0" rtl="0" algn="l">
              <a:lnSpc>
                <a:spcPct val="100000"/>
              </a:lnSpc>
              <a:spcBef>
                <a:spcPts val="0"/>
              </a:spcBef>
              <a:spcAft>
                <a:spcPts val="0"/>
              </a:spcAft>
              <a:buNone/>
            </a:pPr>
            <a:r>
              <a:t/>
            </a:r>
            <a:endParaRPr sz="1600">
              <a:solidFill>
                <a:srgbClr val="D9D9D9"/>
              </a:solidFill>
            </a:endParaRPr>
          </a:p>
          <a:p>
            <a:pPr indent="0" lvl="0" marL="0" rtl="0" algn="l">
              <a:spcBef>
                <a:spcPts val="0"/>
              </a:spcBef>
              <a:spcAft>
                <a:spcPts val="1600"/>
              </a:spcAft>
              <a:buNone/>
            </a:pPr>
            <a:r>
              <a:rPr lang="en"/>
              <a:t>Patient typically only receives either a fistula or a catheter</a:t>
            </a:r>
            <a:endParaRPr/>
          </a:p>
        </p:txBody>
      </p:sp>
      <p:pic>
        <p:nvPicPr>
          <p:cNvPr id="136" name="Google Shape;136;p23"/>
          <p:cNvPicPr preferRelativeResize="0"/>
          <p:nvPr/>
        </p:nvPicPr>
        <p:blipFill>
          <a:blip r:embed="rId3">
            <a:alphaModFix/>
          </a:blip>
          <a:stretch>
            <a:fillRect/>
          </a:stretch>
        </p:blipFill>
        <p:spPr>
          <a:xfrm>
            <a:off x="311700" y="1091600"/>
            <a:ext cx="6782687"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27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Skewed? Majority of centers for-profit, chain-owned</a:t>
            </a:r>
            <a:endParaRPr/>
          </a:p>
        </p:txBody>
      </p:sp>
      <p:pic>
        <p:nvPicPr>
          <p:cNvPr id="142" name="Google Shape;142;p24"/>
          <p:cNvPicPr preferRelativeResize="0"/>
          <p:nvPr/>
        </p:nvPicPr>
        <p:blipFill>
          <a:blip r:embed="rId3">
            <a:alphaModFix/>
          </a:blip>
          <a:stretch>
            <a:fillRect/>
          </a:stretch>
        </p:blipFill>
        <p:spPr>
          <a:xfrm>
            <a:off x="1471073" y="432623"/>
            <a:ext cx="6201850" cy="362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613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Large overlap between profit and chain statuses</a:t>
            </a:r>
            <a:endParaRPr/>
          </a:p>
        </p:txBody>
      </p:sp>
      <p:pic>
        <p:nvPicPr>
          <p:cNvPr id="148" name="Google Shape;148;p25"/>
          <p:cNvPicPr preferRelativeResize="0"/>
          <p:nvPr/>
        </p:nvPicPr>
        <p:blipFill>
          <a:blip r:embed="rId3">
            <a:alphaModFix/>
          </a:blip>
          <a:stretch>
            <a:fillRect/>
          </a:stretch>
        </p:blipFill>
        <p:spPr>
          <a:xfrm>
            <a:off x="464100" y="1582825"/>
            <a:ext cx="3941064" cy="2743200"/>
          </a:xfrm>
          <a:prstGeom prst="rect">
            <a:avLst/>
          </a:prstGeom>
          <a:noFill/>
          <a:ln>
            <a:noFill/>
          </a:ln>
        </p:spPr>
      </p:pic>
      <p:pic>
        <p:nvPicPr>
          <p:cNvPr id="149" name="Google Shape;149;p25"/>
          <p:cNvPicPr preferRelativeResize="0"/>
          <p:nvPr/>
        </p:nvPicPr>
        <p:blipFill>
          <a:blip r:embed="rId4">
            <a:alphaModFix/>
          </a:blip>
          <a:stretch>
            <a:fillRect/>
          </a:stretch>
        </p:blipFill>
        <p:spPr>
          <a:xfrm>
            <a:off x="5031450" y="1582825"/>
            <a:ext cx="3648456"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Overview</a:t>
            </a:r>
            <a:endParaRPr/>
          </a:p>
        </p:txBody>
      </p:sp>
      <p:sp>
        <p:nvSpPr>
          <p:cNvPr id="155" name="Google Shape;155;p26"/>
          <p:cNvSpPr txBox="1"/>
          <p:nvPr>
            <p:ph idx="1" type="body"/>
          </p:nvPr>
        </p:nvSpPr>
        <p:spPr>
          <a:xfrm>
            <a:off x="311700" y="1301575"/>
            <a:ext cx="8520600" cy="809700"/>
          </a:xfrm>
          <a:prstGeom prst="rect">
            <a:avLst/>
          </a:prstGeom>
          <a:solidFill>
            <a:srgbClr val="CFE2F3"/>
          </a:solidFill>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400">
                <a:solidFill>
                  <a:srgbClr val="000000"/>
                </a:solidFill>
              </a:rPr>
              <a:t>Supervised learning: Star Rating label</a:t>
            </a:r>
            <a:endParaRPr sz="2400">
              <a:solidFill>
                <a:srgbClr val="000000"/>
              </a:solidFill>
            </a:endParaRPr>
          </a:p>
        </p:txBody>
      </p:sp>
      <p:sp>
        <p:nvSpPr>
          <p:cNvPr id="156" name="Google Shape;156;p26"/>
          <p:cNvSpPr txBox="1"/>
          <p:nvPr>
            <p:ph idx="1" type="body"/>
          </p:nvPr>
        </p:nvSpPr>
        <p:spPr>
          <a:xfrm>
            <a:off x="311700" y="2921940"/>
            <a:ext cx="8520600" cy="809700"/>
          </a:xfrm>
          <a:prstGeom prst="rect">
            <a:avLst/>
          </a:prstGeom>
          <a:solidFill>
            <a:srgbClr val="6FA8DC"/>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000000"/>
                </a:solidFill>
              </a:rPr>
              <a:t>Imbalanced: Majority of centers have 3, 4, or 5 stars</a:t>
            </a:r>
            <a:endParaRPr sz="2400">
              <a:solidFill>
                <a:srgbClr val="000000"/>
              </a:solidFill>
            </a:endParaRPr>
          </a:p>
        </p:txBody>
      </p:sp>
      <p:sp>
        <p:nvSpPr>
          <p:cNvPr id="157" name="Google Shape;157;p26"/>
          <p:cNvSpPr txBox="1"/>
          <p:nvPr>
            <p:ph idx="1" type="body"/>
          </p:nvPr>
        </p:nvSpPr>
        <p:spPr>
          <a:xfrm>
            <a:off x="311700" y="3731748"/>
            <a:ext cx="8520600" cy="809700"/>
          </a:xfrm>
          <a:prstGeom prst="rect">
            <a:avLst/>
          </a:prstGeom>
          <a:solidFill>
            <a:srgbClr val="3D85C6"/>
          </a:solidFill>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400">
                <a:solidFill>
                  <a:srgbClr val="000000"/>
                </a:solidFill>
              </a:rPr>
              <a:t>Tools: Scikit-learn, GXBoost</a:t>
            </a:r>
            <a:endParaRPr sz="2400">
              <a:solidFill>
                <a:srgbClr val="000000"/>
              </a:solidFill>
            </a:endParaRPr>
          </a:p>
        </p:txBody>
      </p:sp>
      <p:sp>
        <p:nvSpPr>
          <p:cNvPr id="158" name="Google Shape;158;p26"/>
          <p:cNvSpPr txBox="1"/>
          <p:nvPr>
            <p:ph idx="1" type="body"/>
          </p:nvPr>
        </p:nvSpPr>
        <p:spPr>
          <a:xfrm>
            <a:off x="311700" y="2111383"/>
            <a:ext cx="8520600" cy="809700"/>
          </a:xfrm>
          <a:prstGeom prst="rect">
            <a:avLst/>
          </a:prstGeom>
          <a:solidFill>
            <a:srgbClr val="9FC5E8"/>
          </a:solidFill>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400">
                <a:solidFill>
                  <a:srgbClr val="000000"/>
                </a:solidFill>
              </a:rPr>
              <a:t>Multiclass classification: 5 star classes</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Modeling Steps</a:t>
            </a:r>
            <a:endParaRPr>
              <a:solidFill>
                <a:srgbClr val="999999"/>
              </a:solidFill>
            </a:endParaRPr>
          </a:p>
        </p:txBody>
      </p:sp>
      <p:grpSp>
        <p:nvGrpSpPr>
          <p:cNvPr id="164" name="Google Shape;164;p27"/>
          <p:cNvGrpSpPr/>
          <p:nvPr/>
        </p:nvGrpSpPr>
        <p:grpSpPr>
          <a:xfrm>
            <a:off x="0" y="1266189"/>
            <a:ext cx="2726700" cy="3482836"/>
            <a:chOff x="0" y="1189989"/>
            <a:chExt cx="2726700" cy="3482836"/>
          </a:xfrm>
        </p:grpSpPr>
        <p:sp>
          <p:nvSpPr>
            <p:cNvPr id="165" name="Google Shape;165;p27"/>
            <p:cNvSpPr/>
            <p:nvPr/>
          </p:nvSpPr>
          <p:spPr>
            <a:xfrm>
              <a:off x="0" y="1189989"/>
              <a:ext cx="27267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Preprocessing</a:t>
              </a:r>
              <a:endParaRPr sz="1600">
                <a:solidFill>
                  <a:srgbClr val="FFFFFF"/>
                </a:solidFill>
                <a:latin typeface="Roboto"/>
                <a:ea typeface="Roboto"/>
                <a:cs typeface="Roboto"/>
                <a:sym typeface="Roboto"/>
              </a:endParaRPr>
            </a:p>
          </p:txBody>
        </p:sp>
        <p:sp>
          <p:nvSpPr>
            <p:cNvPr id="166" name="Google Shape;166;p27"/>
            <p:cNvSpPr txBox="1"/>
            <p:nvPr/>
          </p:nvSpPr>
          <p:spPr>
            <a:xfrm>
              <a:off x="311700" y="2057125"/>
              <a:ext cx="2004300" cy="26157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Label encoding</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Standardize and remove outliers</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Data split (75% train, 25% test)</a:t>
              </a:r>
              <a:endParaRPr sz="1600">
                <a:solidFill>
                  <a:srgbClr val="FFFFFF"/>
                </a:solidFill>
                <a:latin typeface="Roboto"/>
                <a:ea typeface="Roboto"/>
                <a:cs typeface="Roboto"/>
                <a:sym typeface="Roboto"/>
              </a:endParaRPr>
            </a:p>
          </p:txBody>
        </p:sp>
      </p:grpSp>
      <p:grpSp>
        <p:nvGrpSpPr>
          <p:cNvPr id="167" name="Google Shape;167;p27"/>
          <p:cNvGrpSpPr/>
          <p:nvPr/>
        </p:nvGrpSpPr>
        <p:grpSpPr>
          <a:xfrm>
            <a:off x="2263425" y="1265975"/>
            <a:ext cx="2541300" cy="3483050"/>
            <a:chOff x="2263425" y="1189775"/>
            <a:chExt cx="2541300" cy="3483050"/>
          </a:xfrm>
        </p:grpSpPr>
        <p:sp>
          <p:nvSpPr>
            <p:cNvPr id="168" name="Google Shape;168;p27"/>
            <p:cNvSpPr/>
            <p:nvPr/>
          </p:nvSpPr>
          <p:spPr>
            <a:xfrm>
              <a:off x="2263425" y="1189775"/>
              <a:ext cx="2541300" cy="6690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Hyperparameter Tuning</a:t>
              </a:r>
              <a:endParaRPr sz="1600">
                <a:solidFill>
                  <a:srgbClr val="FFFFFF"/>
                </a:solidFill>
                <a:latin typeface="Roboto"/>
                <a:ea typeface="Roboto"/>
                <a:cs typeface="Roboto"/>
                <a:sym typeface="Roboto"/>
              </a:endParaRPr>
            </a:p>
          </p:txBody>
        </p:sp>
        <p:sp>
          <p:nvSpPr>
            <p:cNvPr id="169" name="Google Shape;169;p27"/>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Parameters and ranges</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F1  score with micro-average</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Randomized Search with 5 cv</a:t>
              </a:r>
              <a:endParaRPr sz="1600">
                <a:solidFill>
                  <a:srgbClr val="FFFFFF"/>
                </a:solidFill>
                <a:latin typeface="Average"/>
                <a:ea typeface="Average"/>
                <a:cs typeface="Average"/>
                <a:sym typeface="Average"/>
              </a:endParaRPr>
            </a:p>
            <a:p>
              <a:pPr indent="0" lvl="0" marL="914400" rtl="0" algn="l">
                <a:lnSpc>
                  <a:spcPct val="115000"/>
                </a:lnSpc>
                <a:spcBef>
                  <a:spcPts val="1600"/>
                </a:spcBef>
                <a:spcAft>
                  <a:spcPts val="1600"/>
                </a:spcAft>
                <a:buNone/>
              </a:pPr>
              <a:r>
                <a:t/>
              </a:r>
              <a:endParaRPr sz="1600">
                <a:solidFill>
                  <a:srgbClr val="FFFFFF"/>
                </a:solidFill>
                <a:latin typeface="Roboto"/>
                <a:ea typeface="Roboto"/>
                <a:cs typeface="Roboto"/>
                <a:sym typeface="Roboto"/>
              </a:endParaRPr>
            </a:p>
          </p:txBody>
        </p:sp>
      </p:grpSp>
      <p:grpSp>
        <p:nvGrpSpPr>
          <p:cNvPr id="170" name="Google Shape;170;p27"/>
          <p:cNvGrpSpPr/>
          <p:nvPr/>
        </p:nvGrpSpPr>
        <p:grpSpPr>
          <a:xfrm>
            <a:off x="4329974" y="1265975"/>
            <a:ext cx="2541300" cy="3483050"/>
            <a:chOff x="4329974" y="1189775"/>
            <a:chExt cx="2541300" cy="3483050"/>
          </a:xfrm>
        </p:grpSpPr>
        <p:sp>
          <p:nvSpPr>
            <p:cNvPr id="171" name="Google Shape;171;p27"/>
            <p:cNvSpPr/>
            <p:nvPr/>
          </p:nvSpPr>
          <p:spPr>
            <a:xfrm>
              <a:off x="4329974" y="1189775"/>
              <a:ext cx="25413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Build Model</a:t>
              </a:r>
              <a:endParaRPr sz="1600">
                <a:solidFill>
                  <a:srgbClr val="FFFFFF"/>
                </a:solidFill>
                <a:latin typeface="Roboto"/>
                <a:ea typeface="Roboto"/>
                <a:cs typeface="Roboto"/>
                <a:sym typeface="Roboto"/>
              </a:endParaRPr>
            </a:p>
          </p:txBody>
        </p:sp>
        <p:sp>
          <p:nvSpPr>
            <p:cNvPr id="172" name="Google Shape;172;p27"/>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Optimized parameters</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Fit &amp; predict model</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Find runtime</a:t>
              </a:r>
              <a:endParaRPr sz="1600">
                <a:solidFill>
                  <a:srgbClr val="FFFFFF"/>
                </a:solidFill>
                <a:latin typeface="Average"/>
                <a:ea typeface="Average"/>
                <a:cs typeface="Average"/>
                <a:sym typeface="Average"/>
              </a:endParaRPr>
            </a:p>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Classification report</a:t>
              </a:r>
              <a:endParaRPr sz="1600">
                <a:solidFill>
                  <a:srgbClr val="FFFFFF"/>
                </a:solidFill>
                <a:latin typeface="Roboto"/>
                <a:ea typeface="Roboto"/>
                <a:cs typeface="Roboto"/>
                <a:sym typeface="Roboto"/>
              </a:endParaRPr>
            </a:p>
          </p:txBody>
        </p:sp>
      </p:grpSp>
      <p:grpSp>
        <p:nvGrpSpPr>
          <p:cNvPr id="173" name="Google Shape;173;p27"/>
          <p:cNvGrpSpPr/>
          <p:nvPr/>
        </p:nvGrpSpPr>
        <p:grpSpPr>
          <a:xfrm>
            <a:off x="6396739" y="1265975"/>
            <a:ext cx="2541300" cy="3483050"/>
            <a:chOff x="6396739" y="1189775"/>
            <a:chExt cx="2541300" cy="3483050"/>
          </a:xfrm>
        </p:grpSpPr>
        <p:sp>
          <p:nvSpPr>
            <p:cNvPr id="174" name="Google Shape;174;p27"/>
            <p:cNvSpPr/>
            <p:nvPr/>
          </p:nvSpPr>
          <p:spPr>
            <a:xfrm>
              <a:off x="6396739" y="1189775"/>
              <a:ext cx="25413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Cross Validate</a:t>
              </a:r>
              <a:endParaRPr sz="1600">
                <a:solidFill>
                  <a:srgbClr val="FFFFFF"/>
                </a:solidFill>
                <a:latin typeface="Roboto"/>
                <a:ea typeface="Roboto"/>
                <a:cs typeface="Roboto"/>
                <a:sym typeface="Roboto"/>
              </a:endParaRPr>
            </a:p>
          </p:txBody>
        </p:sp>
        <p:sp>
          <p:nvSpPr>
            <p:cNvPr id="175" name="Google Shape;175;p27"/>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FFFFFF"/>
                </a:buClr>
                <a:buSzPts val="1600"/>
                <a:buFont typeface="Average"/>
                <a:buChar char="●"/>
              </a:pPr>
              <a:r>
                <a:rPr lang="en" sz="1600">
                  <a:solidFill>
                    <a:srgbClr val="FFFFFF"/>
                  </a:solidFill>
                  <a:latin typeface="Average"/>
                  <a:ea typeface="Average"/>
                  <a:cs typeface="Average"/>
                  <a:sym typeface="Average"/>
                </a:rPr>
                <a:t>Run cross validation on optimized model</a:t>
              </a:r>
              <a:endParaRPr sz="1600">
                <a:solidFill>
                  <a:srgbClr val="FFFFFF"/>
                </a:solidFill>
                <a:latin typeface="Roboto"/>
                <a:ea typeface="Roboto"/>
                <a:cs typeface="Roboto"/>
                <a:sym typeface="Roboto"/>
              </a:endParaRPr>
            </a:p>
          </p:txBody>
        </p:sp>
      </p:grpSp>
      <p:sp>
        <p:nvSpPr>
          <p:cNvPr id="176" name="Google Shape;176;p27"/>
          <p:cNvSpPr txBox="1"/>
          <p:nvPr/>
        </p:nvSpPr>
        <p:spPr>
          <a:xfrm>
            <a:off x="3301350" y="4415125"/>
            <a:ext cx="2541300" cy="4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500">
                <a:solidFill>
                  <a:srgbClr val="B7B7B7"/>
                </a:solidFill>
                <a:latin typeface="Average"/>
                <a:ea typeface="Average"/>
                <a:cs typeface="Average"/>
                <a:sym typeface="Average"/>
              </a:rPr>
              <a:t>Repeat for each model</a:t>
            </a:r>
            <a:endParaRPr i="1" sz="1500">
              <a:solidFill>
                <a:srgbClr val="B7B7B7"/>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Model Performance</a:t>
            </a:r>
            <a:endParaRPr>
              <a:solidFill>
                <a:srgbClr val="B7B7B7"/>
              </a:solidFill>
            </a:endParaRPr>
          </a:p>
        </p:txBody>
      </p:sp>
      <p:sp>
        <p:nvSpPr>
          <p:cNvPr id="182" name="Google Shape;182;p28"/>
          <p:cNvSpPr txBox="1"/>
          <p:nvPr>
            <p:ph idx="1" type="body"/>
          </p:nvPr>
        </p:nvSpPr>
        <p:spPr>
          <a:xfrm>
            <a:off x="6174900" y="1017750"/>
            <a:ext cx="26574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Random Forest and Gradient Boosting have similar scores</a:t>
            </a:r>
            <a:endParaRPr sz="1100">
              <a:solidFill>
                <a:srgbClr val="FFFFFF"/>
              </a:solidFill>
            </a:endParaRPr>
          </a:p>
          <a:p>
            <a:pPr indent="0" lvl="0" marL="0" rtl="0" algn="l">
              <a:spcBef>
                <a:spcPts val="1600"/>
              </a:spcBef>
              <a:spcAft>
                <a:spcPts val="0"/>
              </a:spcAft>
              <a:buNone/>
            </a:pPr>
            <a:r>
              <a:rPr lang="en">
                <a:solidFill>
                  <a:srgbClr val="FFFFFF"/>
                </a:solidFill>
              </a:rPr>
              <a:t>Random forest runs faster </a:t>
            </a:r>
            <a:endParaRPr>
              <a:solidFill>
                <a:srgbClr val="FFFFFF"/>
              </a:solidFill>
            </a:endParaRPr>
          </a:p>
          <a:p>
            <a:pPr indent="0" lvl="0" marL="0" rtl="0" algn="ctr">
              <a:spcBef>
                <a:spcPts val="1600"/>
              </a:spcBef>
              <a:spcAft>
                <a:spcPts val="1600"/>
              </a:spcAft>
              <a:buNone/>
            </a:pPr>
            <a:r>
              <a:rPr b="1" lang="en" sz="3100">
                <a:solidFill>
                  <a:srgbClr val="FFFFFF"/>
                </a:solidFill>
              </a:rPr>
              <a:t>Random Forest Best Model</a:t>
            </a:r>
            <a:endParaRPr b="1" sz="3100">
              <a:solidFill>
                <a:srgbClr val="FFFFFF"/>
              </a:solidFill>
            </a:endParaRPr>
          </a:p>
        </p:txBody>
      </p:sp>
      <p:pic>
        <p:nvPicPr>
          <p:cNvPr id="183" name="Google Shape;183;p28"/>
          <p:cNvPicPr preferRelativeResize="0"/>
          <p:nvPr/>
        </p:nvPicPr>
        <p:blipFill>
          <a:blip r:embed="rId3">
            <a:alphaModFix/>
          </a:blip>
          <a:stretch>
            <a:fillRect/>
          </a:stretch>
        </p:blipFill>
        <p:spPr>
          <a:xfrm>
            <a:off x="420100" y="1017725"/>
            <a:ext cx="5683799" cy="375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pic>
        <p:nvPicPr>
          <p:cNvPr id="189" name="Google Shape;189;p29"/>
          <p:cNvPicPr preferRelativeResize="0"/>
          <p:nvPr/>
        </p:nvPicPr>
        <p:blipFill>
          <a:blip r:embed="rId3">
            <a:alphaModFix/>
          </a:blip>
          <a:stretch>
            <a:fillRect/>
          </a:stretch>
        </p:blipFill>
        <p:spPr>
          <a:xfrm>
            <a:off x="311700" y="1283881"/>
            <a:ext cx="8520600" cy="31153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681300" y="665250"/>
            <a:ext cx="1781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7B7B7"/>
                </a:solidFill>
              </a:rPr>
              <a:t>Constraints</a:t>
            </a:r>
            <a:endParaRPr>
              <a:solidFill>
                <a:srgbClr val="B7B7B7"/>
              </a:solidFill>
            </a:endParaRPr>
          </a:p>
        </p:txBody>
      </p:sp>
      <p:sp>
        <p:nvSpPr>
          <p:cNvPr id="195" name="Google Shape;195;p30"/>
          <p:cNvSpPr txBox="1"/>
          <p:nvPr>
            <p:ph idx="1" type="body"/>
          </p:nvPr>
        </p:nvSpPr>
        <p:spPr>
          <a:xfrm>
            <a:off x="4089050" y="1593150"/>
            <a:ext cx="4847400" cy="29565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Only patients treated at dialysis centers</a:t>
            </a:r>
            <a:endParaRPr sz="2000">
              <a:solidFill>
                <a:srgbClr val="FFFFFF"/>
              </a:solidFill>
            </a:endParaRPr>
          </a:p>
          <a:p>
            <a:pPr indent="-355600" lvl="0" marL="457200" rtl="0" algn="l">
              <a:spcBef>
                <a:spcPts val="1000"/>
              </a:spcBef>
              <a:spcAft>
                <a:spcPts val="0"/>
              </a:spcAft>
              <a:buClr>
                <a:srgbClr val="FFFFFF"/>
              </a:buClr>
              <a:buSzPts val="2000"/>
              <a:buChar char="●"/>
            </a:pPr>
            <a:r>
              <a:rPr lang="en" sz="2000">
                <a:solidFill>
                  <a:srgbClr val="FFFFFF"/>
                </a:solidFill>
              </a:rPr>
              <a:t>Only centers registered by Medicare </a:t>
            </a:r>
            <a:endParaRPr sz="2000">
              <a:solidFill>
                <a:srgbClr val="FFFFFF"/>
              </a:solidFill>
            </a:endParaRPr>
          </a:p>
          <a:p>
            <a:pPr indent="-355600" lvl="0" marL="457200" rtl="0" algn="l">
              <a:spcBef>
                <a:spcPts val="1000"/>
              </a:spcBef>
              <a:spcAft>
                <a:spcPts val="0"/>
              </a:spcAft>
              <a:buClr>
                <a:srgbClr val="FFFFFF"/>
              </a:buClr>
              <a:buSzPts val="2000"/>
              <a:buChar char="●"/>
            </a:pPr>
            <a:r>
              <a:rPr lang="en" sz="2000">
                <a:solidFill>
                  <a:srgbClr val="FFFFFF"/>
                </a:solidFill>
              </a:rPr>
              <a:t>Health factors unrelated to dialysis</a:t>
            </a:r>
            <a:endParaRPr sz="2000">
              <a:solidFill>
                <a:srgbClr val="FFFFFF"/>
              </a:solidFill>
            </a:endParaRPr>
          </a:p>
          <a:p>
            <a:pPr indent="-355600" lvl="0" marL="457200" rtl="0" algn="l">
              <a:spcBef>
                <a:spcPts val="1000"/>
              </a:spcBef>
              <a:spcAft>
                <a:spcPts val="0"/>
              </a:spcAft>
              <a:buClr>
                <a:srgbClr val="FFFFFF"/>
              </a:buClr>
              <a:buSzPts val="2000"/>
              <a:buChar char="●"/>
            </a:pPr>
            <a:r>
              <a:rPr lang="en" sz="2000">
                <a:solidFill>
                  <a:srgbClr val="FFFFFF"/>
                </a:solidFill>
              </a:rPr>
              <a:t>Insufficient pediatric information </a:t>
            </a:r>
            <a:endParaRPr sz="2000">
              <a:solidFill>
                <a:srgbClr val="FFFFFF"/>
              </a:solidFill>
            </a:endParaRPr>
          </a:p>
          <a:p>
            <a:pPr indent="-355600" lvl="0" marL="457200" rtl="0" algn="l">
              <a:spcBef>
                <a:spcPts val="1000"/>
              </a:spcBef>
              <a:spcAft>
                <a:spcPts val="0"/>
              </a:spcAft>
              <a:buClr>
                <a:srgbClr val="FFFFFF"/>
              </a:buClr>
              <a:buSzPts val="2000"/>
              <a:buChar char="●"/>
            </a:pPr>
            <a:r>
              <a:rPr lang="en" sz="2000">
                <a:solidFill>
                  <a:srgbClr val="FFFFFF"/>
                </a:solidFill>
              </a:rPr>
              <a:t>Waste removed via dialysis broad term</a:t>
            </a:r>
            <a:endParaRPr sz="2000">
              <a:solidFill>
                <a:srgbClr val="FFFFFF"/>
              </a:solidFill>
            </a:endParaRPr>
          </a:p>
          <a:p>
            <a:pPr indent="-355600" lvl="0" marL="457200" rtl="0" algn="l">
              <a:spcBef>
                <a:spcPts val="1000"/>
              </a:spcBef>
              <a:spcAft>
                <a:spcPts val="1000"/>
              </a:spcAft>
              <a:buClr>
                <a:srgbClr val="FFFFFF"/>
              </a:buClr>
              <a:buSzPts val="2000"/>
              <a:buChar char="●"/>
            </a:pPr>
            <a:r>
              <a:rPr lang="en" sz="2000">
                <a:solidFill>
                  <a:srgbClr val="FFFFFF"/>
                </a:solidFill>
              </a:rPr>
              <a:t>Overlap between health statistics</a:t>
            </a:r>
            <a:endParaRPr>
              <a:solidFill>
                <a:srgbClr val="FFFFFF"/>
              </a:solidFill>
            </a:endParaRPr>
          </a:p>
        </p:txBody>
      </p:sp>
      <p:pic>
        <p:nvPicPr>
          <p:cNvPr id="196" name="Google Shape;196;p30"/>
          <p:cNvPicPr preferRelativeResize="0"/>
          <p:nvPr/>
        </p:nvPicPr>
        <p:blipFill>
          <a:blip r:embed="rId3">
            <a:alphaModFix/>
          </a:blip>
          <a:stretch>
            <a:fillRect/>
          </a:stretch>
        </p:blipFill>
        <p:spPr>
          <a:xfrm>
            <a:off x="207550" y="1807275"/>
            <a:ext cx="3798000" cy="25282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Ideas to Improve Model Performance</a:t>
            </a:r>
            <a:endParaRPr>
              <a:solidFill>
                <a:srgbClr val="999999"/>
              </a:solidFill>
            </a:endParaRPr>
          </a:p>
        </p:txBody>
      </p:sp>
      <p:sp>
        <p:nvSpPr>
          <p:cNvPr id="202" name="Google Shape;202;p31"/>
          <p:cNvSpPr txBox="1"/>
          <p:nvPr>
            <p:ph idx="1" type="body"/>
          </p:nvPr>
        </p:nvSpPr>
        <p:spPr>
          <a:xfrm>
            <a:off x="311700" y="1378325"/>
            <a:ext cx="4260300" cy="3257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Further hyperparameter tuning</a:t>
            </a:r>
            <a:endParaRPr>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Find most important features in determining percent waste removed </a:t>
            </a:r>
            <a:endParaRPr>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Gather pediatric patient information</a:t>
            </a:r>
            <a:endParaRPr>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Directly link patient demographics to dialysis centers</a:t>
            </a:r>
            <a:endParaRPr>
              <a:solidFill>
                <a:srgbClr val="FFFFFF"/>
              </a:solidFill>
            </a:endParaRPr>
          </a:p>
          <a:p>
            <a:pPr indent="-342900" lvl="0" marL="457200" rtl="0" algn="l">
              <a:spcBef>
                <a:spcPts val="1000"/>
              </a:spcBef>
              <a:spcAft>
                <a:spcPts val="1000"/>
              </a:spcAft>
              <a:buClr>
                <a:srgbClr val="FFFFFF"/>
              </a:buClr>
              <a:buSzPts val="1800"/>
              <a:buChar char="●"/>
            </a:pPr>
            <a:r>
              <a:rPr lang="en">
                <a:solidFill>
                  <a:srgbClr val="FFFFFF"/>
                </a:solidFill>
              </a:rPr>
              <a:t>Find dialysis center explained reasoning for star rating </a:t>
            </a:r>
            <a:endParaRPr>
              <a:solidFill>
                <a:srgbClr val="FFFFFF"/>
              </a:solidFill>
            </a:endParaRPr>
          </a:p>
        </p:txBody>
      </p:sp>
      <p:pic>
        <p:nvPicPr>
          <p:cNvPr id="203" name="Google Shape;203;p31"/>
          <p:cNvPicPr preferRelativeResize="0"/>
          <p:nvPr/>
        </p:nvPicPr>
        <p:blipFill>
          <a:blip r:embed="rId3">
            <a:alphaModFix/>
          </a:blip>
          <a:stretch>
            <a:fillRect/>
          </a:stretch>
        </p:blipFill>
        <p:spPr>
          <a:xfrm>
            <a:off x="4572000" y="1584775"/>
            <a:ext cx="4267200" cy="284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52500" y="312900"/>
            <a:ext cx="57549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Dialysis</a:t>
            </a:r>
            <a:endParaRPr/>
          </a:p>
        </p:txBody>
      </p:sp>
      <p:sp>
        <p:nvSpPr>
          <p:cNvPr id="66" name="Google Shape;66;p14"/>
          <p:cNvSpPr txBox="1"/>
          <p:nvPr>
            <p:ph idx="4294967295" type="body"/>
          </p:nvPr>
        </p:nvSpPr>
        <p:spPr>
          <a:xfrm>
            <a:off x="5903850" y="1682088"/>
            <a:ext cx="3077400" cy="2800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Needed in end stage kidney failure</a:t>
            </a:r>
            <a:endParaRPr sz="2300"/>
          </a:p>
          <a:p>
            <a:pPr indent="-374650" lvl="0" marL="457200" rtl="0" algn="l">
              <a:spcBef>
                <a:spcPts val="0"/>
              </a:spcBef>
              <a:spcAft>
                <a:spcPts val="0"/>
              </a:spcAft>
              <a:buSzPts val="2300"/>
              <a:buChar char="●"/>
            </a:pPr>
            <a:r>
              <a:rPr lang="en" sz="2300"/>
              <a:t>Performed in various settings</a:t>
            </a:r>
            <a:endParaRPr sz="2300"/>
          </a:p>
          <a:p>
            <a:pPr indent="-374650" lvl="0" marL="457200" rtl="0" algn="l">
              <a:spcBef>
                <a:spcPts val="0"/>
              </a:spcBef>
              <a:spcAft>
                <a:spcPts val="0"/>
              </a:spcAft>
              <a:buSzPts val="2300"/>
              <a:buChar char="●"/>
            </a:pPr>
            <a:r>
              <a:rPr lang="en" sz="2300"/>
              <a:t>Profit or Non-Profit</a:t>
            </a:r>
            <a:endParaRPr sz="2300"/>
          </a:p>
          <a:p>
            <a:pPr indent="-374650" lvl="0" marL="457200" rtl="0" algn="l">
              <a:spcBef>
                <a:spcPts val="0"/>
              </a:spcBef>
              <a:spcAft>
                <a:spcPts val="0"/>
              </a:spcAft>
              <a:buSzPts val="2300"/>
              <a:buChar char="●"/>
            </a:pPr>
            <a:r>
              <a:rPr lang="en" sz="2300"/>
              <a:t>Some chains</a:t>
            </a:r>
            <a:endParaRPr sz="2300"/>
          </a:p>
        </p:txBody>
      </p:sp>
      <p:pic>
        <p:nvPicPr>
          <p:cNvPr id="67" name="Google Shape;67;p14"/>
          <p:cNvPicPr preferRelativeResize="0"/>
          <p:nvPr/>
        </p:nvPicPr>
        <p:blipFill>
          <a:blip r:embed="rId3">
            <a:alphaModFix/>
          </a:blip>
          <a:stretch>
            <a:fillRect/>
          </a:stretch>
        </p:blipFill>
        <p:spPr>
          <a:xfrm>
            <a:off x="152500" y="1173900"/>
            <a:ext cx="5497200" cy="366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0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1000"/>
                                        <p:tgtEl>
                                          <p:spTgt spid="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830350" y="458225"/>
            <a:ext cx="183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7B7B7"/>
                </a:solidFill>
              </a:rPr>
              <a:t>Conclusions</a:t>
            </a:r>
            <a:endParaRPr>
              <a:solidFill>
                <a:srgbClr val="B7B7B7"/>
              </a:solidFill>
            </a:endParaRPr>
          </a:p>
        </p:txBody>
      </p:sp>
      <p:sp>
        <p:nvSpPr>
          <p:cNvPr id="209" name="Google Shape;209;p32"/>
          <p:cNvSpPr txBox="1"/>
          <p:nvPr>
            <p:ph idx="1" type="body"/>
          </p:nvPr>
        </p:nvSpPr>
        <p:spPr>
          <a:xfrm>
            <a:off x="4102450" y="1389550"/>
            <a:ext cx="4962000" cy="3079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Used 8 features (from star rating definition) </a:t>
            </a:r>
            <a:endParaRPr>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Ran 5 supervised, multiclass classifiers</a:t>
            </a:r>
            <a:endParaRPr>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Random Forest best model</a:t>
            </a:r>
            <a:endParaRPr>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75%/25% train/test split: </a:t>
            </a:r>
            <a:endParaRPr>
              <a:solidFill>
                <a:srgbClr val="FFFFFF"/>
              </a:solidFill>
            </a:endParaRPr>
          </a:p>
          <a:p>
            <a:pPr indent="-330200" lvl="1" marL="914400" rtl="0" algn="l">
              <a:lnSpc>
                <a:spcPct val="115000"/>
              </a:lnSpc>
              <a:spcBef>
                <a:spcPts val="0"/>
              </a:spcBef>
              <a:spcAft>
                <a:spcPts val="0"/>
              </a:spcAft>
              <a:buClr>
                <a:srgbClr val="FFFFFF"/>
              </a:buClr>
              <a:buSzPts val="1600"/>
              <a:buChar char="○"/>
            </a:pPr>
            <a:r>
              <a:rPr lang="en" sz="1600">
                <a:solidFill>
                  <a:srgbClr val="FFFFFF"/>
                </a:solidFill>
              </a:rPr>
              <a:t>F1 test score = 0.802782</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Runtime = 4.711022</a:t>
            </a:r>
            <a:endParaRPr sz="1600">
              <a:solidFill>
                <a:srgbClr val="FFFFFF"/>
              </a:solidFill>
            </a:endParaRPr>
          </a:p>
          <a:p>
            <a:pPr indent="-342900" lvl="0" marL="457200" rtl="0" algn="l">
              <a:spcBef>
                <a:spcPts val="1000"/>
              </a:spcBef>
              <a:spcAft>
                <a:spcPts val="1000"/>
              </a:spcAft>
              <a:buClr>
                <a:srgbClr val="FFFFFF"/>
              </a:buClr>
              <a:buSzPts val="1800"/>
              <a:buChar char="●"/>
            </a:pPr>
            <a:r>
              <a:rPr lang="en">
                <a:solidFill>
                  <a:srgbClr val="FFFFFF"/>
                </a:solidFill>
              </a:rPr>
              <a:t>Modeling can be improved with </a:t>
            </a:r>
            <a:r>
              <a:rPr lang="en">
                <a:solidFill>
                  <a:srgbClr val="FFFFFF"/>
                </a:solidFill>
              </a:rPr>
              <a:t>further</a:t>
            </a:r>
            <a:r>
              <a:rPr lang="en">
                <a:solidFill>
                  <a:srgbClr val="FFFFFF"/>
                </a:solidFill>
              </a:rPr>
              <a:t> tuning &amp; research</a:t>
            </a:r>
            <a:endParaRPr>
              <a:solidFill>
                <a:srgbClr val="FFFFFF"/>
              </a:solidFill>
            </a:endParaRPr>
          </a:p>
        </p:txBody>
      </p:sp>
      <p:pic>
        <p:nvPicPr>
          <p:cNvPr id="210" name="Google Shape;210;p32"/>
          <p:cNvPicPr preferRelativeResize="0"/>
          <p:nvPr/>
        </p:nvPicPr>
        <p:blipFill>
          <a:blip r:embed="rId3">
            <a:alphaModFix/>
          </a:blip>
          <a:stretch>
            <a:fillRect/>
          </a:stretch>
        </p:blipFill>
        <p:spPr>
          <a:xfrm>
            <a:off x="214000" y="1632651"/>
            <a:ext cx="3888445" cy="259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13525" y="850350"/>
            <a:ext cx="8520600" cy="34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B7B7B7"/>
                </a:solidFill>
              </a:rPr>
              <a:t>How does an individual’s choice in dialysis center affect one’s kidney health?</a:t>
            </a:r>
            <a:endParaRPr sz="2300">
              <a:solidFill>
                <a:srgbClr val="B7B7B7"/>
              </a:solidFill>
            </a:endParaRPr>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How do dialysis centers differentiate from one another?</a:t>
            </a:r>
            <a:endParaRPr b="1"/>
          </a:p>
        </p:txBody>
      </p:sp>
      <p:sp>
        <p:nvSpPr>
          <p:cNvPr id="73" name="Google Shape;73;p15"/>
          <p:cNvSpPr txBox="1"/>
          <p:nvPr>
            <p:ph idx="1" type="body"/>
          </p:nvPr>
        </p:nvSpPr>
        <p:spPr>
          <a:xfrm>
            <a:off x="87300" y="4431750"/>
            <a:ext cx="8520600" cy="62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The Problem</a:t>
            </a:r>
            <a:endParaRPr sz="2600"/>
          </a:p>
        </p:txBody>
      </p:sp>
      <p:sp>
        <p:nvSpPr>
          <p:cNvPr id="74" name="Google Shape;74;p15"/>
          <p:cNvSpPr/>
          <p:nvPr/>
        </p:nvSpPr>
        <p:spPr>
          <a:xfrm>
            <a:off x="3929175" y="1867250"/>
            <a:ext cx="1089300" cy="82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55750" y="771475"/>
            <a:ext cx="277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Data Information</a:t>
            </a:r>
            <a:endParaRPr>
              <a:solidFill>
                <a:srgbClr val="999999"/>
              </a:solidFill>
            </a:endParaRPr>
          </a:p>
        </p:txBody>
      </p:sp>
      <p:sp>
        <p:nvSpPr>
          <p:cNvPr id="80" name="Google Shape;80;p16"/>
          <p:cNvSpPr txBox="1"/>
          <p:nvPr>
            <p:ph idx="1" type="body"/>
          </p:nvPr>
        </p:nvSpPr>
        <p:spPr>
          <a:xfrm>
            <a:off x="2973675" y="1043975"/>
            <a:ext cx="58698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Publisher: CMS</a:t>
            </a:r>
            <a:endParaRPr>
              <a:solidFill>
                <a:srgbClr val="FFFFFF"/>
              </a:solidFill>
            </a:endParaRPr>
          </a:p>
          <a:p>
            <a:pPr indent="0" lvl="0" marL="0" rtl="0" algn="ctr">
              <a:spcBef>
                <a:spcPts val="1600"/>
              </a:spcBef>
              <a:spcAft>
                <a:spcPts val="0"/>
              </a:spcAft>
              <a:buNone/>
            </a:pPr>
            <a:r>
              <a:rPr lang="en">
                <a:solidFill>
                  <a:srgbClr val="FFFFFF"/>
                </a:solidFill>
              </a:rPr>
              <a:t>Time period: </a:t>
            </a:r>
            <a:r>
              <a:rPr b="1" lang="en" sz="2600">
                <a:solidFill>
                  <a:srgbClr val="FFFFFF"/>
                </a:solidFill>
              </a:rPr>
              <a:t>01/01/2019 - 12/31/2019</a:t>
            </a:r>
            <a:endParaRPr b="1" sz="2600">
              <a:solidFill>
                <a:srgbClr val="FFFFFF"/>
              </a:solidFill>
            </a:endParaRPr>
          </a:p>
          <a:p>
            <a:pPr indent="0" lvl="0" marL="0" rtl="0" algn="ctr">
              <a:spcBef>
                <a:spcPts val="1600"/>
              </a:spcBef>
              <a:spcAft>
                <a:spcPts val="0"/>
              </a:spcAft>
              <a:buNone/>
            </a:pPr>
            <a:r>
              <a:rPr lang="en">
                <a:solidFill>
                  <a:srgbClr val="FFFFFF"/>
                </a:solidFill>
              </a:rPr>
              <a:t>Facilities: All registered with Medicare</a:t>
            </a:r>
            <a:endParaRPr>
              <a:solidFill>
                <a:srgbClr val="FFFFFF"/>
              </a:solidFill>
            </a:endParaRPr>
          </a:p>
          <a:p>
            <a:pPr indent="0" lvl="0" marL="0" rtl="0" algn="ctr">
              <a:spcBef>
                <a:spcPts val="1600"/>
              </a:spcBef>
              <a:spcAft>
                <a:spcPts val="0"/>
              </a:spcAft>
              <a:buNone/>
            </a:pPr>
            <a:r>
              <a:rPr lang="en">
                <a:solidFill>
                  <a:srgbClr val="FFFFFF"/>
                </a:solidFill>
              </a:rPr>
              <a:t>Number of dialysis centers: </a:t>
            </a:r>
            <a:r>
              <a:rPr b="1" lang="en" sz="2600">
                <a:solidFill>
                  <a:srgbClr val="FFFFFF"/>
                </a:solidFill>
              </a:rPr>
              <a:t>7724</a:t>
            </a:r>
            <a:endParaRPr b="1" sz="2600">
              <a:solidFill>
                <a:srgbClr val="FFFFFF"/>
              </a:solidFill>
            </a:endParaRPr>
          </a:p>
          <a:p>
            <a:pPr indent="0" lvl="0" marL="0" rtl="0" algn="ctr">
              <a:spcBef>
                <a:spcPts val="1600"/>
              </a:spcBef>
              <a:spcAft>
                <a:spcPts val="0"/>
              </a:spcAft>
              <a:buNone/>
            </a:pPr>
            <a:r>
              <a:rPr lang="en">
                <a:solidFill>
                  <a:srgbClr val="FFFFFF"/>
                </a:solidFill>
              </a:rPr>
              <a:t>Number of features: </a:t>
            </a:r>
            <a:r>
              <a:rPr b="1" lang="en" sz="2600">
                <a:solidFill>
                  <a:srgbClr val="FFFFFF"/>
                </a:solidFill>
              </a:rPr>
              <a:t>119</a:t>
            </a:r>
            <a:endParaRPr b="1" sz="2600">
              <a:solidFill>
                <a:srgbClr val="FFFFFF"/>
              </a:solidFill>
            </a:endParaRPr>
          </a:p>
          <a:p>
            <a:pPr indent="0" lvl="0" marL="0" rtl="0" algn="ctr">
              <a:spcBef>
                <a:spcPts val="1600"/>
              </a:spcBef>
              <a:spcAft>
                <a:spcPts val="1600"/>
              </a:spcAft>
              <a:buNone/>
            </a:pPr>
            <a:r>
              <a:rPr lang="en">
                <a:solidFill>
                  <a:srgbClr val="FFFFFF"/>
                </a:solidFill>
              </a:rPr>
              <a:t>File format: csv</a:t>
            </a:r>
            <a:endParaRPr>
              <a:solidFill>
                <a:srgbClr val="FFFFFF"/>
              </a:solidFill>
            </a:endParaRPr>
          </a:p>
        </p:txBody>
      </p:sp>
      <p:pic>
        <p:nvPicPr>
          <p:cNvPr id="81" name="Google Shape;81;p16"/>
          <p:cNvPicPr preferRelativeResize="0"/>
          <p:nvPr/>
        </p:nvPicPr>
        <p:blipFill>
          <a:blip r:embed="rId3">
            <a:alphaModFix/>
          </a:blip>
          <a:stretch>
            <a:fillRect/>
          </a:stretch>
        </p:blipFill>
        <p:spPr>
          <a:xfrm>
            <a:off x="267650" y="3439889"/>
            <a:ext cx="2861000" cy="143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8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Dialysis Facility Compare Star Program</a:t>
            </a:r>
            <a:endParaRPr>
              <a:solidFill>
                <a:srgbClr val="999999"/>
              </a:solidFill>
            </a:endParaRPr>
          </a:p>
        </p:txBody>
      </p:sp>
      <p:sp>
        <p:nvSpPr>
          <p:cNvPr id="87" name="Google Shape;87;p17"/>
          <p:cNvSpPr txBox="1"/>
          <p:nvPr>
            <p:ph idx="1" type="body"/>
          </p:nvPr>
        </p:nvSpPr>
        <p:spPr>
          <a:xfrm>
            <a:off x="687538" y="1210700"/>
            <a:ext cx="4535700" cy="3630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Mortality ratios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Hospitalizations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Blood transfusions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Incidents of hypercalcemia</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Percent waste removed</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Hemodialysis</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Peritoneal dialysis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Percentage AV fistulas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Percentage catheters (&gt; 90 days)</a:t>
            </a:r>
            <a:endParaRPr sz="2000">
              <a:solidFill>
                <a:srgbClr val="FFFFFF"/>
              </a:solidFill>
            </a:endParaRPr>
          </a:p>
        </p:txBody>
      </p:sp>
      <p:pic>
        <p:nvPicPr>
          <p:cNvPr id="88" name="Google Shape;88;p17"/>
          <p:cNvPicPr preferRelativeResize="0"/>
          <p:nvPr/>
        </p:nvPicPr>
        <p:blipFill rotWithShape="1">
          <a:blip r:embed="rId3">
            <a:alphaModFix/>
          </a:blip>
          <a:srcRect b="0" l="15589" r="20569" t="0"/>
          <a:stretch/>
        </p:blipFill>
        <p:spPr>
          <a:xfrm>
            <a:off x="5223338" y="1210700"/>
            <a:ext cx="3477974" cy="363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1000"/>
                                        <p:tgtEl>
                                          <p:spTgt spid="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1000"/>
                                        <p:tgtEl>
                                          <p:spTgt spid="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1000"/>
                                        <p:tgtEl>
                                          <p:spTgt spid="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1000"/>
                                        <p:tgtEl>
                                          <p:spTgt spid="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1000"/>
                                        <p:tgtEl>
                                          <p:spTgt spid="8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Exploration</a:t>
            </a:r>
            <a:endParaRPr/>
          </a:p>
        </p:txBody>
      </p:sp>
      <p:sp>
        <p:nvSpPr>
          <p:cNvPr id="94" name="Google Shape;94;p18"/>
          <p:cNvSpPr txBox="1"/>
          <p:nvPr>
            <p:ph idx="1" type="body"/>
          </p:nvPr>
        </p:nvSpPr>
        <p:spPr>
          <a:xfrm>
            <a:off x="311700" y="1304875"/>
            <a:ext cx="8520600" cy="1075500"/>
          </a:xfrm>
          <a:prstGeom prst="rect">
            <a:avLst/>
          </a:prstGeom>
          <a:solidFill>
            <a:srgbClr val="D9EAD3"/>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800">
                <a:solidFill>
                  <a:srgbClr val="000000"/>
                </a:solidFill>
              </a:rPr>
              <a:t>Health statistics &amp; star rating</a:t>
            </a:r>
            <a:endParaRPr sz="2800">
              <a:solidFill>
                <a:srgbClr val="000000"/>
              </a:solidFill>
            </a:endParaRPr>
          </a:p>
        </p:txBody>
      </p:sp>
      <p:sp>
        <p:nvSpPr>
          <p:cNvPr id="95" name="Google Shape;95;p18"/>
          <p:cNvSpPr txBox="1"/>
          <p:nvPr>
            <p:ph idx="1" type="body"/>
          </p:nvPr>
        </p:nvSpPr>
        <p:spPr>
          <a:xfrm>
            <a:off x="311700" y="2380375"/>
            <a:ext cx="8520600" cy="1075500"/>
          </a:xfrm>
          <a:prstGeom prst="rect">
            <a:avLst/>
          </a:prstGeom>
          <a:solidFill>
            <a:srgbClr val="B6D7A8"/>
          </a:solidFill>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800">
                <a:solidFill>
                  <a:srgbClr val="000000"/>
                </a:solidFill>
              </a:rPr>
              <a:t>B</a:t>
            </a:r>
            <a:r>
              <a:rPr lang="en" sz="2800">
                <a:solidFill>
                  <a:srgbClr val="000000"/>
                </a:solidFill>
              </a:rPr>
              <a:t>etween health statistics</a:t>
            </a:r>
            <a:endParaRPr sz="2800">
              <a:solidFill>
                <a:srgbClr val="000000"/>
              </a:solidFill>
            </a:endParaRPr>
          </a:p>
        </p:txBody>
      </p:sp>
      <p:sp>
        <p:nvSpPr>
          <p:cNvPr id="96" name="Google Shape;96;p18"/>
          <p:cNvSpPr txBox="1"/>
          <p:nvPr>
            <p:ph idx="1" type="body"/>
          </p:nvPr>
        </p:nvSpPr>
        <p:spPr>
          <a:xfrm>
            <a:off x="311700" y="3455875"/>
            <a:ext cx="8520600" cy="1075500"/>
          </a:xfrm>
          <a:prstGeom prst="rect">
            <a:avLst/>
          </a:prstGeom>
          <a:solidFill>
            <a:srgbClr val="93C47D"/>
          </a:solidFill>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800">
                <a:solidFill>
                  <a:srgbClr val="000000"/>
                </a:solidFill>
              </a:rPr>
              <a:t>Other feature to note</a:t>
            </a:r>
            <a:endParaRPr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770463" y="3454275"/>
            <a:ext cx="3305400" cy="10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999999"/>
                </a:solidFill>
              </a:rPr>
              <a:t>Blood measures of dialysis adequacy</a:t>
            </a:r>
            <a:endParaRPr sz="2600">
              <a:solidFill>
                <a:srgbClr val="999999"/>
              </a:solidFill>
            </a:endParaRPr>
          </a:p>
        </p:txBody>
      </p:sp>
      <p:sp>
        <p:nvSpPr>
          <p:cNvPr id="102" name="Google Shape;102;p19"/>
          <p:cNvSpPr txBox="1"/>
          <p:nvPr>
            <p:ph idx="1" type="body"/>
          </p:nvPr>
        </p:nvSpPr>
        <p:spPr>
          <a:xfrm>
            <a:off x="4885475" y="600875"/>
            <a:ext cx="3792900" cy="128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100">
                <a:solidFill>
                  <a:srgbClr val="FFFFFF"/>
                </a:solidFill>
              </a:rPr>
              <a:t>Smaller range for higher ratings</a:t>
            </a:r>
            <a:endParaRPr sz="3100">
              <a:solidFill>
                <a:srgbClr val="FFFFFF"/>
              </a:solidFill>
            </a:endParaRPr>
          </a:p>
        </p:txBody>
      </p:sp>
      <p:pic>
        <p:nvPicPr>
          <p:cNvPr id="103" name="Google Shape;103;p19"/>
          <p:cNvPicPr preferRelativeResize="0"/>
          <p:nvPr/>
        </p:nvPicPr>
        <p:blipFill>
          <a:blip r:embed="rId3">
            <a:alphaModFix/>
          </a:blip>
          <a:stretch>
            <a:fillRect/>
          </a:stretch>
        </p:blipFill>
        <p:spPr>
          <a:xfrm>
            <a:off x="274313" y="193450"/>
            <a:ext cx="4297681" cy="2664562"/>
          </a:xfrm>
          <a:prstGeom prst="rect">
            <a:avLst/>
          </a:prstGeom>
          <a:noFill/>
          <a:ln>
            <a:noFill/>
          </a:ln>
        </p:spPr>
      </p:pic>
      <p:pic>
        <p:nvPicPr>
          <p:cNvPr id="104" name="Google Shape;104;p19"/>
          <p:cNvPicPr preferRelativeResize="0"/>
          <p:nvPr/>
        </p:nvPicPr>
        <p:blipFill>
          <a:blip r:embed="rId4">
            <a:alphaModFix/>
          </a:blip>
          <a:stretch>
            <a:fillRect/>
          </a:stretch>
        </p:blipFill>
        <p:spPr>
          <a:xfrm>
            <a:off x="4633100" y="2374521"/>
            <a:ext cx="4297681" cy="2664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2153307" y="977175"/>
            <a:ext cx="3197511" cy="2003586"/>
          </a:xfrm>
          <a:prstGeom prst="rect">
            <a:avLst/>
          </a:prstGeom>
          <a:noFill/>
          <a:ln>
            <a:noFill/>
          </a:ln>
        </p:spPr>
      </p:pic>
      <p:pic>
        <p:nvPicPr>
          <p:cNvPr id="110" name="Google Shape;110;p20"/>
          <p:cNvPicPr preferRelativeResize="0"/>
          <p:nvPr/>
        </p:nvPicPr>
        <p:blipFill>
          <a:blip r:embed="rId4">
            <a:alphaModFix/>
          </a:blip>
          <a:stretch>
            <a:fillRect/>
          </a:stretch>
        </p:blipFill>
        <p:spPr>
          <a:xfrm>
            <a:off x="2147538" y="2980768"/>
            <a:ext cx="3197511" cy="2003586"/>
          </a:xfrm>
          <a:prstGeom prst="rect">
            <a:avLst/>
          </a:prstGeom>
          <a:noFill/>
          <a:ln>
            <a:noFill/>
          </a:ln>
        </p:spPr>
      </p:pic>
      <p:pic>
        <p:nvPicPr>
          <p:cNvPr id="111" name="Google Shape;111;p20"/>
          <p:cNvPicPr preferRelativeResize="0"/>
          <p:nvPr/>
        </p:nvPicPr>
        <p:blipFill>
          <a:blip r:embed="rId5">
            <a:alphaModFix/>
          </a:blip>
          <a:stretch>
            <a:fillRect/>
          </a:stretch>
        </p:blipFill>
        <p:spPr>
          <a:xfrm>
            <a:off x="5350825" y="2976774"/>
            <a:ext cx="3197511" cy="2011569"/>
          </a:xfrm>
          <a:prstGeom prst="rect">
            <a:avLst/>
          </a:prstGeom>
          <a:noFill/>
          <a:ln>
            <a:noFill/>
          </a:ln>
        </p:spPr>
      </p:pic>
      <p:pic>
        <p:nvPicPr>
          <p:cNvPr id="112" name="Google Shape;112;p20"/>
          <p:cNvPicPr preferRelativeResize="0"/>
          <p:nvPr/>
        </p:nvPicPr>
        <p:blipFill>
          <a:blip r:embed="rId6">
            <a:alphaModFix/>
          </a:blip>
          <a:stretch>
            <a:fillRect/>
          </a:stretch>
        </p:blipFill>
        <p:spPr>
          <a:xfrm>
            <a:off x="5350825" y="977175"/>
            <a:ext cx="3197513" cy="2003586"/>
          </a:xfrm>
          <a:prstGeom prst="rect">
            <a:avLst/>
          </a:prstGeom>
          <a:noFill/>
          <a:ln>
            <a:noFill/>
          </a:ln>
        </p:spPr>
      </p:pic>
      <p:sp>
        <p:nvSpPr>
          <p:cNvPr id="113" name="Google Shape;113;p20"/>
          <p:cNvSpPr txBox="1"/>
          <p:nvPr>
            <p:ph type="title"/>
          </p:nvPr>
        </p:nvSpPr>
        <p:spPr>
          <a:xfrm flipH="1">
            <a:off x="1033800" y="152400"/>
            <a:ext cx="7076400" cy="72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Narrower range = higher star rating</a:t>
            </a:r>
            <a:endParaRPr/>
          </a:p>
        </p:txBody>
      </p:sp>
      <p:sp>
        <p:nvSpPr>
          <p:cNvPr id="114" name="Google Shape;114;p20"/>
          <p:cNvSpPr txBox="1"/>
          <p:nvPr>
            <p:ph idx="1" type="body"/>
          </p:nvPr>
        </p:nvSpPr>
        <p:spPr>
          <a:xfrm>
            <a:off x="167150" y="1877125"/>
            <a:ext cx="1561200" cy="2583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Multiple features show negative correlation with increased star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447100" y="3062550"/>
            <a:ext cx="2364600" cy="16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Relatively strong correlations</a:t>
            </a:r>
            <a:endParaRPr/>
          </a:p>
        </p:txBody>
      </p:sp>
      <p:sp>
        <p:nvSpPr>
          <p:cNvPr id="120" name="Google Shape;120;p21"/>
          <p:cNvSpPr txBox="1"/>
          <p:nvPr>
            <p:ph idx="1" type="body"/>
          </p:nvPr>
        </p:nvSpPr>
        <p:spPr>
          <a:xfrm>
            <a:off x="1572600" y="968438"/>
            <a:ext cx="1632600" cy="94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Fistulas &amp; Catheters</a:t>
            </a:r>
            <a:endParaRPr sz="2100"/>
          </a:p>
        </p:txBody>
      </p:sp>
      <p:pic>
        <p:nvPicPr>
          <p:cNvPr id="121" name="Google Shape;121;p21"/>
          <p:cNvPicPr preferRelativeResize="0"/>
          <p:nvPr/>
        </p:nvPicPr>
        <p:blipFill>
          <a:blip r:embed="rId3">
            <a:alphaModFix/>
          </a:blip>
          <a:stretch>
            <a:fillRect/>
          </a:stretch>
        </p:blipFill>
        <p:spPr>
          <a:xfrm>
            <a:off x="331500" y="2397425"/>
            <a:ext cx="4114800" cy="2582037"/>
          </a:xfrm>
          <a:prstGeom prst="rect">
            <a:avLst/>
          </a:prstGeom>
          <a:noFill/>
          <a:ln>
            <a:noFill/>
          </a:ln>
        </p:spPr>
      </p:pic>
      <p:pic>
        <p:nvPicPr>
          <p:cNvPr id="122" name="Google Shape;122;p21"/>
          <p:cNvPicPr preferRelativeResize="0"/>
          <p:nvPr/>
        </p:nvPicPr>
        <p:blipFill>
          <a:blip r:embed="rId4">
            <a:alphaModFix/>
          </a:blip>
          <a:stretch>
            <a:fillRect/>
          </a:stretch>
        </p:blipFill>
        <p:spPr>
          <a:xfrm>
            <a:off x="4572006" y="147675"/>
            <a:ext cx="4114800" cy="25820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