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0"/>
  </p:notesMasterIdLst>
  <p:handoutMasterIdLst>
    <p:handoutMasterId r:id="rId11"/>
  </p:handoutMasterIdLst>
  <p:sldIdLst>
    <p:sldId id="257" r:id="rId5"/>
    <p:sldId id="258" r:id="rId6"/>
    <p:sldId id="259" r:id="rId7"/>
    <p:sldId id="260"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704" autoAdjust="0"/>
  </p:normalViewPr>
  <p:slideViewPr>
    <p:cSldViewPr snapToGrid="0">
      <p:cViewPr varScale="1">
        <p:scale>
          <a:sx n="101" d="100"/>
          <a:sy n="101" d="100"/>
        </p:scale>
        <p:origin x="114" y="732"/>
      </p:cViewPr>
      <p:guideLst/>
    </p:cSldViewPr>
  </p:slideViewPr>
  <p:notesTextViewPr>
    <p:cViewPr>
      <p:scale>
        <a:sx n="1" d="1"/>
        <a:sy n="1" d="1"/>
      </p:scale>
      <p:origin x="0" y="0"/>
    </p:cViewPr>
  </p:notesTextViewPr>
  <p:notesViewPr>
    <p:cSldViewPr snapToGrid="0" showGuides="1">
      <p:cViewPr varScale="1">
        <p:scale>
          <a:sx n="79" d="100"/>
          <a:sy n="79" d="100"/>
        </p:scale>
        <p:origin x="2346"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DC2751-278C-4682-9C3F-0FF7B4FCFAE7}" type="datetimeFigureOut">
              <a:rPr lang="en-US" smtClean="0"/>
              <a:t>10/16/2023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286890-466E-41CD-A28A-B1EBDF22CA33}" type="slidenum">
              <a:rPr lang="en-US" smtClean="0"/>
              <a:t>‹#›</a:t>
            </a:fld>
            <a:endParaRPr lang="en-US" dirty="0"/>
          </a:p>
        </p:txBody>
      </p:sp>
    </p:spTree>
    <p:extLst>
      <p:ext uri="{BB962C8B-B14F-4D97-AF65-F5344CB8AC3E}">
        <p14:creationId xmlns:p14="http://schemas.microsoft.com/office/powerpoint/2010/main" val="15862942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FF0845-D09E-4AF9-9623-EA7EA0297EF3}" type="datetimeFigureOut">
              <a:rPr lang="en-US" smtClean="0"/>
              <a:t>10/16/2023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7CD11A-EED3-40CE-98A3-28FEE84867B3}" type="slidenum">
              <a:rPr lang="en-US" smtClean="0"/>
              <a:t>‹#›</a:t>
            </a:fld>
            <a:endParaRPr lang="en-US" dirty="0"/>
          </a:p>
        </p:txBody>
      </p:sp>
    </p:spTree>
    <p:extLst>
      <p:ext uri="{BB962C8B-B14F-4D97-AF65-F5344CB8AC3E}">
        <p14:creationId xmlns:p14="http://schemas.microsoft.com/office/powerpoint/2010/main" val="199576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7CD11A-EED3-40CE-98A3-28FEE84867B3}" type="slidenum">
              <a:rPr lang="en-US" smtClean="0"/>
              <a:t>1</a:t>
            </a:fld>
            <a:endParaRPr lang="en-US" dirty="0"/>
          </a:p>
        </p:txBody>
      </p:sp>
    </p:spTree>
    <p:extLst>
      <p:ext uri="{BB962C8B-B14F-4D97-AF65-F5344CB8AC3E}">
        <p14:creationId xmlns:p14="http://schemas.microsoft.com/office/powerpoint/2010/main" val="24911602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inv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41400"/>
            <a:ext cx="9144000" cy="2387600"/>
          </a:xfrm>
        </p:spPr>
        <p:txBody>
          <a:bodyPr anchor="b"/>
          <a:lstStyle>
            <a:lvl1pPr algn="ctr">
              <a:defRPr sz="6000">
                <a:solidFill>
                  <a:schemeClr val="tx2">
                    <a:lumMod val="20000"/>
                    <a:lumOff val="80000"/>
                  </a:schemeClr>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409693A-2307-4FDC-9539-08DC9083DDED}" type="datetime1">
              <a:rPr lang="en-US" smtClean="0"/>
              <a:t>10/16/2023</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2819406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hasCustomPrompt="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0011EA7-B10E-4739-92FE-8993461CC0B7}" type="datetime1">
              <a:rPr lang="en-US" smtClean="0"/>
              <a:t>10/16/2023</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4079542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91661"/>
            <a:ext cx="2628900" cy="490903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691661"/>
            <a:ext cx="7734300" cy="490903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5DC13F-2D2A-49BA-966D-6530A12E7C15}" type="datetime1">
              <a:rPr lang="en-US" smtClean="0"/>
              <a:t>10/16/2023</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179250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hasCustomPrompt="1"/>
          </p:nvPr>
        </p:nvSpPr>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320E1C1-C26F-4479-A8BD-144B4C139DA5}" type="datetime1">
              <a:rPr lang="en-US" smtClean="0"/>
              <a:t>10/16/2023</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2361943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709738"/>
            <a:ext cx="10515600" cy="2862262"/>
          </a:xfrm>
        </p:spPr>
        <p:txBody>
          <a:bodyPr anchor="b"/>
          <a:lstStyle>
            <a:lvl1pPr>
              <a:lnSpc>
                <a:spcPct val="100000"/>
              </a:lnSpc>
              <a:defRPr sz="6000"/>
            </a:lvl1pPr>
          </a:lstStyle>
          <a:p>
            <a:r>
              <a:rPr lang="en-US"/>
              <a:t>Click to edit Master title style</a:t>
            </a:r>
          </a:p>
        </p:txBody>
      </p:sp>
      <p:sp>
        <p:nvSpPr>
          <p:cNvPr id="3" name="Text Placeholder 2"/>
          <p:cNvSpPr>
            <a:spLocks noGrp="1"/>
          </p:cNvSpPr>
          <p:nvPr>
            <p:ph type="body" idx="1"/>
          </p:nvPr>
        </p:nvSpPr>
        <p:spPr>
          <a:xfrm>
            <a:off x="457200" y="4589463"/>
            <a:ext cx="10515600" cy="1500187"/>
          </a:xfrm>
        </p:spPr>
        <p:txBody>
          <a:bodyPr/>
          <a:lstStyle>
            <a:lvl1pPr marL="0" indent="0">
              <a:buNone/>
              <a:defRPr sz="2400" b="1">
                <a:solidFill>
                  <a:schemeClr val="tx2">
                    <a:lumMod val="50000"/>
                  </a:schemeClr>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BF519E61-C2D6-49AB-83F2-8FC9FEFBDAFD}" type="datetime1">
              <a:rPr lang="en-US" smtClean="0"/>
              <a:t>10/16/2023</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2731272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hasCustomPrompt="1"/>
          </p:nvPr>
        </p:nvSpPr>
        <p:spPr>
          <a:xfrm>
            <a:off x="457200" y="1825625"/>
            <a:ext cx="4892040" cy="4351338"/>
          </a:xfrm>
        </p:spPr>
        <p:txBody>
          <a:bodyPr vert="horz" lIns="91440" tIns="45720" rIns="91440" bIns="45720" rtlCol="0">
            <a:normAutofit/>
          </a:bodyPr>
          <a:lstStyle>
            <a:lvl1pPr>
              <a:defRPr lang="en-US" baseline="0" noProof="0" dirty="0" smtClean="0">
                <a:solidFill>
                  <a:schemeClr val="bg1"/>
                </a:solidFill>
              </a:defRPr>
            </a:lvl1pPr>
            <a:lvl2pPr>
              <a:defRPr lang="en-US" baseline="0" noProof="0" dirty="0" smtClean="0">
                <a:solidFill>
                  <a:schemeClr val="bg1"/>
                </a:solidFill>
              </a:defRPr>
            </a:lvl2pPr>
            <a:lvl3pPr>
              <a:defRPr lang="en-US" baseline="0" noProof="0" dirty="0" smtClean="0">
                <a:solidFill>
                  <a:schemeClr val="bg1"/>
                </a:solidFill>
              </a:defRPr>
            </a:lvl3pPr>
            <a:lvl4pPr>
              <a:defRPr lang="en-US" baseline="0" noProof="0" dirty="0" smtClean="0">
                <a:solidFill>
                  <a:schemeClr val="bg1"/>
                </a:solidFill>
              </a:defRPr>
            </a:lvl4pPr>
            <a:lvl5pPr>
              <a:defRPr lang="en-US" baseline="0" noProof="0" dirty="0" smtClean="0">
                <a:solidFill>
                  <a:schemeClr val="bg1"/>
                </a:solidFill>
              </a:defRPr>
            </a:lvl5pPr>
            <a:lvl6pPr>
              <a:defRPr sz="1800"/>
            </a:lvl6pPr>
            <a:lvl7pPr>
              <a:defRPr sz="1800"/>
            </a:lvl7pPr>
            <a:lvl8pPr>
              <a:defRPr sz="1800"/>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kumimoji="0" lang="en-US" sz="1800" b="0" i="0" u="none" strike="noStrike" kern="1200" cap="none" spc="0" normalizeH="0" baseline="0" noProof="0" dirty="0">
              <a:ln>
                <a:noFill/>
              </a:ln>
              <a:solidFill>
                <a:srgbClr val="E9E5DC"/>
              </a:solidFill>
              <a:effectLst/>
              <a:uLnTx/>
              <a:uFillTx/>
              <a:latin typeface="+mn-lt"/>
            </a:endParaRPr>
          </a:p>
        </p:txBody>
      </p:sp>
      <p:sp>
        <p:nvSpPr>
          <p:cNvPr id="4" name="Content Placeholder 3"/>
          <p:cNvSpPr>
            <a:spLocks noGrp="1"/>
          </p:cNvSpPr>
          <p:nvPr>
            <p:ph sz="half" idx="2" hasCustomPrompt="1"/>
          </p:nvPr>
        </p:nvSpPr>
        <p:spPr>
          <a:xfrm>
            <a:off x="5650524" y="1825625"/>
            <a:ext cx="4892040" cy="4351338"/>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noProof="0" dirty="0" smtClean="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kumimoji="0" lang="en-US" sz="1800" b="0" i="0" u="none" strike="noStrike" kern="1200" cap="none" spc="0" normalizeH="0" baseline="0" noProof="0" dirty="0">
              <a:ln>
                <a:noFill/>
              </a:ln>
              <a:solidFill>
                <a:srgbClr val="E9E5DC"/>
              </a:solidFill>
              <a:effectLst/>
              <a:uLnTx/>
              <a:uFillTx/>
              <a:latin typeface="+mn-lt"/>
            </a:endParaRPr>
          </a:p>
        </p:txBody>
      </p:sp>
      <p:sp>
        <p:nvSpPr>
          <p:cNvPr id="5" name="Date Placeholder 4"/>
          <p:cNvSpPr>
            <a:spLocks noGrp="1"/>
          </p:cNvSpPr>
          <p:nvPr>
            <p:ph type="dt" sz="half" idx="10"/>
          </p:nvPr>
        </p:nvSpPr>
        <p:spPr/>
        <p:txBody>
          <a:bodyPr/>
          <a:lstStyle/>
          <a:p>
            <a:fld id="{047BE74F-367A-4D3C-8AA7-FA60CCA05EAE}" type="datetime1">
              <a:rPr lang="en-US" smtClean="0"/>
              <a:t>10/16/2023</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4183930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639150"/>
            <a:ext cx="10094976" cy="1152144"/>
          </a:xfrm>
        </p:spPr>
        <p:txBody>
          <a:bodyPr/>
          <a:lstStyle/>
          <a:p>
            <a:r>
              <a:rPr lang="en-US"/>
              <a:t>Click to edit Master title style</a:t>
            </a:r>
            <a:endParaRPr lang="en-US" dirty="0"/>
          </a:p>
        </p:txBody>
      </p:sp>
      <p:sp>
        <p:nvSpPr>
          <p:cNvPr id="3" name="Text Placeholder 2"/>
          <p:cNvSpPr>
            <a:spLocks noGrp="1"/>
          </p:cNvSpPr>
          <p:nvPr>
            <p:ph type="body" idx="1"/>
          </p:nvPr>
        </p:nvSpPr>
        <p:spPr>
          <a:xfrm>
            <a:off x="457200" y="1828800"/>
            <a:ext cx="489204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hasCustomPrompt="1"/>
          </p:nvPr>
        </p:nvSpPr>
        <p:spPr>
          <a:xfrm>
            <a:off x="457200" y="2498723"/>
            <a:ext cx="4892040" cy="3101977"/>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noProof="0" dirty="0" smtClean="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kumimoji="0" lang="en-US" sz="1800" b="0" i="0" u="none" strike="noStrike" kern="1200" cap="none" spc="0" normalizeH="0" baseline="0" noProof="0" dirty="0">
              <a:ln>
                <a:noFill/>
              </a:ln>
              <a:solidFill>
                <a:srgbClr val="E9E5DC"/>
              </a:solidFill>
              <a:effectLst/>
              <a:uLnTx/>
              <a:uFillTx/>
              <a:latin typeface="+mn-lt"/>
            </a:endParaRPr>
          </a:p>
        </p:txBody>
      </p:sp>
      <p:sp>
        <p:nvSpPr>
          <p:cNvPr id="5" name="Text Placeholder 4"/>
          <p:cNvSpPr>
            <a:spLocks noGrp="1"/>
          </p:cNvSpPr>
          <p:nvPr>
            <p:ph type="body" sz="quarter" idx="3"/>
          </p:nvPr>
        </p:nvSpPr>
        <p:spPr>
          <a:xfrm>
            <a:off x="5656753" y="1828800"/>
            <a:ext cx="489204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hasCustomPrompt="1"/>
          </p:nvPr>
        </p:nvSpPr>
        <p:spPr>
          <a:xfrm>
            <a:off x="5656753" y="2498723"/>
            <a:ext cx="4892040" cy="3101977"/>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noProof="0" dirty="0" smtClean="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kumimoji="0" lang="en-US" sz="1800" b="0" i="0" u="none" strike="noStrike" kern="1200" cap="none" spc="0" normalizeH="0" baseline="0" noProof="0" dirty="0">
              <a:ln>
                <a:noFill/>
              </a:ln>
              <a:solidFill>
                <a:srgbClr val="E9E5DC"/>
              </a:solidFill>
              <a:effectLst/>
              <a:uLnTx/>
              <a:uFillTx/>
              <a:latin typeface="+mn-lt"/>
            </a:endParaRPr>
          </a:p>
        </p:txBody>
      </p:sp>
      <p:sp>
        <p:nvSpPr>
          <p:cNvPr id="7" name="Date Placeholder 6"/>
          <p:cNvSpPr>
            <a:spLocks noGrp="1"/>
          </p:cNvSpPr>
          <p:nvPr>
            <p:ph type="dt" sz="half" idx="10"/>
          </p:nvPr>
        </p:nvSpPr>
        <p:spPr/>
        <p:txBody>
          <a:bodyPr/>
          <a:lstStyle/>
          <a:p>
            <a:fld id="{A79E3F9C-6465-4987-8E4E-615CFD4753AA}" type="datetime1">
              <a:rPr lang="en-US" smtClean="0"/>
              <a:t>10/16/2023</a:t>
            </a:fld>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3405661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49EFD6-3C20-43C6-9E75-1A9D48D9576F}" type="datetime1">
              <a:rPr lang="en-US" smtClean="0"/>
              <a:t>10/16/2023</a:t>
            </a:fld>
            <a:endParaRPr lang="en-US" dirty="0"/>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3363858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493D5A-A484-46EE-9DC8-9A16BFF8327E}" type="datetime1">
              <a:rPr lang="en-US" smtClean="0"/>
              <a:t>10/16/2023</a:t>
            </a:fld>
            <a:endParaRPr lang="en-US" dirty="0"/>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1927605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609599"/>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hasCustomPrompt="1"/>
          </p:nvPr>
        </p:nvSpPr>
        <p:spPr>
          <a:xfrm>
            <a:off x="4800600" y="987425"/>
            <a:ext cx="5753100" cy="4613275"/>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noProof="0" dirty="0" smtClean="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kumimoji="0" lang="en-US" sz="1800" b="0" i="0" u="none" strike="noStrike" kern="1200" cap="none" spc="0" normalizeH="0" baseline="0" noProof="0" dirty="0">
              <a:ln>
                <a:noFill/>
              </a:ln>
              <a:solidFill>
                <a:srgbClr val="E9E5DC"/>
              </a:solidFill>
              <a:effectLst/>
              <a:uLnTx/>
              <a:uFillTx/>
              <a:latin typeface="+mn-lt"/>
            </a:endParaRPr>
          </a:p>
        </p:txBody>
      </p:sp>
      <p:sp>
        <p:nvSpPr>
          <p:cNvPr id="4" name="Text Placeholder 3"/>
          <p:cNvSpPr>
            <a:spLocks noGrp="1"/>
          </p:cNvSpPr>
          <p:nvPr>
            <p:ph type="body" sz="half" idx="2"/>
          </p:nvPr>
        </p:nvSpPr>
        <p:spPr>
          <a:xfrm>
            <a:off x="457200" y="2254249"/>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287BC8-78D1-4FEB-9D4F-E22E45CC04F7}" type="datetime1">
              <a:rPr lang="en-US" smtClean="0"/>
              <a:t>10/16/2023</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1287721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609599"/>
            <a:ext cx="3932237" cy="1600200"/>
          </a:xfrm>
        </p:spPr>
        <p:txBody>
          <a:bodyPr anchor="b"/>
          <a:lstStyle>
            <a:lvl1pPr>
              <a:defRPr sz="32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800600" y="987425"/>
            <a:ext cx="5753100" cy="46132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254249"/>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568210-870C-4A62-9D1B-4B25162550AB}" type="datetime1">
              <a:rPr lang="en-US" smtClean="0"/>
              <a:t>10/16/2023</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569576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39793"/>
            <a:ext cx="10096500" cy="115090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825625"/>
            <a:ext cx="10096500" cy="37780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3276600" cy="365125"/>
          </a:xfrm>
          <a:prstGeom prst="rect">
            <a:avLst/>
          </a:prstGeom>
        </p:spPr>
        <p:txBody>
          <a:bodyPr vert="horz" lIns="91440" tIns="45720" rIns="91440" bIns="45720" rtlCol="0" anchor="ctr"/>
          <a:lstStyle>
            <a:lvl1pPr algn="l">
              <a:defRPr sz="1200">
                <a:solidFill>
                  <a:schemeClr val="tx2">
                    <a:lumMod val="20000"/>
                    <a:lumOff val="80000"/>
                  </a:schemeClr>
                </a:solidFill>
              </a:defRPr>
            </a:lvl1pPr>
          </a:lstStyle>
          <a:p>
            <a:fld id="{00CABDA2-EB00-4A4D-86B7-63E286A484E5}" type="datetime1">
              <a:rPr lang="en-US" smtClean="0"/>
              <a:t>10/16/2023</a:t>
            </a:fld>
            <a:endParaRPr lang="en-US" dirty="0"/>
          </a:p>
        </p:txBody>
      </p:sp>
      <p:sp>
        <p:nvSpPr>
          <p:cNvPr id="5"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tx2">
                    <a:lumMod val="20000"/>
                    <a:lumOff val="80000"/>
                  </a:schemeClr>
                </a:solidFill>
              </a:defRPr>
            </a:lvl1pPr>
          </a:lstStyle>
          <a:p>
            <a:r>
              <a:rPr lang="en-US" dirty="0"/>
              <a:t>Add a footer</a:t>
            </a:r>
          </a:p>
        </p:txBody>
      </p:sp>
      <p:sp>
        <p:nvSpPr>
          <p:cNvPr id="6"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tx2">
                    <a:lumMod val="20000"/>
                    <a:lumOff val="80000"/>
                  </a:schemeClr>
                </a:solidFill>
              </a:defRPr>
            </a:lvl1pPr>
          </a:lstStyle>
          <a:p>
            <a:fld id="{E5B29C50-D6F1-4DB6-9B68-F4CD3996E9CF}" type="slidenum">
              <a:rPr lang="en-US" smtClean="0"/>
              <a:pPr/>
              <a:t>‹#›</a:t>
            </a:fld>
            <a:endParaRPr lang="en-US" dirty="0"/>
          </a:p>
        </p:txBody>
      </p:sp>
    </p:spTree>
    <p:extLst>
      <p:ext uri="{BB962C8B-B14F-4D97-AF65-F5344CB8AC3E}">
        <p14:creationId xmlns:p14="http://schemas.microsoft.com/office/powerpoint/2010/main" val="16564842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ts val="4000"/>
        </a:lnSpc>
        <a:spcBef>
          <a:spcPct val="0"/>
        </a:spcBef>
        <a:buNone/>
        <a:defRPr sz="4000" b="1" kern="1200" cap="none" spc="0">
          <a:ln w="12700" cmpd="sng">
            <a:noFill/>
            <a:prstDash val="solid"/>
          </a:ln>
          <a:solidFill>
            <a:schemeClr val="accent4">
              <a:lumMod val="50000"/>
            </a:schemeClr>
          </a:solidFill>
          <a:effectLst>
            <a:outerShdw blurRad="38100" dist="38100" dir="2700000" algn="tl">
              <a:srgbClr val="000000">
                <a:alpha val="43000"/>
              </a:srgbClr>
            </a:outerShdw>
          </a:effectLst>
          <a:latin typeface="+mj-lt"/>
          <a:ea typeface="+mj-ea"/>
          <a:cs typeface="+mj-cs"/>
        </a:defRPr>
      </a:lvl1pPr>
    </p:titleStyle>
    <p:bodyStyle>
      <a:lvl1pPr marL="2286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2"/>
          </a:solidFill>
          <a:latin typeface="+mn-lt"/>
          <a:ea typeface="+mn-ea"/>
          <a:cs typeface="+mn-cs"/>
        </a:defRPr>
      </a:lvl6pPr>
      <a:lvl7pPr marL="29718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2"/>
          </a:solidFill>
          <a:latin typeface="+mn-lt"/>
          <a:ea typeface="+mn-ea"/>
          <a:cs typeface="+mn-cs"/>
        </a:defRPr>
      </a:lvl7pPr>
      <a:lvl8pPr marL="34290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2"/>
          </a:solidFill>
          <a:latin typeface="+mn-lt"/>
          <a:ea typeface="+mn-ea"/>
          <a:cs typeface="+mn-cs"/>
        </a:defRPr>
      </a:lvl8pPr>
      <a:lvl9pPr marL="38862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pos="288" userDrawn="1">
          <p15:clr>
            <a:srgbClr val="F26B43"/>
          </p15:clr>
        </p15:guide>
        <p15:guide id="3" pos="6648" userDrawn="1">
          <p15:clr>
            <a:srgbClr val="F26B43"/>
          </p15:clr>
        </p15:guide>
        <p15:guide id="4" orient="horz" pos="3528" userDrawn="1">
          <p15:clr>
            <a:srgbClr val="F26B43"/>
          </p15:clr>
        </p15:guide>
        <p15:guide id="5" orient="horz" pos="112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68684"/>
            <a:ext cx="9144000" cy="2387600"/>
          </a:xfrm>
        </p:spPr>
        <p:txBody>
          <a:bodyPr/>
          <a:lstStyle/>
          <a:p>
            <a:r>
              <a:rPr lang="en-US" sz="5400" dirty="0"/>
              <a:t>Intro to R: Day 1</a:t>
            </a:r>
            <a:br>
              <a:rPr lang="en-US" dirty="0"/>
            </a:br>
            <a:br>
              <a:rPr lang="en-US" dirty="0"/>
            </a:br>
            <a:r>
              <a:rPr lang="en-US" dirty="0"/>
              <a:t>Session 1: Welcome to R and RStudio</a:t>
            </a:r>
          </a:p>
        </p:txBody>
      </p:sp>
      <p:sp>
        <p:nvSpPr>
          <p:cNvPr id="3" name="Subtitle 2"/>
          <p:cNvSpPr>
            <a:spLocks noGrp="1"/>
          </p:cNvSpPr>
          <p:nvPr>
            <p:ph type="subTitle" idx="1"/>
          </p:nvPr>
        </p:nvSpPr>
        <p:spPr>
          <a:xfrm>
            <a:off x="1524000" y="3701716"/>
            <a:ext cx="9144000" cy="1655762"/>
          </a:xfrm>
        </p:spPr>
        <p:txBody>
          <a:bodyPr>
            <a:normAutofit/>
          </a:bodyPr>
          <a:lstStyle/>
          <a:p>
            <a:r>
              <a:rPr lang="en-US" sz="3600" b="1" dirty="0"/>
              <a:t>Icebreaker</a:t>
            </a:r>
            <a:r>
              <a:rPr lang="en-US" sz="3600" dirty="0"/>
              <a:t>: In the chat, type your Name, Region/Office, and one thing you’re excited to learn during this workshop!</a:t>
            </a:r>
          </a:p>
        </p:txBody>
      </p:sp>
    </p:spTree>
    <p:extLst>
      <p:ext uri="{BB962C8B-B14F-4D97-AF65-F5344CB8AC3E}">
        <p14:creationId xmlns:p14="http://schemas.microsoft.com/office/powerpoint/2010/main" val="1990881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8000"/>
            <a:lum/>
          </a:blip>
          <a:srcRect/>
          <a:stretch>
            <a:fillRect/>
          </a:stretch>
        </a:blip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dirty="0"/>
              <a:t>Agenda- Day 1</a:t>
            </a:r>
          </a:p>
        </p:txBody>
      </p:sp>
      <p:sp>
        <p:nvSpPr>
          <p:cNvPr id="14" name="Content Placeholder 13"/>
          <p:cNvSpPr>
            <a:spLocks noGrp="1"/>
          </p:cNvSpPr>
          <p:nvPr>
            <p:ph idx="1"/>
          </p:nvPr>
        </p:nvSpPr>
        <p:spPr/>
        <p:txBody>
          <a:bodyPr/>
          <a:lstStyle/>
          <a:p>
            <a:r>
              <a:rPr lang="en-US" dirty="0"/>
              <a:t>Session 1- Welcome to R and RStudio- 1-2:30PM</a:t>
            </a:r>
          </a:p>
          <a:p>
            <a:pPr marL="0" indent="0">
              <a:buNone/>
            </a:pPr>
            <a:r>
              <a:rPr lang="en-US" dirty="0"/>
              <a:t>    Break/Troubleshooting 2:30-3PM</a:t>
            </a:r>
          </a:p>
          <a:p>
            <a:r>
              <a:rPr lang="en-US" dirty="0"/>
              <a:t>Session 1- Getting/Cleaning Data- 3-5PM</a:t>
            </a:r>
          </a:p>
        </p:txBody>
      </p:sp>
    </p:spTree>
    <p:extLst>
      <p:ext uri="{BB962C8B-B14F-4D97-AF65-F5344CB8AC3E}">
        <p14:creationId xmlns:p14="http://schemas.microsoft.com/office/powerpoint/2010/main" val="56685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48AB9-F4AE-BD8A-D117-B62691EF4478}"/>
              </a:ext>
            </a:extLst>
          </p:cNvPr>
          <p:cNvSpPr>
            <a:spLocks noGrp="1"/>
          </p:cNvSpPr>
          <p:nvPr>
            <p:ph type="title"/>
          </p:nvPr>
        </p:nvSpPr>
        <p:spPr/>
        <p:txBody>
          <a:bodyPr/>
          <a:lstStyle/>
          <a:p>
            <a:r>
              <a:rPr lang="en-US" dirty="0"/>
              <a:t>Instructors</a:t>
            </a:r>
          </a:p>
        </p:txBody>
      </p:sp>
      <p:sp>
        <p:nvSpPr>
          <p:cNvPr id="4" name="TextBox 3">
            <a:extLst>
              <a:ext uri="{FF2B5EF4-FFF2-40B4-BE49-F238E27FC236}">
                <a16:creationId xmlns:a16="http://schemas.microsoft.com/office/drawing/2014/main" id="{0A7B275D-015B-DF13-01E5-F407DFED8474}"/>
              </a:ext>
            </a:extLst>
          </p:cNvPr>
          <p:cNvSpPr txBox="1"/>
          <p:nvPr/>
        </p:nvSpPr>
        <p:spPr>
          <a:xfrm>
            <a:off x="685800" y="1885950"/>
            <a:ext cx="1762125" cy="369332"/>
          </a:xfrm>
          <a:prstGeom prst="rect">
            <a:avLst/>
          </a:prstGeom>
          <a:noFill/>
          <a:ln>
            <a:solidFill>
              <a:schemeClr val="tx2"/>
            </a:solidFill>
          </a:ln>
        </p:spPr>
        <p:txBody>
          <a:bodyPr wrap="square" rtlCol="0">
            <a:spAutoFit/>
          </a:bodyPr>
          <a:lstStyle/>
          <a:p>
            <a:r>
              <a:rPr lang="en-US" b="1" dirty="0"/>
              <a:t>Karen Blocksom</a:t>
            </a:r>
          </a:p>
        </p:txBody>
      </p:sp>
      <p:sp>
        <p:nvSpPr>
          <p:cNvPr id="5" name="TextBox 4">
            <a:extLst>
              <a:ext uri="{FF2B5EF4-FFF2-40B4-BE49-F238E27FC236}">
                <a16:creationId xmlns:a16="http://schemas.microsoft.com/office/drawing/2014/main" id="{057CBCFD-F41D-F546-924D-42CC08C0DC25}"/>
              </a:ext>
            </a:extLst>
          </p:cNvPr>
          <p:cNvSpPr txBox="1"/>
          <p:nvPr/>
        </p:nvSpPr>
        <p:spPr>
          <a:xfrm>
            <a:off x="685800" y="3781425"/>
            <a:ext cx="1762125" cy="369332"/>
          </a:xfrm>
          <a:prstGeom prst="rect">
            <a:avLst/>
          </a:prstGeom>
          <a:noFill/>
          <a:ln>
            <a:solidFill>
              <a:schemeClr val="tx2"/>
            </a:solidFill>
          </a:ln>
        </p:spPr>
        <p:txBody>
          <a:bodyPr wrap="square" rtlCol="0">
            <a:spAutoFit/>
          </a:bodyPr>
          <a:lstStyle/>
          <a:p>
            <a:r>
              <a:rPr lang="en-US" b="1" dirty="0"/>
              <a:t>Louis Reynolds</a:t>
            </a:r>
          </a:p>
        </p:txBody>
      </p:sp>
      <p:sp>
        <p:nvSpPr>
          <p:cNvPr id="6" name="TextBox 5">
            <a:extLst>
              <a:ext uri="{FF2B5EF4-FFF2-40B4-BE49-F238E27FC236}">
                <a16:creationId xmlns:a16="http://schemas.microsoft.com/office/drawing/2014/main" id="{D728C59D-5574-A6DC-B19B-C83BF3C262FD}"/>
              </a:ext>
            </a:extLst>
          </p:cNvPr>
          <p:cNvSpPr txBox="1"/>
          <p:nvPr/>
        </p:nvSpPr>
        <p:spPr>
          <a:xfrm>
            <a:off x="5214937" y="1885950"/>
            <a:ext cx="1762125" cy="369332"/>
          </a:xfrm>
          <a:prstGeom prst="rect">
            <a:avLst/>
          </a:prstGeom>
          <a:noFill/>
          <a:ln>
            <a:solidFill>
              <a:schemeClr val="tx2"/>
            </a:solidFill>
          </a:ln>
        </p:spPr>
        <p:txBody>
          <a:bodyPr wrap="square" rtlCol="0">
            <a:spAutoFit/>
          </a:bodyPr>
          <a:lstStyle/>
          <a:p>
            <a:r>
              <a:rPr lang="en-US" b="1" dirty="0"/>
              <a:t>Karen Blocksom</a:t>
            </a:r>
          </a:p>
        </p:txBody>
      </p:sp>
      <p:sp>
        <p:nvSpPr>
          <p:cNvPr id="7" name="TextBox 6">
            <a:extLst>
              <a:ext uri="{FF2B5EF4-FFF2-40B4-BE49-F238E27FC236}">
                <a16:creationId xmlns:a16="http://schemas.microsoft.com/office/drawing/2014/main" id="{D9023CA8-935E-6BE2-B0B4-9682757074AB}"/>
              </a:ext>
            </a:extLst>
          </p:cNvPr>
          <p:cNvSpPr txBox="1"/>
          <p:nvPr/>
        </p:nvSpPr>
        <p:spPr>
          <a:xfrm>
            <a:off x="5214937" y="3781425"/>
            <a:ext cx="1976438" cy="369332"/>
          </a:xfrm>
          <a:prstGeom prst="rect">
            <a:avLst/>
          </a:prstGeom>
          <a:noFill/>
          <a:ln>
            <a:solidFill>
              <a:schemeClr val="tx2"/>
            </a:solidFill>
          </a:ln>
        </p:spPr>
        <p:txBody>
          <a:bodyPr wrap="square" rtlCol="0">
            <a:spAutoFit/>
          </a:bodyPr>
          <a:lstStyle/>
          <a:p>
            <a:r>
              <a:rPr lang="en-US" b="1" dirty="0"/>
              <a:t>Nichole Kulikowski</a:t>
            </a:r>
          </a:p>
        </p:txBody>
      </p:sp>
      <p:sp>
        <p:nvSpPr>
          <p:cNvPr id="8" name="TextBox 7">
            <a:extLst>
              <a:ext uri="{FF2B5EF4-FFF2-40B4-BE49-F238E27FC236}">
                <a16:creationId xmlns:a16="http://schemas.microsoft.com/office/drawing/2014/main" id="{DEAA11E3-3C7D-C3E6-36E2-0A9558E4485E}"/>
              </a:ext>
            </a:extLst>
          </p:cNvPr>
          <p:cNvSpPr txBox="1"/>
          <p:nvPr/>
        </p:nvSpPr>
        <p:spPr>
          <a:xfrm>
            <a:off x="9672637" y="1885950"/>
            <a:ext cx="1762125" cy="369332"/>
          </a:xfrm>
          <a:prstGeom prst="rect">
            <a:avLst/>
          </a:prstGeom>
          <a:noFill/>
          <a:ln>
            <a:solidFill>
              <a:schemeClr val="tx2"/>
            </a:solidFill>
          </a:ln>
        </p:spPr>
        <p:txBody>
          <a:bodyPr wrap="square" rtlCol="0">
            <a:spAutoFit/>
          </a:bodyPr>
          <a:lstStyle/>
          <a:p>
            <a:r>
              <a:rPr lang="en-US" b="1" dirty="0"/>
              <a:t>Logan Everett</a:t>
            </a:r>
          </a:p>
        </p:txBody>
      </p:sp>
      <p:sp>
        <p:nvSpPr>
          <p:cNvPr id="9" name="TextBox 8">
            <a:extLst>
              <a:ext uri="{FF2B5EF4-FFF2-40B4-BE49-F238E27FC236}">
                <a16:creationId xmlns:a16="http://schemas.microsoft.com/office/drawing/2014/main" id="{9CBB4028-A556-4431-A99E-475BEC6DC5C0}"/>
              </a:ext>
            </a:extLst>
          </p:cNvPr>
          <p:cNvSpPr txBox="1"/>
          <p:nvPr/>
        </p:nvSpPr>
        <p:spPr>
          <a:xfrm>
            <a:off x="9672637" y="3781425"/>
            <a:ext cx="1762125" cy="369332"/>
          </a:xfrm>
          <a:prstGeom prst="rect">
            <a:avLst/>
          </a:prstGeom>
          <a:noFill/>
          <a:ln>
            <a:solidFill>
              <a:schemeClr val="tx2"/>
            </a:solidFill>
          </a:ln>
        </p:spPr>
        <p:txBody>
          <a:bodyPr wrap="square" rtlCol="0">
            <a:spAutoFit/>
          </a:bodyPr>
          <a:lstStyle/>
          <a:p>
            <a:r>
              <a:rPr lang="en-US" b="1" dirty="0"/>
              <a:t>Joseph Bundy</a:t>
            </a:r>
          </a:p>
        </p:txBody>
      </p:sp>
    </p:spTree>
    <p:extLst>
      <p:ext uri="{BB962C8B-B14F-4D97-AF65-F5344CB8AC3E}">
        <p14:creationId xmlns:p14="http://schemas.microsoft.com/office/powerpoint/2010/main" val="3614894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71054-C398-927F-5C1B-A41FC63B4450}"/>
              </a:ext>
            </a:extLst>
          </p:cNvPr>
          <p:cNvSpPr>
            <a:spLocks noGrp="1"/>
          </p:cNvSpPr>
          <p:nvPr>
            <p:ph type="title"/>
          </p:nvPr>
        </p:nvSpPr>
        <p:spPr/>
        <p:txBody>
          <a:bodyPr/>
          <a:lstStyle/>
          <a:p>
            <a:r>
              <a:rPr lang="en-US" dirty="0"/>
              <a:t>Ground Rules</a:t>
            </a:r>
          </a:p>
        </p:txBody>
      </p:sp>
      <p:sp>
        <p:nvSpPr>
          <p:cNvPr id="3" name="Content Placeholder 2">
            <a:extLst>
              <a:ext uri="{FF2B5EF4-FFF2-40B4-BE49-F238E27FC236}">
                <a16:creationId xmlns:a16="http://schemas.microsoft.com/office/drawing/2014/main" id="{A01C3828-9AF9-726F-114F-AB834AF47A03}"/>
              </a:ext>
            </a:extLst>
          </p:cNvPr>
          <p:cNvSpPr>
            <a:spLocks noGrp="1"/>
          </p:cNvSpPr>
          <p:nvPr>
            <p:ph idx="1"/>
          </p:nvPr>
        </p:nvSpPr>
        <p:spPr>
          <a:xfrm>
            <a:off x="457199" y="1825625"/>
            <a:ext cx="11353801" cy="3778006"/>
          </a:xfrm>
        </p:spPr>
        <p:txBody>
          <a:bodyPr>
            <a:normAutofit/>
          </a:bodyPr>
          <a:lstStyle/>
          <a:p>
            <a:pPr marL="457200" indent="-457200">
              <a:buFont typeface="+mj-lt"/>
              <a:buAutoNum type="arabicPeriod"/>
            </a:pPr>
            <a:r>
              <a:rPr lang="en-US" dirty="0"/>
              <a:t>Participants will be muted in the main session. You will have time to unmute in breakout rooms.</a:t>
            </a:r>
          </a:p>
          <a:p>
            <a:pPr marL="457200" indent="-457200">
              <a:buFont typeface="+mj-lt"/>
              <a:buAutoNum type="arabicPeriod"/>
            </a:pPr>
            <a:r>
              <a:rPr lang="en-US" dirty="0"/>
              <a:t>The chat will be monitored by Logan for technical issues and questions- ask away!</a:t>
            </a:r>
          </a:p>
          <a:p>
            <a:pPr marL="457200" indent="-457200">
              <a:buFont typeface="+mj-lt"/>
              <a:buAutoNum type="arabicPeriod"/>
            </a:pPr>
            <a:r>
              <a:rPr lang="en-US" dirty="0"/>
              <a:t>Sessions are being recorded if you want to go back and review</a:t>
            </a:r>
          </a:p>
          <a:p>
            <a:pPr marL="457200" indent="-457200">
              <a:buFont typeface="+mj-lt"/>
              <a:buAutoNum type="arabicPeriod"/>
            </a:pPr>
            <a:r>
              <a:rPr lang="en-US" dirty="0"/>
              <a:t>Try not to multitask! We are all guilty of it, but it’s easy to fall behind if you don’t pay attention</a:t>
            </a:r>
          </a:p>
          <a:p>
            <a:pPr marL="457200" indent="-457200">
              <a:buFont typeface="+mj-lt"/>
              <a:buAutoNum type="arabicPeriod"/>
            </a:pPr>
            <a:r>
              <a:rPr lang="en-US" dirty="0"/>
              <a:t>Lastly, don’t get discouraged if anything feels difficult! Coding takes time, and can feel hard at first. Any extra time at the end and in breakout rooms will be used for troubleshooting, so hang in there!</a:t>
            </a:r>
          </a:p>
        </p:txBody>
      </p:sp>
    </p:spTree>
    <p:extLst>
      <p:ext uri="{BB962C8B-B14F-4D97-AF65-F5344CB8AC3E}">
        <p14:creationId xmlns:p14="http://schemas.microsoft.com/office/powerpoint/2010/main" val="2384121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45D52-2927-8AC4-CB72-D322C4EBD14C}"/>
              </a:ext>
            </a:extLst>
          </p:cNvPr>
          <p:cNvSpPr>
            <a:spLocks noGrp="1"/>
          </p:cNvSpPr>
          <p:nvPr>
            <p:ph type="title"/>
          </p:nvPr>
        </p:nvSpPr>
        <p:spPr/>
        <p:txBody>
          <a:bodyPr/>
          <a:lstStyle/>
          <a:p>
            <a:r>
              <a:rPr lang="en-US" dirty="0"/>
              <a:t>Why R?</a:t>
            </a:r>
          </a:p>
        </p:txBody>
      </p:sp>
      <p:sp>
        <p:nvSpPr>
          <p:cNvPr id="3" name="Content Placeholder 2">
            <a:extLst>
              <a:ext uri="{FF2B5EF4-FFF2-40B4-BE49-F238E27FC236}">
                <a16:creationId xmlns:a16="http://schemas.microsoft.com/office/drawing/2014/main" id="{F5503296-1D31-B828-52F0-B27AB9B871B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96516165"/>
      </p:ext>
    </p:extLst>
  </p:cSld>
  <p:clrMapOvr>
    <a:masterClrMapping/>
  </p:clrMapOvr>
</p:sld>
</file>

<file path=ppt/theme/theme1.xml><?xml version="1.0" encoding="utf-8"?>
<a:theme xmlns:a="http://schemas.openxmlformats.org/drawingml/2006/main" name="Vertical Lexicon design templat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pPr>
      <a:bodyPr rtlCol="0" anchor="ctr"/>
      <a:lstStyle>
        <a:defPPr algn="ctr">
          <a:defRPr dirty="0"/>
        </a:defPPr>
      </a:lstStyle>
      <a:style>
        <a:lnRef idx="2">
          <a:schemeClr val="accent2">
            <a:shade val="50000"/>
          </a:schemeClr>
        </a:lnRef>
        <a:fillRef idx="1">
          <a:schemeClr val="accent2"/>
        </a:fillRef>
        <a:effectRef idx="0">
          <a:schemeClr val="accent2"/>
        </a:effectRef>
        <a:fontRef idx="minor">
          <a:schemeClr val="lt1"/>
        </a:fontRef>
      </a:style>
    </a:spDef>
    <a:lnDef>
      <a:spPr/>
      <a:bodyPr/>
      <a:lstStyle/>
      <a:style>
        <a:lnRef idx="1">
          <a:schemeClr val="accent2"/>
        </a:lnRef>
        <a:fillRef idx="0">
          <a:schemeClr val="accent2"/>
        </a:fillRef>
        <a:effectRef idx="0">
          <a:schemeClr val="accent2"/>
        </a:effectRef>
        <a:fontRef idx="minor">
          <a:schemeClr val="tx1"/>
        </a:fontRef>
      </a:style>
    </a:lnDef>
    <a:txDef>
      <a:spPr>
        <a:noFill/>
        <a:ln>
          <a:solidFill>
            <a:schemeClr val="tx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Vertical lexicon design slides.potx" id="{49C7086D-B6BF-42C9-B2E9-7A6F5A963EAA}" vid="{839E83B1-FF0C-49E8-8563-59D864F05AE3}"/>
    </a:ext>
  </a:extLst>
</a:theme>
</file>

<file path=ppt/theme/theme2.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4BEBB951-DE64-4CB8-9E1C-184A357AD7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5EEE0F9-7BC9-4998-8617-7CC115AD97E2}">
  <ds:schemaRefs>
    <ds:schemaRef ds:uri="http://schemas.microsoft.com/sharepoint/v3/contenttype/forms"/>
  </ds:schemaRefs>
</ds:datastoreItem>
</file>

<file path=customXml/itemProps3.xml><?xml version="1.0" encoding="utf-8"?>
<ds:datastoreItem xmlns:ds="http://schemas.openxmlformats.org/officeDocument/2006/customXml" ds:itemID="{2A1BD8E5-A18E-435C-B431-90A6B59F4B6F}">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40262f94-9f35-4ac3-9a90-690165a166b7"/>
    <ds:schemaRef ds:uri="a4f35948-e619-41b3-aa29-22878b09cfd2"/>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Vertical lexicon design slides</Template>
  <TotalTime>72</TotalTime>
  <Words>194</Words>
  <Application>Microsoft Office PowerPoint</Application>
  <PresentationFormat>Widescreen</PresentationFormat>
  <Paragraphs>21</Paragraphs>
  <Slides>5</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Vertical Lexicon design template</vt:lpstr>
      <vt:lpstr>Intro to R: Day 1  Session 1: Welcome to R and RStudio</vt:lpstr>
      <vt:lpstr>Agenda- Day 1</vt:lpstr>
      <vt:lpstr>Instructors</vt:lpstr>
      <vt:lpstr>Ground Rules</vt:lpstr>
      <vt:lpstr>Why 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R: Day 1  Session 1: Welcome to R and RStudio</dc:title>
  <dc:creator>Kulikowski, Nichole</dc:creator>
  <cp:lastModifiedBy>Kulikowski, Nichole</cp:lastModifiedBy>
  <cp:revision>1</cp:revision>
  <dcterms:created xsi:type="dcterms:W3CDTF">2023-10-16T12:55:06Z</dcterms:created>
  <dcterms:modified xsi:type="dcterms:W3CDTF">2023-10-16T14:07:13Z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74067900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