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77" r:id="rId9"/>
    <p:sldId id="273" r:id="rId10"/>
    <p:sldId id="274" r:id="rId11"/>
    <p:sldId id="275" r:id="rId12"/>
    <p:sldId id="27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B0C0D-2EF8-4365-A209-CFF53ECD3C9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E5E4-7868-4865-B3BD-71ACF11A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we were making a PDF, we only focused on static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Nichole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Marschall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E5E4-7868-4865-B3BD-71ACF11A43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9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89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2726-8A40-492D-8252-D1950562170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0909B1-485B-455F-97A9-DA3616B6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holekulikowski" TargetMode="External"/><Relationship Id="rId2" Type="http://schemas.openxmlformats.org/officeDocument/2006/relationships/hyperlink" Target="https://twitter.com/mlfurman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nkuliko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data-imaginis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1/acs.est.6b05162" TargetMode="External"/><Relationship Id="rId5" Type="http://schemas.openxmlformats.org/officeDocument/2006/relationships/hyperlink" Target="https://www.epa.gov/fish-tech/2008-2009-national-rivers-and-streams-assessment-fish-tissue-study" TargetMode="External"/><Relationship Id="rId4" Type="http://schemas.openxmlformats.org/officeDocument/2006/relationships/hyperlink" Target="https://www.epa.gov/national-aquatic-resource-survey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fff.org/sites/default/files/OBTN_2020_060321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shboard.myfuturenc.org/county-data-and-resource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0A10-A44C-46CB-9A16-3912C878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1924050"/>
            <a:ext cx="8521528" cy="2126786"/>
          </a:xfrm>
        </p:spPr>
        <p:txBody>
          <a:bodyPr/>
          <a:lstStyle/>
          <a:p>
            <a:r>
              <a:rPr lang="en-US"/>
              <a:t>Creating Customized Fact Sheets with Patchwork and R-Markdown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61E56-B238-4ABF-8D1C-8AF70488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65793"/>
            <a:ext cx="7766936" cy="2126786"/>
          </a:xfrm>
        </p:spPr>
        <p:txBody>
          <a:bodyPr>
            <a:normAutofit/>
          </a:bodyPr>
          <a:lstStyle/>
          <a:p>
            <a:r>
              <a:rPr lang="en-US"/>
              <a:t>Marschall Furman (ORISE/CPHEA/PHITD), </a:t>
            </a:r>
            <a:r>
              <a:rPr lang="en-US">
                <a:hlinkClick r:id="rId2"/>
              </a:rPr>
              <a:t>Twitter</a:t>
            </a:r>
            <a:br>
              <a:rPr lang="en-US"/>
            </a:br>
            <a:r>
              <a:rPr lang="en-US"/>
              <a:t>Nichole Kulikowski (ORD/CPHEA), </a:t>
            </a:r>
            <a:r>
              <a:rPr lang="en-US" err="1">
                <a:hlinkClick r:id="rId3"/>
              </a:rPr>
              <a:t>Github</a:t>
            </a:r>
            <a:r>
              <a:rPr lang="en-US"/>
              <a:t>, </a:t>
            </a:r>
            <a:r>
              <a:rPr lang="en-US">
                <a:hlinkClick r:id="rId4"/>
              </a:rPr>
              <a:t>Twitter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EPA R-User Group Workshop 2021</a:t>
            </a:r>
          </a:p>
        </p:txBody>
      </p:sp>
    </p:spTree>
    <p:extLst>
      <p:ext uri="{BB962C8B-B14F-4D97-AF65-F5344CB8AC3E}">
        <p14:creationId xmlns:p14="http://schemas.microsoft.com/office/powerpoint/2010/main" val="220583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004C-C2A0-4FBD-A192-EDF2C5FE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Objects-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33D5-021F-49CB-BB14-B6423B28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930401"/>
            <a:ext cx="4202331" cy="3790922"/>
          </a:xfrm>
        </p:spPr>
        <p:txBody>
          <a:bodyPr>
            <a:normAutofit/>
          </a:bodyPr>
          <a:lstStyle/>
          <a:p>
            <a:r>
              <a:rPr lang="en-US" sz="2000"/>
              <a:t>Static maps can also be incorporated</a:t>
            </a:r>
          </a:p>
          <a:p>
            <a:pPr lvl="1"/>
            <a:r>
              <a:rPr lang="en-US"/>
              <a:t>We used </a:t>
            </a:r>
            <a:r>
              <a:rPr lang="en-US" b="1">
                <a:latin typeface="Lucida Console" panose="020B0609040504020204" pitchFamily="49" charset="0"/>
              </a:rPr>
              <a:t>ggplot2</a:t>
            </a:r>
            <a:r>
              <a:rPr lang="en-US"/>
              <a:t> and </a:t>
            </a:r>
            <a:r>
              <a:rPr lang="en-US" b="1" err="1">
                <a:latin typeface="Lucida Console" panose="020B0609040504020204" pitchFamily="49" charset="0"/>
              </a:rPr>
              <a:t>usmap</a:t>
            </a:r>
            <a:r>
              <a:rPr lang="en-US"/>
              <a:t> packages- we plotted longitude and latitude of sites as points</a:t>
            </a:r>
          </a:p>
          <a:p>
            <a:pPr lvl="1"/>
            <a:r>
              <a:rPr lang="en-US" sz="1800"/>
              <a:t>Rasters or shapefiles can also be incorporated using add-on packages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A03F596-ACAE-4995-8850-80E18D8E1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8" r="2633" b="21116"/>
          <a:stretch/>
        </p:blipFill>
        <p:spPr>
          <a:xfrm>
            <a:off x="4887497" y="3429000"/>
            <a:ext cx="4481547" cy="2840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1C69B-C9D9-4BC1-8FAC-74F91D3E2AB2}"/>
              </a:ext>
            </a:extLst>
          </p:cNvPr>
          <p:cNvSpPr txBox="1"/>
          <p:nvPr/>
        </p:nvSpPr>
        <p:spPr>
          <a:xfrm>
            <a:off x="5061528" y="609600"/>
            <a:ext cx="589279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err="1">
                <a:latin typeface="Lucida Console" panose="020B0609040504020204" pitchFamily="49" charset="0"/>
              </a:rPr>
              <a:t>map_transformed</a:t>
            </a:r>
            <a:r>
              <a:rPr lang="en-US" sz="1400">
                <a:latin typeface="Lucida Console" panose="020B0609040504020204" pitchFamily="49" charset="0"/>
              </a:rPr>
              <a:t> &lt;- df 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filter(`Site Type` ==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"Urban"</a:t>
            </a:r>
            <a:r>
              <a:rPr 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latin typeface="Lucida Console" panose="020B0609040504020204" pitchFamily="49" charset="0"/>
              </a:rPr>
              <a:t>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dplyr</a:t>
            </a:r>
            <a:r>
              <a:rPr lang="en-US" sz="1400">
                <a:latin typeface="Lucida Console" panose="020B0609040504020204" pitchFamily="49" charset="0"/>
              </a:rPr>
              <a:t>::select(long, </a:t>
            </a:r>
            <a:r>
              <a:rPr lang="en-US" sz="1400" err="1">
                <a:latin typeface="Lucida Console" panose="020B0609040504020204" pitchFamily="49" charset="0"/>
              </a:rPr>
              <a:t>lat</a:t>
            </a:r>
            <a:r>
              <a:rPr lang="en-US" sz="1400">
                <a:latin typeface="Lucida Console" panose="020B0609040504020204" pitchFamily="49" charset="0"/>
              </a:rPr>
              <a:t>) %&gt;%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usmap_transform</a:t>
            </a:r>
            <a:r>
              <a:rPr lang="en-US" sz="1400">
                <a:latin typeface="Lucida Console" panose="020B0609040504020204" pitchFamily="49" charset="0"/>
              </a:rPr>
              <a:t>()</a:t>
            </a:r>
          </a:p>
          <a:p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 err="1">
                <a:latin typeface="Lucida Console" panose="020B0609040504020204" pitchFamily="49" charset="0"/>
              </a:rPr>
              <a:t>plot_usmap</a:t>
            </a:r>
            <a:r>
              <a:rPr lang="en-US" sz="1400">
                <a:latin typeface="Lucida Console" panose="020B0609040504020204" pitchFamily="49" charset="0"/>
              </a:rPr>
              <a:t>(exclude = c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("Hawaii"</a:t>
            </a:r>
            <a:r>
              <a:rPr lang="en-US" sz="1400">
                <a:latin typeface="Lucida Console" panose="020B0609040504020204" pitchFamily="49" charset="0"/>
              </a:rPr>
              <a:t>,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"Alaska"</a:t>
            </a:r>
            <a:r>
              <a:rPr lang="en-US" sz="1400">
                <a:latin typeface="Lucida Console" panose="020B0609040504020204" pitchFamily="49" charset="0"/>
              </a:rPr>
              <a:t>),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        color = "gray",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        fill = "gray90") +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geom_point</a:t>
            </a:r>
            <a:r>
              <a:rPr lang="en-US" sz="1400">
                <a:latin typeface="Lucida Console" panose="020B0609040504020204" pitchFamily="49" charset="0"/>
              </a:rPr>
              <a:t>(data = </a:t>
            </a:r>
            <a:r>
              <a:rPr lang="en-US" sz="1400" err="1">
                <a:latin typeface="Lucida Console" panose="020B0609040504020204" pitchFamily="49" charset="0"/>
              </a:rPr>
              <a:t>map_transformed</a:t>
            </a:r>
            <a:r>
              <a:rPr lang="en-US" sz="1400">
                <a:latin typeface="Lucida Console" panose="020B0609040504020204" pitchFamily="49" charset="0"/>
              </a:rPr>
              <a:t>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</a:t>
            </a:r>
            <a:r>
              <a:rPr lang="en-US" sz="1400" err="1">
                <a:latin typeface="Lucida Console" panose="020B0609040504020204" pitchFamily="49" charset="0"/>
              </a:rPr>
              <a:t>aes</a:t>
            </a:r>
            <a:r>
              <a:rPr lang="en-US" sz="1400">
                <a:latin typeface="Lucida Console" panose="020B0609040504020204" pitchFamily="49" charset="0"/>
              </a:rPr>
              <a:t>(x = long.1, y = lat.1),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color = </a:t>
            </a:r>
            <a:r>
              <a:rPr lang="en-US" sz="1400">
                <a:solidFill>
                  <a:schemeClr val="accent1"/>
                </a:solidFill>
                <a:latin typeface="Lucida Console" panose="020B0609040504020204" pitchFamily="49" charset="0"/>
              </a:rPr>
              <a:t>"blue"</a:t>
            </a:r>
            <a:r>
              <a:rPr lang="en-US" sz="1400">
                <a:latin typeface="Lucida Console" panose="020B0609040504020204" pitchFamily="49" charset="0"/>
              </a:rPr>
              <a:t>,</a:t>
            </a:r>
          </a:p>
          <a:p>
            <a:r>
              <a:rPr lang="en-US" sz="1400">
                <a:latin typeface="Lucida Console" panose="020B0609040504020204" pitchFamily="49" charset="0"/>
              </a:rPr>
              <a:t>             size = 1)</a:t>
            </a:r>
          </a:p>
        </p:txBody>
      </p:sp>
    </p:spTree>
    <p:extLst>
      <p:ext uri="{BB962C8B-B14F-4D97-AF65-F5344CB8AC3E}">
        <p14:creationId xmlns:p14="http://schemas.microsoft.com/office/powerpoint/2010/main" val="29232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DCC-57C4-48BE-8A1F-EF9E0B7B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F10F-6675-4ADF-B7C0-1C02CCD3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437"/>
            <a:ext cx="4892193" cy="4304926"/>
          </a:xfrm>
        </p:spPr>
        <p:txBody>
          <a:bodyPr/>
          <a:lstStyle/>
          <a:p>
            <a:r>
              <a:rPr lang="en-US" dirty="0"/>
              <a:t>Text is useful for fact sheets to convey summary statistics and bulleted facts about your data</a:t>
            </a:r>
          </a:p>
          <a:p>
            <a:r>
              <a:rPr lang="en-US" dirty="0"/>
              <a:t>Text can be incorporated into Patchwork as non-gg objects using </a:t>
            </a:r>
            <a:r>
              <a:rPr lang="en-US" b="1" dirty="0" err="1">
                <a:latin typeface="Lucida Console" panose="020B0609040504020204" pitchFamily="49" charset="0"/>
              </a:rPr>
              <a:t>wrap_elements</a:t>
            </a:r>
            <a:r>
              <a:rPr lang="en-US" b="1" dirty="0">
                <a:latin typeface="Lucida Console" panose="020B0609040504020204" pitchFamily="49" charset="0"/>
              </a:rPr>
              <a:t>( )</a:t>
            </a:r>
          </a:p>
          <a:p>
            <a:pPr lvl="1"/>
            <a:r>
              <a:rPr lang="en-US" dirty="0"/>
              <a:t>Font and color style can be adjusted by assembling strings formatted with html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We used </a:t>
            </a:r>
            <a:r>
              <a:rPr lang="en-US" b="1" dirty="0" err="1">
                <a:latin typeface="Lucida Console" panose="020B0609040504020204" pitchFamily="49" charset="0"/>
              </a:rPr>
              <a:t>textbox_grob</a:t>
            </a:r>
            <a:r>
              <a:rPr lang="en-US" b="1" dirty="0">
                <a:latin typeface="Lucida Console" panose="020B0609040504020204" pitchFamily="49" charset="0"/>
              </a:rPr>
              <a:t>( ) </a:t>
            </a:r>
            <a:r>
              <a:rPr lang="en-US" dirty="0"/>
              <a:t>from the </a:t>
            </a:r>
            <a:r>
              <a:rPr lang="en-US" b="1" dirty="0" err="1">
                <a:latin typeface="Lucida Console" panose="020B0609040504020204" pitchFamily="49" charset="0"/>
              </a:rPr>
              <a:t>gridtext</a:t>
            </a:r>
            <a:r>
              <a:rPr lang="en-US" dirty="0"/>
              <a:t> package. You can pass character strings to this function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81A4F77-9D29-453D-AF08-B3CBA2375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1" y="913175"/>
            <a:ext cx="2143529" cy="251582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980990-C55D-407A-8B71-80E4B3C62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58" y="3888900"/>
            <a:ext cx="309605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C687-6B30-4D37-85B7-D9F95F9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8FC-2B18-441E-A698-15AA375B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4"/>
            <a:ext cx="8596668" cy="4719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Simple tables can be integrated into patches using the </a:t>
            </a:r>
            <a:r>
              <a:rPr lang="en-US" b="1">
                <a:solidFill>
                  <a:srgbClr val="A1CB46"/>
                </a:solidFill>
                <a:latin typeface="Lucida Console" panose="020B0609040504020204" pitchFamily="49" charset="0"/>
              </a:rPr>
              <a:t>gridExtra</a:t>
            </a:r>
            <a:r>
              <a:rPr lang="en-US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chemeClr val="tx1"/>
                </a:solidFill>
              </a:rPr>
              <a:t>package</a:t>
            </a:r>
            <a:endParaRPr lang="en-US">
              <a:solidFill>
                <a:srgbClr val="A1CB46"/>
              </a:solidFill>
            </a:endParaRP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freq_table &lt;- gridExtra::tableGrob(tab_above_ql, rows = NULL)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p_map + freq_table  OR   wrap_elements(p_map, freq_table)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* Patchwork does not support {gt} or {kable} output at this point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1AE5460D-CC1E-444A-A49C-12E7EDF6E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27675" r="9932" b="27887"/>
          <a:stretch/>
        </p:blipFill>
        <p:spPr>
          <a:xfrm>
            <a:off x="1897188" y="3252019"/>
            <a:ext cx="6156960" cy="2381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22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7FBA-3AE8-41A5-87D7-40ECE5AB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2C92-7687-4B74-B74B-B47BF63C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636"/>
            <a:ext cx="8180339" cy="4609727"/>
          </a:xfrm>
        </p:spPr>
        <p:txBody>
          <a:bodyPr/>
          <a:lstStyle/>
          <a:p>
            <a:r>
              <a:rPr lang="en-US"/>
              <a:t>After creating our grid layout and “patching” our objects together, we focused our time on making our sheet more visually appealing</a:t>
            </a:r>
          </a:p>
          <a:p>
            <a:pPr lvl="1"/>
            <a:r>
              <a:rPr lang="en-US"/>
              <a:t>Some customization can be done within the R Markdown YAML header itself, some can also be done using </a:t>
            </a:r>
            <a:r>
              <a:rPr lang="en-US" b="1">
                <a:latin typeface="Lucida Console" panose="020B0609040504020204" pitchFamily="49" charset="0"/>
              </a:rPr>
              <a:t>patchwork</a:t>
            </a:r>
            <a:r>
              <a:rPr lang="en-US"/>
              <a:t> functions</a:t>
            </a:r>
          </a:p>
          <a:p>
            <a:pPr lvl="1"/>
            <a:r>
              <a:rPr lang="en-US"/>
              <a:t>We used the </a:t>
            </a:r>
            <a:r>
              <a:rPr lang="en-US" b="1" err="1">
                <a:latin typeface="Lucida Console" panose="020B0609040504020204" pitchFamily="49" charset="0"/>
              </a:rPr>
              <a:t>ggtext</a:t>
            </a:r>
            <a:r>
              <a:rPr lang="en-US"/>
              <a:t> package to customize the title and caption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24AC-CFAE-476D-8070-E0ADD59C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886" y="4117976"/>
            <a:ext cx="4791318" cy="1619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DB052-50D0-4D3A-8754-0A111493F9F2}"/>
              </a:ext>
            </a:extLst>
          </p:cNvPr>
          <p:cNvSpPr txBox="1"/>
          <p:nvPr/>
        </p:nvSpPr>
        <p:spPr>
          <a:xfrm>
            <a:off x="6371797" y="3733039"/>
            <a:ext cx="3151027" cy="23083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>
                <a:latin typeface="Lucida Console" panose="020B0609040504020204" pitchFamily="49" charset="0"/>
              </a:rPr>
              <a:t>plot_annotation</a:t>
            </a:r>
            <a:r>
              <a:rPr lang="en-US">
                <a:latin typeface="Lucida Console" panose="020B0609040504020204" pitchFamily="49" charset="0"/>
              </a:rPr>
              <a:t>(</a:t>
            </a:r>
          </a:p>
          <a:p>
            <a:r>
              <a:rPr lang="en-US">
                <a:latin typeface="Lucida Console" panose="020B0609040504020204" pitchFamily="49" charset="0"/>
              </a:rPr>
              <a:t>  title = </a:t>
            </a:r>
            <a:r>
              <a:rPr lang="en-US">
                <a:solidFill>
                  <a:schemeClr val="accent2"/>
                </a:solidFill>
                <a:latin typeface="Lucida Console" panose="020B0609040504020204" pitchFamily="49" charset="0"/>
              </a:rPr>
              <a:t>“My Fact Sheet”,</a:t>
            </a:r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  caption = </a:t>
            </a:r>
            <a:r>
              <a:rPr lang="en-US">
                <a:solidFill>
                  <a:schemeClr val="accent2"/>
                </a:solidFill>
                <a:latin typeface="Lucida Console" panose="020B0609040504020204" pitchFamily="49" charset="0"/>
              </a:rPr>
              <a:t>“Data taken from NRSA”,</a:t>
            </a:r>
          </a:p>
          <a:p>
            <a:r>
              <a:rPr lang="en-US">
                <a:latin typeface="Lucida Console" panose="020B0609040504020204" pitchFamily="49" charset="0"/>
              </a:rPr>
              <a:t>  theme = </a:t>
            </a:r>
            <a:r>
              <a:rPr lang="en-US" err="1">
                <a:solidFill>
                  <a:schemeClr val="accent2"/>
                </a:solidFill>
                <a:latin typeface="Lucida Console" panose="020B0609040504020204" pitchFamily="49" charset="0"/>
              </a:rPr>
              <a:t>theme_factsheet</a:t>
            </a:r>
            <a:endParaRPr lang="en-US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0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1E58-574E-440E-B0BF-CB90B647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2E77-5DA5-49B2-A28A-E6CB4F74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Markdown allows for reproducibility</a:t>
            </a:r>
          </a:p>
          <a:p>
            <a:r>
              <a:rPr lang="en-US" dirty="0"/>
              <a:t>Use params from YAML to filter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df_filtered</a:t>
            </a:r>
            <a:r>
              <a:rPr lang="en-US" dirty="0">
                <a:latin typeface="Lucida Console" panose="020B0609040504020204" pitchFamily="49" charset="0"/>
              </a:rPr>
              <a:t> &lt;- df %&gt;% filter(</a:t>
            </a:r>
            <a:r>
              <a:rPr lang="en-US" dirty="0" err="1">
                <a:latin typeface="Lucida Console" panose="020B0609040504020204" pitchFamily="49" charset="0"/>
              </a:rPr>
              <a:t>site_type</a:t>
            </a:r>
            <a:r>
              <a:rPr lang="en-US" dirty="0">
                <a:latin typeface="Lucida Console" panose="020B0609040504020204" pitchFamily="49" charset="0"/>
              </a:rPr>
              <a:t> == </a:t>
            </a:r>
            <a:r>
              <a:rPr lang="en-US" dirty="0" err="1">
                <a:latin typeface="Lucida Console" panose="020B0609040504020204" pitchFamily="49" charset="0"/>
              </a:rPr>
              <a:t>params$site_type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Summaries are calculated from the filtered data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Render reports programmatically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rmarkdown</a:t>
            </a:r>
            <a:r>
              <a:rPr lang="en-US" dirty="0">
                <a:latin typeface="Lucida Console" panose="020B0609040504020204" pitchFamily="49" charset="0"/>
              </a:rPr>
              <a:t>::render(“</a:t>
            </a:r>
            <a:r>
              <a:rPr lang="en-US" dirty="0" err="1">
                <a:latin typeface="Lucida Console" panose="020B0609040504020204" pitchFamily="49" charset="0"/>
              </a:rPr>
              <a:t>fact_sheet_template.Rmd</a:t>
            </a:r>
            <a:r>
              <a:rPr lang="en-US" dirty="0">
                <a:latin typeface="Lucida Console" panose="020B0609040504020204" pitchFamily="49" charset="0"/>
              </a:rPr>
              <a:t>", params = list(			</a:t>
            </a:r>
            <a:r>
              <a:rPr lang="en-US" dirty="0" err="1">
                <a:latin typeface="Lucida Console" panose="020B0609040504020204" pitchFamily="49" charset="0"/>
              </a:rPr>
              <a:t>site_type</a:t>
            </a:r>
            <a:r>
              <a:rPr lang="en-US" dirty="0">
                <a:latin typeface="Lucida Console" panose="020B0609040504020204" pitchFamily="49" charset="0"/>
              </a:rPr>
              <a:t> = ‘Urban’, </a:t>
            </a:r>
            <a:r>
              <a:rPr lang="en-US" dirty="0" err="1">
                <a:latin typeface="Lucida Console" panose="020B0609040504020204" pitchFamily="49" charset="0"/>
              </a:rPr>
              <a:t>conc_limit</a:t>
            </a:r>
            <a:r>
              <a:rPr lang="en-US" dirty="0">
                <a:latin typeface="Lucida Console" panose="020B0609040504020204" pitchFamily="49" charset="0"/>
              </a:rPr>
              <a:t> = ‘QL’))</a:t>
            </a:r>
          </a:p>
          <a:p>
            <a:pPr marL="457200" lvl="1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0369B-3DDE-40F7-8C8B-BFD8A1DDC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9811" y="697987"/>
            <a:ext cx="4791318" cy="1619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92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CB5-E0D8-4540-80DD-66A940D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3586-8AF2-47A0-BEC0-DCA947C5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748"/>
            <a:ext cx="8596668" cy="4794687"/>
          </a:xfrm>
        </p:spPr>
        <p:txBody>
          <a:bodyPr/>
          <a:lstStyle/>
          <a:p>
            <a:r>
              <a:rPr lang="en-US"/>
              <a:t>Pros of doing it this way</a:t>
            </a:r>
          </a:p>
          <a:p>
            <a:pPr lvl="1"/>
            <a:r>
              <a:rPr lang="en-US"/>
              <a:t>Easy to create complex arrangements with variety of media types</a:t>
            </a:r>
          </a:p>
          <a:p>
            <a:pPr lvl="1"/>
            <a:r>
              <a:rPr lang="en-US"/>
              <a:t>Saves time- makes reports more reproducible</a:t>
            </a:r>
          </a:p>
          <a:p>
            <a:pPr lvl="1"/>
            <a:r>
              <a:rPr lang="en-US"/>
              <a:t>Iterated fact sheets will have a uniform appearance since they come from the same template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Full customization requires lots of specified parameters (e.g. font)</a:t>
            </a:r>
          </a:p>
          <a:p>
            <a:pPr lvl="1"/>
            <a:r>
              <a:rPr lang="en-US"/>
              <a:t>Each project has different needs, so layouts may need to be altered each time for different projects</a:t>
            </a:r>
          </a:p>
          <a:p>
            <a:pPr lvl="1"/>
            <a:r>
              <a:rPr lang="en-US"/>
              <a:t>Not all types of graphics/packages we wanted were supported. We gathered packages that already exist, and worked with what is already compatible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8126-8683-43E9-A92F-CA0F24A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2FB2-ACAE-46BC-9DF5-2DB8D30A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3519"/>
            <a:ext cx="9685866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Patchwork site: </a:t>
            </a:r>
            <a:r>
              <a:rPr lang="en-US">
                <a:hlinkClick r:id="rId3"/>
              </a:rPr>
              <a:t>https://patchwork.data-imaginist.com/</a:t>
            </a:r>
            <a:endParaRPr lang="en-US"/>
          </a:p>
          <a:p>
            <a:r>
              <a:rPr lang="en-US"/>
              <a:t>NARS </a:t>
            </a:r>
          </a:p>
          <a:p>
            <a:pPr lvl="1"/>
            <a:r>
              <a:rPr lang="en-US"/>
              <a:t>Main website: </a:t>
            </a:r>
            <a:r>
              <a:rPr lang="en-US">
                <a:hlinkClick r:id="rId4"/>
              </a:rPr>
              <a:t>https://www.epa.gov/national-aquatic-resource-surveys</a:t>
            </a:r>
            <a:endParaRPr lang="en-US"/>
          </a:p>
          <a:p>
            <a:pPr lvl="1"/>
            <a:r>
              <a:rPr lang="en-US"/>
              <a:t>Datasets used: Rivers and Streams 2008-2009 ‘Site Information’</a:t>
            </a:r>
          </a:p>
          <a:p>
            <a:pPr lvl="1"/>
            <a:r>
              <a:rPr lang="en-US"/>
              <a:t>Fish Tissue Data: </a:t>
            </a:r>
            <a:r>
              <a:rPr lang="en-US">
                <a:hlinkClick r:id="rId5"/>
              </a:rPr>
              <a:t>https://www.epa.gov/fish-tech/2008-2009-national-rivers-and-streams-assessment-fish-tissue-study</a:t>
            </a:r>
            <a:endParaRPr lang="en-US"/>
          </a:p>
          <a:p>
            <a:r>
              <a:rPr lang="en-US"/>
              <a:t>Batt et al 2017 paper and SI files: </a:t>
            </a:r>
            <a:r>
              <a:rPr lang="en-US" b="0" i="0" u="none" strike="noStrike">
                <a:solidFill>
                  <a:srgbClr val="95989A"/>
                </a:solidFill>
                <a:effectLst/>
                <a:latin typeface="Roboto" panose="02000000000000000000" pitchFamily="2" charset="0"/>
                <a:hlinkClick r:id="rId6" tooltip="DOI URL"/>
              </a:rPr>
              <a:t>https://doi.org/10.1021/acs.est.6b05162</a:t>
            </a:r>
            <a:endParaRPr lang="en-US" b="0" i="0" u="none" strike="noStrike">
              <a:solidFill>
                <a:srgbClr val="95989A"/>
              </a:solidFill>
              <a:effectLst/>
              <a:latin typeface="Roboto" panose="02000000000000000000" pitchFamily="2" charset="0"/>
            </a:endParaRPr>
          </a:p>
          <a:p>
            <a:r>
              <a:rPr lang="en-US">
                <a:solidFill>
                  <a:schemeClr val="tx1"/>
                </a:solidFill>
              </a:rPr>
              <a:t>Packages used: </a:t>
            </a:r>
            <a:r>
              <a:rPr lang="en-US" err="1">
                <a:solidFill>
                  <a:schemeClr val="tx1"/>
                </a:solidFill>
              </a:rPr>
              <a:t>tidyverse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readxl</a:t>
            </a:r>
            <a:r>
              <a:rPr lang="en-US">
                <a:solidFill>
                  <a:schemeClr val="tx1"/>
                </a:solidFill>
              </a:rPr>
              <a:t>, patchwork, gridExtra, </a:t>
            </a:r>
            <a:r>
              <a:rPr lang="en-US" err="1">
                <a:solidFill>
                  <a:schemeClr val="tx1"/>
                </a:solidFill>
              </a:rPr>
              <a:t>usmap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ggtext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emojifont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gridtext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png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knitr</a:t>
            </a:r>
            <a:endParaRPr lang="en-US" b="0" i="0" u="none" strike="noStrike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tract Image">
            <a:extLst>
              <a:ext uri="{FF2B5EF4-FFF2-40B4-BE49-F238E27FC236}">
                <a16:creationId xmlns:a16="http://schemas.microsoft.com/office/drawing/2014/main" id="{265C2E28-497A-44F1-9AD0-FDACF04C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5" y="1223088"/>
            <a:ext cx="4516928" cy="25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3E8A9F-42D3-4559-A147-4FCC20F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D079-F119-4E50-B7E7-1C6D99AF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5103706" cy="4604448"/>
          </a:xfrm>
        </p:spPr>
        <p:txBody>
          <a:bodyPr/>
          <a:lstStyle/>
          <a:p>
            <a:r>
              <a:rPr lang="en-US"/>
              <a:t>EPA has conducted three fish contamination studies as part of the National River and Stream Assessment (NRSA) cycle</a:t>
            </a:r>
          </a:p>
          <a:p>
            <a:pPr lvl="1"/>
            <a:r>
              <a:rPr lang="en-US"/>
              <a:t>We analyzed the data from Batt et. al. 2017, which was taken from the 2008-2009 Fish Tissue Study</a:t>
            </a:r>
          </a:p>
          <a:p>
            <a:pPr lvl="1"/>
            <a:r>
              <a:rPr lang="en-US"/>
              <a:t>Samples from 163 Urban and 377 Non-Urban Sites along rivers across the US were analyzed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A31E-9ABA-4155-896A-48F32D26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16" y="4256315"/>
            <a:ext cx="9023848" cy="1992085"/>
          </a:xfrm>
          <a:prstGeom prst="rect">
            <a:avLst/>
          </a:prstGeom>
          <a:ln w="19050">
            <a:solidFill>
              <a:srgbClr val="A1CB46"/>
            </a:solidFill>
          </a:ln>
        </p:spPr>
      </p:pic>
    </p:spTree>
    <p:extLst>
      <p:ext uri="{BB962C8B-B14F-4D97-AF65-F5344CB8AC3E}">
        <p14:creationId xmlns:p14="http://schemas.microsoft.com/office/powerpoint/2010/main" val="68230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F25-3788-47A9-A0EC-CE5B785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F120-8782-44BF-A414-D51B1706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/>
              <a:t>We found ourselves repeating graphics with different subsets of our dataset</a:t>
            </a:r>
          </a:p>
          <a:p>
            <a:r>
              <a:rPr lang="en-US"/>
              <a:t>We looked for R Markdown templates to make factsheets/infographics- we did not find any publicly available, so we instead researched packages to assemble our own</a:t>
            </a:r>
          </a:p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CC632B-FCAB-4AC1-9C18-EBE3A7E1FF53}"/>
              </a:ext>
            </a:extLst>
          </p:cNvPr>
          <p:cNvGrpSpPr/>
          <p:nvPr/>
        </p:nvGrpSpPr>
        <p:grpSpPr>
          <a:xfrm>
            <a:off x="5992432" y="3129157"/>
            <a:ext cx="4786014" cy="3434203"/>
            <a:chOff x="5921312" y="3108836"/>
            <a:chExt cx="4786014" cy="34342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217C10-05DF-42F2-9EB4-7CF5737C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4880" y="3523856"/>
              <a:ext cx="4682446" cy="30191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D5FC92-56EF-4FDB-B614-5215353BC846}"/>
                </a:ext>
              </a:extLst>
            </p:cNvPr>
            <p:cNvSpPr txBox="1"/>
            <p:nvPr/>
          </p:nvSpPr>
          <p:spPr>
            <a:xfrm>
              <a:off x="5921312" y="3108836"/>
              <a:ext cx="4301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“Oregon by the Numbers” Report (</a:t>
              </a:r>
              <a:r>
                <a:rPr lang="en-US">
                  <a:hlinkClick r:id="rId3"/>
                </a:rPr>
                <a:t>link</a:t>
              </a:r>
              <a:r>
                <a:rPr lang="en-US"/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B85D63-A567-4523-B790-FABC5115AEB4}"/>
              </a:ext>
            </a:extLst>
          </p:cNvPr>
          <p:cNvGrpSpPr/>
          <p:nvPr/>
        </p:nvGrpSpPr>
        <p:grpSpPr>
          <a:xfrm>
            <a:off x="254001" y="2962617"/>
            <a:ext cx="4563805" cy="3580422"/>
            <a:chOff x="254001" y="2962617"/>
            <a:chExt cx="4563805" cy="35804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192C3-AD01-44B7-8C8B-F5709B01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0658" y="2962617"/>
              <a:ext cx="2707148" cy="35804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BFDCA9-B4C5-49BD-9A13-6ADB19118BB2}"/>
                </a:ext>
              </a:extLst>
            </p:cNvPr>
            <p:cNvSpPr txBox="1"/>
            <p:nvPr/>
          </p:nvSpPr>
          <p:spPr>
            <a:xfrm>
              <a:off x="254001" y="3998096"/>
              <a:ext cx="1810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“</a:t>
              </a:r>
              <a:r>
                <a:rPr lang="en-US" err="1"/>
                <a:t>myFutureNC</a:t>
              </a:r>
              <a:r>
                <a:rPr lang="en-US"/>
                <a:t>”</a:t>
              </a:r>
            </a:p>
            <a:p>
              <a:r>
                <a:rPr lang="en-US"/>
                <a:t>Dashboard - County profiles (</a:t>
              </a:r>
              <a:r>
                <a:rPr lang="en-US">
                  <a:hlinkClick r:id="rId5"/>
                </a:rPr>
                <a:t>link</a:t>
              </a:r>
              <a:r>
                <a:rPr 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4C9F-CCBD-49D6-B2E5-18ECC240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589" y="2792559"/>
            <a:ext cx="3320411" cy="127288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Our Factsheet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B9841-3FA5-47F2-9F29-986372EC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71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A7B9-09D0-4E72-9E34-89F0A0C3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Fact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AADA-509D-4013-8368-CAD218AF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709"/>
            <a:ext cx="9502986" cy="5103222"/>
          </a:xfrm>
        </p:spPr>
        <p:txBody>
          <a:bodyPr/>
          <a:lstStyle/>
          <a:p>
            <a:r>
              <a:rPr lang="en-US"/>
              <a:t>Grid-based layout</a:t>
            </a:r>
          </a:p>
          <a:p>
            <a:pPr lvl="1"/>
            <a:r>
              <a:rPr lang="en-US"/>
              <a:t>Our approach to doing this was using the Patchwork package</a:t>
            </a:r>
          </a:p>
          <a:p>
            <a:r>
              <a:rPr lang="en-US"/>
              <a:t>Objects </a:t>
            </a:r>
          </a:p>
          <a:p>
            <a:pPr lvl="1"/>
            <a:r>
              <a:rPr lang="en-US"/>
              <a:t>Plots (</a:t>
            </a:r>
            <a:r>
              <a:rPr lang="en-US" err="1"/>
              <a:t>ggplots</a:t>
            </a:r>
            <a:r>
              <a:rPr lang="en-US"/>
              <a:t> or base plots)</a:t>
            </a:r>
          </a:p>
          <a:p>
            <a:pPr lvl="1"/>
            <a:r>
              <a:rPr lang="en-US"/>
              <a:t>Images (photos, logos, PNG pictures)</a:t>
            </a:r>
          </a:p>
          <a:p>
            <a:pPr lvl="1"/>
            <a:r>
              <a:rPr lang="en-US"/>
              <a:t>Maps (</a:t>
            </a:r>
            <a:r>
              <a:rPr lang="en-US" err="1"/>
              <a:t>USMap</a:t>
            </a:r>
            <a:r>
              <a:rPr lang="en-US"/>
              <a:t> gg package)</a:t>
            </a:r>
          </a:p>
          <a:p>
            <a:pPr lvl="1"/>
            <a:r>
              <a:rPr lang="en-US"/>
              <a:t>Text (Summary statistics, data descriptions)</a:t>
            </a:r>
          </a:p>
          <a:p>
            <a:pPr lvl="1"/>
            <a:r>
              <a:rPr lang="en-US"/>
              <a:t>Tables</a:t>
            </a:r>
          </a:p>
          <a:p>
            <a:r>
              <a:rPr lang="en-US"/>
              <a:t>Design</a:t>
            </a:r>
          </a:p>
          <a:p>
            <a:pPr lvl="1"/>
            <a:r>
              <a:rPr lang="en-US"/>
              <a:t>Theme- Individual plot themes and page theme</a:t>
            </a:r>
          </a:p>
          <a:p>
            <a:pPr lvl="1"/>
            <a:r>
              <a:rPr lang="en-US"/>
              <a:t>Colors- fonts, borders, visualizations</a:t>
            </a:r>
          </a:p>
          <a:p>
            <a:pPr lvl="1"/>
            <a:r>
              <a:rPr lang="en-US"/>
              <a:t>Margins/Header/Footer</a:t>
            </a:r>
          </a:p>
          <a:p>
            <a:pPr lvl="1"/>
            <a:r>
              <a:rPr lang="en-US"/>
              <a:t>Title/Caption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650B-9F8C-4BBE-B1FB-5E297EB4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patchwork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D2AE-D2AA-4C6F-84AB-740F315C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890"/>
            <a:ext cx="2994945" cy="1605929"/>
          </a:xfrm>
        </p:spPr>
        <p:txBody>
          <a:bodyPr>
            <a:normAutofit/>
          </a:bodyPr>
          <a:lstStyle/>
          <a:p>
            <a:r>
              <a:rPr lang="en-US"/>
              <a:t>Package for creating composite graphics</a:t>
            </a:r>
          </a:p>
          <a:p>
            <a:r>
              <a:rPr lang="en-US"/>
              <a:t>Uses “plot arithmetic” to arrange plots into panels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C554B7E-7A2B-4922-9D5B-4E0F673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26" y="290449"/>
            <a:ext cx="1147354" cy="13242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2E828-19AB-4D2D-9A33-531F2493E776}"/>
              </a:ext>
            </a:extLst>
          </p:cNvPr>
          <p:cNvGrpSpPr/>
          <p:nvPr/>
        </p:nvGrpSpPr>
        <p:grpSpPr>
          <a:xfrm>
            <a:off x="527914" y="3291346"/>
            <a:ext cx="5051118" cy="3380467"/>
            <a:chOff x="5178572" y="3298724"/>
            <a:chExt cx="5051118" cy="32612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D7464B-B7C0-43BA-B66F-B8A0AE89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0" b="6660"/>
            <a:stretch/>
          </p:blipFill>
          <p:spPr>
            <a:xfrm>
              <a:off x="5178572" y="3739646"/>
              <a:ext cx="4902145" cy="28202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F96EB8-ED9D-4999-A93D-24F88F673D63}"/>
                </a:ext>
              </a:extLst>
            </p:cNvPr>
            <p:cNvSpPr txBox="1"/>
            <p:nvPr/>
          </p:nvSpPr>
          <p:spPr>
            <a:xfrm>
              <a:off x="5723233" y="3298724"/>
              <a:ext cx="450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p_bar</a:t>
              </a:r>
              <a:r>
                <a:rPr lang="en-US">
                  <a:latin typeface="Lucida Console" panose="020B0609040504020204" pitchFamily="49" charset="0"/>
                </a:rPr>
                <a:t> / (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 | </a:t>
              </a:r>
              <a:r>
                <a:rPr lang="en-US" err="1">
                  <a:latin typeface="Lucida Console" panose="020B0609040504020204" pitchFamily="49" charset="0"/>
                </a:rPr>
                <a:t>p_map</a:t>
              </a:r>
              <a:r>
                <a:rPr lang="en-US">
                  <a:latin typeface="Lucida Console" panose="020B0609040504020204" pitchFamily="49" charset="0"/>
                </a:rPr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ECA4F8-6A85-4E3F-844F-54FA52B7D786}"/>
              </a:ext>
            </a:extLst>
          </p:cNvPr>
          <p:cNvGrpSpPr/>
          <p:nvPr/>
        </p:nvGrpSpPr>
        <p:grpSpPr>
          <a:xfrm>
            <a:off x="6415316" y="592332"/>
            <a:ext cx="3068270" cy="2199475"/>
            <a:chOff x="5204533" y="752005"/>
            <a:chExt cx="3068270" cy="21994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01FA77-F7C0-406B-B181-EE6CAEE7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39" b="7339"/>
            <a:stretch/>
          </p:blipFill>
          <p:spPr>
            <a:xfrm>
              <a:off x="5204533" y="1150374"/>
              <a:ext cx="3068270" cy="18011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8FA44A-4EDE-4287-8FCE-BFC8DFED542B}"/>
                </a:ext>
              </a:extLst>
            </p:cNvPr>
            <p:cNvSpPr txBox="1"/>
            <p:nvPr/>
          </p:nvSpPr>
          <p:spPr>
            <a:xfrm>
              <a:off x="5204533" y="752005"/>
              <a:ext cx="2707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p_map</a:t>
              </a:r>
              <a:r>
                <a:rPr lang="en-US">
                  <a:latin typeface="Lucida Console" panose="020B0609040504020204" pitchFamily="49" charset="0"/>
                </a:rPr>
                <a:t> + </a:t>
              </a:r>
              <a:r>
                <a:rPr lang="en-US" err="1">
                  <a:latin typeface="Lucida Console" panose="020B0609040504020204" pitchFamily="49" charset="0"/>
                </a:rPr>
                <a:t>p_bar</a:t>
              </a:r>
              <a:endParaRPr lang="en-US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10D133-BB79-48C7-BB59-AEBC2B32E6F7}"/>
              </a:ext>
            </a:extLst>
          </p:cNvPr>
          <p:cNvGrpSpPr/>
          <p:nvPr/>
        </p:nvGrpSpPr>
        <p:grpSpPr>
          <a:xfrm>
            <a:off x="6223156" y="2951513"/>
            <a:ext cx="6101691" cy="3528017"/>
            <a:chOff x="5923161" y="2990842"/>
            <a:chExt cx="6101691" cy="352801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B2BFC5-ADC2-469F-B349-C0F84403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38475" y="3455269"/>
              <a:ext cx="4452893" cy="30635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D11EDA-65C0-4981-9BEF-0409ECB32607}"/>
                </a:ext>
              </a:extLst>
            </p:cNvPr>
            <p:cNvSpPr txBox="1"/>
            <p:nvPr/>
          </p:nvSpPr>
          <p:spPr>
            <a:xfrm>
              <a:off x="5923161" y="2990842"/>
              <a:ext cx="6101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Lucida Console" panose="020B0609040504020204" pitchFamily="49" charset="0"/>
                </a:rPr>
                <a:t>wrap_plots</a:t>
              </a:r>
              <a:r>
                <a:rPr lang="en-US">
                  <a:latin typeface="Lucida Console" panose="020B0609040504020204" pitchFamily="49" charset="0"/>
                </a:rPr>
                <a:t>(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, p_map, </a:t>
              </a:r>
              <a:r>
                <a:rPr lang="en-US" err="1">
                  <a:latin typeface="Lucida Console" panose="020B0609040504020204" pitchFamily="49" charset="0"/>
                </a:rPr>
                <a:t>p_bar</a:t>
              </a:r>
              <a:r>
                <a:rPr lang="en-US">
                  <a:latin typeface="Lucida Console" panose="020B0609040504020204" pitchFamily="49" charset="0"/>
                </a:rPr>
                <a:t>, </a:t>
              </a:r>
              <a:r>
                <a:rPr lang="en-US" err="1">
                  <a:latin typeface="Lucida Console" panose="020B0609040504020204" pitchFamily="49" charset="0"/>
                </a:rPr>
                <a:t>p_fish</a:t>
              </a:r>
              <a:r>
                <a:rPr lang="en-US">
                  <a:latin typeface="Lucida Console" panose="020B060904050402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5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9A76-4DB6-4243-8BDC-D5D0678B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Grid-Based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3C49-0598-4FBD-8227-A1794FA0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003898"/>
            <a:ext cx="3720916" cy="4708187"/>
          </a:xfrm>
        </p:spPr>
        <p:txBody>
          <a:bodyPr>
            <a:normAutofit/>
          </a:bodyPr>
          <a:lstStyle/>
          <a:p>
            <a:r>
              <a:rPr lang="en-US" sz="1700"/>
              <a:t>While a lot can be accomplished using +, |, and / in Patchwork, we needed more control to tell R where to place the components of our fact sheet</a:t>
            </a:r>
          </a:p>
          <a:p>
            <a:r>
              <a:rPr lang="en-US" sz="1700" err="1">
                <a:latin typeface="Lucida Console" panose="020B0609040504020204" pitchFamily="49" charset="0"/>
              </a:rPr>
              <a:t>plot_layout</a:t>
            </a:r>
            <a:r>
              <a:rPr lang="en-US" sz="1700">
                <a:latin typeface="Lucida Console" panose="020B0609040504020204" pitchFamily="49" charset="0"/>
              </a:rPr>
              <a:t>()</a:t>
            </a:r>
            <a:r>
              <a:rPr lang="en-US" sz="1700"/>
              <a:t>	function in patchwork allows you to specify the layout</a:t>
            </a:r>
          </a:p>
          <a:p>
            <a:pPr lvl="1"/>
            <a:r>
              <a:rPr lang="en-US" sz="1500"/>
              <a:t>You can specify the number of rows and columns within this function</a:t>
            </a:r>
          </a:p>
          <a:p>
            <a:pPr lvl="1"/>
            <a:r>
              <a:rPr lang="en-US" sz="1700"/>
              <a:t>Rectangles can be manually built using the </a:t>
            </a:r>
            <a:r>
              <a:rPr lang="en-US" sz="1700">
                <a:latin typeface="Lucida Console" panose="020B0609040504020204" pitchFamily="49" charset="0"/>
              </a:rPr>
              <a:t>area( ) </a:t>
            </a:r>
            <a:r>
              <a:rPr lang="en-US" sz="1700"/>
              <a:t>constructor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EF0B4-D5FE-433E-B318-B7408F080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101" y="859334"/>
            <a:ext cx="7464265" cy="51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D9DA-8F17-4546-975B-40B98294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5029"/>
          </a:xfrm>
        </p:spPr>
        <p:txBody>
          <a:bodyPr/>
          <a:lstStyle/>
          <a:p>
            <a:r>
              <a:rPr lang="en-US"/>
              <a:t>Objects-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F926-971F-40CF-9A20-94992442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841"/>
            <a:ext cx="8596668" cy="4527522"/>
          </a:xfrm>
        </p:spPr>
        <p:txBody>
          <a:bodyPr/>
          <a:lstStyle/>
          <a:p>
            <a:r>
              <a:rPr lang="en-US" err="1">
                <a:solidFill>
                  <a:srgbClr val="2C3E50"/>
                </a:solidFill>
                <a:latin typeface="Lato" panose="020F0502020204030203" pitchFamily="34" charset="0"/>
              </a:rPr>
              <a:t>ggplot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 objects work seamlessly with patchwork out of the box!</a:t>
            </a:r>
          </a:p>
          <a:p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Base R graphics can be also be included using the </a:t>
            </a:r>
            <a:r>
              <a:rPr lang="en-US" b="1" err="1">
                <a:solidFill>
                  <a:srgbClr val="2C3E50"/>
                </a:solidFill>
                <a:latin typeface="Lucida Console" panose="020B0609040504020204" pitchFamily="49" charset="0"/>
              </a:rPr>
              <a:t>wrap_elements</a:t>
            </a:r>
            <a:r>
              <a:rPr lang="en-US" b="1">
                <a:solidFill>
                  <a:srgbClr val="2C3E50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function and/or formula syntax (</a:t>
            </a:r>
            <a:r>
              <a:rPr lang="en-US">
                <a:latin typeface="Lucida Console" panose="020B0609040504020204" pitchFamily="49" charset="0"/>
              </a:rPr>
              <a:t>~</a:t>
            </a:r>
            <a:r>
              <a:rPr lang="en-US">
                <a:solidFill>
                  <a:srgbClr val="2C3E50"/>
                </a:solidFill>
                <a:latin typeface="Lato" panose="020F0502020204030203" pitchFamily="34" charset="0"/>
              </a:rPr>
              <a:t>)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1E98C-CCAF-4498-896C-0E613528C0E8}"/>
              </a:ext>
            </a:extLst>
          </p:cNvPr>
          <p:cNvGrpSpPr/>
          <p:nvPr/>
        </p:nvGrpSpPr>
        <p:grpSpPr>
          <a:xfrm>
            <a:off x="1231216" y="2745683"/>
            <a:ext cx="8318090" cy="3983685"/>
            <a:chOff x="1260712" y="2738847"/>
            <a:chExt cx="8318090" cy="3837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31056-AFA6-46E3-A0E1-D9546FB81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16" r="4816"/>
            <a:stretch/>
          </p:blipFill>
          <p:spPr>
            <a:xfrm>
              <a:off x="2289197" y="3152461"/>
              <a:ext cx="5569585" cy="34242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EAA94E-4C70-4BB7-80BB-AA9D53FA025C}"/>
                </a:ext>
              </a:extLst>
            </p:cNvPr>
            <p:cNvSpPr txBox="1"/>
            <p:nvPr/>
          </p:nvSpPr>
          <p:spPr>
            <a:xfrm>
              <a:off x="1260712" y="2738847"/>
              <a:ext cx="8318090" cy="35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Lucida Console" panose="020B0609040504020204" pitchFamily="49" charset="0"/>
                </a:rPr>
                <a:t>p1 + wrap_elements(full = ~ plot(</a:t>
              </a:r>
              <a:r>
                <a:rPr lang="en-US" err="1">
                  <a:latin typeface="Lucida Console" panose="020B0609040504020204" pitchFamily="49" charset="0"/>
                </a:rPr>
                <a:t>mtcars$mpg</a:t>
              </a:r>
              <a:r>
                <a:rPr lang="en-US">
                  <a:latin typeface="Lucida Console" panose="020B0609040504020204" pitchFamily="49" charset="0"/>
                </a:rPr>
                <a:t>, </a:t>
              </a:r>
              <a:r>
                <a:rPr lang="en-US" err="1">
                  <a:latin typeface="Lucida Console" panose="020B0609040504020204" pitchFamily="49" charset="0"/>
                </a:rPr>
                <a:t>mtcars$disp</a:t>
              </a:r>
              <a:r>
                <a:rPr lang="en-US">
                  <a:latin typeface="Lucida Console" panose="020B0609040504020204" pitchFamily="49" charset="0"/>
                </a:rPr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96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490-49F1-4C62-A1EF-CFE55A71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Objects- Images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9D24-C431-4AA2-BA6D-01CC8C58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37"/>
            <a:ext cx="4079364" cy="4446026"/>
          </a:xfrm>
        </p:spPr>
        <p:txBody>
          <a:bodyPr/>
          <a:lstStyle/>
          <a:p>
            <a:r>
              <a:rPr lang="en-US"/>
              <a:t>PNG, JPEG, and internal format images can also be added to </a:t>
            </a:r>
            <a:r>
              <a:rPr lang="en-US" b="1">
                <a:latin typeface="Lucida Console" panose="020B0609040504020204" pitchFamily="49" charset="0"/>
              </a:rPr>
              <a:t>patchwork</a:t>
            </a:r>
          </a:p>
          <a:p>
            <a:pPr lvl="1"/>
            <a:r>
              <a:rPr lang="en-US"/>
              <a:t>We added an EPA logo and a fish image (from </a:t>
            </a:r>
            <a:r>
              <a:rPr lang="en-US" b="1" err="1">
                <a:latin typeface="Lucida Console" panose="020B0609040504020204" pitchFamily="49" charset="0"/>
              </a:rPr>
              <a:t>emojifont</a:t>
            </a:r>
            <a:r>
              <a:rPr lang="en-US"/>
              <a:t> package) </a:t>
            </a:r>
          </a:p>
          <a:p>
            <a:pPr lvl="1"/>
            <a:r>
              <a:rPr lang="en-US" b="1" err="1">
                <a:latin typeface="Lucida Console" panose="020B0609040504020204" pitchFamily="49" charset="0"/>
              </a:rPr>
              <a:t>wrap_elements</a:t>
            </a:r>
            <a:r>
              <a:rPr lang="en-US" b="1">
                <a:latin typeface="Lucida Console" panose="020B0609040504020204" pitchFamily="49" charset="0"/>
              </a:rPr>
              <a:t>( ) </a:t>
            </a:r>
            <a:r>
              <a:rPr lang="en-US"/>
              <a:t>function is used again to convert non-ggplot2 elements to a compliant representation</a:t>
            </a:r>
            <a:endParaRPr lang="en-US">
              <a:latin typeface="Lucida Console" panose="020B0609040504020204" pitchFamily="49" charset="0"/>
            </a:endParaRPr>
          </a:p>
        </p:txBody>
      </p:sp>
      <p:pic>
        <p:nvPicPr>
          <p:cNvPr id="5" name="Picture 4" descr="Logo&#10;&#10;PNG image of EPA logo&#10;">
            <a:extLst>
              <a:ext uri="{FF2B5EF4-FFF2-40B4-BE49-F238E27FC236}">
                <a16:creationId xmlns:a16="http://schemas.microsoft.com/office/drawing/2014/main" id="{8E49C0F4-31DA-47BA-90F1-68D9831FC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24" y="427636"/>
            <a:ext cx="1546051" cy="168472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04DC2C9-0239-4E2F-8C17-ED6BBA3F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746156"/>
            <a:ext cx="1047686" cy="1047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1557A-370E-4870-AA56-DC249403AD8E}"/>
              </a:ext>
            </a:extLst>
          </p:cNvPr>
          <p:cNvSpPr txBox="1"/>
          <p:nvPr/>
        </p:nvSpPr>
        <p:spPr>
          <a:xfrm>
            <a:off x="5429729" y="2290003"/>
            <a:ext cx="600067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### read in images ###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epa_logo</a:t>
            </a:r>
            <a:r>
              <a:rPr lang="en-US" sz="1400">
                <a:latin typeface="Lucida Console" panose="020B0609040504020204" pitchFamily="49" charset="0"/>
              </a:rPr>
              <a:t> &lt;- </a:t>
            </a:r>
            <a:r>
              <a:rPr lang="en-US" sz="1400" err="1">
                <a:latin typeface="Lucida Console" panose="020B0609040504020204" pitchFamily="49" charset="0"/>
              </a:rPr>
              <a:t>png</a:t>
            </a:r>
            <a:r>
              <a:rPr lang="en-US" sz="1400">
                <a:latin typeface="Lucida Console" panose="020B0609040504020204" pitchFamily="49" charset="0"/>
              </a:rPr>
              <a:t>::</a:t>
            </a:r>
            <a:r>
              <a:rPr lang="en-US" sz="1400" err="1">
                <a:latin typeface="Lucida Console" panose="020B0609040504020204" pitchFamily="49" charset="0"/>
              </a:rPr>
              <a:t>readPNG</a:t>
            </a:r>
            <a:r>
              <a:rPr lang="en-US" sz="1400">
                <a:latin typeface="Lucida Console" panose="020B0609040504020204" pitchFamily="49" charset="0"/>
              </a:rPr>
              <a:t>("../</a:t>
            </a:r>
            <a:r>
              <a:rPr 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images</a:t>
            </a:r>
            <a:r>
              <a:rPr lang="en-US" sz="1400">
                <a:latin typeface="Lucida Console" panose="020B0609040504020204" pitchFamily="49" charset="0"/>
              </a:rPr>
              <a:t>/epa_logo.png", native = TRUE)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emoji_fish</a:t>
            </a:r>
            <a:r>
              <a:rPr lang="en-US" sz="1400">
                <a:latin typeface="Lucida Console" panose="020B0609040504020204" pitchFamily="49" charset="0"/>
              </a:rPr>
              <a:t> &lt;- </a:t>
            </a:r>
            <a:r>
              <a:rPr lang="en-US" sz="1400" err="1">
                <a:latin typeface="Lucida Console" panose="020B0609040504020204" pitchFamily="49" charset="0"/>
              </a:rPr>
              <a:t>ggplot</a:t>
            </a:r>
            <a:r>
              <a:rPr lang="en-US" sz="1400">
                <a:latin typeface="Lucida Console" panose="020B0609040504020204" pitchFamily="49" charset="0"/>
              </a:rPr>
              <a:t>() +</a:t>
            </a:r>
          </a:p>
          <a:p>
            <a:r>
              <a:rPr lang="en-US" sz="1400">
                <a:latin typeface="Lucida Console" panose="020B0609040504020204" pitchFamily="49" charset="0"/>
              </a:rPr>
              <a:t>  </a:t>
            </a:r>
            <a:r>
              <a:rPr lang="en-US" sz="1400" err="1">
                <a:latin typeface="Lucida Console" panose="020B0609040504020204" pitchFamily="49" charset="0"/>
              </a:rPr>
              <a:t>emojifont</a:t>
            </a:r>
            <a:r>
              <a:rPr lang="en-US" sz="1400">
                <a:latin typeface="Lucida Console" panose="020B0609040504020204" pitchFamily="49" charset="0"/>
              </a:rPr>
              <a:t>::</a:t>
            </a:r>
            <a:r>
              <a:rPr lang="en-US" sz="1400" err="1">
                <a:latin typeface="Lucida Console" panose="020B0609040504020204" pitchFamily="49" charset="0"/>
              </a:rPr>
              <a:t>geom_emoji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("</a:t>
            </a:r>
            <a:r>
              <a:rPr lang="en-US" sz="1400" err="1">
                <a:solidFill>
                  <a:schemeClr val="accent2"/>
                </a:solidFill>
                <a:latin typeface="Lucida Console" panose="020B0609040504020204" pitchFamily="49" charset="0"/>
              </a:rPr>
              <a:t>tropical_fish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"</a:t>
            </a:r>
            <a:r>
              <a:rPr lang="en-US" sz="1400">
                <a:latin typeface="Lucida Console" panose="020B0609040504020204" pitchFamily="49" charset="0"/>
              </a:rPr>
              <a:t>, color = </a:t>
            </a:r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"#407EC9"</a:t>
            </a:r>
            <a:r>
              <a:rPr lang="en-US" sz="1400">
                <a:latin typeface="Lucida Console" panose="020B0609040504020204" pitchFamily="49" charset="0"/>
              </a:rPr>
              <a:t>, size = 30) + </a:t>
            </a:r>
            <a:r>
              <a:rPr lang="en-US" sz="1400" err="1">
                <a:latin typeface="Lucida Console" panose="020B0609040504020204" pitchFamily="49" charset="0"/>
              </a:rPr>
              <a:t>theme_void</a:t>
            </a:r>
            <a:r>
              <a:rPr lang="en-US" sz="1400">
                <a:latin typeface="Lucida Console" panose="020B0609040504020204" pitchFamily="49" charset="0"/>
              </a:rPr>
              <a:t>()</a:t>
            </a:r>
          </a:p>
          <a:p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>
                <a:solidFill>
                  <a:schemeClr val="accent2"/>
                </a:solidFill>
                <a:latin typeface="Lucida Console" panose="020B0609040504020204" pitchFamily="49" charset="0"/>
              </a:rPr>
              <a:t>### patch elements together ###</a:t>
            </a:r>
          </a:p>
          <a:p>
            <a:r>
              <a:rPr lang="en-US" sz="1400" err="1">
                <a:latin typeface="Lucida Console" panose="020B0609040504020204" pitchFamily="49" charset="0"/>
              </a:rPr>
              <a:t>wrap_elements</a:t>
            </a:r>
            <a:r>
              <a:rPr lang="en-US" sz="1400">
                <a:latin typeface="Lucida Console" panose="020B0609040504020204" pitchFamily="49" charset="0"/>
              </a:rPr>
              <a:t>(</a:t>
            </a:r>
            <a:r>
              <a:rPr lang="en-US" sz="1400" err="1">
                <a:latin typeface="Lucida Console" panose="020B0609040504020204" pitchFamily="49" charset="0"/>
              </a:rPr>
              <a:t>epa_logo</a:t>
            </a:r>
            <a:r>
              <a:rPr lang="en-US" sz="1400">
                <a:latin typeface="Lucida Console" panose="020B0609040504020204" pitchFamily="49" charset="0"/>
              </a:rPr>
              <a:t>) + </a:t>
            </a:r>
            <a:r>
              <a:rPr lang="en-US" sz="1400" err="1">
                <a:latin typeface="Lucida Console" panose="020B0609040504020204" pitchFamily="49" charset="0"/>
              </a:rPr>
              <a:t>emoji_fish</a:t>
            </a:r>
            <a:endParaRPr lang="en-US" sz="14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1176</Words>
  <Application>Microsoft Office PowerPoint</Application>
  <PresentationFormat>Widescreen</PresentationFormat>
  <Paragraphs>151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Lato</vt:lpstr>
      <vt:lpstr>Lucida Console</vt:lpstr>
      <vt:lpstr>Roboto</vt:lpstr>
      <vt:lpstr>Trebuchet MS</vt:lpstr>
      <vt:lpstr>Wingdings</vt:lpstr>
      <vt:lpstr>Wingdings 3</vt:lpstr>
      <vt:lpstr>Facet</vt:lpstr>
      <vt:lpstr>Creating Customized Fact Sheets with Patchwork and R-Markdown</vt:lpstr>
      <vt:lpstr>Background</vt:lpstr>
      <vt:lpstr>Motivation</vt:lpstr>
      <vt:lpstr>Our Factsheet</vt:lpstr>
      <vt:lpstr>Components of Fact Sheet</vt:lpstr>
      <vt:lpstr>Basics of patchwork</vt:lpstr>
      <vt:lpstr>Grid-Based Layout</vt:lpstr>
      <vt:lpstr>Objects- Plots </vt:lpstr>
      <vt:lpstr>Objects- Images </vt:lpstr>
      <vt:lpstr>Objects- Maps</vt:lpstr>
      <vt:lpstr>Objects- Text</vt:lpstr>
      <vt:lpstr>Objects- Tables</vt:lpstr>
      <vt:lpstr>Design</vt:lpstr>
      <vt:lpstr>Reproducibility</vt:lpstr>
      <vt:lpstr>Takeaways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Automated Factsheets in R-Markdown</dc:title>
  <dc:creator>Kulikowski, Nichole</dc:creator>
  <cp:lastModifiedBy>Kulikowski, Nichole</cp:lastModifiedBy>
  <cp:revision>2</cp:revision>
  <dcterms:created xsi:type="dcterms:W3CDTF">2021-08-16T15:36:41Z</dcterms:created>
  <dcterms:modified xsi:type="dcterms:W3CDTF">2021-09-21T15:46:24Z</dcterms:modified>
</cp:coreProperties>
</file>