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8" r:id="rId2"/>
  </p:sldIdLst>
  <p:sldSz cx="32918400" cy="16459200"/>
  <p:notesSz cx="7010400" cy="9236075"/>
  <p:defaultTextStyle>
    <a:defPPr>
      <a:defRPr lang="en-US"/>
    </a:defPPr>
    <a:lvl1pPr algn="l" rtl="0" fontAlgn="base">
      <a:spcBef>
        <a:spcPct val="0"/>
      </a:spcBef>
      <a:spcAft>
        <a:spcPct val="0"/>
      </a:spcAft>
      <a:defRPr sz="5600" kern="1200">
        <a:solidFill>
          <a:schemeClr val="tx2"/>
        </a:solidFill>
        <a:latin typeface="Arial" charset="0"/>
        <a:ea typeface="+mn-ea"/>
        <a:cs typeface="+mn-cs"/>
      </a:defRPr>
    </a:lvl1pPr>
    <a:lvl2pPr marL="457200" algn="l" rtl="0" fontAlgn="base">
      <a:spcBef>
        <a:spcPct val="0"/>
      </a:spcBef>
      <a:spcAft>
        <a:spcPct val="0"/>
      </a:spcAft>
      <a:defRPr sz="5600" kern="1200">
        <a:solidFill>
          <a:schemeClr val="tx2"/>
        </a:solidFill>
        <a:latin typeface="Arial" charset="0"/>
        <a:ea typeface="+mn-ea"/>
        <a:cs typeface="+mn-cs"/>
      </a:defRPr>
    </a:lvl2pPr>
    <a:lvl3pPr marL="914400" algn="l" rtl="0" fontAlgn="base">
      <a:spcBef>
        <a:spcPct val="0"/>
      </a:spcBef>
      <a:spcAft>
        <a:spcPct val="0"/>
      </a:spcAft>
      <a:defRPr sz="5600" kern="1200">
        <a:solidFill>
          <a:schemeClr val="tx2"/>
        </a:solidFill>
        <a:latin typeface="Arial" charset="0"/>
        <a:ea typeface="+mn-ea"/>
        <a:cs typeface="+mn-cs"/>
      </a:defRPr>
    </a:lvl3pPr>
    <a:lvl4pPr marL="1371600" algn="l" rtl="0" fontAlgn="base">
      <a:spcBef>
        <a:spcPct val="0"/>
      </a:spcBef>
      <a:spcAft>
        <a:spcPct val="0"/>
      </a:spcAft>
      <a:defRPr sz="5600" kern="1200">
        <a:solidFill>
          <a:schemeClr val="tx2"/>
        </a:solidFill>
        <a:latin typeface="Arial" charset="0"/>
        <a:ea typeface="+mn-ea"/>
        <a:cs typeface="+mn-cs"/>
      </a:defRPr>
    </a:lvl4pPr>
    <a:lvl5pPr marL="1828800" algn="l" rtl="0" fontAlgn="base">
      <a:spcBef>
        <a:spcPct val="0"/>
      </a:spcBef>
      <a:spcAft>
        <a:spcPct val="0"/>
      </a:spcAft>
      <a:defRPr sz="5600" kern="1200">
        <a:solidFill>
          <a:schemeClr val="tx2"/>
        </a:solidFill>
        <a:latin typeface="Arial" charset="0"/>
        <a:ea typeface="+mn-ea"/>
        <a:cs typeface="+mn-cs"/>
      </a:defRPr>
    </a:lvl5pPr>
    <a:lvl6pPr marL="2286000" algn="l" defTabSz="914400" rtl="0" eaLnBrk="1" latinLnBrk="0" hangingPunct="1">
      <a:defRPr sz="5600" kern="1200">
        <a:solidFill>
          <a:schemeClr val="tx2"/>
        </a:solidFill>
        <a:latin typeface="Arial" charset="0"/>
        <a:ea typeface="+mn-ea"/>
        <a:cs typeface="+mn-cs"/>
      </a:defRPr>
    </a:lvl6pPr>
    <a:lvl7pPr marL="2743200" algn="l" defTabSz="914400" rtl="0" eaLnBrk="1" latinLnBrk="0" hangingPunct="1">
      <a:defRPr sz="5600" kern="1200">
        <a:solidFill>
          <a:schemeClr val="tx2"/>
        </a:solidFill>
        <a:latin typeface="Arial" charset="0"/>
        <a:ea typeface="+mn-ea"/>
        <a:cs typeface="+mn-cs"/>
      </a:defRPr>
    </a:lvl7pPr>
    <a:lvl8pPr marL="3200400" algn="l" defTabSz="914400" rtl="0" eaLnBrk="1" latinLnBrk="0" hangingPunct="1">
      <a:defRPr sz="5600" kern="1200">
        <a:solidFill>
          <a:schemeClr val="tx2"/>
        </a:solidFill>
        <a:latin typeface="Arial" charset="0"/>
        <a:ea typeface="+mn-ea"/>
        <a:cs typeface="+mn-cs"/>
      </a:defRPr>
    </a:lvl8pPr>
    <a:lvl9pPr marL="3657600" algn="l" defTabSz="914400" rtl="0" eaLnBrk="1" latinLnBrk="0" hangingPunct="1">
      <a:defRPr sz="5600"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6336">
          <p15:clr>
            <a:srgbClr val="A4A3A4"/>
          </p15:clr>
        </p15:guide>
        <p15:guide id="2" orient="horz" pos="1728">
          <p15:clr>
            <a:srgbClr val="A4A3A4"/>
          </p15:clr>
        </p15:guide>
        <p15:guide id="3" pos="10368">
          <p15:clr>
            <a:srgbClr val="A4A3A4"/>
          </p15:clr>
        </p15:guide>
        <p15:guide id="4" pos="5184">
          <p15:clr>
            <a:srgbClr val="A4A3A4"/>
          </p15:clr>
        </p15:guide>
        <p15:guide id="5" pos="1555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aan shahabuddin" initials=""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FF4105"/>
    <a:srgbClr val="701B01"/>
    <a:srgbClr val="B42B00"/>
    <a:srgbClr val="CC66FF"/>
    <a:srgbClr val="CD26FA"/>
    <a:srgbClr val="3E2050"/>
    <a:srgbClr val="532476"/>
    <a:srgbClr val="A86E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479" autoAdjust="0"/>
    <p:restoredTop sz="95884" autoAdjust="0"/>
  </p:normalViewPr>
  <p:slideViewPr>
    <p:cSldViewPr snapToObjects="1">
      <p:cViewPr varScale="1">
        <p:scale>
          <a:sx n="35" d="100"/>
          <a:sy n="35" d="100"/>
        </p:scale>
        <p:origin x="126" y="96"/>
      </p:cViewPr>
      <p:guideLst>
        <p:guide orient="horz" pos="6336"/>
        <p:guide orient="horz" pos="1728"/>
        <p:guide pos="10368"/>
        <p:guide pos="5184"/>
        <p:guide pos="1555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a:p>
        </p:txBody>
      </p:sp>
      <p:sp>
        <p:nvSpPr>
          <p:cNvPr id="8195" name="Rectangle 3"/>
          <p:cNvSpPr>
            <a:spLocks noGrp="1" noChangeArrowheads="1"/>
          </p:cNvSpPr>
          <p:nvPr>
            <p:ph type="dt" sz="quarter" idx="1"/>
          </p:nvPr>
        </p:nvSpPr>
        <p:spPr bwMode="auto">
          <a:xfrm>
            <a:off x="3970338" y="0"/>
            <a:ext cx="3038475"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p>
        </p:txBody>
      </p:sp>
      <p:sp>
        <p:nvSpPr>
          <p:cNvPr id="8196" name="Rectangle 4"/>
          <p:cNvSpPr>
            <a:spLocks noGrp="1" noChangeArrowheads="1"/>
          </p:cNvSpPr>
          <p:nvPr>
            <p:ph type="ftr" sz="quarter" idx="2"/>
          </p:nvPr>
        </p:nvSpPr>
        <p:spPr bwMode="auto">
          <a:xfrm>
            <a:off x="0" y="8772525"/>
            <a:ext cx="3038475"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a:p>
        </p:txBody>
      </p:sp>
      <p:sp>
        <p:nvSpPr>
          <p:cNvPr id="8197" name="Rectangle 5"/>
          <p:cNvSpPr>
            <a:spLocks noGrp="1" noChangeArrowheads="1"/>
          </p:cNvSpPr>
          <p:nvPr>
            <p:ph type="sldNum" sz="quarter" idx="3"/>
          </p:nvPr>
        </p:nvSpPr>
        <p:spPr bwMode="auto">
          <a:xfrm>
            <a:off x="3970338" y="8772525"/>
            <a:ext cx="3038475"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D85B9B96-5C1D-445F-B2F5-213B11171A1B}" type="slidenum">
              <a:rPr lang="en-US"/>
              <a:pPr>
                <a:defRPr/>
              </a:pPr>
              <a:t>‹#›</a:t>
            </a:fld>
            <a:endParaRPr lang="en-US"/>
          </a:p>
        </p:txBody>
      </p:sp>
    </p:spTree>
    <p:extLst>
      <p:ext uri="{BB962C8B-B14F-4D97-AF65-F5344CB8AC3E}">
        <p14:creationId xmlns:p14="http://schemas.microsoft.com/office/powerpoint/2010/main" val="3757017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a:p>
        </p:txBody>
      </p:sp>
      <p:sp>
        <p:nvSpPr>
          <p:cNvPr id="12291" name="Rectangle 3"/>
          <p:cNvSpPr>
            <a:spLocks noGrp="1" noChangeArrowheads="1"/>
          </p:cNvSpPr>
          <p:nvPr>
            <p:ph type="dt" idx="1"/>
          </p:nvPr>
        </p:nvSpPr>
        <p:spPr bwMode="auto">
          <a:xfrm>
            <a:off x="3970338" y="0"/>
            <a:ext cx="3038475"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41275" y="692150"/>
            <a:ext cx="6927850" cy="3463925"/>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701675" y="4387850"/>
            <a:ext cx="5607050" cy="4156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p:cNvSpPr>
            <a:spLocks noGrp="1" noChangeArrowheads="1"/>
          </p:cNvSpPr>
          <p:nvPr>
            <p:ph type="ftr" sz="quarter" idx="4"/>
          </p:nvPr>
        </p:nvSpPr>
        <p:spPr bwMode="auto">
          <a:xfrm>
            <a:off x="0" y="8772525"/>
            <a:ext cx="3038475"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a:p>
        </p:txBody>
      </p:sp>
      <p:sp>
        <p:nvSpPr>
          <p:cNvPr id="12295" name="Rectangle 7"/>
          <p:cNvSpPr>
            <a:spLocks noGrp="1" noChangeArrowheads="1"/>
          </p:cNvSpPr>
          <p:nvPr>
            <p:ph type="sldNum" sz="quarter" idx="5"/>
          </p:nvPr>
        </p:nvSpPr>
        <p:spPr bwMode="auto">
          <a:xfrm>
            <a:off x="3970338" y="8772525"/>
            <a:ext cx="3038475"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D25C4936-AB89-4101-B928-79C7E299EE62}" type="slidenum">
              <a:rPr lang="en-US"/>
              <a:pPr>
                <a:defRPr/>
              </a:pPr>
              <a:t>‹#›</a:t>
            </a:fld>
            <a:endParaRPr lang="en-US"/>
          </a:p>
        </p:txBody>
      </p:sp>
    </p:spTree>
    <p:extLst>
      <p:ext uri="{BB962C8B-B14F-4D97-AF65-F5344CB8AC3E}">
        <p14:creationId xmlns:p14="http://schemas.microsoft.com/office/powerpoint/2010/main" val="8695118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E6E59DE7-F2C4-41F9-9D2B-A592208D4586}" type="slidenum">
              <a:rPr lang="en-US" smtClean="0"/>
              <a:pPr/>
              <a:t>1</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5113338"/>
            <a:ext cx="27981275" cy="3527425"/>
          </a:xfrm>
        </p:spPr>
        <p:txBody>
          <a:bodyPr/>
          <a:lstStyle/>
          <a:p>
            <a:r>
              <a:rPr lang="en-US"/>
              <a:t>Click to edit Master title style</a:t>
            </a:r>
          </a:p>
        </p:txBody>
      </p:sp>
      <p:sp>
        <p:nvSpPr>
          <p:cNvPr id="3" name="Subtitle 2"/>
          <p:cNvSpPr>
            <a:spLocks noGrp="1"/>
          </p:cNvSpPr>
          <p:nvPr>
            <p:ph type="subTitle" idx="1"/>
          </p:nvPr>
        </p:nvSpPr>
        <p:spPr>
          <a:xfrm>
            <a:off x="4937125" y="9326563"/>
            <a:ext cx="23044150" cy="42068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A90E6C7-F99D-4B7B-8268-33D61D18A55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B0ADC23-DF92-4CF0-9FA3-20205C49AF2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5" y="658813"/>
            <a:ext cx="7407275" cy="140446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4650" y="658813"/>
            <a:ext cx="22069425" cy="140446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DB87B41-C56C-4CE4-8F5D-FE4DB4921A1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2CC209C-907E-4F59-92C1-5E86CCD9C93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0575925"/>
            <a:ext cx="27981275" cy="32702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600325" y="6975475"/>
            <a:ext cx="27981275" cy="36004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6D0213-E1F6-42FA-8BF9-2149C22CCB9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4650" y="3840163"/>
            <a:ext cx="14738350" cy="10863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35400" y="3840163"/>
            <a:ext cx="14738350" cy="10863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3C3AC47-D48B-4387-B88B-0A45C48BEA3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238" y="658813"/>
            <a:ext cx="29625925" cy="2743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238" y="3684588"/>
            <a:ext cx="14544675" cy="15351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46238" y="5219700"/>
            <a:ext cx="14544675" cy="9483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725" y="3684588"/>
            <a:ext cx="14549438" cy="15351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6722725" y="5219700"/>
            <a:ext cx="14549438" cy="9483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4628D3F-6053-4701-956D-558D9E8D435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CB9078A-C561-4B1D-AFAA-4C77E6246C2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AE87349-04E0-436F-ABDC-FA87E58C476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655638"/>
            <a:ext cx="10829925" cy="27892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2869863" y="655638"/>
            <a:ext cx="18402300" cy="140477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238" y="3444875"/>
            <a:ext cx="10829925" cy="112585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A341A7A-699D-4926-99A5-451A3F5564A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11522075"/>
            <a:ext cx="19751675" cy="135890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451600" y="1470025"/>
            <a:ext cx="19751675" cy="98758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451600" y="12880975"/>
            <a:ext cx="19751675" cy="19319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19FB120-4F51-43AF-A2BD-050077BBB81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3247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4650" y="658813"/>
            <a:ext cx="29629100" cy="2743200"/>
          </a:xfrm>
          <a:prstGeom prst="rect">
            <a:avLst/>
          </a:prstGeom>
          <a:noFill/>
          <a:ln w="9525">
            <a:noFill/>
            <a:miter lim="800000"/>
            <a:headEnd/>
            <a:tailEnd/>
          </a:ln>
        </p:spPr>
        <p:txBody>
          <a:bodyPr vert="horz" wrap="square" lIns="282156" tIns="141078" rIns="282156" bIns="141078"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644650" y="3840163"/>
            <a:ext cx="29629100" cy="10863262"/>
          </a:xfrm>
          <a:prstGeom prst="rect">
            <a:avLst/>
          </a:prstGeom>
          <a:noFill/>
          <a:ln w="9525">
            <a:noFill/>
            <a:miter lim="800000"/>
            <a:headEnd/>
            <a:tailEnd/>
          </a:ln>
        </p:spPr>
        <p:txBody>
          <a:bodyPr vert="horz" wrap="square" lIns="282156" tIns="141078" rIns="282156" bIns="14107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4650" y="14989175"/>
            <a:ext cx="7683500" cy="1143000"/>
          </a:xfrm>
          <a:prstGeom prst="rect">
            <a:avLst/>
          </a:prstGeom>
          <a:noFill/>
          <a:ln w="9525">
            <a:noFill/>
            <a:miter lim="800000"/>
            <a:headEnd/>
            <a:tailEnd/>
          </a:ln>
          <a:effectLst/>
        </p:spPr>
        <p:txBody>
          <a:bodyPr vert="horz" wrap="square" lIns="282156" tIns="141078" rIns="282156" bIns="141078" numCol="1" anchor="t" anchorCtr="0" compatLnSpc="1">
            <a:prstTxWarp prst="textNoShape">
              <a:avLst/>
            </a:prstTxWarp>
          </a:bodyPr>
          <a:lstStyle>
            <a:lvl1pPr>
              <a:defRPr sz="4300">
                <a:solidFill>
                  <a:schemeClr val="tx1"/>
                </a:solidFill>
              </a:defRPr>
            </a:lvl1pPr>
          </a:lstStyle>
          <a:p>
            <a:pPr>
              <a:defRPr/>
            </a:pPr>
            <a:endParaRPr lang="en-US"/>
          </a:p>
        </p:txBody>
      </p:sp>
      <p:sp>
        <p:nvSpPr>
          <p:cNvPr id="1029" name="Rectangle 5"/>
          <p:cNvSpPr>
            <a:spLocks noGrp="1" noChangeArrowheads="1"/>
          </p:cNvSpPr>
          <p:nvPr>
            <p:ph type="ftr" sz="quarter" idx="3"/>
          </p:nvPr>
        </p:nvSpPr>
        <p:spPr bwMode="auto">
          <a:xfrm>
            <a:off x="11245850" y="14989175"/>
            <a:ext cx="10426700" cy="1143000"/>
          </a:xfrm>
          <a:prstGeom prst="rect">
            <a:avLst/>
          </a:prstGeom>
          <a:noFill/>
          <a:ln w="9525">
            <a:noFill/>
            <a:miter lim="800000"/>
            <a:headEnd/>
            <a:tailEnd/>
          </a:ln>
          <a:effectLst/>
        </p:spPr>
        <p:txBody>
          <a:bodyPr vert="horz" wrap="square" lIns="282156" tIns="141078" rIns="282156" bIns="141078" numCol="1" anchor="t" anchorCtr="0" compatLnSpc="1">
            <a:prstTxWarp prst="textNoShape">
              <a:avLst/>
            </a:prstTxWarp>
          </a:bodyPr>
          <a:lstStyle>
            <a:lvl1pPr algn="ctr">
              <a:defRPr sz="4300">
                <a:solidFill>
                  <a:schemeClr val="tx1"/>
                </a:solidFill>
              </a:defRPr>
            </a:lvl1pPr>
          </a:lstStyle>
          <a:p>
            <a:pPr>
              <a:defRPr/>
            </a:pPr>
            <a:endParaRPr lang="en-US"/>
          </a:p>
        </p:txBody>
      </p:sp>
      <p:sp>
        <p:nvSpPr>
          <p:cNvPr id="1030" name="Rectangle 6"/>
          <p:cNvSpPr>
            <a:spLocks noGrp="1" noChangeArrowheads="1"/>
          </p:cNvSpPr>
          <p:nvPr>
            <p:ph type="sldNum" sz="quarter" idx="4"/>
          </p:nvPr>
        </p:nvSpPr>
        <p:spPr bwMode="auto">
          <a:xfrm>
            <a:off x="23590250" y="14989175"/>
            <a:ext cx="7683500" cy="1143000"/>
          </a:xfrm>
          <a:prstGeom prst="rect">
            <a:avLst/>
          </a:prstGeom>
          <a:noFill/>
          <a:ln w="9525">
            <a:noFill/>
            <a:miter lim="800000"/>
            <a:headEnd/>
            <a:tailEnd/>
          </a:ln>
          <a:effectLst/>
        </p:spPr>
        <p:txBody>
          <a:bodyPr vert="horz" wrap="square" lIns="282156" tIns="141078" rIns="282156" bIns="141078" numCol="1" anchor="t" anchorCtr="0" compatLnSpc="1">
            <a:prstTxWarp prst="textNoShape">
              <a:avLst/>
            </a:prstTxWarp>
          </a:bodyPr>
          <a:lstStyle>
            <a:lvl1pPr algn="r">
              <a:defRPr sz="4300">
                <a:solidFill>
                  <a:schemeClr val="tx1"/>
                </a:solidFill>
              </a:defRPr>
            </a:lvl1pPr>
          </a:lstStyle>
          <a:p>
            <a:pPr>
              <a:defRPr/>
            </a:pPr>
            <a:fld id="{E763BE7A-9F6E-4755-9C43-939E1A65F98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820988" rtl="0" eaLnBrk="0" fontAlgn="base" hangingPunct="0">
        <a:spcBef>
          <a:spcPct val="0"/>
        </a:spcBef>
        <a:spcAft>
          <a:spcPct val="0"/>
        </a:spcAft>
        <a:defRPr sz="13600">
          <a:solidFill>
            <a:schemeClr val="tx2"/>
          </a:solidFill>
          <a:latin typeface="+mj-lt"/>
          <a:ea typeface="+mj-ea"/>
          <a:cs typeface="+mj-cs"/>
        </a:defRPr>
      </a:lvl1pPr>
      <a:lvl2pPr algn="ctr" defTabSz="2820988" rtl="0" eaLnBrk="0" fontAlgn="base" hangingPunct="0">
        <a:spcBef>
          <a:spcPct val="0"/>
        </a:spcBef>
        <a:spcAft>
          <a:spcPct val="0"/>
        </a:spcAft>
        <a:defRPr sz="13600">
          <a:solidFill>
            <a:schemeClr val="tx2"/>
          </a:solidFill>
          <a:latin typeface="Arial" charset="0"/>
        </a:defRPr>
      </a:lvl2pPr>
      <a:lvl3pPr algn="ctr" defTabSz="2820988" rtl="0" eaLnBrk="0" fontAlgn="base" hangingPunct="0">
        <a:spcBef>
          <a:spcPct val="0"/>
        </a:spcBef>
        <a:spcAft>
          <a:spcPct val="0"/>
        </a:spcAft>
        <a:defRPr sz="13600">
          <a:solidFill>
            <a:schemeClr val="tx2"/>
          </a:solidFill>
          <a:latin typeface="Arial" charset="0"/>
        </a:defRPr>
      </a:lvl3pPr>
      <a:lvl4pPr algn="ctr" defTabSz="2820988" rtl="0" eaLnBrk="0" fontAlgn="base" hangingPunct="0">
        <a:spcBef>
          <a:spcPct val="0"/>
        </a:spcBef>
        <a:spcAft>
          <a:spcPct val="0"/>
        </a:spcAft>
        <a:defRPr sz="13600">
          <a:solidFill>
            <a:schemeClr val="tx2"/>
          </a:solidFill>
          <a:latin typeface="Arial" charset="0"/>
        </a:defRPr>
      </a:lvl4pPr>
      <a:lvl5pPr algn="ctr" defTabSz="2820988" rtl="0" eaLnBrk="0" fontAlgn="base" hangingPunct="0">
        <a:spcBef>
          <a:spcPct val="0"/>
        </a:spcBef>
        <a:spcAft>
          <a:spcPct val="0"/>
        </a:spcAft>
        <a:defRPr sz="13600">
          <a:solidFill>
            <a:schemeClr val="tx2"/>
          </a:solidFill>
          <a:latin typeface="Arial" charset="0"/>
        </a:defRPr>
      </a:lvl5pPr>
      <a:lvl6pPr marL="457200" algn="ctr" defTabSz="2820988" rtl="0" fontAlgn="base">
        <a:spcBef>
          <a:spcPct val="0"/>
        </a:spcBef>
        <a:spcAft>
          <a:spcPct val="0"/>
        </a:spcAft>
        <a:defRPr sz="13600">
          <a:solidFill>
            <a:schemeClr val="tx2"/>
          </a:solidFill>
          <a:latin typeface="Arial" charset="0"/>
        </a:defRPr>
      </a:lvl6pPr>
      <a:lvl7pPr marL="914400" algn="ctr" defTabSz="2820988" rtl="0" fontAlgn="base">
        <a:spcBef>
          <a:spcPct val="0"/>
        </a:spcBef>
        <a:spcAft>
          <a:spcPct val="0"/>
        </a:spcAft>
        <a:defRPr sz="13600">
          <a:solidFill>
            <a:schemeClr val="tx2"/>
          </a:solidFill>
          <a:latin typeface="Arial" charset="0"/>
        </a:defRPr>
      </a:lvl7pPr>
      <a:lvl8pPr marL="1371600" algn="ctr" defTabSz="2820988" rtl="0" fontAlgn="base">
        <a:spcBef>
          <a:spcPct val="0"/>
        </a:spcBef>
        <a:spcAft>
          <a:spcPct val="0"/>
        </a:spcAft>
        <a:defRPr sz="13600">
          <a:solidFill>
            <a:schemeClr val="tx2"/>
          </a:solidFill>
          <a:latin typeface="Arial" charset="0"/>
        </a:defRPr>
      </a:lvl8pPr>
      <a:lvl9pPr marL="1828800" algn="ctr" defTabSz="2820988" rtl="0" fontAlgn="base">
        <a:spcBef>
          <a:spcPct val="0"/>
        </a:spcBef>
        <a:spcAft>
          <a:spcPct val="0"/>
        </a:spcAft>
        <a:defRPr sz="13600">
          <a:solidFill>
            <a:schemeClr val="tx2"/>
          </a:solidFill>
          <a:latin typeface="Arial" charset="0"/>
        </a:defRPr>
      </a:lvl9pPr>
    </p:titleStyle>
    <p:bodyStyle>
      <a:lvl1pPr marL="1058863" indent="-1058863" algn="l" defTabSz="2820988" rtl="0" eaLnBrk="0" fontAlgn="base" hangingPunct="0">
        <a:spcBef>
          <a:spcPct val="20000"/>
        </a:spcBef>
        <a:spcAft>
          <a:spcPct val="0"/>
        </a:spcAft>
        <a:buChar char="•"/>
        <a:defRPr sz="9900">
          <a:solidFill>
            <a:schemeClr val="tx1"/>
          </a:solidFill>
          <a:latin typeface="+mn-lt"/>
          <a:ea typeface="+mn-ea"/>
          <a:cs typeface="+mn-cs"/>
        </a:defRPr>
      </a:lvl1pPr>
      <a:lvl2pPr marL="2292350" indent="-881063" algn="l" defTabSz="2820988" rtl="0" eaLnBrk="0" fontAlgn="base" hangingPunct="0">
        <a:spcBef>
          <a:spcPct val="20000"/>
        </a:spcBef>
        <a:spcAft>
          <a:spcPct val="0"/>
        </a:spcAft>
        <a:buChar char="–"/>
        <a:defRPr sz="8600">
          <a:solidFill>
            <a:schemeClr val="tx1"/>
          </a:solidFill>
          <a:latin typeface="+mn-lt"/>
        </a:defRPr>
      </a:lvl2pPr>
      <a:lvl3pPr marL="3527425" indent="-706438" algn="l" defTabSz="2820988" rtl="0" eaLnBrk="0" fontAlgn="base" hangingPunct="0">
        <a:spcBef>
          <a:spcPct val="20000"/>
        </a:spcBef>
        <a:spcAft>
          <a:spcPct val="0"/>
        </a:spcAft>
        <a:buChar char="•"/>
        <a:defRPr sz="7400">
          <a:solidFill>
            <a:schemeClr val="tx1"/>
          </a:solidFill>
          <a:latin typeface="+mn-lt"/>
        </a:defRPr>
      </a:lvl3pPr>
      <a:lvl4pPr marL="4937125" indent="-704850" algn="l" defTabSz="2820988" rtl="0" eaLnBrk="0" fontAlgn="base" hangingPunct="0">
        <a:spcBef>
          <a:spcPct val="20000"/>
        </a:spcBef>
        <a:spcAft>
          <a:spcPct val="0"/>
        </a:spcAft>
        <a:buChar char="–"/>
        <a:defRPr sz="6200">
          <a:solidFill>
            <a:schemeClr val="tx1"/>
          </a:solidFill>
          <a:latin typeface="+mn-lt"/>
        </a:defRPr>
      </a:lvl4pPr>
      <a:lvl5pPr marL="6348413" indent="-704850" algn="l" defTabSz="2820988" rtl="0" eaLnBrk="0" fontAlgn="base" hangingPunct="0">
        <a:spcBef>
          <a:spcPct val="20000"/>
        </a:spcBef>
        <a:spcAft>
          <a:spcPct val="0"/>
        </a:spcAft>
        <a:buChar char="»"/>
        <a:defRPr sz="6200">
          <a:solidFill>
            <a:schemeClr val="tx1"/>
          </a:solidFill>
          <a:latin typeface="+mn-lt"/>
        </a:defRPr>
      </a:lvl5pPr>
      <a:lvl6pPr marL="6805613" indent="-704850" algn="l" defTabSz="2820988" rtl="0" fontAlgn="base">
        <a:spcBef>
          <a:spcPct val="20000"/>
        </a:spcBef>
        <a:spcAft>
          <a:spcPct val="0"/>
        </a:spcAft>
        <a:buChar char="»"/>
        <a:defRPr sz="6200">
          <a:solidFill>
            <a:schemeClr val="tx1"/>
          </a:solidFill>
          <a:latin typeface="+mn-lt"/>
        </a:defRPr>
      </a:lvl6pPr>
      <a:lvl7pPr marL="7262813" indent="-704850" algn="l" defTabSz="2820988" rtl="0" fontAlgn="base">
        <a:spcBef>
          <a:spcPct val="20000"/>
        </a:spcBef>
        <a:spcAft>
          <a:spcPct val="0"/>
        </a:spcAft>
        <a:buChar char="»"/>
        <a:defRPr sz="6200">
          <a:solidFill>
            <a:schemeClr val="tx1"/>
          </a:solidFill>
          <a:latin typeface="+mn-lt"/>
        </a:defRPr>
      </a:lvl7pPr>
      <a:lvl8pPr marL="7720013" indent="-704850" algn="l" defTabSz="2820988" rtl="0" fontAlgn="base">
        <a:spcBef>
          <a:spcPct val="20000"/>
        </a:spcBef>
        <a:spcAft>
          <a:spcPct val="0"/>
        </a:spcAft>
        <a:buChar char="»"/>
        <a:defRPr sz="6200">
          <a:solidFill>
            <a:schemeClr val="tx1"/>
          </a:solidFill>
          <a:latin typeface="+mn-lt"/>
        </a:defRPr>
      </a:lvl8pPr>
      <a:lvl9pPr marL="8177213" indent="-704850" algn="l" defTabSz="2820988" rtl="0" fontAlgn="base">
        <a:spcBef>
          <a:spcPct val="20000"/>
        </a:spcBef>
        <a:spcAft>
          <a:spcPct val="0"/>
        </a:spcAft>
        <a:buChar char="»"/>
        <a:defRPr sz="6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mailto:nicholskl3@uchicago.edu" TargetMode="External"/><Relationship Id="rId7"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75000">
              <a:schemeClr val="tx1"/>
            </a:gs>
            <a:gs pos="59000">
              <a:srgbClr val="B42B00"/>
            </a:gs>
            <a:gs pos="13000">
              <a:srgbClr val="B42B00"/>
            </a:gs>
          </a:gsLst>
          <a:lin ang="5400000" scaled="1"/>
          <a:tileRect/>
        </a:gradFill>
        <a:effectLst/>
      </p:bgPr>
    </p:bg>
    <p:spTree>
      <p:nvGrpSpPr>
        <p:cNvPr id="1" name=""/>
        <p:cNvGrpSpPr/>
        <p:nvPr/>
      </p:nvGrpSpPr>
      <p:grpSpPr>
        <a:xfrm>
          <a:off x="0" y="0"/>
          <a:ext cx="0" cy="0"/>
          <a:chOff x="0" y="0"/>
          <a:chExt cx="0" cy="0"/>
        </a:xfrm>
      </p:grpSpPr>
      <p:sp>
        <p:nvSpPr>
          <p:cNvPr id="15362" name="Rectangle 58"/>
          <p:cNvSpPr>
            <a:spLocks noChangeArrowheads="1"/>
          </p:cNvSpPr>
          <p:nvPr/>
        </p:nvSpPr>
        <p:spPr bwMode="auto">
          <a:xfrm>
            <a:off x="25740520" y="10100371"/>
            <a:ext cx="6945313" cy="4030637"/>
          </a:xfrm>
          <a:prstGeom prst="rect">
            <a:avLst/>
          </a:prstGeom>
          <a:solidFill>
            <a:schemeClr val="bg1"/>
          </a:solidFill>
          <a:ln w="9525" algn="ctr">
            <a:solidFill>
              <a:schemeClr val="tx1"/>
            </a:solidFill>
            <a:round/>
            <a:headEnd/>
            <a:tailEnd/>
          </a:ln>
        </p:spPr>
        <p:txBody>
          <a:bodyPr lIns="282156" tIns="141078" rIns="282156" bIns="141078" anchor="ctr"/>
          <a:lstStyle/>
          <a:p>
            <a:r>
              <a:rPr lang="en-US" sz="2400" b="1" dirty="0">
                <a:solidFill>
                  <a:srgbClr val="701B01"/>
                </a:solidFill>
              </a:rPr>
              <a:t>References</a:t>
            </a:r>
          </a:p>
          <a:p>
            <a:r>
              <a:rPr lang="en-US" sz="1400" dirty="0"/>
              <a:t>Bergquist, P., &amp; </a:t>
            </a:r>
            <a:r>
              <a:rPr lang="en-US" sz="1400" dirty="0" err="1"/>
              <a:t>Warshaw</a:t>
            </a:r>
            <a:r>
              <a:rPr lang="en-US" sz="1400" dirty="0"/>
              <a:t>, C. (2017). Beyond politics: Climate concern responds to changing temperatures in the American states. </a:t>
            </a:r>
            <a:r>
              <a:rPr lang="en-US" sz="1400" i="1" dirty="0"/>
              <a:t>MIT Urban Planning</a:t>
            </a:r>
            <a:r>
              <a:rPr lang="en-US" sz="1400" dirty="0"/>
              <a:t>. </a:t>
            </a:r>
            <a:endParaRPr lang="en-US" sz="1400" b="1" dirty="0">
              <a:solidFill>
                <a:srgbClr val="701B01"/>
              </a:solidFill>
            </a:endParaRPr>
          </a:p>
          <a:p>
            <a:r>
              <a:rPr lang="en-US" sz="1400" dirty="0"/>
              <a:t>Brehm, J. (1993). </a:t>
            </a:r>
            <a:r>
              <a:rPr lang="en-US" sz="1400" i="1" dirty="0"/>
              <a:t>The Phantom Respondents. </a:t>
            </a:r>
            <a:r>
              <a:rPr lang="en-US" sz="1400" dirty="0"/>
              <a:t>Ann Harbor: University of Michigan Press. </a:t>
            </a:r>
          </a:p>
          <a:p>
            <a:r>
              <a:rPr lang="en-US" sz="1400" dirty="0" err="1"/>
              <a:t>Leiserowitz</a:t>
            </a:r>
            <a:r>
              <a:rPr lang="en-US" sz="1400" dirty="0"/>
              <a:t>, A., </a:t>
            </a:r>
            <a:r>
              <a:rPr lang="en-US" sz="1400" dirty="0" err="1"/>
              <a:t>Maibach</a:t>
            </a:r>
            <a:r>
              <a:rPr lang="en-US" sz="1400" dirty="0"/>
              <a:t>, E. W., </a:t>
            </a:r>
            <a:r>
              <a:rPr lang="en-US" sz="1400" dirty="0" err="1"/>
              <a:t>Roser-Renouf</a:t>
            </a:r>
            <a:r>
              <a:rPr lang="en-US" sz="1400" dirty="0"/>
              <a:t>, C., &amp; Feinberg, G. (2010). Climate Change in the American Mind: Americans Global Warming Beliefs and Attitudes in June 2010. </a:t>
            </a:r>
            <a:r>
              <a:rPr lang="en-US" sz="1400" i="1" dirty="0"/>
              <a:t>SSRN Electronic Journal</a:t>
            </a:r>
            <a:r>
              <a:rPr lang="en-US" sz="1400" dirty="0"/>
              <a:t>. </a:t>
            </a:r>
          </a:p>
          <a:p>
            <a:r>
              <a:rPr lang="en-US" sz="1400" dirty="0" err="1"/>
              <a:t>Leiserowitz</a:t>
            </a:r>
            <a:r>
              <a:rPr lang="en-US" sz="1400" dirty="0"/>
              <a:t>, A., </a:t>
            </a:r>
            <a:r>
              <a:rPr lang="en-US" sz="1400" dirty="0" err="1"/>
              <a:t>Maibach</a:t>
            </a:r>
            <a:r>
              <a:rPr lang="en-US" sz="1400" dirty="0"/>
              <a:t>, E. W., </a:t>
            </a:r>
            <a:r>
              <a:rPr lang="en-US" sz="1400" dirty="0" err="1"/>
              <a:t>Roser-Renouf</a:t>
            </a:r>
            <a:r>
              <a:rPr lang="en-US" sz="1400" dirty="0"/>
              <a:t>, C., Feinberg, G., &amp; Howe, P.(2013). Climate Change in the American Mind: Americans Global Warming Beliefs and Attitudes in April 2013. </a:t>
            </a:r>
            <a:r>
              <a:rPr lang="en-US" sz="1400" i="1" dirty="0"/>
              <a:t>SSRN Electronic Journal</a:t>
            </a:r>
            <a:r>
              <a:rPr lang="en-US" sz="1400" dirty="0"/>
              <a:t>. </a:t>
            </a:r>
          </a:p>
          <a:p>
            <a:r>
              <a:rPr lang="en-US" sz="1400" dirty="0"/>
              <a:t>Popovich, N., Schwartz, J., &amp; Schlossberg, T. (2017) How Americans Think About Climate</a:t>
            </a:r>
            <a:br>
              <a:rPr lang="en-US" sz="1400" dirty="0"/>
            </a:br>
            <a:r>
              <a:rPr lang="en-US" sz="1400" dirty="0"/>
              <a:t>Change in Six Maps. </a:t>
            </a:r>
            <a:r>
              <a:rPr lang="en-US" sz="1400" i="1" dirty="0"/>
              <a:t>The New York Times</a:t>
            </a:r>
            <a:r>
              <a:rPr lang="en-US" sz="1400" dirty="0"/>
              <a:t>. Retrieved from https://</a:t>
            </a:r>
            <a:r>
              <a:rPr lang="en-US" sz="1400" dirty="0" err="1"/>
              <a:t>www.nytimes.com</a:t>
            </a:r>
            <a:r>
              <a:rPr lang="en-US" sz="1400" dirty="0"/>
              <a:t>/interactive/2017/03/21/climate/how-</a:t>
            </a:r>
            <a:r>
              <a:rPr lang="en-US" sz="1400" dirty="0" err="1"/>
              <a:t>americans</a:t>
            </a:r>
            <a:r>
              <a:rPr lang="en-US" sz="1400" dirty="0"/>
              <a:t>-think-about-climate- change-in-six-</a:t>
            </a:r>
            <a:r>
              <a:rPr lang="en-US" sz="1400" dirty="0" err="1"/>
              <a:t>maps.html</a:t>
            </a:r>
            <a:r>
              <a:rPr lang="en-US" sz="1400" dirty="0"/>
              <a:t> </a:t>
            </a:r>
          </a:p>
          <a:p>
            <a:endParaRPr lang="en-US" sz="1400" dirty="0"/>
          </a:p>
          <a:p>
            <a:endParaRPr lang="en-US" sz="1400" b="1" dirty="0">
              <a:solidFill>
                <a:srgbClr val="701B01"/>
              </a:solidFill>
            </a:endParaRPr>
          </a:p>
        </p:txBody>
      </p:sp>
      <p:sp>
        <p:nvSpPr>
          <p:cNvPr id="15363" name="Rectangle 57"/>
          <p:cNvSpPr>
            <a:spLocks noChangeArrowheads="1"/>
          </p:cNvSpPr>
          <p:nvPr/>
        </p:nvSpPr>
        <p:spPr bwMode="auto">
          <a:xfrm>
            <a:off x="302740" y="4925216"/>
            <a:ext cx="8077200" cy="11262871"/>
          </a:xfrm>
          <a:prstGeom prst="rect">
            <a:avLst/>
          </a:prstGeom>
          <a:solidFill>
            <a:schemeClr val="bg1"/>
          </a:solidFill>
          <a:ln w="9525" algn="ctr">
            <a:solidFill>
              <a:schemeClr val="tx1"/>
            </a:solidFill>
            <a:round/>
            <a:headEnd/>
            <a:tailEnd/>
          </a:ln>
        </p:spPr>
        <p:txBody>
          <a:bodyPr lIns="282156" tIns="141078" rIns="282156" bIns="137160" anchor="ctr"/>
          <a:lstStyle/>
          <a:p>
            <a:pPr defTabSz="2820988"/>
            <a:endParaRPr lang="en-US" dirty="0"/>
          </a:p>
        </p:txBody>
      </p:sp>
      <p:sp>
        <p:nvSpPr>
          <p:cNvPr id="15364" name="Rectangle 53"/>
          <p:cNvSpPr>
            <a:spLocks noChangeArrowheads="1"/>
          </p:cNvSpPr>
          <p:nvPr/>
        </p:nvSpPr>
        <p:spPr bwMode="auto">
          <a:xfrm>
            <a:off x="8586075" y="2376411"/>
            <a:ext cx="7760787" cy="13811675"/>
          </a:xfrm>
          <a:prstGeom prst="rect">
            <a:avLst/>
          </a:prstGeom>
          <a:solidFill>
            <a:schemeClr val="bg1"/>
          </a:solidFill>
          <a:ln w="9525" algn="ctr">
            <a:solidFill>
              <a:schemeClr val="tx1"/>
            </a:solidFill>
            <a:round/>
            <a:headEnd/>
            <a:tailEnd/>
          </a:ln>
        </p:spPr>
        <p:txBody>
          <a:bodyPr lIns="282156" tIns="141078" rIns="282156" bIns="141078" anchor="ctr"/>
          <a:lstStyle/>
          <a:p>
            <a:pPr defTabSz="2820988"/>
            <a:endParaRPr lang="en-US" dirty="0"/>
          </a:p>
        </p:txBody>
      </p:sp>
      <p:sp>
        <p:nvSpPr>
          <p:cNvPr id="2" name="Rectangle 3"/>
          <p:cNvSpPr>
            <a:spLocks noChangeArrowheads="1"/>
          </p:cNvSpPr>
          <p:nvPr/>
        </p:nvSpPr>
        <p:spPr bwMode="auto">
          <a:xfrm>
            <a:off x="5562600" y="139700"/>
            <a:ext cx="22020022" cy="2254681"/>
          </a:xfrm>
          <a:prstGeom prst="rect">
            <a:avLst/>
          </a:prstGeom>
          <a:noFill/>
          <a:ln w="9525" algn="ctr">
            <a:noFill/>
            <a:miter lim="800000"/>
            <a:headEnd/>
            <a:tailEnd/>
          </a:ln>
        </p:spPr>
        <p:txBody>
          <a:bodyPr wrap="square" lIns="282156" tIns="141078" rIns="282156" bIns="141078">
            <a:spAutoFit/>
          </a:bodyPr>
          <a:lstStyle/>
          <a:p>
            <a:pPr algn="ctr" defTabSz="3592513">
              <a:tabLst>
                <a:tab pos="0" algn="l"/>
                <a:tab pos="2917825" algn="l"/>
                <a:tab pos="3222625" algn="l"/>
              </a:tabLst>
            </a:pPr>
            <a:r>
              <a:rPr lang="en-US" sz="4000" b="1" dirty="0">
                <a:ln>
                  <a:solidFill>
                    <a:srgbClr val="B1B3B3"/>
                  </a:solidFill>
                </a:ln>
                <a:solidFill>
                  <a:schemeClr val="bg1"/>
                </a:solidFill>
              </a:rPr>
              <a:t>	</a:t>
            </a:r>
            <a:r>
              <a:rPr lang="en-US" sz="4800" dirty="0">
                <a:solidFill>
                  <a:schemeClr val="bg1"/>
                </a:solidFill>
                <a:latin typeface="Times New Roman" panose="02020603050405020304" pitchFamily="18" charset="0"/>
                <a:cs typeface="Times New Roman" panose="02020603050405020304" pitchFamily="18" charset="0"/>
              </a:rPr>
              <a:t>How Abnormal Temperatures Affect Climate Change Attitudes and Behaviors</a:t>
            </a:r>
          </a:p>
          <a:p>
            <a:pPr algn="ctr" defTabSz="3592513">
              <a:tabLst>
                <a:tab pos="0" algn="l"/>
                <a:tab pos="2917825" algn="l"/>
                <a:tab pos="3222625" algn="l"/>
              </a:tabLst>
            </a:pPr>
            <a:r>
              <a:rPr lang="en-US" sz="4000" dirty="0">
                <a:solidFill>
                  <a:schemeClr val="bg1"/>
                </a:solidFill>
                <a:latin typeface="Times New Roman" panose="02020603050405020304" pitchFamily="18" charset="0"/>
                <a:cs typeface="Times New Roman" panose="02020603050405020304" pitchFamily="18" charset="0"/>
              </a:rPr>
              <a:t>Kristopher Nichols</a:t>
            </a:r>
          </a:p>
          <a:p>
            <a:pPr algn="ctr" defTabSz="3592513">
              <a:tabLst>
                <a:tab pos="0" algn="l"/>
                <a:tab pos="2917825" algn="l"/>
                <a:tab pos="3222625" algn="l"/>
              </a:tabLst>
            </a:pPr>
            <a:r>
              <a:rPr lang="en-US" sz="4000" dirty="0">
                <a:solidFill>
                  <a:schemeClr val="bg1"/>
                </a:solidFill>
                <a:latin typeface="Times New Roman" panose="02020603050405020304" pitchFamily="18" charset="0"/>
                <a:cs typeface="Times New Roman" panose="02020603050405020304" pitchFamily="18" charset="0"/>
              </a:rPr>
              <a:t>University of Chicago</a:t>
            </a:r>
          </a:p>
        </p:txBody>
      </p:sp>
      <p:sp>
        <p:nvSpPr>
          <p:cNvPr id="15366" name="Rectangle 4"/>
          <p:cNvSpPr>
            <a:spLocks noChangeArrowheads="1"/>
          </p:cNvSpPr>
          <p:nvPr/>
        </p:nvSpPr>
        <p:spPr bwMode="auto">
          <a:xfrm>
            <a:off x="319296" y="2376412"/>
            <a:ext cx="8074152" cy="2420002"/>
          </a:xfrm>
          <a:prstGeom prst="rect">
            <a:avLst/>
          </a:prstGeom>
          <a:solidFill>
            <a:schemeClr val="bg1"/>
          </a:solidFill>
          <a:ln w="9525" algn="ctr">
            <a:solidFill>
              <a:schemeClr val="tx1"/>
            </a:solidFill>
            <a:miter lim="800000"/>
            <a:headEnd/>
            <a:tailEnd/>
          </a:ln>
        </p:spPr>
        <p:txBody>
          <a:bodyPr wrap="square" lIns="282156" tIns="141078" rIns="282156" bIns="0">
            <a:spAutoFit/>
          </a:bodyPr>
          <a:lstStyle/>
          <a:p>
            <a:pPr defTabSz="2820988"/>
            <a:r>
              <a:rPr lang="en-US" sz="2800" b="1" dirty="0">
                <a:solidFill>
                  <a:srgbClr val="701B01"/>
                </a:solidFill>
              </a:rPr>
              <a:t>Abstract</a:t>
            </a:r>
          </a:p>
          <a:p>
            <a:pPr defTabSz="2820988"/>
            <a:r>
              <a:rPr lang="en-US" sz="2000" dirty="0"/>
              <a:t>The current study looks to investigate how abnormal temperatures affect the number of Google searches for climate change across Democratic, Republican, and swing states and may alter climate change behavior as measured by Google search data. </a:t>
            </a:r>
          </a:p>
          <a:p>
            <a:pPr defTabSz="2820988"/>
            <a:br>
              <a:rPr lang="en-US" sz="2000" dirty="0"/>
            </a:br>
            <a:endParaRPr lang="en-US" sz="2000" dirty="0"/>
          </a:p>
        </p:txBody>
      </p:sp>
      <p:sp>
        <p:nvSpPr>
          <p:cNvPr id="15367" name="Text Box 8"/>
          <p:cNvSpPr txBox="1">
            <a:spLocks noChangeArrowheads="1"/>
          </p:cNvSpPr>
          <p:nvPr/>
        </p:nvSpPr>
        <p:spPr bwMode="auto">
          <a:xfrm>
            <a:off x="16534239" y="2376412"/>
            <a:ext cx="8915400" cy="13807440"/>
          </a:xfrm>
          <a:prstGeom prst="rect">
            <a:avLst/>
          </a:prstGeom>
          <a:solidFill>
            <a:schemeClr val="bg1"/>
          </a:solidFill>
          <a:ln w="9525" algn="ctr">
            <a:solidFill>
              <a:schemeClr val="tx1"/>
            </a:solidFill>
            <a:miter lim="800000"/>
            <a:headEnd/>
            <a:tailEnd/>
          </a:ln>
        </p:spPr>
        <p:txBody>
          <a:bodyPr lIns="282156" tIns="141078" rIns="282156" bIns="141078">
            <a:spAutoFit/>
          </a:bodyPr>
          <a:lstStyle/>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a:p>
            <a:pPr defTabSz="2820988"/>
            <a:endParaRPr lang="en-US" sz="1800" b="1" u="sng"/>
          </a:p>
        </p:txBody>
      </p:sp>
      <p:sp>
        <p:nvSpPr>
          <p:cNvPr id="15370" name="Text Box 59"/>
          <p:cNvSpPr txBox="1">
            <a:spLocks noChangeArrowheads="1"/>
          </p:cNvSpPr>
          <p:nvPr/>
        </p:nvSpPr>
        <p:spPr bwMode="auto">
          <a:xfrm>
            <a:off x="16887825" y="13030200"/>
            <a:ext cx="565150" cy="465138"/>
          </a:xfrm>
          <a:prstGeom prst="rect">
            <a:avLst/>
          </a:prstGeom>
          <a:noFill/>
          <a:ln w="9525" algn="ctr">
            <a:noFill/>
            <a:miter lim="800000"/>
            <a:headEnd/>
            <a:tailEnd/>
          </a:ln>
        </p:spPr>
        <p:txBody>
          <a:bodyPr wrap="none" lIns="282156" tIns="141078" rIns="282156" bIns="141078">
            <a:spAutoFit/>
          </a:bodyPr>
          <a:lstStyle/>
          <a:p>
            <a:pPr defTabSz="2820988"/>
            <a:endParaRPr lang="en-US" sz="1200"/>
          </a:p>
        </p:txBody>
      </p:sp>
      <p:sp>
        <p:nvSpPr>
          <p:cNvPr id="15371" name="Text Box 127"/>
          <p:cNvSpPr txBox="1">
            <a:spLocks noChangeArrowheads="1"/>
          </p:cNvSpPr>
          <p:nvPr/>
        </p:nvSpPr>
        <p:spPr bwMode="auto">
          <a:xfrm>
            <a:off x="16572611" y="2561980"/>
            <a:ext cx="2030413" cy="777354"/>
          </a:xfrm>
          <a:prstGeom prst="rect">
            <a:avLst/>
          </a:prstGeom>
          <a:solidFill>
            <a:schemeClr val="bg1"/>
          </a:solidFill>
          <a:ln w="9525" algn="ctr">
            <a:noFill/>
            <a:miter lim="800000"/>
            <a:headEnd/>
            <a:tailEnd/>
          </a:ln>
        </p:spPr>
        <p:txBody>
          <a:bodyPr lIns="282156" tIns="141078" rIns="282156" bIns="141078">
            <a:spAutoFit/>
          </a:bodyPr>
          <a:lstStyle/>
          <a:p>
            <a:pPr defTabSz="2820988"/>
            <a:r>
              <a:rPr lang="en-US" sz="3200" b="1" dirty="0">
                <a:solidFill>
                  <a:srgbClr val="701B01"/>
                </a:solidFill>
              </a:rPr>
              <a:t>Results</a:t>
            </a:r>
          </a:p>
        </p:txBody>
      </p:sp>
      <p:sp>
        <p:nvSpPr>
          <p:cNvPr id="15374" name="Rectangle 2249"/>
          <p:cNvSpPr>
            <a:spLocks noChangeArrowheads="1"/>
          </p:cNvSpPr>
          <p:nvPr/>
        </p:nvSpPr>
        <p:spPr bwMode="auto">
          <a:xfrm>
            <a:off x="990600" y="7762875"/>
            <a:ext cx="7391400" cy="527050"/>
          </a:xfrm>
          <a:prstGeom prst="rect">
            <a:avLst/>
          </a:prstGeom>
          <a:noFill/>
          <a:ln w="9525" algn="ctr">
            <a:noFill/>
            <a:miter lim="800000"/>
            <a:headEnd/>
            <a:tailEnd/>
          </a:ln>
        </p:spPr>
        <p:txBody>
          <a:bodyPr lIns="282156" tIns="141078" rIns="282156" bIns="141078" anchor="ctr">
            <a:spAutoFit/>
          </a:bodyPr>
          <a:lstStyle/>
          <a:p>
            <a:endParaRPr lang="en-US" sz="1600">
              <a:solidFill>
                <a:schemeClr val="tx1"/>
              </a:solidFill>
            </a:endParaRPr>
          </a:p>
        </p:txBody>
      </p:sp>
      <p:sp>
        <p:nvSpPr>
          <p:cNvPr id="15376" name="Text Box 2321"/>
          <p:cNvSpPr txBox="1">
            <a:spLocks noChangeArrowheads="1"/>
          </p:cNvSpPr>
          <p:nvPr/>
        </p:nvSpPr>
        <p:spPr bwMode="auto">
          <a:xfrm>
            <a:off x="8624150" y="3285966"/>
            <a:ext cx="7551851" cy="13625487"/>
          </a:xfrm>
          <a:prstGeom prst="rect">
            <a:avLst/>
          </a:prstGeom>
          <a:noFill/>
          <a:ln w="9525" algn="ctr">
            <a:noFill/>
            <a:miter lim="800000"/>
            <a:headEnd/>
            <a:tailEnd/>
          </a:ln>
        </p:spPr>
        <p:txBody>
          <a:bodyPr wrap="square" lIns="274320" tIns="141078" rIns="282156" bIns="141078">
            <a:spAutoFit/>
          </a:bodyPr>
          <a:lstStyle/>
          <a:p>
            <a:pPr defTabSz="2820988">
              <a:lnSpc>
                <a:spcPct val="90000"/>
              </a:lnSpc>
              <a:spcBef>
                <a:spcPct val="20000"/>
              </a:spcBef>
            </a:pPr>
            <a:r>
              <a:rPr lang="en-US" sz="1800" b="1" u="sng" dirty="0">
                <a:solidFill>
                  <a:srgbClr val="000000"/>
                </a:solidFill>
              </a:rPr>
              <a:t>Weather Data</a:t>
            </a:r>
            <a:endParaRPr lang="en-US" sz="1800" dirty="0"/>
          </a:p>
          <a:p>
            <a:pPr marL="342900" indent="-342900" defTabSz="2820988">
              <a:lnSpc>
                <a:spcPct val="90000"/>
              </a:lnSpc>
              <a:spcBef>
                <a:spcPct val="20000"/>
              </a:spcBef>
              <a:buFont typeface="Arial" panose="020B0604020202020204" pitchFamily="34" charset="0"/>
              <a:buChar char="•"/>
            </a:pPr>
            <a:r>
              <a:rPr lang="en-US" sz="2000" dirty="0"/>
              <a:t>Extreme weather as designated by the National Assessment Council:</a:t>
            </a:r>
          </a:p>
          <a:p>
            <a:pPr marL="800100" lvl="1" indent="-342900" defTabSz="2820988">
              <a:lnSpc>
                <a:spcPct val="90000"/>
              </a:lnSpc>
              <a:spcBef>
                <a:spcPct val="20000"/>
              </a:spcBef>
              <a:buFont typeface="Arial" panose="020B0604020202020204" pitchFamily="34" charset="0"/>
              <a:buChar char="•"/>
            </a:pPr>
            <a:r>
              <a:rPr lang="en-US" sz="2000" dirty="0"/>
              <a:t>Excessive heat, Flash floods, Flood, Heat, Heavy rain, Hurricane </a:t>
            </a:r>
          </a:p>
          <a:p>
            <a:pPr marL="342900" lvl="1" indent="-342900" defTabSz="2820988">
              <a:lnSpc>
                <a:spcPct val="90000"/>
              </a:lnSpc>
              <a:spcBef>
                <a:spcPct val="20000"/>
              </a:spcBef>
              <a:buFont typeface="Arial" panose="020B0604020202020204" pitchFamily="34" charset="0"/>
              <a:buChar char="•"/>
            </a:pPr>
            <a:r>
              <a:rPr lang="en-US" sz="2000" dirty="0"/>
              <a:t>I analyze three states with the highest and lowest amount of extreme weather in order to discover any ideological differences in the interaction between extreme weather and Google search data </a:t>
            </a:r>
          </a:p>
          <a:p>
            <a:pPr marL="342900" lvl="1" indent="-342900" defTabSz="2820988">
              <a:lnSpc>
                <a:spcPct val="90000"/>
              </a:lnSpc>
              <a:spcBef>
                <a:spcPct val="20000"/>
              </a:spcBef>
              <a:buFont typeface="Arial" panose="020B0604020202020204" pitchFamily="34" charset="0"/>
              <a:buChar char="•"/>
            </a:pPr>
            <a:r>
              <a:rPr lang="en-US" sz="2000" dirty="0"/>
              <a:t>States used: (High: IL, KY, MO) (Low: RI, WY, FL)</a:t>
            </a:r>
          </a:p>
          <a:p>
            <a:pPr marL="0" lvl="1" defTabSz="2820988">
              <a:lnSpc>
                <a:spcPct val="90000"/>
              </a:lnSpc>
              <a:spcBef>
                <a:spcPct val="20000"/>
              </a:spcBef>
            </a:pPr>
            <a:endParaRPr lang="en-US" sz="2000" b="1" u="sng" dirty="0">
              <a:solidFill>
                <a:srgbClr val="000000"/>
              </a:solidFill>
            </a:endParaRPr>
          </a:p>
          <a:p>
            <a:pPr marL="0" lvl="1" defTabSz="2820988">
              <a:lnSpc>
                <a:spcPct val="90000"/>
              </a:lnSpc>
              <a:spcBef>
                <a:spcPct val="20000"/>
              </a:spcBef>
            </a:pPr>
            <a:r>
              <a:rPr lang="en-US" sz="1800" b="1" u="sng" dirty="0">
                <a:solidFill>
                  <a:srgbClr val="000000"/>
                </a:solidFill>
              </a:rPr>
              <a:t>Political Data </a:t>
            </a:r>
          </a:p>
          <a:p>
            <a:pPr marL="342900" lvl="1" indent="-342900" defTabSz="2820988">
              <a:lnSpc>
                <a:spcPct val="90000"/>
              </a:lnSpc>
              <a:spcBef>
                <a:spcPct val="20000"/>
              </a:spcBef>
              <a:buFont typeface="Arial" panose="020B0604020202020204" pitchFamily="34" charset="0"/>
              <a:buChar char="•"/>
            </a:pPr>
            <a:r>
              <a:rPr lang="en-US" sz="2000" dirty="0"/>
              <a:t>I calculate conservativism/liberalism by taking state-level data from the two closest presidential elections: 2008 and 2010. </a:t>
            </a:r>
          </a:p>
          <a:p>
            <a:pPr marL="800100" lvl="2" indent="-342900" defTabSz="2820988">
              <a:lnSpc>
                <a:spcPct val="90000"/>
              </a:lnSpc>
              <a:spcBef>
                <a:spcPct val="20000"/>
              </a:spcBef>
              <a:buFont typeface="Arial" panose="020B0604020202020204" pitchFamily="34" charset="0"/>
              <a:buChar char="•"/>
            </a:pPr>
            <a:r>
              <a:rPr lang="en-US" sz="2000" dirty="0"/>
              <a:t>States with highest combined voting percentage for conservative candidate were coded as conservative</a:t>
            </a:r>
          </a:p>
          <a:p>
            <a:pPr marL="800100" lvl="2" indent="-342900" defTabSz="2820988">
              <a:lnSpc>
                <a:spcPct val="90000"/>
              </a:lnSpc>
              <a:spcBef>
                <a:spcPct val="20000"/>
              </a:spcBef>
              <a:buFont typeface="Arial" panose="020B0604020202020204" pitchFamily="34" charset="0"/>
              <a:buChar char="•"/>
            </a:pPr>
            <a:r>
              <a:rPr lang="en-US" sz="2000" dirty="0"/>
              <a:t>those with the lowest were coded as liberal </a:t>
            </a:r>
          </a:p>
          <a:p>
            <a:pPr marL="800100" lvl="2" indent="-342900" defTabSz="2820988">
              <a:lnSpc>
                <a:spcPct val="90000"/>
              </a:lnSpc>
              <a:spcBef>
                <a:spcPct val="20000"/>
              </a:spcBef>
              <a:buFont typeface="Arial" panose="020B0604020202020204" pitchFamily="34" charset="0"/>
              <a:buChar char="•"/>
            </a:pPr>
            <a:r>
              <a:rPr lang="en-US" sz="2000" dirty="0"/>
              <a:t> those within .05 of 1 (i.e., .5 percent on average each year) were coded as swing states </a:t>
            </a:r>
          </a:p>
          <a:p>
            <a:pPr marL="342900" lvl="1" indent="-342900" defTabSz="2820988">
              <a:lnSpc>
                <a:spcPct val="90000"/>
              </a:lnSpc>
              <a:spcBef>
                <a:spcPct val="20000"/>
              </a:spcBef>
              <a:buFont typeface="Arial" panose="020B0604020202020204" pitchFamily="34" charset="0"/>
              <a:buChar char="•"/>
            </a:pPr>
            <a:endParaRPr lang="en-US" sz="2000" dirty="0"/>
          </a:p>
          <a:p>
            <a:pPr marL="0" lvl="1" defTabSz="2820988">
              <a:lnSpc>
                <a:spcPct val="90000"/>
              </a:lnSpc>
              <a:spcBef>
                <a:spcPct val="20000"/>
              </a:spcBef>
            </a:pPr>
            <a:r>
              <a:rPr lang="en-US" sz="1800" b="1" u="sng" dirty="0">
                <a:solidFill>
                  <a:srgbClr val="000000"/>
                </a:solidFill>
              </a:rPr>
              <a:t>Google Search Data</a:t>
            </a:r>
          </a:p>
          <a:p>
            <a:pPr marL="342900" lvl="1" indent="-342900" defTabSz="2820988">
              <a:lnSpc>
                <a:spcPct val="90000"/>
              </a:lnSpc>
              <a:spcBef>
                <a:spcPct val="20000"/>
              </a:spcBef>
              <a:buFont typeface="Arial" panose="020B0604020202020204" pitchFamily="34" charset="0"/>
              <a:buChar char="•"/>
            </a:pPr>
            <a:r>
              <a:rPr lang="en-US" sz="2000" dirty="0"/>
              <a:t>I implement the usage of Google Correlate to find Google queries that are correlated with other Google queries and can also find queries that are correlated with user-supplied data. Stepwise regression is used to select correlates</a:t>
            </a:r>
          </a:p>
          <a:p>
            <a:pPr marL="342900" lvl="1" indent="-342900" defTabSz="2820988">
              <a:lnSpc>
                <a:spcPct val="90000"/>
              </a:lnSpc>
              <a:spcBef>
                <a:spcPct val="20000"/>
              </a:spcBef>
              <a:buFont typeface="Arial" panose="020B0604020202020204" pitchFamily="34" charset="0"/>
              <a:buChar char="•"/>
            </a:pPr>
            <a:r>
              <a:rPr lang="en-US" sz="2000" dirty="0"/>
              <a:t>I determine the Google Search Terms used in Google Trends with the use of </a:t>
            </a:r>
            <a:r>
              <a:rPr lang="en-US" sz="2000" dirty="0" err="1"/>
              <a:t>SEMRush</a:t>
            </a:r>
            <a:r>
              <a:rPr lang="en-US" sz="2000" dirty="0"/>
              <a:t> data cross referenced with other Google search volume 3rd party sites </a:t>
            </a:r>
          </a:p>
          <a:p>
            <a:pPr marL="342900" lvl="1" indent="-342900" defTabSz="2820988">
              <a:lnSpc>
                <a:spcPct val="90000"/>
              </a:lnSpc>
              <a:spcBef>
                <a:spcPct val="20000"/>
              </a:spcBef>
              <a:buFont typeface="Arial" panose="020B0604020202020204" pitchFamily="34" charset="0"/>
              <a:buChar char="•"/>
            </a:pPr>
            <a:endParaRPr lang="en-US" sz="1900" dirty="0"/>
          </a:p>
          <a:p>
            <a:pPr marL="342900" lvl="1" indent="-342900" defTabSz="2820988">
              <a:lnSpc>
                <a:spcPct val="90000"/>
              </a:lnSpc>
              <a:spcBef>
                <a:spcPct val="20000"/>
              </a:spcBef>
              <a:buFont typeface="Arial" panose="020B0604020202020204" pitchFamily="34" charset="0"/>
              <a:buChar char="•"/>
            </a:pPr>
            <a:endParaRPr lang="en-US" sz="1900" dirty="0"/>
          </a:p>
          <a:p>
            <a:pPr marL="342900" lvl="1" indent="-342900" defTabSz="2820988">
              <a:lnSpc>
                <a:spcPct val="90000"/>
              </a:lnSpc>
              <a:spcBef>
                <a:spcPct val="20000"/>
              </a:spcBef>
              <a:buFont typeface="Arial" panose="020B0604020202020204" pitchFamily="34" charset="0"/>
              <a:buChar char="•"/>
            </a:pPr>
            <a:endParaRPr lang="en-US" sz="1900" dirty="0"/>
          </a:p>
          <a:p>
            <a:pPr marL="342900" lvl="1" indent="-342900" defTabSz="2820988">
              <a:lnSpc>
                <a:spcPct val="90000"/>
              </a:lnSpc>
              <a:spcBef>
                <a:spcPct val="20000"/>
              </a:spcBef>
              <a:buFont typeface="Arial" panose="020B0604020202020204" pitchFamily="34" charset="0"/>
              <a:buChar char="•"/>
            </a:pPr>
            <a:endParaRPr lang="en-US" sz="1900" b="1" u="sng" dirty="0">
              <a:solidFill>
                <a:srgbClr val="000000"/>
              </a:solidFill>
            </a:endParaRPr>
          </a:p>
          <a:p>
            <a:pPr marL="800100" lvl="2" indent="-342900" defTabSz="2820988">
              <a:lnSpc>
                <a:spcPct val="90000"/>
              </a:lnSpc>
              <a:spcBef>
                <a:spcPct val="20000"/>
              </a:spcBef>
              <a:buFont typeface="Arial" panose="020B0604020202020204" pitchFamily="34" charset="0"/>
              <a:buChar char="•"/>
            </a:pPr>
            <a:endParaRPr lang="en-US" sz="1900" dirty="0"/>
          </a:p>
          <a:p>
            <a:pPr marL="800100" lvl="2" indent="-342900" defTabSz="2820988">
              <a:lnSpc>
                <a:spcPct val="90000"/>
              </a:lnSpc>
              <a:spcBef>
                <a:spcPct val="20000"/>
              </a:spcBef>
              <a:buFont typeface="Arial" panose="020B0604020202020204" pitchFamily="34" charset="0"/>
              <a:buChar char="•"/>
            </a:pPr>
            <a:endParaRPr lang="en-US" sz="1900" dirty="0"/>
          </a:p>
          <a:p>
            <a:pPr marL="800100" lvl="2" indent="-342900" defTabSz="2820988">
              <a:lnSpc>
                <a:spcPct val="90000"/>
              </a:lnSpc>
              <a:spcBef>
                <a:spcPct val="20000"/>
              </a:spcBef>
              <a:buFont typeface="Arial" panose="020B0604020202020204" pitchFamily="34" charset="0"/>
              <a:buChar char="•"/>
            </a:pPr>
            <a:endParaRPr lang="en-US" sz="1900" dirty="0"/>
          </a:p>
          <a:p>
            <a:pPr marL="342900" lvl="1" indent="-342900" defTabSz="2820988">
              <a:lnSpc>
                <a:spcPct val="90000"/>
              </a:lnSpc>
              <a:spcBef>
                <a:spcPct val="20000"/>
              </a:spcBef>
              <a:buFont typeface="Arial" panose="020B0604020202020204" pitchFamily="34" charset="0"/>
              <a:buChar char="•"/>
            </a:pPr>
            <a:endParaRPr lang="en-US" sz="1900" dirty="0"/>
          </a:p>
          <a:p>
            <a:pPr marL="800100" lvl="1" indent="-342900" defTabSz="2820988">
              <a:lnSpc>
                <a:spcPct val="90000"/>
              </a:lnSpc>
              <a:spcBef>
                <a:spcPct val="20000"/>
              </a:spcBef>
              <a:buFont typeface="Arial" panose="020B0604020202020204" pitchFamily="34" charset="0"/>
              <a:buChar char="•"/>
            </a:pPr>
            <a:endParaRPr lang="en-US" sz="1900" dirty="0"/>
          </a:p>
          <a:p>
            <a:pPr marL="342900" indent="-342900" defTabSz="2820988">
              <a:lnSpc>
                <a:spcPct val="90000"/>
              </a:lnSpc>
              <a:spcBef>
                <a:spcPct val="20000"/>
              </a:spcBef>
              <a:buFont typeface="Arial" panose="020B0604020202020204" pitchFamily="34" charset="0"/>
              <a:buChar char="•"/>
            </a:pPr>
            <a:endParaRPr lang="en-US" sz="1900" dirty="0">
              <a:solidFill>
                <a:srgbClr val="000000"/>
              </a:solidFill>
            </a:endParaRPr>
          </a:p>
          <a:p>
            <a:pPr marL="1143000" lvl="2" indent="-228600" defTabSz="2820988">
              <a:lnSpc>
                <a:spcPct val="90000"/>
              </a:lnSpc>
              <a:spcBef>
                <a:spcPct val="20000"/>
              </a:spcBef>
              <a:buFont typeface="Arial" charset="0"/>
              <a:buChar char="•"/>
            </a:pPr>
            <a:endParaRPr lang="en-US" sz="1900" dirty="0">
              <a:solidFill>
                <a:srgbClr val="000000"/>
              </a:solidFill>
            </a:endParaRPr>
          </a:p>
          <a:p>
            <a:pPr marL="1143000" lvl="2" indent="-228600" defTabSz="2820988">
              <a:lnSpc>
                <a:spcPct val="90000"/>
              </a:lnSpc>
              <a:spcBef>
                <a:spcPct val="20000"/>
              </a:spcBef>
              <a:buFont typeface="Arial" charset="0"/>
              <a:buChar char="•"/>
            </a:pPr>
            <a:endParaRPr lang="en-US" sz="1900" dirty="0">
              <a:solidFill>
                <a:srgbClr val="000000"/>
              </a:solidFill>
            </a:endParaRPr>
          </a:p>
          <a:p>
            <a:pPr marL="1143000" lvl="2" indent="-228600" defTabSz="2820988">
              <a:lnSpc>
                <a:spcPct val="90000"/>
              </a:lnSpc>
              <a:spcBef>
                <a:spcPct val="20000"/>
              </a:spcBef>
              <a:buFont typeface="Arial" charset="0"/>
              <a:buChar char="•"/>
            </a:pPr>
            <a:endParaRPr lang="en-US" sz="1900" dirty="0">
              <a:solidFill>
                <a:schemeClr val="tx1"/>
              </a:solidFill>
            </a:endParaRPr>
          </a:p>
          <a:p>
            <a:pPr defTabSz="2820988"/>
            <a:endParaRPr lang="en-US" sz="1900" dirty="0">
              <a:solidFill>
                <a:schemeClr val="tx1"/>
              </a:solidFill>
            </a:endParaRPr>
          </a:p>
        </p:txBody>
      </p:sp>
      <p:sp>
        <p:nvSpPr>
          <p:cNvPr id="4" name="Text Box 2347"/>
          <p:cNvSpPr txBox="1">
            <a:spLocks noChangeArrowheads="1"/>
          </p:cNvSpPr>
          <p:nvPr/>
        </p:nvSpPr>
        <p:spPr bwMode="auto">
          <a:xfrm>
            <a:off x="152400" y="5045121"/>
            <a:ext cx="8410993" cy="11892486"/>
          </a:xfrm>
          <a:prstGeom prst="rect">
            <a:avLst/>
          </a:prstGeom>
          <a:noFill/>
          <a:ln w="9525" algn="ctr">
            <a:noFill/>
            <a:miter lim="800000"/>
            <a:headEnd/>
            <a:tailEnd/>
          </a:ln>
        </p:spPr>
        <p:txBody>
          <a:bodyPr wrap="square" lIns="282156" tIns="0" rIns="282156" bIns="0">
            <a:spAutoFit/>
          </a:bodyPr>
          <a:lstStyle/>
          <a:p>
            <a:pPr defTabSz="2820988"/>
            <a:r>
              <a:rPr lang="en-US" sz="2800" b="1" dirty="0">
                <a:solidFill>
                  <a:srgbClr val="701B01"/>
                </a:solidFill>
              </a:rPr>
              <a:t>Background</a:t>
            </a:r>
            <a:endParaRPr lang="en-US" sz="1900" dirty="0"/>
          </a:p>
          <a:p>
            <a:pPr defTabSz="2820988">
              <a:spcBef>
                <a:spcPct val="20000"/>
              </a:spcBef>
            </a:pPr>
            <a:r>
              <a:rPr lang="en-US" sz="2200" b="1" u="sng" dirty="0">
                <a:solidFill>
                  <a:srgbClr val="000000"/>
                </a:solidFill>
              </a:rPr>
              <a:t>Climate Change Attitudes</a:t>
            </a:r>
          </a:p>
          <a:p>
            <a:pPr marL="342900" indent="-342900" defTabSz="2820988">
              <a:spcBef>
                <a:spcPct val="20000"/>
              </a:spcBef>
              <a:buFont typeface="Arial" panose="020B0604020202020204" pitchFamily="34" charset="0"/>
              <a:buChar char="•"/>
            </a:pPr>
            <a:r>
              <a:rPr lang="en-US" sz="2000" dirty="0"/>
              <a:t>Majority of American citizens support governmental intervention in limiting carbon output </a:t>
            </a:r>
            <a:r>
              <a:rPr lang="en-US" sz="1600" dirty="0"/>
              <a:t>(</a:t>
            </a:r>
            <a:r>
              <a:rPr lang="en-US" sz="1600" dirty="0" err="1"/>
              <a:t>Leiserowitz</a:t>
            </a:r>
            <a:r>
              <a:rPr lang="en-US" sz="1600" dirty="0"/>
              <a:t>, </a:t>
            </a:r>
            <a:r>
              <a:rPr lang="en-US" sz="1600" dirty="0" err="1"/>
              <a:t>Maibach</a:t>
            </a:r>
            <a:r>
              <a:rPr lang="en-US" sz="1600" dirty="0"/>
              <a:t>, </a:t>
            </a:r>
            <a:r>
              <a:rPr lang="en-US" sz="1600" dirty="0" err="1"/>
              <a:t>Roser-Renouf</a:t>
            </a:r>
            <a:r>
              <a:rPr lang="en-US" sz="1600" dirty="0"/>
              <a:t>, &amp; Feinberg, 2010; </a:t>
            </a:r>
            <a:r>
              <a:rPr lang="en-US" sz="1600" dirty="0" err="1"/>
              <a:t>Leiserowitz</a:t>
            </a:r>
            <a:r>
              <a:rPr lang="en-US" sz="1600" dirty="0"/>
              <a:t>, </a:t>
            </a:r>
            <a:r>
              <a:rPr lang="en-US" sz="1600" dirty="0" err="1"/>
              <a:t>Maibach</a:t>
            </a:r>
            <a:r>
              <a:rPr lang="en-US" sz="1600" dirty="0"/>
              <a:t>, </a:t>
            </a:r>
            <a:r>
              <a:rPr lang="en-US" sz="1600" dirty="0" err="1"/>
              <a:t>Roser-Renouf</a:t>
            </a:r>
            <a:r>
              <a:rPr lang="en-US" sz="1600" dirty="0"/>
              <a:t>, Feinberg, &amp; Howe, 2013) </a:t>
            </a:r>
          </a:p>
          <a:p>
            <a:pPr marL="342900" lvl="1" indent="-342900" defTabSz="2820988">
              <a:spcBef>
                <a:spcPct val="20000"/>
              </a:spcBef>
              <a:buFont typeface="Arial" panose="020B0604020202020204" pitchFamily="34" charset="0"/>
              <a:buChar char="•"/>
            </a:pPr>
            <a:r>
              <a:rPr lang="en-US" sz="2000" dirty="0"/>
              <a:t>Election results implicate a lack of concern for mitigating the effects of climate change </a:t>
            </a:r>
            <a:r>
              <a:rPr lang="en-US" sz="1600" dirty="0"/>
              <a:t>(Popovich, Schwartz, Schlossberg, 2017) </a:t>
            </a:r>
          </a:p>
          <a:p>
            <a:pPr marL="342900" lvl="1" indent="-342900" defTabSz="2820988">
              <a:spcBef>
                <a:spcPct val="20000"/>
              </a:spcBef>
              <a:buFont typeface="Arial" panose="020B0604020202020204" pitchFamily="34" charset="0"/>
              <a:buChar char="•"/>
            </a:pPr>
            <a:r>
              <a:rPr lang="en-US" sz="2000" dirty="0"/>
              <a:t>Climate change attitudes have been found to vary as a function of recent abnormal weather patterns </a:t>
            </a:r>
            <a:r>
              <a:rPr lang="en-US" sz="1600" dirty="0"/>
              <a:t>(Bergquist, &amp; </a:t>
            </a:r>
            <a:r>
              <a:rPr lang="en-US" sz="1600" dirty="0" err="1"/>
              <a:t>Warshaw</a:t>
            </a:r>
            <a:r>
              <a:rPr lang="en-US" sz="1600" dirty="0"/>
              <a:t>, 2017; Brooks, Oxley, </a:t>
            </a:r>
            <a:r>
              <a:rPr lang="en-US" sz="1600" dirty="0" err="1"/>
              <a:t>Vedlitz</a:t>
            </a:r>
            <a:r>
              <a:rPr lang="en-US" sz="1600" dirty="0"/>
              <a:t>, Zahran, Lindsey, 2014) </a:t>
            </a:r>
          </a:p>
          <a:p>
            <a:pPr lvl="1" defTabSz="2820988">
              <a:spcBef>
                <a:spcPct val="20000"/>
              </a:spcBef>
            </a:pPr>
            <a:endParaRPr lang="en-US" sz="2000" dirty="0">
              <a:solidFill>
                <a:srgbClr val="000000"/>
              </a:solidFill>
            </a:endParaRPr>
          </a:p>
          <a:p>
            <a:pPr defTabSz="2820988">
              <a:spcBef>
                <a:spcPct val="20000"/>
              </a:spcBef>
            </a:pPr>
            <a:r>
              <a:rPr lang="en-US" sz="2200" b="1" u="sng" dirty="0">
                <a:solidFill>
                  <a:srgbClr val="000000"/>
                </a:solidFill>
              </a:rPr>
              <a:t>Past Methodologies</a:t>
            </a:r>
          </a:p>
          <a:p>
            <a:pPr marL="342900" lvl="1" indent="-342900" defTabSz="2820988">
              <a:spcBef>
                <a:spcPct val="20000"/>
              </a:spcBef>
              <a:buFont typeface="Arial" panose="020B0604020202020204" pitchFamily="34" charset="0"/>
              <a:buChar char="•"/>
            </a:pPr>
            <a:r>
              <a:rPr lang="en-US" sz="2000" dirty="0"/>
              <a:t>Survey methods are limited in external validity due to:</a:t>
            </a:r>
          </a:p>
          <a:p>
            <a:pPr marL="800100" lvl="2" indent="-342900" defTabSz="2820988">
              <a:spcBef>
                <a:spcPct val="20000"/>
              </a:spcBef>
              <a:buFont typeface="Arial" panose="020B0604020202020204" pitchFamily="34" charset="0"/>
              <a:buChar char="•"/>
            </a:pPr>
            <a:r>
              <a:rPr lang="en-US" sz="2000" dirty="0"/>
              <a:t> Potentially crippling non-response bias </a:t>
            </a:r>
            <a:r>
              <a:rPr lang="en-US" sz="1600" dirty="0"/>
              <a:t>(Brehm, 1993) </a:t>
            </a:r>
          </a:p>
          <a:p>
            <a:pPr marL="800100" lvl="2" indent="-342900" defTabSz="2820988">
              <a:spcBef>
                <a:spcPct val="20000"/>
              </a:spcBef>
              <a:buFont typeface="Arial" panose="020B0604020202020204" pitchFamily="34" charset="0"/>
              <a:buChar char="•"/>
            </a:pPr>
            <a:r>
              <a:rPr lang="en-US" sz="2000" dirty="0"/>
              <a:t>Observer-expectancy bias</a:t>
            </a:r>
          </a:p>
          <a:p>
            <a:pPr marL="800100" lvl="2" indent="-342900" defTabSz="2820988">
              <a:spcBef>
                <a:spcPct val="20000"/>
              </a:spcBef>
              <a:buFont typeface="Arial" panose="020B0604020202020204" pitchFamily="34" charset="0"/>
              <a:buChar char="•"/>
            </a:pPr>
            <a:r>
              <a:rPr lang="en-US" sz="2000" dirty="0"/>
              <a:t>Reactance</a:t>
            </a:r>
          </a:p>
          <a:p>
            <a:pPr marL="342900" lvl="1" indent="-342900" defTabSz="2820988">
              <a:spcBef>
                <a:spcPct val="20000"/>
              </a:spcBef>
              <a:buFont typeface="Arial" panose="020B0604020202020204" pitchFamily="34" charset="0"/>
              <a:buChar char="•"/>
            </a:pPr>
            <a:r>
              <a:rPr lang="en-US" sz="2000" dirty="0"/>
              <a:t>This study looks to correct these problems inherent in self-report measures using Google search data</a:t>
            </a:r>
          </a:p>
          <a:p>
            <a:pPr marL="342900" lvl="1" indent="-342900" defTabSz="2820988">
              <a:spcBef>
                <a:spcPct val="20000"/>
              </a:spcBef>
              <a:buFont typeface="Arial" panose="020B0604020202020204" pitchFamily="34" charset="0"/>
              <a:buChar char="•"/>
            </a:pPr>
            <a:endParaRPr lang="en-US" sz="2000" dirty="0">
              <a:solidFill>
                <a:srgbClr val="000000"/>
              </a:solidFill>
              <a:cs typeface="Times New Roman" pitchFamily="18" charset="0"/>
            </a:endParaRPr>
          </a:p>
          <a:p>
            <a:pPr defTabSz="2820988">
              <a:spcBef>
                <a:spcPct val="20000"/>
              </a:spcBef>
            </a:pPr>
            <a:r>
              <a:rPr lang="en-US" sz="2200" dirty="0">
                <a:solidFill>
                  <a:srgbClr val="000000"/>
                </a:solidFill>
                <a:cs typeface="Times New Roman" pitchFamily="18" charset="0"/>
              </a:rPr>
              <a:t> </a:t>
            </a:r>
            <a:r>
              <a:rPr lang="en-US" sz="2200" b="1" u="sng" dirty="0">
                <a:solidFill>
                  <a:srgbClr val="000000"/>
                </a:solidFill>
              </a:rPr>
              <a:t>HYPOTHESES</a:t>
            </a:r>
          </a:p>
          <a:p>
            <a:pPr marL="342900" lvl="1" indent="-342900" defTabSz="2820988">
              <a:spcBef>
                <a:spcPct val="20000"/>
              </a:spcBef>
              <a:buFont typeface="Arial" panose="020B0604020202020204" pitchFamily="34" charset="0"/>
              <a:buChar char="•"/>
            </a:pPr>
            <a:r>
              <a:rPr lang="en-US" sz="2000" dirty="0"/>
              <a:t>States with high amounts of abnormal weather will have significantly more general Google searches about climate change and global warming </a:t>
            </a:r>
          </a:p>
          <a:p>
            <a:pPr marL="342900" lvl="1" indent="-342900" defTabSz="2820988">
              <a:spcBef>
                <a:spcPct val="20000"/>
              </a:spcBef>
              <a:buFont typeface="Arial" panose="020B0604020202020204" pitchFamily="34" charset="0"/>
              <a:buChar char="•"/>
            </a:pPr>
            <a:r>
              <a:rPr lang="en-US" sz="2000" dirty="0"/>
              <a:t>When Google searches for “climate change not real” or “global warming not real” are included in analyses, these data will control for the majority of variation in Republican states.</a:t>
            </a:r>
          </a:p>
          <a:p>
            <a:pPr marL="342900" lvl="1" indent="-342900" defTabSz="2820988">
              <a:spcBef>
                <a:spcPct val="20000"/>
              </a:spcBef>
              <a:buFont typeface="Arial" panose="020B0604020202020204" pitchFamily="34" charset="0"/>
              <a:buChar char="•"/>
            </a:pPr>
            <a:r>
              <a:rPr lang="en-US" sz="2000" dirty="0"/>
              <a:t>Cognitive dissonance mechanism emerges by which participants initially Google “climate change not real” to soothe their dissonance. </a:t>
            </a:r>
          </a:p>
          <a:p>
            <a:pPr marL="342900" lvl="1" indent="-342900" defTabSz="2820988">
              <a:lnSpc>
                <a:spcPct val="80000"/>
              </a:lnSpc>
              <a:spcBef>
                <a:spcPct val="20000"/>
              </a:spcBef>
              <a:buFont typeface="Arial" panose="020B0604020202020204" pitchFamily="34" charset="0"/>
              <a:buChar char="•"/>
            </a:pPr>
            <a:endParaRPr lang="en-US" sz="1900" dirty="0"/>
          </a:p>
          <a:p>
            <a:pPr marL="342900" lvl="1" indent="-342900" defTabSz="2820988">
              <a:lnSpc>
                <a:spcPct val="80000"/>
              </a:lnSpc>
              <a:spcBef>
                <a:spcPct val="20000"/>
              </a:spcBef>
              <a:buFont typeface="Arial" panose="020B0604020202020204" pitchFamily="34" charset="0"/>
              <a:buChar char="•"/>
            </a:pPr>
            <a:endParaRPr lang="en-US" sz="1900" dirty="0"/>
          </a:p>
          <a:p>
            <a:pPr marL="342900" lvl="1" indent="-342900" defTabSz="2820988">
              <a:lnSpc>
                <a:spcPct val="80000"/>
              </a:lnSpc>
              <a:spcBef>
                <a:spcPct val="20000"/>
              </a:spcBef>
              <a:buFont typeface="Arial" panose="020B0604020202020204" pitchFamily="34" charset="0"/>
              <a:buChar char="•"/>
            </a:pPr>
            <a:endParaRPr lang="en-US" sz="1900" dirty="0"/>
          </a:p>
          <a:p>
            <a:pPr marL="342900" lvl="1" indent="-342900" defTabSz="2820988">
              <a:lnSpc>
                <a:spcPct val="80000"/>
              </a:lnSpc>
              <a:spcBef>
                <a:spcPct val="20000"/>
              </a:spcBef>
              <a:buFont typeface="Arial" panose="020B0604020202020204" pitchFamily="34" charset="0"/>
              <a:buChar char="•"/>
            </a:pPr>
            <a:endParaRPr lang="en-US" sz="1900" dirty="0">
              <a:solidFill>
                <a:srgbClr val="000000"/>
              </a:solidFill>
            </a:endParaRPr>
          </a:p>
          <a:p>
            <a:pPr marL="342900" indent="-342900" defTabSz="2820988">
              <a:spcBef>
                <a:spcPct val="20000"/>
              </a:spcBef>
              <a:buFont typeface="Arial" charset="0"/>
              <a:buChar char="•"/>
            </a:pPr>
            <a:endParaRPr lang="en-US" sz="1900" dirty="0">
              <a:solidFill>
                <a:srgbClr val="000000"/>
              </a:solidFill>
            </a:endParaRPr>
          </a:p>
          <a:p>
            <a:pPr marL="342900" indent="-342900" defTabSz="2820988">
              <a:spcBef>
                <a:spcPct val="20000"/>
              </a:spcBef>
              <a:buFont typeface="Arial" charset="0"/>
              <a:buChar char="•"/>
            </a:pPr>
            <a:endParaRPr lang="en-US" sz="1900" dirty="0">
              <a:solidFill>
                <a:srgbClr val="000000"/>
              </a:solidFill>
            </a:endParaRPr>
          </a:p>
        </p:txBody>
      </p:sp>
      <p:sp>
        <p:nvSpPr>
          <p:cNvPr id="2070" name="Text Box 2355"/>
          <p:cNvSpPr txBox="1">
            <a:spLocks noChangeArrowheads="1"/>
          </p:cNvSpPr>
          <p:nvPr/>
        </p:nvSpPr>
        <p:spPr bwMode="auto">
          <a:xfrm>
            <a:off x="16663881" y="3147784"/>
            <a:ext cx="8763000" cy="1577573"/>
          </a:xfrm>
          <a:prstGeom prst="rect">
            <a:avLst/>
          </a:prstGeom>
          <a:solidFill>
            <a:schemeClr val="bg1"/>
          </a:solidFill>
          <a:ln w="9525" algn="ctr">
            <a:noFill/>
            <a:miter lim="800000"/>
            <a:headEnd/>
            <a:tailEnd/>
          </a:ln>
        </p:spPr>
        <p:txBody>
          <a:bodyPr lIns="282156" tIns="141078" rIns="282156" bIns="141078">
            <a:spAutoFit/>
          </a:bodyPr>
          <a:lstStyle/>
          <a:p>
            <a:pPr marL="285750" indent="-285750">
              <a:buFont typeface="Arial" panose="020B0604020202020204" pitchFamily="34" charset="0"/>
              <a:buChar char="•"/>
            </a:pPr>
            <a:r>
              <a:rPr lang="en-US" sz="2400" b="1" u="sng" dirty="0"/>
              <a:t>Auto-Regressive Integrated Moving Average (ARIMA)</a:t>
            </a:r>
            <a:endParaRPr lang="en-US" sz="2400" b="1" dirty="0"/>
          </a:p>
          <a:p>
            <a:pPr marL="742950" lvl="1" indent="-285750">
              <a:buFont typeface="Arial" panose="020B0604020202020204" pitchFamily="34" charset="0"/>
              <a:buChar char="•"/>
            </a:pPr>
            <a:r>
              <a:rPr lang="en-US" sz="2000" dirty="0"/>
              <a:t>I use seasonal  time-series modeling for the results – ARIMA modeling is well validated within the literature and appropriate for these data to its handling of seasonal data</a:t>
            </a:r>
          </a:p>
        </p:txBody>
      </p:sp>
      <p:sp>
        <p:nvSpPr>
          <p:cNvPr id="2072" name="Text Box 2384"/>
          <p:cNvSpPr txBox="1">
            <a:spLocks noChangeArrowheads="1"/>
          </p:cNvSpPr>
          <p:nvPr/>
        </p:nvSpPr>
        <p:spPr bwMode="auto">
          <a:xfrm>
            <a:off x="25747608" y="2474459"/>
            <a:ext cx="6945313" cy="4778449"/>
          </a:xfrm>
          <a:prstGeom prst="rect">
            <a:avLst/>
          </a:prstGeom>
          <a:solidFill>
            <a:schemeClr val="bg1"/>
          </a:solidFill>
          <a:ln w="9525" algn="ctr">
            <a:solidFill>
              <a:schemeClr val="tx1"/>
            </a:solidFill>
            <a:miter lim="800000"/>
            <a:headEnd/>
            <a:tailEnd/>
          </a:ln>
        </p:spPr>
        <p:txBody>
          <a:bodyPr lIns="282156" tIns="141078" rIns="282156" bIns="141078">
            <a:spAutoFit/>
          </a:bodyPr>
          <a:lstStyle/>
          <a:p>
            <a:pPr defTabSz="2820988"/>
            <a:r>
              <a:rPr lang="en-US" sz="2800" b="1" dirty="0">
                <a:solidFill>
                  <a:srgbClr val="701B01"/>
                </a:solidFill>
              </a:rPr>
              <a:t>Results/Discussion</a:t>
            </a:r>
          </a:p>
          <a:p>
            <a:pPr marL="342900" indent="-342900" defTabSz="2820988">
              <a:buFont typeface="Arial" panose="020B0604020202020204" pitchFamily="34" charset="0"/>
              <a:buChar char="•"/>
            </a:pPr>
            <a:r>
              <a:rPr lang="en-US" sz="2200" dirty="0">
                <a:solidFill>
                  <a:schemeClr val="tx1"/>
                </a:solidFill>
              </a:rPr>
              <a:t>Overall, the modeling of Google correlates with extreme weather data is promising – the Google correlate exhibit clear seasonal patterns of seasonality which is to be expected from extreme weather data that spikes in the summer months.</a:t>
            </a:r>
          </a:p>
          <a:p>
            <a:pPr marL="342900" indent="-342900" defTabSz="2820988">
              <a:buFont typeface="Arial" panose="020B0604020202020204" pitchFamily="34" charset="0"/>
              <a:buChar char="•"/>
            </a:pPr>
            <a:r>
              <a:rPr lang="en-US" sz="2200" dirty="0">
                <a:solidFill>
                  <a:schemeClr val="tx1"/>
                </a:solidFill>
              </a:rPr>
              <a:t>Further Analysis is needed with the Google Trends data as supplementary data to help paint a clearer picture of the relationship between Google searches about climate change </a:t>
            </a:r>
          </a:p>
          <a:p>
            <a:pPr marL="342900" indent="-342900" defTabSz="2820988">
              <a:buFont typeface="Arial" panose="020B0604020202020204" pitchFamily="34" charset="0"/>
              <a:buChar char="•"/>
            </a:pPr>
            <a:r>
              <a:rPr lang="en-US" sz="2200" dirty="0">
                <a:solidFill>
                  <a:schemeClr val="tx1"/>
                </a:solidFill>
              </a:rPr>
              <a:t>These data can be used to supplement available survey data and build stronger models</a:t>
            </a:r>
            <a:endParaRPr lang="en-US" sz="2400" dirty="0">
              <a:solidFill>
                <a:schemeClr val="tx1"/>
              </a:solidFill>
            </a:endParaRPr>
          </a:p>
        </p:txBody>
      </p:sp>
      <p:sp>
        <p:nvSpPr>
          <p:cNvPr id="15380" name="Rectangle 46"/>
          <p:cNvSpPr>
            <a:spLocks noChangeArrowheads="1"/>
          </p:cNvSpPr>
          <p:nvPr/>
        </p:nvSpPr>
        <p:spPr bwMode="auto">
          <a:xfrm>
            <a:off x="841375" y="7938"/>
            <a:ext cx="31859538" cy="2430462"/>
          </a:xfrm>
          <a:prstGeom prst="rect">
            <a:avLst/>
          </a:prstGeom>
          <a:noFill/>
          <a:ln w="9525" algn="ctr">
            <a:noFill/>
            <a:round/>
            <a:headEnd/>
            <a:tailEnd/>
          </a:ln>
        </p:spPr>
        <p:txBody>
          <a:bodyPr lIns="282156" tIns="141078" rIns="282156" bIns="141078" anchor="ctr"/>
          <a:lstStyle/>
          <a:p>
            <a:pPr defTabSz="2820988"/>
            <a:endParaRPr lang="en-US"/>
          </a:p>
        </p:txBody>
      </p:sp>
      <p:sp>
        <p:nvSpPr>
          <p:cNvPr id="15383" name="Rectangle 59"/>
          <p:cNvSpPr>
            <a:spLocks noChangeArrowheads="1"/>
          </p:cNvSpPr>
          <p:nvPr/>
        </p:nvSpPr>
        <p:spPr bwMode="auto">
          <a:xfrm>
            <a:off x="25765125" y="14270037"/>
            <a:ext cx="6949440" cy="1794943"/>
          </a:xfrm>
          <a:prstGeom prst="rect">
            <a:avLst/>
          </a:prstGeom>
          <a:solidFill>
            <a:schemeClr val="bg1"/>
          </a:solidFill>
          <a:ln w="9525" algn="ctr">
            <a:solidFill>
              <a:schemeClr val="tx1"/>
            </a:solidFill>
            <a:round/>
            <a:headEnd/>
            <a:tailEnd/>
          </a:ln>
        </p:spPr>
        <p:txBody>
          <a:bodyPr lIns="282156" tIns="141078" rIns="282156" bIns="141078" anchor="ctr"/>
          <a:lstStyle/>
          <a:p>
            <a:pPr defTabSz="2820988"/>
            <a:endParaRPr lang="en-US"/>
          </a:p>
        </p:txBody>
      </p:sp>
      <p:sp>
        <p:nvSpPr>
          <p:cNvPr id="15384" name="Text Box 23"/>
          <p:cNvSpPr txBox="1">
            <a:spLocks noChangeArrowheads="1"/>
          </p:cNvSpPr>
          <p:nvPr/>
        </p:nvSpPr>
        <p:spPr bwMode="auto">
          <a:xfrm>
            <a:off x="25571450" y="14270037"/>
            <a:ext cx="4271963" cy="1054100"/>
          </a:xfrm>
          <a:prstGeom prst="rect">
            <a:avLst/>
          </a:prstGeom>
          <a:noFill/>
          <a:ln w="9525" algn="ctr">
            <a:noFill/>
            <a:miter lim="800000"/>
            <a:headEnd/>
            <a:tailEnd/>
          </a:ln>
        </p:spPr>
        <p:txBody>
          <a:bodyPr lIns="282156" tIns="141078" rIns="282156" bIns="141078">
            <a:spAutoFit/>
          </a:bodyPr>
          <a:lstStyle/>
          <a:p>
            <a:pPr defTabSz="2820988"/>
            <a:r>
              <a:rPr lang="en-US" sz="2000" b="1" dirty="0">
                <a:solidFill>
                  <a:srgbClr val="701B01"/>
                </a:solidFill>
              </a:rPr>
              <a:t>Contact Information</a:t>
            </a:r>
          </a:p>
          <a:p>
            <a:pPr defTabSz="2820988"/>
            <a:endParaRPr lang="en-US" sz="1000" dirty="0"/>
          </a:p>
          <a:p>
            <a:pPr defTabSz="2820988"/>
            <a:endParaRPr lang="en-US" sz="1000" dirty="0"/>
          </a:p>
          <a:p>
            <a:pPr defTabSz="2820988"/>
            <a:endParaRPr lang="en-US" sz="1000" dirty="0"/>
          </a:p>
        </p:txBody>
      </p:sp>
      <p:sp>
        <p:nvSpPr>
          <p:cNvPr id="15385" name="TextBox 61"/>
          <p:cNvSpPr txBox="1">
            <a:spLocks noChangeArrowheads="1"/>
          </p:cNvSpPr>
          <p:nvPr/>
        </p:nvSpPr>
        <p:spPr bwMode="auto">
          <a:xfrm>
            <a:off x="25839738" y="14757400"/>
            <a:ext cx="6926262" cy="369332"/>
          </a:xfrm>
          <a:prstGeom prst="rect">
            <a:avLst/>
          </a:prstGeom>
          <a:noFill/>
          <a:ln w="9525">
            <a:noFill/>
            <a:miter lim="800000"/>
            <a:headEnd/>
            <a:tailEnd/>
          </a:ln>
        </p:spPr>
        <p:txBody>
          <a:bodyPr>
            <a:spAutoFit/>
          </a:bodyPr>
          <a:lstStyle/>
          <a:p>
            <a:r>
              <a:rPr lang="en-US" sz="1800" b="1" dirty="0"/>
              <a:t>Kristopher</a:t>
            </a:r>
            <a:r>
              <a:rPr lang="en-US" sz="1800" dirty="0"/>
              <a:t> </a:t>
            </a:r>
            <a:r>
              <a:rPr lang="en-US" sz="1800" b="1" dirty="0"/>
              <a:t>Nichols:</a:t>
            </a:r>
            <a:r>
              <a:rPr lang="en-US" sz="1800" dirty="0"/>
              <a:t> </a:t>
            </a:r>
            <a:r>
              <a:rPr lang="en-US" sz="1800" dirty="0">
                <a:hlinkClick r:id="rId3"/>
              </a:rPr>
              <a:t>nicholskl3@uchicago.edu</a:t>
            </a:r>
            <a:endParaRPr lang="en-US" sz="1800" dirty="0"/>
          </a:p>
        </p:txBody>
      </p:sp>
      <p:sp>
        <p:nvSpPr>
          <p:cNvPr id="15391" name="Rectangle 70"/>
          <p:cNvSpPr>
            <a:spLocks noChangeArrowheads="1"/>
          </p:cNvSpPr>
          <p:nvPr/>
        </p:nvSpPr>
        <p:spPr bwMode="auto">
          <a:xfrm>
            <a:off x="23774400" y="6019800"/>
            <a:ext cx="307975" cy="323850"/>
          </a:xfrm>
          <a:prstGeom prst="rect">
            <a:avLst/>
          </a:prstGeom>
          <a:noFill/>
          <a:ln w="9525">
            <a:noFill/>
            <a:miter lim="800000"/>
            <a:headEnd/>
            <a:tailEnd/>
          </a:ln>
        </p:spPr>
        <p:txBody>
          <a:bodyPr>
            <a:spAutoFit/>
          </a:bodyPr>
          <a:lstStyle/>
          <a:p>
            <a:pPr algn="ctr"/>
            <a:endParaRPr lang="en-US" sz="1500"/>
          </a:p>
        </p:txBody>
      </p:sp>
      <p:sp>
        <p:nvSpPr>
          <p:cNvPr id="15394" name="Text Box 127"/>
          <p:cNvSpPr txBox="1">
            <a:spLocks noChangeArrowheads="1"/>
          </p:cNvSpPr>
          <p:nvPr/>
        </p:nvSpPr>
        <p:spPr bwMode="auto">
          <a:xfrm>
            <a:off x="8633405" y="2570162"/>
            <a:ext cx="3605891" cy="715799"/>
          </a:xfrm>
          <a:prstGeom prst="rect">
            <a:avLst/>
          </a:prstGeom>
          <a:solidFill>
            <a:schemeClr val="bg1"/>
          </a:solidFill>
          <a:ln w="9525" algn="ctr">
            <a:noFill/>
            <a:miter lim="800000"/>
            <a:headEnd/>
            <a:tailEnd/>
          </a:ln>
        </p:spPr>
        <p:txBody>
          <a:bodyPr wrap="square" lIns="282156" tIns="141078" rIns="282156" bIns="141078">
            <a:spAutoFit/>
          </a:bodyPr>
          <a:lstStyle/>
          <a:p>
            <a:pPr defTabSz="2820988"/>
            <a:r>
              <a:rPr lang="en-US" sz="2800" b="1" dirty="0">
                <a:solidFill>
                  <a:srgbClr val="701B01"/>
                </a:solidFill>
              </a:rPr>
              <a:t>Data / Methods</a:t>
            </a:r>
          </a:p>
        </p:txBody>
      </p:sp>
      <p:sp>
        <p:nvSpPr>
          <p:cNvPr id="5" name="Rectangle 2">
            <a:extLst>
              <a:ext uri="{FF2B5EF4-FFF2-40B4-BE49-F238E27FC236}">
                <a16:creationId xmlns:a16="http://schemas.microsoft.com/office/drawing/2014/main" id="{5990FC3E-479B-7240-BF98-D752DDEC6DAC}"/>
              </a:ext>
            </a:extLst>
          </p:cNvPr>
          <p:cNvSpPr>
            <a:spLocks noChangeArrowheads="1"/>
          </p:cNvSpPr>
          <p:nvPr/>
        </p:nvSpPr>
        <p:spPr bwMode="auto">
          <a:xfrm>
            <a:off x="0" y="0"/>
            <a:ext cx="32918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Box 2"/>
          <p:cNvSpPr txBox="1"/>
          <p:nvPr/>
        </p:nvSpPr>
        <p:spPr>
          <a:xfrm>
            <a:off x="16859386" y="4555884"/>
            <a:ext cx="3341776" cy="738664"/>
          </a:xfrm>
          <a:prstGeom prst="rect">
            <a:avLst/>
          </a:prstGeom>
          <a:noFill/>
        </p:spPr>
        <p:txBody>
          <a:bodyPr wrap="square" rtlCol="0">
            <a:spAutoFit/>
          </a:bodyPr>
          <a:lstStyle/>
          <a:p>
            <a:r>
              <a:rPr lang="en-US" sz="1400" i="1" dirty="0"/>
              <a:t>Figure 1 &amp; 2</a:t>
            </a:r>
            <a:r>
              <a:rPr lang="en-US" sz="1400" dirty="0"/>
              <a:t>. Seasonality of Extreme Weather Data; Google Correlates of Extreme Weather Data</a:t>
            </a:r>
            <a:endParaRPr lang="en-US" dirty="0"/>
          </a:p>
        </p:txBody>
      </p:sp>
      <p:sp>
        <p:nvSpPr>
          <p:cNvPr id="8" name="TextBox 7"/>
          <p:cNvSpPr txBox="1"/>
          <p:nvPr/>
        </p:nvSpPr>
        <p:spPr>
          <a:xfrm>
            <a:off x="16586200" y="12216666"/>
            <a:ext cx="8889582" cy="4154984"/>
          </a:xfrm>
          <a:prstGeom prst="rect">
            <a:avLst/>
          </a:prstGeom>
          <a:noFill/>
        </p:spPr>
        <p:txBody>
          <a:bodyPr wrap="square" rtlCol="0">
            <a:spAutoFit/>
          </a:bodyPr>
          <a:lstStyle/>
          <a:p>
            <a:pPr marL="285750" indent="-285750">
              <a:buFont typeface="Arial" panose="020B0604020202020204" pitchFamily="34" charset="0"/>
              <a:buChar char="•"/>
            </a:pPr>
            <a:r>
              <a:rPr lang="en-US" sz="2400" b="1" u="sng" dirty="0"/>
              <a:t>ARIMA Model (0,0,0): White Noise </a:t>
            </a:r>
          </a:p>
          <a:p>
            <a:pPr marL="285750" indent="-285750">
              <a:buFont typeface="Arial" panose="020B0604020202020204" pitchFamily="34" charset="0"/>
              <a:buChar char="•"/>
            </a:pPr>
            <a:endParaRPr lang="en-US" sz="2400" b="1" u="sng" dirty="0"/>
          </a:p>
          <a:p>
            <a:pPr marL="285750" indent="-285750">
              <a:buFont typeface="Arial" panose="020B0604020202020204" pitchFamily="34" charset="0"/>
              <a:buChar char="•"/>
            </a:pPr>
            <a:r>
              <a:rPr lang="en-US" sz="2400" dirty="0"/>
              <a:t>Initial modeling is strong with a quite strong ME and standard deviation</a:t>
            </a:r>
          </a:p>
          <a:p>
            <a:pPr marL="285750" indent="-285750">
              <a:buFont typeface="Arial" panose="020B0604020202020204" pitchFamily="34" charset="0"/>
              <a:buChar char="•"/>
            </a:pPr>
            <a:r>
              <a:rPr lang="en-US" sz="2400" dirty="0"/>
              <a:t>Concerns for overfitting exist, although there are only two regressors the time period analyzed was shorter than will be analyzed in final paper, perhaps contributing to strangely strong modeling numbers</a:t>
            </a:r>
          </a:p>
          <a:p>
            <a:pPr marL="285750" indent="-285750">
              <a:buFont typeface="Arial" panose="020B0604020202020204" pitchFamily="34" charset="0"/>
              <a:buChar char="•"/>
            </a:pPr>
            <a:r>
              <a:rPr lang="en-US" sz="2400" dirty="0"/>
              <a:t>Finally, there is a fairly large spike at lag 1 and smaller spikes at lags 2 and 5 that will need to be corrected in final analyses</a:t>
            </a:r>
          </a:p>
          <a:p>
            <a:pPr marL="285750" indent="-285750">
              <a:buFont typeface="Arial" panose="020B0604020202020204" pitchFamily="34" charset="0"/>
              <a:buChar char="•"/>
            </a:pPr>
            <a:endParaRPr lang="en-US" sz="2400" b="1" u="sng" dirty="0"/>
          </a:p>
        </p:txBody>
      </p:sp>
      <p:pic>
        <p:nvPicPr>
          <p:cNvPr id="43" name="Picture 47" descr="full-color-sm">
            <a:extLst>
              <a:ext uri="{FF2B5EF4-FFF2-40B4-BE49-F238E27FC236}">
                <a16:creationId xmlns:a16="http://schemas.microsoft.com/office/drawing/2014/main" id="{EF0FC16A-B647-D24D-B6AC-2E23E349277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309" y="347958"/>
            <a:ext cx="1456382" cy="1812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9E91B693-4E50-4D51-AF27-D19FE79D73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2965" y="12201318"/>
            <a:ext cx="6532387" cy="3872929"/>
          </a:xfrm>
          <a:prstGeom prst="rect">
            <a:avLst/>
          </a:prstGeom>
        </p:spPr>
      </p:pic>
      <p:pic>
        <p:nvPicPr>
          <p:cNvPr id="10" name="Picture 9">
            <a:extLst>
              <a:ext uri="{FF2B5EF4-FFF2-40B4-BE49-F238E27FC236}">
                <a16:creationId xmlns:a16="http://schemas.microsoft.com/office/drawing/2014/main" id="{9AB8E1B5-9406-4A95-8865-4E676BAFC5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01349" y="5244393"/>
            <a:ext cx="5782482" cy="5068007"/>
          </a:xfrm>
          <a:prstGeom prst="rect">
            <a:avLst/>
          </a:prstGeom>
        </p:spPr>
      </p:pic>
      <p:graphicFrame>
        <p:nvGraphicFramePr>
          <p:cNvPr id="13" name="Table 12">
            <a:extLst>
              <a:ext uri="{FF2B5EF4-FFF2-40B4-BE49-F238E27FC236}">
                <a16:creationId xmlns:a16="http://schemas.microsoft.com/office/drawing/2014/main" id="{E5DCC6D8-9906-41AB-B7A5-50A03624678A}"/>
              </a:ext>
            </a:extLst>
          </p:cNvPr>
          <p:cNvGraphicFramePr>
            <a:graphicFrameLocks noGrp="1"/>
          </p:cNvGraphicFramePr>
          <p:nvPr>
            <p:extLst>
              <p:ext uri="{D42A27DB-BD31-4B8C-83A1-F6EECF244321}">
                <p14:modId xmlns:p14="http://schemas.microsoft.com/office/powerpoint/2010/main" val="1642781118"/>
              </p:ext>
            </p:extLst>
          </p:nvPr>
        </p:nvGraphicFramePr>
        <p:xfrm>
          <a:off x="17001598" y="10951195"/>
          <a:ext cx="7534800" cy="461665"/>
        </p:xfrm>
        <a:graphic>
          <a:graphicData uri="http://schemas.openxmlformats.org/drawingml/2006/table">
            <a:tbl>
              <a:tblPr firstRow="1" firstCol="1" bandRow="1">
                <a:tableStyleId>{5C22544A-7EE6-4342-B048-85BDC9FD1C3A}</a:tableStyleId>
              </a:tblPr>
              <a:tblGrid>
                <a:gridCol w="1075825">
                  <a:extLst>
                    <a:ext uri="{9D8B030D-6E8A-4147-A177-3AD203B41FA5}">
                      <a16:colId xmlns:a16="http://schemas.microsoft.com/office/drawing/2014/main" val="2926566348"/>
                    </a:ext>
                  </a:extLst>
                </a:gridCol>
                <a:gridCol w="1075825">
                  <a:extLst>
                    <a:ext uri="{9D8B030D-6E8A-4147-A177-3AD203B41FA5}">
                      <a16:colId xmlns:a16="http://schemas.microsoft.com/office/drawing/2014/main" val="3368395403"/>
                    </a:ext>
                  </a:extLst>
                </a:gridCol>
                <a:gridCol w="1076630">
                  <a:extLst>
                    <a:ext uri="{9D8B030D-6E8A-4147-A177-3AD203B41FA5}">
                      <a16:colId xmlns:a16="http://schemas.microsoft.com/office/drawing/2014/main" val="1448290439"/>
                    </a:ext>
                  </a:extLst>
                </a:gridCol>
                <a:gridCol w="1076630">
                  <a:extLst>
                    <a:ext uri="{9D8B030D-6E8A-4147-A177-3AD203B41FA5}">
                      <a16:colId xmlns:a16="http://schemas.microsoft.com/office/drawing/2014/main" val="1540554128"/>
                    </a:ext>
                  </a:extLst>
                </a:gridCol>
                <a:gridCol w="1076630">
                  <a:extLst>
                    <a:ext uri="{9D8B030D-6E8A-4147-A177-3AD203B41FA5}">
                      <a16:colId xmlns:a16="http://schemas.microsoft.com/office/drawing/2014/main" val="1269606132"/>
                    </a:ext>
                  </a:extLst>
                </a:gridCol>
                <a:gridCol w="1076630">
                  <a:extLst>
                    <a:ext uri="{9D8B030D-6E8A-4147-A177-3AD203B41FA5}">
                      <a16:colId xmlns:a16="http://schemas.microsoft.com/office/drawing/2014/main" val="1572790763"/>
                    </a:ext>
                  </a:extLst>
                </a:gridCol>
                <a:gridCol w="1076630">
                  <a:extLst>
                    <a:ext uri="{9D8B030D-6E8A-4147-A177-3AD203B41FA5}">
                      <a16:colId xmlns:a16="http://schemas.microsoft.com/office/drawing/2014/main" val="3777518983"/>
                    </a:ext>
                  </a:extLst>
                </a:gridCol>
              </a:tblGrid>
              <a:tr h="172298">
                <a:tc>
                  <a:txBody>
                    <a:bodyPr/>
                    <a:lstStyle/>
                    <a:p>
                      <a:pPr marL="0" marR="0" algn="l">
                        <a:lnSpc>
                          <a:spcPct val="107000"/>
                        </a:lnSpc>
                        <a:spcBef>
                          <a:spcPts val="0"/>
                        </a:spcBef>
                        <a:spcAft>
                          <a:spcPts val="0"/>
                        </a:spcAft>
                      </a:pPr>
                      <a:r>
                        <a:rPr lang="en-US" sz="1100">
                          <a:effectLst/>
                        </a:rPr>
                        <a:t>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B42B00"/>
                    </a:solidFill>
                  </a:tcPr>
                </a:tc>
                <a:tc>
                  <a:txBody>
                    <a:bodyPr/>
                    <a:lstStyle/>
                    <a:p>
                      <a:pPr marL="0" marR="0" algn="l">
                        <a:lnSpc>
                          <a:spcPct val="107000"/>
                        </a:lnSpc>
                        <a:spcBef>
                          <a:spcPts val="0"/>
                        </a:spcBef>
                        <a:spcAft>
                          <a:spcPts val="0"/>
                        </a:spcAft>
                      </a:pPr>
                      <a:r>
                        <a:rPr lang="en-US" sz="1100">
                          <a:effectLst/>
                        </a:rPr>
                        <a:t>RMSE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B42B00"/>
                    </a:solidFill>
                  </a:tcPr>
                </a:tc>
                <a:tc>
                  <a:txBody>
                    <a:bodyPr/>
                    <a:lstStyle/>
                    <a:p>
                      <a:pPr marL="0" marR="0" algn="l">
                        <a:lnSpc>
                          <a:spcPct val="107000"/>
                        </a:lnSpc>
                        <a:spcBef>
                          <a:spcPts val="0"/>
                        </a:spcBef>
                        <a:spcAft>
                          <a:spcPts val="0"/>
                        </a:spcAft>
                      </a:pPr>
                      <a:r>
                        <a:rPr lang="en-US" sz="1100">
                          <a:effectLst/>
                        </a:rPr>
                        <a:t>MAE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B42B00"/>
                    </a:solidFill>
                  </a:tcPr>
                </a:tc>
                <a:tc>
                  <a:txBody>
                    <a:bodyPr/>
                    <a:lstStyle/>
                    <a:p>
                      <a:pPr marL="0" marR="0" algn="l">
                        <a:lnSpc>
                          <a:spcPct val="107000"/>
                        </a:lnSpc>
                        <a:spcBef>
                          <a:spcPts val="0"/>
                        </a:spcBef>
                        <a:spcAft>
                          <a:spcPts val="0"/>
                        </a:spcAft>
                      </a:pPr>
                      <a:r>
                        <a:rPr lang="en-US" sz="1100">
                          <a:effectLst/>
                        </a:rPr>
                        <a:t>MPE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B42B00"/>
                    </a:solidFill>
                  </a:tcPr>
                </a:tc>
                <a:tc>
                  <a:txBody>
                    <a:bodyPr/>
                    <a:lstStyle/>
                    <a:p>
                      <a:pPr marL="0" marR="0" algn="l">
                        <a:lnSpc>
                          <a:spcPct val="107000"/>
                        </a:lnSpc>
                        <a:spcBef>
                          <a:spcPts val="0"/>
                        </a:spcBef>
                        <a:spcAft>
                          <a:spcPts val="0"/>
                        </a:spcAft>
                      </a:pPr>
                      <a:r>
                        <a:rPr lang="en-US" sz="1100">
                          <a:effectLst/>
                        </a:rPr>
                        <a:t>MAPE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B42B00"/>
                    </a:solidFill>
                  </a:tcPr>
                </a:tc>
                <a:tc>
                  <a:txBody>
                    <a:bodyPr/>
                    <a:lstStyle/>
                    <a:p>
                      <a:pPr marL="0" marR="0" algn="l">
                        <a:lnSpc>
                          <a:spcPct val="107000"/>
                        </a:lnSpc>
                        <a:spcBef>
                          <a:spcPts val="0"/>
                        </a:spcBef>
                        <a:spcAft>
                          <a:spcPts val="0"/>
                        </a:spcAft>
                      </a:pPr>
                      <a:r>
                        <a:rPr lang="en-US" sz="1100">
                          <a:effectLst/>
                        </a:rPr>
                        <a:t>MASE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B42B00"/>
                    </a:solidFill>
                  </a:tcPr>
                </a:tc>
                <a:tc>
                  <a:txBody>
                    <a:bodyPr/>
                    <a:lstStyle/>
                    <a:p>
                      <a:pPr marL="0" marR="0" algn="l">
                        <a:lnSpc>
                          <a:spcPct val="107000"/>
                        </a:lnSpc>
                        <a:spcBef>
                          <a:spcPts val="0"/>
                        </a:spcBef>
                        <a:spcAft>
                          <a:spcPts val="0"/>
                        </a:spcAft>
                      </a:pPr>
                      <a:r>
                        <a:rPr lang="en-US" sz="1100">
                          <a:effectLst/>
                        </a:rPr>
                        <a:t>ACF1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B42B00"/>
                    </a:solidFill>
                  </a:tcPr>
                </a:tc>
                <a:extLst>
                  <a:ext uri="{0D108BD9-81ED-4DB2-BD59-A6C34878D82A}">
                    <a16:rowId xmlns:a16="http://schemas.microsoft.com/office/drawing/2014/main" val="2511948330"/>
                  </a:ext>
                </a:extLst>
              </a:tr>
              <a:tr h="289367">
                <a:tc>
                  <a:txBody>
                    <a:bodyPr/>
                    <a:lstStyle/>
                    <a:p>
                      <a:pPr marL="0" marR="0" algn="l">
                        <a:lnSpc>
                          <a:spcPct val="107000"/>
                        </a:lnSpc>
                        <a:spcBef>
                          <a:spcPts val="0"/>
                        </a:spcBef>
                        <a:spcAft>
                          <a:spcPts val="0"/>
                        </a:spcAft>
                      </a:pPr>
                      <a:r>
                        <a:rPr lang="en-US" sz="1100" kern="1200" dirty="0">
                          <a:solidFill>
                            <a:schemeClr val="bg1"/>
                          </a:solidFill>
                          <a:effectLst/>
                          <a:latin typeface="+mn-lt"/>
                          <a:ea typeface="+mn-ea"/>
                          <a:cs typeface="+mn-cs"/>
                        </a:rPr>
                        <a:t>-7.547543e-13</a:t>
                      </a:r>
                    </a:p>
                  </a:txBody>
                  <a:tcPr marL="68580" marR="68580" marT="0" marB="0">
                    <a:solidFill>
                      <a:srgbClr val="B42B00"/>
                    </a:solidFill>
                  </a:tcPr>
                </a:tc>
                <a:tc>
                  <a:txBody>
                    <a:bodyPr/>
                    <a:lstStyle/>
                    <a:p>
                      <a:pPr marL="0" marR="0" algn="l">
                        <a:lnSpc>
                          <a:spcPct val="107000"/>
                        </a:lnSpc>
                        <a:spcBef>
                          <a:spcPts val="0"/>
                        </a:spcBef>
                        <a:spcAft>
                          <a:spcPts val="0"/>
                        </a:spcAft>
                      </a:pPr>
                      <a:r>
                        <a:rPr lang="en-US" sz="1400" dirty="0">
                          <a:solidFill>
                            <a:schemeClr val="bg1"/>
                          </a:solidFill>
                          <a:effectLst/>
                        </a:rPr>
                        <a:t>0.2253717</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B42B00"/>
                    </a:solidFill>
                  </a:tcPr>
                </a:tc>
                <a:tc>
                  <a:txBody>
                    <a:bodyPr/>
                    <a:lstStyle/>
                    <a:p>
                      <a:pPr marL="0" marR="0" algn="l">
                        <a:lnSpc>
                          <a:spcPct val="107000"/>
                        </a:lnSpc>
                        <a:spcBef>
                          <a:spcPts val="0"/>
                        </a:spcBef>
                        <a:spcAft>
                          <a:spcPts val="0"/>
                        </a:spcAft>
                      </a:pPr>
                      <a:r>
                        <a:rPr lang="en-US" sz="1100" b="1" kern="1200" dirty="0">
                          <a:solidFill>
                            <a:schemeClr val="bg1"/>
                          </a:solidFill>
                          <a:effectLst/>
                          <a:latin typeface="+mn-lt"/>
                          <a:ea typeface="+mn-ea"/>
                          <a:cs typeface="+mn-cs"/>
                        </a:rPr>
                        <a:t>0.1993406</a:t>
                      </a:r>
                    </a:p>
                  </a:txBody>
                  <a:tcPr marL="68580" marR="68580" marT="0" marB="0">
                    <a:solidFill>
                      <a:srgbClr val="B42B00"/>
                    </a:solidFill>
                  </a:tcPr>
                </a:tc>
                <a:tc>
                  <a:txBody>
                    <a:bodyPr/>
                    <a:lstStyle/>
                    <a:p>
                      <a:pPr marL="0" marR="0" algn="l" defTabSz="914400" rtl="0" eaLnBrk="1" latinLnBrk="0" hangingPunct="1">
                        <a:lnSpc>
                          <a:spcPct val="107000"/>
                        </a:lnSpc>
                        <a:spcBef>
                          <a:spcPts val="0"/>
                        </a:spcBef>
                        <a:spcAft>
                          <a:spcPts val="0"/>
                        </a:spcAft>
                      </a:pPr>
                      <a:r>
                        <a:rPr lang="en-US" sz="1100" b="1" kern="1200" dirty="0">
                          <a:solidFill>
                            <a:schemeClr val="bg1"/>
                          </a:solidFill>
                          <a:effectLst/>
                          <a:latin typeface="+mn-lt"/>
                          <a:ea typeface="+mn-ea"/>
                          <a:cs typeface="+mn-cs"/>
                        </a:rPr>
                        <a:t>-0.003263839</a:t>
                      </a:r>
                    </a:p>
                  </a:txBody>
                  <a:tcPr marL="68580" marR="68580" marT="0" marB="0">
                    <a:solidFill>
                      <a:srgbClr val="B42B00"/>
                    </a:solidFill>
                  </a:tcPr>
                </a:tc>
                <a:tc>
                  <a:txBody>
                    <a:bodyPr/>
                    <a:lstStyle/>
                    <a:p>
                      <a:pPr marL="0" marR="0" algn="l" defTabSz="914400" rtl="0" eaLnBrk="1" latinLnBrk="0" hangingPunct="1">
                        <a:lnSpc>
                          <a:spcPct val="107000"/>
                        </a:lnSpc>
                        <a:spcBef>
                          <a:spcPts val="0"/>
                        </a:spcBef>
                        <a:spcAft>
                          <a:spcPts val="0"/>
                        </a:spcAft>
                      </a:pPr>
                      <a:r>
                        <a:rPr lang="en-US" sz="1100" b="1" kern="1200" dirty="0">
                          <a:solidFill>
                            <a:schemeClr val="bg1"/>
                          </a:solidFill>
                          <a:effectLst/>
                          <a:latin typeface="+mn-lt"/>
                          <a:ea typeface="+mn-ea"/>
                          <a:cs typeface="+mn-cs"/>
                        </a:rPr>
                        <a:t>0.02325411</a:t>
                      </a:r>
                    </a:p>
                  </a:txBody>
                  <a:tcPr marL="68580" marR="68580" marT="0" marB="0">
                    <a:solidFill>
                      <a:srgbClr val="B42B00"/>
                    </a:solidFill>
                  </a:tcPr>
                </a:tc>
                <a:tc>
                  <a:txBody>
                    <a:bodyPr/>
                    <a:lstStyle/>
                    <a:p>
                      <a:pPr marL="0" marR="0" algn="l" defTabSz="914400" rtl="0" eaLnBrk="1" latinLnBrk="0" hangingPunct="1">
                        <a:lnSpc>
                          <a:spcPct val="107000"/>
                        </a:lnSpc>
                        <a:spcBef>
                          <a:spcPts val="0"/>
                        </a:spcBef>
                        <a:spcAft>
                          <a:spcPts val="0"/>
                        </a:spcAft>
                      </a:pPr>
                      <a:r>
                        <a:rPr lang="en-US" sz="1100" b="1" kern="1200" dirty="0">
                          <a:solidFill>
                            <a:schemeClr val="bg1"/>
                          </a:solidFill>
                          <a:effectLst/>
                          <a:latin typeface="+mn-lt"/>
                          <a:ea typeface="+mn-ea"/>
                          <a:cs typeface="+mn-cs"/>
                        </a:rPr>
                        <a:t>0.0003987267</a:t>
                      </a:r>
                    </a:p>
                  </a:txBody>
                  <a:tcPr marL="68580" marR="68580" marT="0" marB="0">
                    <a:solidFill>
                      <a:srgbClr val="B42B00"/>
                    </a:solidFill>
                  </a:tcPr>
                </a:tc>
                <a:tc>
                  <a:txBody>
                    <a:bodyPr/>
                    <a:lstStyle/>
                    <a:p>
                      <a:pPr marL="0" marR="0" algn="l" defTabSz="914400" rtl="0" eaLnBrk="1" latinLnBrk="0" hangingPunct="1">
                        <a:lnSpc>
                          <a:spcPct val="107000"/>
                        </a:lnSpc>
                        <a:spcBef>
                          <a:spcPts val="0"/>
                        </a:spcBef>
                        <a:spcAft>
                          <a:spcPts val="0"/>
                        </a:spcAft>
                      </a:pPr>
                      <a:r>
                        <a:rPr lang="en-US" sz="1100" b="1" kern="1200" dirty="0">
                          <a:solidFill>
                            <a:schemeClr val="bg1"/>
                          </a:solidFill>
                          <a:effectLst/>
                          <a:latin typeface="+mn-lt"/>
                          <a:ea typeface="+mn-ea"/>
                          <a:cs typeface="+mn-cs"/>
                        </a:rPr>
                        <a:t>-0.1063307</a:t>
                      </a:r>
                    </a:p>
                  </a:txBody>
                  <a:tcPr marL="68580" marR="68580" marT="0" marB="0">
                    <a:solidFill>
                      <a:srgbClr val="B42B00"/>
                    </a:solidFill>
                  </a:tcPr>
                </a:tc>
                <a:extLst>
                  <a:ext uri="{0D108BD9-81ED-4DB2-BD59-A6C34878D82A}">
                    <a16:rowId xmlns:a16="http://schemas.microsoft.com/office/drawing/2014/main" val="3143838325"/>
                  </a:ext>
                </a:extLst>
              </a:tr>
            </a:tbl>
          </a:graphicData>
        </a:graphic>
      </p:graphicFrame>
      <p:sp>
        <p:nvSpPr>
          <p:cNvPr id="33" name="TextBox 32">
            <a:extLst>
              <a:ext uri="{FF2B5EF4-FFF2-40B4-BE49-F238E27FC236}">
                <a16:creationId xmlns:a16="http://schemas.microsoft.com/office/drawing/2014/main" id="{1971D8A2-2615-44A4-86E8-E98D00629037}"/>
              </a:ext>
            </a:extLst>
          </p:cNvPr>
          <p:cNvSpPr txBox="1"/>
          <p:nvPr/>
        </p:nvSpPr>
        <p:spPr>
          <a:xfrm>
            <a:off x="17001598" y="10382162"/>
            <a:ext cx="3341776" cy="461665"/>
          </a:xfrm>
          <a:prstGeom prst="rect">
            <a:avLst/>
          </a:prstGeom>
          <a:noFill/>
        </p:spPr>
        <p:txBody>
          <a:bodyPr wrap="square" rtlCol="0">
            <a:spAutoFit/>
          </a:bodyPr>
          <a:lstStyle/>
          <a:p>
            <a:r>
              <a:rPr lang="en-US" sz="1200" i="1" dirty="0"/>
              <a:t>Figure 2 &amp; 3</a:t>
            </a:r>
            <a:r>
              <a:rPr lang="en-US" sz="1200" dirty="0"/>
              <a:t>. Performance of two selected stepwise regressors in ARIMA (0, 0, 0) model</a:t>
            </a:r>
            <a:endParaRPr lang="en-US" sz="5400" dirty="0"/>
          </a:p>
        </p:txBody>
      </p:sp>
      <p:graphicFrame>
        <p:nvGraphicFramePr>
          <p:cNvPr id="14" name="Table 13">
            <a:extLst>
              <a:ext uri="{FF2B5EF4-FFF2-40B4-BE49-F238E27FC236}">
                <a16:creationId xmlns:a16="http://schemas.microsoft.com/office/drawing/2014/main" id="{9E413705-7046-4575-9FA8-7465FD248901}"/>
              </a:ext>
            </a:extLst>
          </p:cNvPr>
          <p:cNvGraphicFramePr>
            <a:graphicFrameLocks noGrp="1"/>
          </p:cNvGraphicFramePr>
          <p:nvPr>
            <p:extLst>
              <p:ext uri="{D42A27DB-BD31-4B8C-83A1-F6EECF244321}">
                <p14:modId xmlns:p14="http://schemas.microsoft.com/office/powerpoint/2010/main" val="1654611155"/>
              </p:ext>
            </p:extLst>
          </p:nvPr>
        </p:nvGraphicFramePr>
        <p:xfrm>
          <a:off x="17001598" y="11517871"/>
          <a:ext cx="7534800" cy="523962"/>
        </p:xfrm>
        <a:graphic>
          <a:graphicData uri="http://schemas.openxmlformats.org/drawingml/2006/table">
            <a:tbl>
              <a:tblPr firstRow="1" firstCol="1" bandRow="1">
                <a:tableStyleId>{5C22544A-7EE6-4342-B048-85BDC9FD1C3A}</a:tableStyleId>
              </a:tblPr>
              <a:tblGrid>
                <a:gridCol w="2511062">
                  <a:extLst>
                    <a:ext uri="{9D8B030D-6E8A-4147-A177-3AD203B41FA5}">
                      <a16:colId xmlns:a16="http://schemas.microsoft.com/office/drawing/2014/main" val="551201936"/>
                    </a:ext>
                  </a:extLst>
                </a:gridCol>
                <a:gridCol w="2511869">
                  <a:extLst>
                    <a:ext uri="{9D8B030D-6E8A-4147-A177-3AD203B41FA5}">
                      <a16:colId xmlns:a16="http://schemas.microsoft.com/office/drawing/2014/main" val="79921210"/>
                    </a:ext>
                  </a:extLst>
                </a:gridCol>
                <a:gridCol w="2511869">
                  <a:extLst>
                    <a:ext uri="{9D8B030D-6E8A-4147-A177-3AD203B41FA5}">
                      <a16:colId xmlns:a16="http://schemas.microsoft.com/office/drawing/2014/main" val="2043871376"/>
                    </a:ext>
                  </a:extLst>
                </a:gridCol>
              </a:tblGrid>
              <a:tr h="293129">
                <a:tc>
                  <a:txBody>
                    <a:bodyPr/>
                    <a:lstStyle/>
                    <a:p>
                      <a:pPr marL="0" marR="0">
                        <a:lnSpc>
                          <a:spcPct val="107000"/>
                        </a:lnSpc>
                        <a:spcBef>
                          <a:spcPts val="0"/>
                        </a:spcBef>
                        <a:spcAft>
                          <a:spcPts val="0"/>
                        </a:spcAft>
                      </a:pPr>
                      <a:r>
                        <a:rPr lang="en-US" sz="1100" dirty="0">
                          <a:effectLst/>
                        </a:rPr>
                        <a:t>σ</a:t>
                      </a:r>
                      <a:r>
                        <a:rPr lang="en-US" sz="1100" baseline="30000" dirty="0">
                          <a:effectLst/>
                        </a:rPr>
                        <a:t>2</a:t>
                      </a:r>
                      <a:r>
                        <a:rPr lang="en-US" sz="1100" dirty="0">
                          <a:effectLst/>
                        </a:rPr>
                        <a:t>= 0.05541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C3300"/>
                    </a:solidFill>
                  </a:tcPr>
                </a:tc>
                <a:tc>
                  <a:txBody>
                    <a:bodyPr/>
                    <a:lstStyle/>
                    <a:p>
                      <a:pPr marL="0" marR="0">
                        <a:lnSpc>
                          <a:spcPct val="107000"/>
                        </a:lnSpc>
                        <a:spcBef>
                          <a:spcPts val="0"/>
                        </a:spcBef>
                        <a:spcAft>
                          <a:spcPts val="0"/>
                        </a:spcAft>
                      </a:pPr>
                      <a:r>
                        <a:rPr lang="en-US" sz="1100">
                          <a:effectLst/>
                        </a:rPr>
                        <a:t> log likelihood=2.56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C3300"/>
                    </a:solidFill>
                  </a:tcPr>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C3300"/>
                    </a:solidFill>
                  </a:tcPr>
                </a:tc>
                <a:extLst>
                  <a:ext uri="{0D108BD9-81ED-4DB2-BD59-A6C34878D82A}">
                    <a16:rowId xmlns:a16="http://schemas.microsoft.com/office/drawing/2014/main" val="3061614789"/>
                  </a:ext>
                </a:extLst>
              </a:tr>
              <a:tr h="230833">
                <a:tc>
                  <a:txBody>
                    <a:bodyPr/>
                    <a:lstStyle/>
                    <a:p>
                      <a:pPr marL="0" marR="0">
                        <a:lnSpc>
                          <a:spcPct val="107000"/>
                        </a:lnSpc>
                        <a:spcBef>
                          <a:spcPts val="0"/>
                        </a:spcBef>
                        <a:spcAft>
                          <a:spcPts val="0"/>
                        </a:spcAft>
                      </a:pPr>
                      <a:r>
                        <a:rPr lang="en-US" sz="1100">
                          <a:effectLst/>
                        </a:rPr>
                        <a:t>AIC=2.88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C3300"/>
                    </a:solidFill>
                  </a:tcPr>
                </a:tc>
                <a:tc>
                  <a:txBody>
                    <a:bodyPr/>
                    <a:lstStyle/>
                    <a:p>
                      <a:pPr marL="0" marR="0">
                        <a:lnSpc>
                          <a:spcPct val="107000"/>
                        </a:lnSpc>
                        <a:spcBef>
                          <a:spcPts val="0"/>
                        </a:spcBef>
                        <a:spcAft>
                          <a:spcPts val="0"/>
                        </a:spcAft>
                      </a:pPr>
                      <a:r>
                        <a:rPr lang="en-US" sz="1100" dirty="0" err="1">
                          <a:solidFill>
                            <a:schemeClr val="bg1"/>
                          </a:solidFill>
                          <a:effectLst/>
                        </a:rPr>
                        <a:t>AICc</a:t>
                      </a:r>
                      <a:r>
                        <a:rPr lang="en-US" sz="1100" dirty="0">
                          <a:solidFill>
                            <a:schemeClr val="bg1"/>
                          </a:solidFill>
                          <a:effectLst/>
                        </a:rPr>
                        <a:t>=4.17   </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C3300"/>
                    </a:solidFill>
                  </a:tcPr>
                </a:tc>
                <a:tc>
                  <a:txBody>
                    <a:bodyPr/>
                    <a:lstStyle/>
                    <a:p>
                      <a:pPr marL="0" marR="0">
                        <a:lnSpc>
                          <a:spcPct val="107000"/>
                        </a:lnSpc>
                        <a:spcBef>
                          <a:spcPts val="0"/>
                        </a:spcBef>
                        <a:spcAft>
                          <a:spcPts val="0"/>
                        </a:spcAft>
                      </a:pPr>
                      <a:r>
                        <a:rPr lang="en-US" sz="1100" dirty="0">
                          <a:solidFill>
                            <a:schemeClr val="bg1"/>
                          </a:solidFill>
                          <a:effectLst/>
                        </a:rPr>
                        <a:t>BIC=9.22</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CC3300"/>
                    </a:solidFill>
                  </a:tcPr>
                </a:tc>
                <a:extLst>
                  <a:ext uri="{0D108BD9-81ED-4DB2-BD59-A6C34878D82A}">
                    <a16:rowId xmlns:a16="http://schemas.microsoft.com/office/drawing/2014/main" val="1572632241"/>
                  </a:ext>
                </a:extLst>
              </a:tr>
            </a:tbl>
          </a:graphicData>
        </a:graphic>
      </p:graphicFrame>
      <p:pic>
        <p:nvPicPr>
          <p:cNvPr id="17" name="Picture 16">
            <a:extLst>
              <a:ext uri="{FF2B5EF4-FFF2-40B4-BE49-F238E27FC236}">
                <a16:creationId xmlns:a16="http://schemas.microsoft.com/office/drawing/2014/main" id="{A4B4DBE8-CA22-4E4A-8355-F6B3F3F710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739685" y="4322024"/>
            <a:ext cx="2321762" cy="6544706"/>
          </a:xfrm>
          <a:prstGeom prst="rect">
            <a:avLst/>
          </a:prstGeom>
        </p:spPr>
      </p:pic>
      <p:pic>
        <p:nvPicPr>
          <p:cNvPr id="18" name="Picture 17">
            <a:extLst>
              <a:ext uri="{FF2B5EF4-FFF2-40B4-BE49-F238E27FC236}">
                <a16:creationId xmlns:a16="http://schemas.microsoft.com/office/drawing/2014/main" id="{FBDCBBCE-0879-4F05-A64B-BAAD575D0518}"/>
              </a:ext>
            </a:extLst>
          </p:cNvPr>
          <p:cNvPicPr>
            <a:picLocks noChangeAspect="1"/>
          </p:cNvPicPr>
          <p:nvPr/>
        </p:nvPicPr>
        <p:blipFill>
          <a:blip r:embed="rId8"/>
          <a:stretch>
            <a:fillRect/>
          </a:stretch>
        </p:blipFill>
        <p:spPr>
          <a:xfrm>
            <a:off x="30835404" y="259760"/>
            <a:ext cx="1457070" cy="1810669"/>
          </a:xfrm>
          <a:prstGeom prst="rect">
            <a:avLst/>
          </a:prstGeom>
        </p:spPr>
      </p:pic>
      <p:sp>
        <p:nvSpPr>
          <p:cNvPr id="39" name="Text Box 2384">
            <a:extLst>
              <a:ext uri="{FF2B5EF4-FFF2-40B4-BE49-F238E27FC236}">
                <a16:creationId xmlns:a16="http://schemas.microsoft.com/office/drawing/2014/main" id="{98289A37-EA5A-4B19-A299-A35C23F79C86}"/>
              </a:ext>
            </a:extLst>
          </p:cNvPr>
          <p:cNvSpPr txBox="1">
            <a:spLocks noChangeArrowheads="1"/>
          </p:cNvSpPr>
          <p:nvPr/>
        </p:nvSpPr>
        <p:spPr bwMode="auto">
          <a:xfrm>
            <a:off x="25751473" y="7478898"/>
            <a:ext cx="6949440" cy="2254681"/>
          </a:xfrm>
          <a:prstGeom prst="rect">
            <a:avLst/>
          </a:prstGeom>
          <a:solidFill>
            <a:schemeClr val="bg1"/>
          </a:solidFill>
          <a:ln w="9525" algn="ctr">
            <a:solidFill>
              <a:schemeClr val="tx1"/>
            </a:solidFill>
            <a:miter lim="800000"/>
            <a:headEnd/>
            <a:tailEnd/>
          </a:ln>
        </p:spPr>
        <p:txBody>
          <a:bodyPr wrap="square" lIns="282156" tIns="141078" rIns="282156" bIns="141078">
            <a:spAutoFit/>
          </a:bodyPr>
          <a:lstStyle/>
          <a:p>
            <a:pPr defTabSz="2820988"/>
            <a:r>
              <a:rPr lang="en-US" sz="2800" b="1" dirty="0">
                <a:solidFill>
                  <a:srgbClr val="701B01"/>
                </a:solidFill>
              </a:rPr>
              <a:t>Limitations</a:t>
            </a:r>
          </a:p>
          <a:p>
            <a:pPr marL="342900" indent="-342900" defTabSz="2820988">
              <a:buFont typeface="Arial" panose="020B0604020202020204" pitchFamily="34" charset="0"/>
              <a:buChar char="•"/>
            </a:pPr>
            <a:r>
              <a:rPr lang="en-US" sz="2000" dirty="0">
                <a:solidFill>
                  <a:schemeClr val="tx1"/>
                </a:solidFill>
              </a:rPr>
              <a:t>Results possible biased by relatively short time-series (2010-2012)</a:t>
            </a:r>
          </a:p>
          <a:p>
            <a:pPr marL="342900" indent="-342900" defTabSz="2820988">
              <a:buFont typeface="Arial" panose="020B0604020202020204" pitchFamily="34" charset="0"/>
              <a:buChar char="•"/>
            </a:pPr>
            <a:r>
              <a:rPr lang="en-US" sz="2000" dirty="0">
                <a:solidFill>
                  <a:schemeClr val="tx1"/>
                </a:solidFill>
              </a:rPr>
              <a:t>Need Google Trends data to interpret individual state Google search patterns</a:t>
            </a:r>
          </a:p>
          <a:p>
            <a:pPr marL="457200" indent="-457200" defTabSz="2820988">
              <a:buFont typeface="Arial" panose="020B0604020202020204" pitchFamily="34" charset="0"/>
              <a:buChar char="•"/>
            </a:pPr>
            <a:endParaRPr lang="en-US" sz="2000" dirty="0">
              <a:solidFill>
                <a:srgbClr val="701B01"/>
              </a:solidFil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282156" tIns="141078" rIns="282156" bIns="141078" numCol="1" anchor="ctr" anchorCtr="0" compatLnSpc="1">
        <a:prstTxWarp prst="textNoShape">
          <a:avLst/>
        </a:prstTxWarp>
      </a:bodyPr>
      <a:lstStyle>
        <a:defPPr marL="0" marR="0" indent="0" algn="l" defTabSz="2820988"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282156" tIns="141078" rIns="282156" bIns="141078" numCol="1" anchor="ctr" anchorCtr="0" compatLnSpc="1">
        <a:prstTxWarp prst="textNoShape">
          <a:avLst/>
        </a:prstTxWarp>
      </a:bodyPr>
      <a:lstStyle>
        <a:defPPr marL="0" marR="0" indent="0" algn="l" defTabSz="2820988" rtl="0" eaLnBrk="1" fontAlgn="base" latinLnBrk="0" hangingPunct="1">
          <a:lnSpc>
            <a:spcPct val="100000"/>
          </a:lnSpc>
          <a:spcBef>
            <a:spcPct val="0"/>
          </a:spcBef>
          <a:spcAft>
            <a:spcPct val="0"/>
          </a:spcAft>
          <a:buClrTx/>
          <a:buSzTx/>
          <a:buFontTx/>
          <a:buNone/>
          <a:tabLst/>
          <a:defRPr kumimoji="0" lang="en-US" sz="5600" b="0" i="0" u="none" strike="noStrike" cap="none" normalizeH="0" baseline="0" smtClean="0">
            <a:ln>
              <a:noFill/>
            </a:ln>
            <a:solidFill>
              <a:schemeClr val="tx2"/>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14565</TotalTime>
  <Words>933</Words>
  <Application>Microsoft Office PowerPoint</Application>
  <PresentationFormat>Custom</PresentationFormat>
  <Paragraphs>148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Default Design</vt:lpstr>
      <vt:lpstr>PowerPoint Presentation</vt:lpstr>
    </vt:vector>
  </TitlesOfParts>
  <Company>UTA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Reyna Lab</dc:creator>
  <cp:lastModifiedBy>Kris Nichols</cp:lastModifiedBy>
  <cp:revision>598</cp:revision>
  <dcterms:created xsi:type="dcterms:W3CDTF">2004-11-14T20:51:33Z</dcterms:created>
  <dcterms:modified xsi:type="dcterms:W3CDTF">2018-05-30T12:15:07Z</dcterms:modified>
</cp:coreProperties>
</file>