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4" r:id="rId8"/>
    <p:sldId id="268"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2" autoAdjust="0"/>
    <p:restoredTop sz="87030" autoAdjust="0"/>
  </p:normalViewPr>
  <p:slideViewPr>
    <p:cSldViewPr snapToGrid="0">
      <p:cViewPr varScale="1">
        <p:scale>
          <a:sx n="83" d="100"/>
          <a:sy n="83" d="100"/>
        </p:scale>
        <p:origin x="45"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F2475-5EE4-4697-A513-3A5DC16FACC8}"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0C726-CD00-4290-8CA6-367702962867}" type="slidenum">
              <a:rPr lang="en-US" smtClean="0"/>
              <a:t>‹#›</a:t>
            </a:fld>
            <a:endParaRPr lang="en-US"/>
          </a:p>
        </p:txBody>
      </p:sp>
    </p:spTree>
    <p:extLst>
      <p:ext uri="{BB962C8B-B14F-4D97-AF65-F5344CB8AC3E}">
        <p14:creationId xmlns:p14="http://schemas.microsoft.com/office/powerpoint/2010/main" val="188778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Majorities of Americans say global warming is a major environmental (69%), scientific (62%), or agricultural issue (56%). About half consider it a major health (49%) or economic issue (47%).  Worry about macro presence of effects present, not present in micro scenarios.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Less worry about anything catastrophic happening in their lifetimes</a:t>
            </a:r>
            <a:endParaRPr lang="en-US" dirty="0"/>
          </a:p>
        </p:txBody>
      </p:sp>
      <p:sp>
        <p:nvSpPr>
          <p:cNvPr id="4" name="Slide Number Placeholder 3"/>
          <p:cNvSpPr>
            <a:spLocks noGrp="1"/>
          </p:cNvSpPr>
          <p:nvPr>
            <p:ph type="sldNum" sz="quarter" idx="10"/>
          </p:nvPr>
        </p:nvSpPr>
        <p:spPr/>
        <p:txBody>
          <a:bodyPr/>
          <a:lstStyle/>
          <a:p>
            <a:fld id="{3E20C726-CD00-4290-8CA6-367702962867}" type="slidenum">
              <a:rPr lang="en-US" smtClean="0"/>
              <a:t>3</a:t>
            </a:fld>
            <a:endParaRPr lang="en-US"/>
          </a:p>
        </p:txBody>
      </p:sp>
    </p:spTree>
    <p:extLst>
      <p:ext uri="{BB962C8B-B14F-4D97-AF65-F5344CB8AC3E}">
        <p14:creationId xmlns:p14="http://schemas.microsoft.com/office/powerpoint/2010/main" val="173471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A3B5-F261-4EEF-8FFB-B8F8E3407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C998BD-8059-4CAB-99F0-FEDD49336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B1A84D-F29E-475F-831C-217B0482FEB2}"/>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5" name="Footer Placeholder 4">
            <a:extLst>
              <a:ext uri="{FF2B5EF4-FFF2-40B4-BE49-F238E27FC236}">
                <a16:creationId xmlns:a16="http://schemas.microsoft.com/office/drawing/2014/main" id="{6812546C-554F-433C-99FE-18DDFE1B4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88409-499B-4A60-A5CD-B6D12585620E}"/>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48560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B101-9346-4D46-AEA9-8882F921ED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1B5876-44AC-4B62-A45F-40FA772DC0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94FE3-83A8-4BC5-8386-201E0B5F801B}"/>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5" name="Footer Placeholder 4">
            <a:extLst>
              <a:ext uri="{FF2B5EF4-FFF2-40B4-BE49-F238E27FC236}">
                <a16:creationId xmlns:a16="http://schemas.microsoft.com/office/drawing/2014/main" id="{E0DB45E5-DB32-4090-B004-1B1A8DB06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B9604-8914-4C2A-9B7D-EAFEA96A0AD9}"/>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186691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DF222-DD00-432D-A025-9ED332C50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E1A7DE-37E8-49CE-BA50-9CC904E4B2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FBF67-FDE7-4F7F-A488-D016F75F5BA7}"/>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5" name="Footer Placeholder 4">
            <a:extLst>
              <a:ext uri="{FF2B5EF4-FFF2-40B4-BE49-F238E27FC236}">
                <a16:creationId xmlns:a16="http://schemas.microsoft.com/office/drawing/2014/main" id="{FEDE2C39-D6FE-4AD1-A9EC-AC15FE8E7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868AE-22FC-4792-942C-70E0A8BE1FBB}"/>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223298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0368-C583-47BC-A820-D3F0C1306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C1A65-4E17-487C-AFE5-0387CD58C5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B8FED-5B6E-4659-970A-211B1E521A21}"/>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5" name="Footer Placeholder 4">
            <a:extLst>
              <a:ext uri="{FF2B5EF4-FFF2-40B4-BE49-F238E27FC236}">
                <a16:creationId xmlns:a16="http://schemas.microsoft.com/office/drawing/2014/main" id="{0CD8159A-2A17-4BCD-B499-F8AA31AC6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0DF2C-465E-4E8D-A0D5-29115E8E1529}"/>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345274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603D-A910-456D-BDDC-D2D653227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1DEB5-0310-426A-A220-610FA9A93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8614E8-F4E5-4686-85F2-A57F71D47D85}"/>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5" name="Footer Placeholder 4">
            <a:extLst>
              <a:ext uri="{FF2B5EF4-FFF2-40B4-BE49-F238E27FC236}">
                <a16:creationId xmlns:a16="http://schemas.microsoft.com/office/drawing/2014/main" id="{B4852A9C-BDE9-4D38-B5FD-4A8E91E7F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FEEA9-7026-484A-A761-04D7FB478265}"/>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289870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C74D-4E66-4C24-9501-B4AA98990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5FC29-D977-44D1-9D3E-A788CC1448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2E1501-78C6-4177-B5F6-D374CC7ACC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999CA-948F-4894-BFDF-9ECF0AD62F62}"/>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6" name="Footer Placeholder 5">
            <a:extLst>
              <a:ext uri="{FF2B5EF4-FFF2-40B4-BE49-F238E27FC236}">
                <a16:creationId xmlns:a16="http://schemas.microsoft.com/office/drawing/2014/main" id="{74E11659-013A-4169-A8AA-E933FB0681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B8E43-6A10-4F23-B1CF-BD03DE7E4C31}"/>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427920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E83C-8849-4A22-8A85-3743ED76A6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EC9D-A2CE-4999-985D-8BDD10F1C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9E3447-56AF-44DD-995C-69F30C0182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5C4EF5-E21F-4B75-B705-74C8E0619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1B2E26-EDAA-4378-B2DF-4613FF1610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05E602-1E97-4016-9011-289566DCECFB}"/>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8" name="Footer Placeholder 7">
            <a:extLst>
              <a:ext uri="{FF2B5EF4-FFF2-40B4-BE49-F238E27FC236}">
                <a16:creationId xmlns:a16="http://schemas.microsoft.com/office/drawing/2014/main" id="{569A617C-3701-472F-AC58-A008770F82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0611ED-823C-41B5-A0FC-EDFF76C158AF}"/>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269956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183E-2BD4-4D82-BC4A-4F145CB93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10CB07-41CC-4D27-ABFF-72B06991CB75}"/>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4" name="Footer Placeholder 3">
            <a:extLst>
              <a:ext uri="{FF2B5EF4-FFF2-40B4-BE49-F238E27FC236}">
                <a16:creationId xmlns:a16="http://schemas.microsoft.com/office/drawing/2014/main" id="{6B90F378-BF0C-4C5B-B758-93BD614F4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DA3FE6-6866-482E-9220-A4D8CFD48C85}"/>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140953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09569-813F-4D56-9D70-AFD34258CBAC}"/>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3" name="Footer Placeholder 2">
            <a:extLst>
              <a:ext uri="{FF2B5EF4-FFF2-40B4-BE49-F238E27FC236}">
                <a16:creationId xmlns:a16="http://schemas.microsoft.com/office/drawing/2014/main" id="{8047CA09-0FB5-490F-A193-544E4200D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3B86DB-EAB3-4BEC-9AEA-E0353D969815}"/>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368927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5D9B-B52A-4F07-9BF2-9BDC2059A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DB12A-A982-4E31-B03E-DA484AA26A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51381A-F461-4FF2-8022-CA8A47F91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48FBB3-FB95-4289-B33A-ED1199F6346A}"/>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6" name="Footer Placeholder 5">
            <a:extLst>
              <a:ext uri="{FF2B5EF4-FFF2-40B4-BE49-F238E27FC236}">
                <a16:creationId xmlns:a16="http://schemas.microsoft.com/office/drawing/2014/main" id="{4BD871A6-1B4A-4074-8165-CE502AEF2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85A5E-3266-4CC3-906F-EC09728A7796}"/>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276168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08B-B7C9-4F6D-B025-F77AC8253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A38D1-228F-4B6A-9D65-43CABD6E2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254DFF-59A9-489E-825B-4D2F4A140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CD262B-66C8-4143-8D2F-872D5D03398D}"/>
              </a:ext>
            </a:extLst>
          </p:cNvPr>
          <p:cNvSpPr>
            <a:spLocks noGrp="1"/>
          </p:cNvSpPr>
          <p:nvPr>
            <p:ph type="dt" sz="half" idx="10"/>
          </p:nvPr>
        </p:nvSpPr>
        <p:spPr/>
        <p:txBody>
          <a:bodyPr/>
          <a:lstStyle/>
          <a:p>
            <a:fld id="{59B63B82-A8F4-4A6D-AC36-D8B39279C345}" type="datetimeFigureOut">
              <a:rPr lang="en-US" smtClean="0"/>
              <a:t>4/3/2018</a:t>
            </a:fld>
            <a:endParaRPr lang="en-US"/>
          </a:p>
        </p:txBody>
      </p:sp>
      <p:sp>
        <p:nvSpPr>
          <p:cNvPr id="6" name="Footer Placeholder 5">
            <a:extLst>
              <a:ext uri="{FF2B5EF4-FFF2-40B4-BE49-F238E27FC236}">
                <a16:creationId xmlns:a16="http://schemas.microsoft.com/office/drawing/2014/main" id="{D352B0D0-C0A9-4E68-9D31-683109CD4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42A6B-963F-478C-BC59-DD80BF9743FA}"/>
              </a:ext>
            </a:extLst>
          </p:cNvPr>
          <p:cNvSpPr>
            <a:spLocks noGrp="1"/>
          </p:cNvSpPr>
          <p:nvPr>
            <p:ph type="sldNum" sz="quarter" idx="12"/>
          </p:nvPr>
        </p:nvSpPr>
        <p:spPr/>
        <p:txBody>
          <a:bodyPr/>
          <a:lstStyle/>
          <a:p>
            <a:fld id="{95C5B78D-3E19-4B7F-BFE7-915EECA4B296}" type="slidenum">
              <a:rPr lang="en-US" smtClean="0"/>
              <a:t>‹#›</a:t>
            </a:fld>
            <a:endParaRPr lang="en-US"/>
          </a:p>
        </p:txBody>
      </p:sp>
    </p:spTree>
    <p:extLst>
      <p:ext uri="{BB962C8B-B14F-4D97-AF65-F5344CB8AC3E}">
        <p14:creationId xmlns:p14="http://schemas.microsoft.com/office/powerpoint/2010/main" val="11246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4E1C9-6EAD-40CF-B552-D88AD678B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4B0C61-40A8-48D7-8344-8B90F76E3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03A27-0CE4-4200-8922-4E7B2F805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63B82-A8F4-4A6D-AC36-D8B39279C345}" type="datetimeFigureOut">
              <a:rPr lang="en-US" smtClean="0"/>
              <a:t>4/3/2018</a:t>
            </a:fld>
            <a:endParaRPr lang="en-US"/>
          </a:p>
        </p:txBody>
      </p:sp>
      <p:sp>
        <p:nvSpPr>
          <p:cNvPr id="5" name="Footer Placeholder 4">
            <a:extLst>
              <a:ext uri="{FF2B5EF4-FFF2-40B4-BE49-F238E27FC236}">
                <a16:creationId xmlns:a16="http://schemas.microsoft.com/office/drawing/2014/main" id="{5756C14C-FBD8-46A5-9D81-75F77BFE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E42DFD-D29E-4857-9E1B-17654241C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5B78D-3E19-4B7F-BFE7-915EECA4B296}" type="slidenum">
              <a:rPr lang="en-US" smtClean="0"/>
              <a:t>‹#›</a:t>
            </a:fld>
            <a:endParaRPr lang="en-US"/>
          </a:p>
        </p:txBody>
      </p:sp>
    </p:spTree>
    <p:extLst>
      <p:ext uri="{BB962C8B-B14F-4D97-AF65-F5344CB8AC3E}">
        <p14:creationId xmlns:p14="http://schemas.microsoft.com/office/powerpoint/2010/main" val="346926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1F-F829-4B62-8A8C-652B942571DD}"/>
              </a:ext>
            </a:extLst>
          </p:cNvPr>
          <p:cNvSpPr>
            <a:spLocks noGrp="1"/>
          </p:cNvSpPr>
          <p:nvPr>
            <p:ph type="ctrTitle"/>
          </p:nvPr>
        </p:nvSpPr>
        <p:spPr/>
        <p:txBody>
          <a:bodyPr>
            <a:normAutofit fontScale="90000"/>
          </a:bodyPr>
          <a:lstStyle/>
          <a:p>
            <a:r>
              <a:rPr lang="en-US" b="1" dirty="0"/>
              <a:t>How Abnormal Temperatures Affect Climate Change Attitudes and Behaviors</a:t>
            </a:r>
            <a:endParaRPr lang="en-US" dirty="0"/>
          </a:p>
        </p:txBody>
      </p:sp>
      <p:sp>
        <p:nvSpPr>
          <p:cNvPr id="3" name="Subtitle 2">
            <a:extLst>
              <a:ext uri="{FF2B5EF4-FFF2-40B4-BE49-F238E27FC236}">
                <a16:creationId xmlns:a16="http://schemas.microsoft.com/office/drawing/2014/main" id="{E088C9A2-F6CA-4405-9297-063885D7799C}"/>
              </a:ext>
            </a:extLst>
          </p:cNvPr>
          <p:cNvSpPr>
            <a:spLocks noGrp="1"/>
          </p:cNvSpPr>
          <p:nvPr>
            <p:ph type="subTitle" idx="1"/>
          </p:nvPr>
        </p:nvSpPr>
        <p:spPr/>
        <p:txBody>
          <a:bodyPr/>
          <a:lstStyle/>
          <a:p>
            <a:r>
              <a:rPr lang="en-US" dirty="0"/>
              <a:t>Kris Nichols</a:t>
            </a:r>
          </a:p>
        </p:txBody>
      </p:sp>
    </p:spTree>
    <p:extLst>
      <p:ext uri="{BB962C8B-B14F-4D97-AF65-F5344CB8AC3E}">
        <p14:creationId xmlns:p14="http://schemas.microsoft.com/office/powerpoint/2010/main" val="146849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8245-EA3B-4569-82D6-BDD2F760A04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1227910D-0D00-4EFA-B496-89D76A5CDB5F}"/>
              </a:ext>
            </a:extLst>
          </p:cNvPr>
          <p:cNvSpPr>
            <a:spLocks noGrp="1"/>
          </p:cNvSpPr>
          <p:nvPr>
            <p:ph idx="1"/>
          </p:nvPr>
        </p:nvSpPr>
        <p:spPr/>
        <p:txBody>
          <a:bodyPr>
            <a:normAutofit fontScale="92500" lnSpcReduction="10000"/>
          </a:bodyPr>
          <a:lstStyle/>
          <a:p>
            <a:pPr>
              <a:buClr>
                <a:schemeClr val="accent1"/>
              </a:buClr>
            </a:pPr>
            <a:r>
              <a:rPr lang="en-US" dirty="0"/>
              <a:t>Predict that regardless of political party, that states with high temperature discrepancies will have significantly more general Google searches regarding climate change and global warming.</a:t>
            </a:r>
          </a:p>
          <a:p>
            <a:pPr>
              <a:buClr>
                <a:schemeClr val="accent1"/>
              </a:buClr>
            </a:pPr>
            <a:endParaRPr lang="en-US" dirty="0"/>
          </a:p>
          <a:p>
            <a:pPr>
              <a:buClr>
                <a:schemeClr val="accent1"/>
              </a:buClr>
            </a:pPr>
            <a:r>
              <a:rPr lang="en-US" dirty="0"/>
              <a:t>Furthermore, I predict that when Google searches for “climate change not real” or “global warming not real” are included in analyses that these data will control for the majority of variation in Republican states. </a:t>
            </a:r>
          </a:p>
          <a:p>
            <a:pPr>
              <a:buClr>
                <a:schemeClr val="accent1"/>
              </a:buClr>
            </a:pPr>
            <a:endParaRPr lang="en-US" dirty="0"/>
          </a:p>
          <a:p>
            <a:pPr>
              <a:buClr>
                <a:schemeClr val="accent1"/>
              </a:buClr>
            </a:pPr>
            <a:r>
              <a:rPr lang="en-US" dirty="0"/>
              <a:t>This study will suggest both an identity-protective mechanism by which participants initially Google “climate change not real” and a cognitive dissonance mechanism which alters their behaviors.</a:t>
            </a:r>
          </a:p>
          <a:p>
            <a:pPr>
              <a:buClr>
                <a:schemeClr val="accent1"/>
              </a:buClr>
            </a:pPr>
            <a:endParaRPr lang="en-US" dirty="0"/>
          </a:p>
        </p:txBody>
      </p:sp>
    </p:spTree>
    <p:extLst>
      <p:ext uri="{BB962C8B-B14F-4D97-AF65-F5344CB8AC3E}">
        <p14:creationId xmlns:p14="http://schemas.microsoft.com/office/powerpoint/2010/main" val="22912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1E23-C0EA-4A2F-8554-108CB6CAA1F3}"/>
              </a:ext>
            </a:extLst>
          </p:cNvPr>
          <p:cNvSpPr>
            <a:spLocks noGrp="1"/>
          </p:cNvSpPr>
          <p:nvPr>
            <p:ph type="title"/>
          </p:nvPr>
        </p:nvSpPr>
        <p:spPr/>
        <p:txBody>
          <a:bodyPr/>
          <a:lstStyle/>
          <a:p>
            <a:r>
              <a:rPr lang="en-US" dirty="0"/>
              <a:t>The Threat of Climate Change</a:t>
            </a:r>
          </a:p>
        </p:txBody>
      </p:sp>
      <p:sp>
        <p:nvSpPr>
          <p:cNvPr id="8" name="Content Placeholder 7">
            <a:extLst>
              <a:ext uri="{FF2B5EF4-FFF2-40B4-BE49-F238E27FC236}">
                <a16:creationId xmlns:a16="http://schemas.microsoft.com/office/drawing/2014/main" id="{E94E3547-0353-4EA4-9607-0C73F79301F6}"/>
              </a:ext>
            </a:extLst>
          </p:cNvPr>
          <p:cNvSpPr>
            <a:spLocks noGrp="1"/>
          </p:cNvSpPr>
          <p:nvPr>
            <p:ph sz="half" idx="1"/>
          </p:nvPr>
        </p:nvSpPr>
        <p:spPr/>
        <p:txBody>
          <a:bodyPr>
            <a:normAutofit fontScale="92500" lnSpcReduction="20000"/>
          </a:bodyPr>
          <a:lstStyle/>
          <a:p>
            <a:pPr>
              <a:buClr>
                <a:schemeClr val="accent1"/>
              </a:buClr>
            </a:pPr>
            <a:r>
              <a:rPr lang="en-US" dirty="0"/>
              <a:t>Polls indicate that Americans are increasingly concerned about climate change.</a:t>
            </a:r>
          </a:p>
          <a:p>
            <a:pPr>
              <a:buClr>
                <a:schemeClr val="accent1"/>
              </a:buClr>
            </a:pPr>
            <a:r>
              <a:rPr lang="en-US" dirty="0"/>
              <a:t>Global warming will harm: them (the survey taker) personally (42%), people in the U.S. (56%), people in developing countries (61%), and future generations (70%).</a:t>
            </a:r>
          </a:p>
          <a:p>
            <a:pPr>
              <a:buClr>
                <a:schemeClr val="accent1"/>
              </a:buClr>
            </a:pPr>
            <a:r>
              <a:rPr lang="en-US" dirty="0"/>
              <a:t>Why is there a disconnect between the personal danger a person feels from climate change and the existential danger of climate change?</a:t>
            </a:r>
          </a:p>
        </p:txBody>
      </p:sp>
      <p:sp>
        <p:nvSpPr>
          <p:cNvPr id="12" name="Footer Placeholder 11">
            <a:extLst>
              <a:ext uri="{FF2B5EF4-FFF2-40B4-BE49-F238E27FC236}">
                <a16:creationId xmlns:a16="http://schemas.microsoft.com/office/drawing/2014/main" id="{A01E188F-4D25-4134-81D6-154B6D9C6807}"/>
              </a:ext>
            </a:extLst>
          </p:cNvPr>
          <p:cNvSpPr>
            <a:spLocks noGrp="1"/>
          </p:cNvSpPr>
          <p:nvPr>
            <p:ph type="ftr" sz="quarter" idx="11"/>
          </p:nvPr>
        </p:nvSpPr>
        <p:spPr>
          <a:xfrm>
            <a:off x="838200" y="6311900"/>
            <a:ext cx="4114800" cy="365125"/>
          </a:xfrm>
        </p:spPr>
        <p:txBody>
          <a:bodyPr/>
          <a:lstStyle/>
          <a:p>
            <a:r>
              <a:rPr lang="en-US" sz="800" dirty="0"/>
              <a:t>(</a:t>
            </a:r>
            <a:r>
              <a:rPr lang="en-US" sz="800" dirty="0" err="1"/>
              <a:t>Leiserowitz</a:t>
            </a:r>
            <a:r>
              <a:rPr lang="en-US" sz="800" dirty="0"/>
              <a:t>, </a:t>
            </a:r>
            <a:r>
              <a:rPr lang="en-US" sz="800" dirty="0" err="1"/>
              <a:t>Maibach</a:t>
            </a:r>
            <a:r>
              <a:rPr lang="en-US" sz="800" dirty="0"/>
              <a:t>, </a:t>
            </a:r>
            <a:r>
              <a:rPr lang="en-US" sz="800" dirty="0" err="1"/>
              <a:t>Roser-Renouf</a:t>
            </a:r>
            <a:r>
              <a:rPr lang="en-US" sz="800" dirty="0"/>
              <a:t>, Feinberg, &amp; Rosenthal, 2015; Saad, 2017)</a:t>
            </a:r>
          </a:p>
        </p:txBody>
      </p:sp>
      <p:pic>
        <p:nvPicPr>
          <p:cNvPr id="5" name="Content Placeholder 4">
            <a:extLst>
              <a:ext uri="{FF2B5EF4-FFF2-40B4-BE49-F238E27FC236}">
                <a16:creationId xmlns:a16="http://schemas.microsoft.com/office/drawing/2014/main" id="{44011826-0793-4A2D-94F4-D2FF324879F3}"/>
              </a:ext>
            </a:extLst>
          </p:cNvPr>
          <p:cNvPicPr>
            <a:picLocks noGrp="1" noChangeAspect="1"/>
          </p:cNvPicPr>
          <p:nvPr>
            <p:ph sz="half" idx="2"/>
          </p:nvPr>
        </p:nvPicPr>
        <p:blipFill>
          <a:blip r:embed="rId2"/>
          <a:stretch>
            <a:fillRect/>
          </a:stretch>
        </p:blipFill>
        <p:spPr>
          <a:xfrm>
            <a:off x="6172200" y="2016497"/>
            <a:ext cx="5181600" cy="3969594"/>
          </a:xfrm>
          <a:prstGeom prst="rect">
            <a:avLst/>
          </a:prstGeom>
        </p:spPr>
      </p:pic>
    </p:spTree>
    <p:extLst>
      <p:ext uri="{BB962C8B-B14F-4D97-AF65-F5344CB8AC3E}">
        <p14:creationId xmlns:p14="http://schemas.microsoft.com/office/powerpoint/2010/main" val="123159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9220D8-D752-4CDC-952F-A85E2B6D396D}"/>
              </a:ext>
            </a:extLst>
          </p:cNvPr>
          <p:cNvSpPr>
            <a:spLocks noGrp="1"/>
          </p:cNvSpPr>
          <p:nvPr>
            <p:ph type="title"/>
          </p:nvPr>
        </p:nvSpPr>
        <p:spPr/>
        <p:txBody>
          <a:bodyPr/>
          <a:lstStyle/>
          <a:p>
            <a:r>
              <a:rPr lang="en-US" dirty="0"/>
              <a:t>Perceived Low Risk of Personal Harm</a:t>
            </a:r>
          </a:p>
        </p:txBody>
      </p:sp>
      <p:sp>
        <p:nvSpPr>
          <p:cNvPr id="6" name="Content Placeholder 5">
            <a:extLst>
              <a:ext uri="{FF2B5EF4-FFF2-40B4-BE49-F238E27FC236}">
                <a16:creationId xmlns:a16="http://schemas.microsoft.com/office/drawing/2014/main" id="{8F12F348-651F-4662-BC03-42F49142AFB4}"/>
              </a:ext>
            </a:extLst>
          </p:cNvPr>
          <p:cNvSpPr>
            <a:spLocks noGrp="1"/>
          </p:cNvSpPr>
          <p:nvPr>
            <p:ph idx="1"/>
          </p:nvPr>
        </p:nvSpPr>
        <p:spPr/>
        <p:txBody>
          <a:bodyPr>
            <a:normAutofit/>
          </a:bodyPr>
          <a:lstStyle/>
          <a:p>
            <a:pPr>
              <a:buClr>
                <a:schemeClr val="accent1"/>
              </a:buClr>
            </a:pPr>
            <a:r>
              <a:rPr lang="en-US" dirty="0"/>
              <a:t>Research has indicated a number of potential cognitive biases that may be contributing to this such as: skepticism in science, an identity protection mechanism, framing effects, and cognitive dissonance.</a:t>
            </a:r>
          </a:p>
          <a:p>
            <a:pPr>
              <a:buClr>
                <a:schemeClr val="accent1"/>
              </a:buClr>
            </a:pPr>
            <a:endParaRPr lang="en-US" dirty="0"/>
          </a:p>
          <a:p>
            <a:pPr>
              <a:buClr>
                <a:schemeClr val="accent1"/>
              </a:buClr>
            </a:pPr>
            <a:r>
              <a:rPr lang="en-US" dirty="0"/>
              <a:t>Research indeed indicates that when surveys were administered during periods in which temperatures were abnormally hot or cold that participants were more </a:t>
            </a:r>
            <a:r>
              <a:rPr lang="en-US" i="1" dirty="0"/>
              <a:t>concerned</a:t>
            </a:r>
            <a:r>
              <a:rPr lang="en-US" dirty="0"/>
              <a:t> about climate change.</a:t>
            </a:r>
          </a:p>
          <a:p>
            <a:pPr>
              <a:buClr>
                <a:schemeClr val="accent1"/>
              </a:buClr>
            </a:pPr>
            <a:endParaRPr lang="en-US" dirty="0"/>
          </a:p>
          <a:p>
            <a:pPr>
              <a:buClr>
                <a:schemeClr val="accent1"/>
              </a:buClr>
            </a:pPr>
            <a:endParaRPr lang="en-US" dirty="0"/>
          </a:p>
        </p:txBody>
      </p:sp>
      <p:sp>
        <p:nvSpPr>
          <p:cNvPr id="7" name="Footer Placeholder 6">
            <a:extLst>
              <a:ext uri="{FF2B5EF4-FFF2-40B4-BE49-F238E27FC236}">
                <a16:creationId xmlns:a16="http://schemas.microsoft.com/office/drawing/2014/main" id="{89CCA005-5FAA-49E0-9D01-CEE7D1EE84D5}"/>
              </a:ext>
            </a:extLst>
          </p:cNvPr>
          <p:cNvSpPr>
            <a:spLocks noGrp="1"/>
          </p:cNvSpPr>
          <p:nvPr>
            <p:ph type="ftr" sz="quarter" idx="11"/>
          </p:nvPr>
        </p:nvSpPr>
        <p:spPr>
          <a:xfrm>
            <a:off x="838200" y="6310312"/>
            <a:ext cx="4114800" cy="365125"/>
          </a:xfrm>
        </p:spPr>
        <p:txBody>
          <a:bodyPr/>
          <a:lstStyle/>
          <a:p>
            <a:r>
              <a:rPr lang="en-US" dirty="0"/>
              <a:t>(Brooks, Oxley, </a:t>
            </a:r>
            <a:r>
              <a:rPr lang="en-US" dirty="0" err="1"/>
              <a:t>Vedlitz</a:t>
            </a:r>
            <a:r>
              <a:rPr lang="en-US" dirty="0"/>
              <a:t>, Zahran, Lindsey, 2014; </a:t>
            </a:r>
            <a:r>
              <a:rPr lang="en-US" dirty="0" err="1"/>
              <a:t>Poortinga</a:t>
            </a:r>
            <a:r>
              <a:rPr lang="en-US" dirty="0"/>
              <a:t>, Spence, </a:t>
            </a:r>
            <a:r>
              <a:rPr lang="en-US" dirty="0" err="1"/>
              <a:t>Whitmarsh</a:t>
            </a:r>
            <a:r>
              <a:rPr lang="en-US" dirty="0"/>
              <a:t>, </a:t>
            </a:r>
            <a:r>
              <a:rPr lang="en-US" dirty="0" err="1"/>
              <a:t>Capstick</a:t>
            </a:r>
            <a:r>
              <a:rPr lang="en-US" dirty="0"/>
              <a:t>, &amp; Pidgeon, 2011; </a:t>
            </a:r>
            <a:r>
              <a:rPr lang="en-US" dirty="0" err="1"/>
              <a:t>Nerlich</a:t>
            </a:r>
            <a:r>
              <a:rPr lang="en-US" dirty="0"/>
              <a:t>, </a:t>
            </a:r>
            <a:r>
              <a:rPr lang="en-US" dirty="0" err="1"/>
              <a:t>Koteyko</a:t>
            </a:r>
            <a:r>
              <a:rPr lang="en-US" dirty="0"/>
              <a:t>, &amp; Brown, 2009; Spence, &amp; Pidgeon, 2010)</a:t>
            </a:r>
          </a:p>
        </p:txBody>
      </p:sp>
    </p:spTree>
    <p:extLst>
      <p:ext uri="{BB962C8B-B14F-4D97-AF65-F5344CB8AC3E}">
        <p14:creationId xmlns:p14="http://schemas.microsoft.com/office/powerpoint/2010/main" val="289816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9ABF-8809-4146-A84B-62E48C19B8BD}"/>
              </a:ext>
            </a:extLst>
          </p:cNvPr>
          <p:cNvSpPr>
            <a:spLocks noGrp="1"/>
          </p:cNvSpPr>
          <p:nvPr>
            <p:ph type="title"/>
          </p:nvPr>
        </p:nvSpPr>
        <p:spPr/>
        <p:txBody>
          <a:bodyPr/>
          <a:lstStyle/>
          <a:p>
            <a:r>
              <a:rPr lang="en-US" dirty="0"/>
              <a:t>Cognitive Biases and Climate Change Attitudes</a:t>
            </a:r>
          </a:p>
        </p:txBody>
      </p:sp>
      <p:sp>
        <p:nvSpPr>
          <p:cNvPr id="3" name="Content Placeholder 2">
            <a:extLst>
              <a:ext uri="{FF2B5EF4-FFF2-40B4-BE49-F238E27FC236}">
                <a16:creationId xmlns:a16="http://schemas.microsoft.com/office/drawing/2014/main" id="{1B572327-F772-4BBF-B579-4845AF2DCD9F}"/>
              </a:ext>
            </a:extLst>
          </p:cNvPr>
          <p:cNvSpPr>
            <a:spLocks noGrp="1"/>
          </p:cNvSpPr>
          <p:nvPr>
            <p:ph idx="1"/>
          </p:nvPr>
        </p:nvSpPr>
        <p:spPr/>
        <p:txBody>
          <a:bodyPr/>
          <a:lstStyle/>
          <a:p>
            <a:pPr>
              <a:buClr>
                <a:schemeClr val="accent1"/>
              </a:buClr>
            </a:pPr>
            <a:r>
              <a:rPr lang="en-US" dirty="0"/>
              <a:t>Recently, researchers have begun to investigate how individuals climate change attitudes may fluctuate in accordance with more abnormal behaviors.</a:t>
            </a:r>
          </a:p>
          <a:p>
            <a:pPr>
              <a:buClr>
                <a:schemeClr val="accent1"/>
              </a:buClr>
            </a:pPr>
            <a:endParaRPr lang="en-US" dirty="0"/>
          </a:p>
          <a:p>
            <a:pPr>
              <a:buClr>
                <a:schemeClr val="accent1"/>
              </a:buClr>
            </a:pPr>
            <a:r>
              <a:rPr lang="en-US" dirty="0"/>
              <a:t>Research indeed indicates that when surveys were administered during periods in which temperatures were abnormally hot or cold that participants were more </a:t>
            </a:r>
            <a:r>
              <a:rPr lang="en-US" i="1" dirty="0"/>
              <a:t>concerned</a:t>
            </a:r>
            <a:r>
              <a:rPr lang="en-US" dirty="0"/>
              <a:t> about climate change.</a:t>
            </a:r>
          </a:p>
          <a:p>
            <a:pPr>
              <a:buClr>
                <a:schemeClr val="accent1"/>
              </a:buClr>
            </a:pPr>
            <a:endParaRPr lang="en-US" dirty="0"/>
          </a:p>
          <a:p>
            <a:pPr>
              <a:buClr>
                <a:schemeClr val="accent1"/>
              </a:buClr>
            </a:pPr>
            <a:endParaRPr lang="en-US" dirty="0"/>
          </a:p>
          <a:p>
            <a:pPr>
              <a:buClr>
                <a:schemeClr val="accent1"/>
              </a:buClr>
            </a:pPr>
            <a:endParaRPr lang="en-US" dirty="0"/>
          </a:p>
        </p:txBody>
      </p:sp>
      <p:sp>
        <p:nvSpPr>
          <p:cNvPr id="4" name="Footer Placeholder 3">
            <a:extLst>
              <a:ext uri="{FF2B5EF4-FFF2-40B4-BE49-F238E27FC236}">
                <a16:creationId xmlns:a16="http://schemas.microsoft.com/office/drawing/2014/main" id="{2D1CC377-2853-4C90-B959-674E7753B624}"/>
              </a:ext>
            </a:extLst>
          </p:cNvPr>
          <p:cNvSpPr>
            <a:spLocks noGrp="1"/>
          </p:cNvSpPr>
          <p:nvPr>
            <p:ph type="ftr" sz="quarter" idx="11"/>
          </p:nvPr>
        </p:nvSpPr>
        <p:spPr>
          <a:xfrm>
            <a:off x="838200" y="6311900"/>
            <a:ext cx="4114800" cy="365125"/>
          </a:xfrm>
        </p:spPr>
        <p:txBody>
          <a:bodyPr/>
          <a:lstStyle/>
          <a:p>
            <a:r>
              <a:rPr lang="en-US" dirty="0"/>
              <a:t>(Bergquist, &amp; </a:t>
            </a:r>
            <a:r>
              <a:rPr lang="en-US" dirty="0" err="1"/>
              <a:t>Warshaw</a:t>
            </a:r>
            <a:r>
              <a:rPr lang="en-US" dirty="0"/>
              <a:t>, 2017; Brooks, Oxley, </a:t>
            </a:r>
            <a:r>
              <a:rPr lang="en-US" dirty="0" err="1"/>
              <a:t>Vedlitz</a:t>
            </a:r>
            <a:r>
              <a:rPr lang="en-US" dirty="0"/>
              <a:t>, Zahran, Lindsey, 2014)</a:t>
            </a:r>
          </a:p>
        </p:txBody>
      </p:sp>
    </p:spTree>
    <p:extLst>
      <p:ext uri="{BB962C8B-B14F-4D97-AF65-F5344CB8AC3E}">
        <p14:creationId xmlns:p14="http://schemas.microsoft.com/office/powerpoint/2010/main" val="232357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CA8B-8F1D-4B7C-BC6C-EE0CD6FBAC7C}"/>
              </a:ext>
            </a:extLst>
          </p:cNvPr>
          <p:cNvSpPr>
            <a:spLocks noGrp="1"/>
          </p:cNvSpPr>
          <p:nvPr>
            <p:ph type="title"/>
          </p:nvPr>
        </p:nvSpPr>
        <p:spPr/>
        <p:txBody>
          <a:bodyPr/>
          <a:lstStyle/>
          <a:p>
            <a:r>
              <a:rPr lang="en-US" dirty="0"/>
              <a:t>Potential Problems in the Literature</a:t>
            </a:r>
          </a:p>
        </p:txBody>
      </p:sp>
      <p:sp>
        <p:nvSpPr>
          <p:cNvPr id="3" name="Content Placeholder 2">
            <a:extLst>
              <a:ext uri="{FF2B5EF4-FFF2-40B4-BE49-F238E27FC236}">
                <a16:creationId xmlns:a16="http://schemas.microsoft.com/office/drawing/2014/main" id="{BADA74CD-B202-41AE-9F6D-432B0B1FBA22}"/>
              </a:ext>
            </a:extLst>
          </p:cNvPr>
          <p:cNvSpPr>
            <a:spLocks noGrp="1"/>
          </p:cNvSpPr>
          <p:nvPr>
            <p:ph idx="1"/>
          </p:nvPr>
        </p:nvSpPr>
        <p:spPr/>
        <p:txBody>
          <a:bodyPr>
            <a:normAutofit/>
          </a:bodyPr>
          <a:lstStyle/>
          <a:p>
            <a:pPr>
              <a:buClr>
                <a:schemeClr val="accent1"/>
              </a:buClr>
            </a:pPr>
            <a:r>
              <a:rPr lang="en-US" dirty="0"/>
              <a:t>Methodological: </a:t>
            </a:r>
          </a:p>
          <a:p>
            <a:pPr lvl="1">
              <a:buClr>
                <a:schemeClr val="accent1"/>
              </a:buClr>
            </a:pPr>
            <a:r>
              <a:rPr lang="en-US" dirty="0"/>
              <a:t>Non-response bias in national survey</a:t>
            </a:r>
          </a:p>
          <a:p>
            <a:pPr lvl="1">
              <a:buClr>
                <a:schemeClr val="accent1"/>
              </a:buClr>
            </a:pPr>
            <a:r>
              <a:rPr lang="en-US" dirty="0"/>
              <a:t>Lack of precision in instruments</a:t>
            </a:r>
          </a:p>
          <a:p>
            <a:pPr lvl="1">
              <a:buClr>
                <a:schemeClr val="accent1"/>
              </a:buClr>
            </a:pPr>
            <a:r>
              <a:rPr lang="en-US" dirty="0"/>
              <a:t>Observer-expectancy bias</a:t>
            </a:r>
          </a:p>
          <a:p>
            <a:pPr>
              <a:buClr>
                <a:schemeClr val="accent1"/>
              </a:buClr>
            </a:pPr>
            <a:r>
              <a:rPr lang="en-US" dirty="0"/>
              <a:t>Content</a:t>
            </a:r>
          </a:p>
          <a:p>
            <a:pPr lvl="1">
              <a:buClr>
                <a:schemeClr val="accent1"/>
              </a:buClr>
            </a:pPr>
            <a:r>
              <a:rPr lang="en-US" dirty="0"/>
              <a:t>What does concern really indicate?</a:t>
            </a:r>
          </a:p>
          <a:p>
            <a:pPr lvl="2">
              <a:buClr>
                <a:schemeClr val="accent1"/>
              </a:buClr>
            </a:pPr>
            <a:r>
              <a:rPr lang="en-US" dirty="0"/>
              <a:t>Particularly in the face of proposed identity-protection mechanisms</a:t>
            </a:r>
          </a:p>
          <a:p>
            <a:pPr lvl="1">
              <a:buClr>
                <a:schemeClr val="accent1"/>
              </a:buClr>
            </a:pPr>
            <a:r>
              <a:rPr lang="en-US" dirty="0"/>
              <a:t>Lack of insight into mechanisms</a:t>
            </a:r>
          </a:p>
          <a:p>
            <a:pPr lvl="1">
              <a:buClr>
                <a:schemeClr val="accent1"/>
              </a:buClr>
            </a:pPr>
            <a:r>
              <a:rPr lang="en-US" dirty="0"/>
              <a:t>Introduces schism between behavior and attitudes. </a:t>
            </a:r>
          </a:p>
          <a:p>
            <a:pPr lvl="2">
              <a:buClr>
                <a:schemeClr val="accent1"/>
              </a:buClr>
            </a:pPr>
            <a:r>
              <a:rPr lang="en-US" dirty="0"/>
              <a:t>Is a person who answers “Not Concerned” on a survey, but googles “climate change debunked” shortly after taking it really not concerned?</a:t>
            </a:r>
          </a:p>
          <a:p>
            <a:pPr lvl="1">
              <a:buClr>
                <a:schemeClr val="accent1"/>
              </a:buClr>
            </a:pPr>
            <a:endParaRPr lang="en-US" dirty="0"/>
          </a:p>
          <a:p>
            <a:pPr>
              <a:buClr>
                <a:schemeClr val="accent1"/>
              </a:buClr>
            </a:pPr>
            <a:endParaRPr lang="en-US" dirty="0"/>
          </a:p>
          <a:p>
            <a:pPr lvl="1">
              <a:buClr>
                <a:schemeClr val="accent1"/>
              </a:buClr>
            </a:pPr>
            <a:endParaRPr lang="en-US" dirty="0"/>
          </a:p>
        </p:txBody>
      </p:sp>
    </p:spTree>
    <p:extLst>
      <p:ext uri="{BB962C8B-B14F-4D97-AF65-F5344CB8AC3E}">
        <p14:creationId xmlns:p14="http://schemas.microsoft.com/office/powerpoint/2010/main" val="398748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9763-8589-48C7-ABC6-ABF245624352}"/>
              </a:ext>
            </a:extLst>
          </p:cNvPr>
          <p:cNvSpPr>
            <a:spLocks noGrp="1"/>
          </p:cNvSpPr>
          <p:nvPr>
            <p:ph type="title"/>
          </p:nvPr>
        </p:nvSpPr>
        <p:spPr/>
        <p:txBody>
          <a:bodyPr/>
          <a:lstStyle/>
          <a:p>
            <a:r>
              <a:rPr lang="en-US" dirty="0"/>
              <a:t>Proposed Project</a:t>
            </a:r>
          </a:p>
        </p:txBody>
      </p:sp>
      <p:sp>
        <p:nvSpPr>
          <p:cNvPr id="3" name="Content Placeholder 2">
            <a:extLst>
              <a:ext uri="{FF2B5EF4-FFF2-40B4-BE49-F238E27FC236}">
                <a16:creationId xmlns:a16="http://schemas.microsoft.com/office/drawing/2014/main" id="{38BC43BC-C095-4309-A424-1B884BD1884D}"/>
              </a:ext>
            </a:extLst>
          </p:cNvPr>
          <p:cNvSpPr>
            <a:spLocks noGrp="1"/>
          </p:cNvSpPr>
          <p:nvPr>
            <p:ph idx="1"/>
          </p:nvPr>
        </p:nvSpPr>
        <p:spPr/>
        <p:txBody>
          <a:bodyPr>
            <a:normAutofit/>
          </a:bodyPr>
          <a:lstStyle/>
          <a:p>
            <a:pPr>
              <a:buClr>
                <a:schemeClr val="accent1"/>
              </a:buClr>
            </a:pPr>
            <a:r>
              <a:rPr lang="en-US" dirty="0"/>
              <a:t>Investigate how abnormal temperatures affect number of Google searches for climate change cross Democratic, Republican, and swing states may alter climate change behavior as measured by Google search data.</a:t>
            </a:r>
          </a:p>
          <a:p>
            <a:pPr>
              <a:buClr>
                <a:schemeClr val="accent1"/>
              </a:buClr>
            </a:pPr>
            <a:endParaRPr lang="en-US" dirty="0"/>
          </a:p>
          <a:p>
            <a:pPr lvl="1">
              <a:buClr>
                <a:schemeClr val="accent1"/>
              </a:buClr>
            </a:pPr>
            <a:r>
              <a:rPr lang="en-US" dirty="0"/>
              <a:t>Allow for greater clarity as to potential mechanisms</a:t>
            </a:r>
          </a:p>
          <a:p>
            <a:pPr lvl="1">
              <a:buClr>
                <a:schemeClr val="accent1"/>
              </a:buClr>
            </a:pPr>
            <a:r>
              <a:rPr lang="en-US" dirty="0"/>
              <a:t>Allow for comparison between conservative and liberal states</a:t>
            </a:r>
          </a:p>
          <a:p>
            <a:pPr lvl="1">
              <a:buClr>
                <a:schemeClr val="accent1"/>
              </a:buClr>
            </a:pPr>
            <a:r>
              <a:rPr lang="en-US" dirty="0"/>
              <a:t>Allow for greater ability to interpret concern.</a:t>
            </a:r>
          </a:p>
          <a:p>
            <a:pPr lvl="1">
              <a:buClr>
                <a:schemeClr val="accent1"/>
              </a:buClr>
            </a:pPr>
            <a:endParaRPr lang="en-US" dirty="0"/>
          </a:p>
          <a:p>
            <a:pPr>
              <a:buClr>
                <a:schemeClr val="accent1"/>
              </a:buClr>
            </a:pPr>
            <a:r>
              <a:rPr lang="en-US" dirty="0"/>
              <a:t>Element of Randomization</a:t>
            </a:r>
          </a:p>
        </p:txBody>
      </p:sp>
    </p:spTree>
    <p:extLst>
      <p:ext uri="{BB962C8B-B14F-4D97-AF65-F5344CB8AC3E}">
        <p14:creationId xmlns:p14="http://schemas.microsoft.com/office/powerpoint/2010/main" val="380221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7A9A-2282-40F7-9328-B6017073840E}"/>
              </a:ext>
            </a:extLst>
          </p:cNvPr>
          <p:cNvSpPr>
            <a:spLocks noGrp="1"/>
          </p:cNvSpPr>
          <p:nvPr>
            <p:ph type="title"/>
          </p:nvPr>
        </p:nvSpPr>
        <p:spPr/>
        <p:txBody>
          <a:bodyPr/>
          <a:lstStyle/>
          <a:p>
            <a:r>
              <a:rPr lang="en-US" dirty="0"/>
              <a:t>Google Search Data</a:t>
            </a:r>
          </a:p>
        </p:txBody>
      </p:sp>
      <p:sp>
        <p:nvSpPr>
          <p:cNvPr id="3" name="Content Placeholder 2">
            <a:extLst>
              <a:ext uri="{FF2B5EF4-FFF2-40B4-BE49-F238E27FC236}">
                <a16:creationId xmlns:a16="http://schemas.microsoft.com/office/drawing/2014/main" id="{D9D98067-3B85-4396-B003-42AD1B83FA65}"/>
              </a:ext>
            </a:extLst>
          </p:cNvPr>
          <p:cNvSpPr>
            <a:spLocks noGrp="1"/>
          </p:cNvSpPr>
          <p:nvPr>
            <p:ph sz="half" idx="1"/>
          </p:nvPr>
        </p:nvSpPr>
        <p:spPr/>
        <p:txBody>
          <a:bodyPr/>
          <a:lstStyle/>
          <a:p>
            <a:pPr>
              <a:buClr>
                <a:schemeClr val="accent1"/>
              </a:buClr>
            </a:pPr>
            <a:r>
              <a:rPr lang="en-US" dirty="0"/>
              <a:t>Arguably, Google search data at its best is data that represents true, unaltered behavior and motivation. If someone is concerned about climate change we should see higher activity for climate change Google searches. Furthermore, if someone is Googling “climate change not real” as a way to self-soothe this should also show up. </a:t>
            </a:r>
          </a:p>
          <a:p>
            <a:pPr>
              <a:buClr>
                <a:schemeClr val="accent1"/>
              </a:buClr>
            </a:pPr>
            <a:endParaRPr lang="en-US" dirty="0"/>
          </a:p>
          <a:p>
            <a:endParaRPr lang="en-US" dirty="0"/>
          </a:p>
          <a:p>
            <a:pPr marL="0" indent="0">
              <a:buNone/>
            </a:pPr>
            <a:endParaRPr lang="en-US" dirty="0"/>
          </a:p>
        </p:txBody>
      </p:sp>
      <p:pic>
        <p:nvPicPr>
          <p:cNvPr id="5" name="Content Placeholder 4">
            <a:extLst>
              <a:ext uri="{FF2B5EF4-FFF2-40B4-BE49-F238E27FC236}">
                <a16:creationId xmlns:a16="http://schemas.microsoft.com/office/drawing/2014/main" id="{21C9B9FB-886B-48D0-8AB1-6B01996BD6F0}"/>
              </a:ext>
            </a:extLst>
          </p:cNvPr>
          <p:cNvPicPr>
            <a:picLocks noGrp="1" noChangeAspect="1"/>
          </p:cNvPicPr>
          <p:nvPr>
            <p:ph sz="half" idx="2"/>
          </p:nvPr>
        </p:nvPicPr>
        <p:blipFill>
          <a:blip r:embed="rId2"/>
          <a:stretch>
            <a:fillRect/>
          </a:stretch>
        </p:blipFill>
        <p:spPr>
          <a:xfrm>
            <a:off x="6172200" y="2189641"/>
            <a:ext cx="5181600" cy="3623305"/>
          </a:xfrm>
          <a:prstGeom prst="rect">
            <a:avLst/>
          </a:prstGeom>
        </p:spPr>
      </p:pic>
    </p:spTree>
    <p:extLst>
      <p:ext uri="{BB962C8B-B14F-4D97-AF65-F5344CB8AC3E}">
        <p14:creationId xmlns:p14="http://schemas.microsoft.com/office/powerpoint/2010/main" val="62245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AB4E84-C243-4297-A205-8D7315C5057B}"/>
              </a:ext>
            </a:extLst>
          </p:cNvPr>
          <p:cNvSpPr>
            <a:spLocks noGrp="1"/>
          </p:cNvSpPr>
          <p:nvPr>
            <p:ph type="title"/>
          </p:nvPr>
        </p:nvSpPr>
        <p:spPr/>
        <p:txBody>
          <a:bodyPr/>
          <a:lstStyle/>
          <a:p>
            <a:r>
              <a:rPr lang="en-US" dirty="0"/>
              <a:t>Data</a:t>
            </a:r>
          </a:p>
        </p:txBody>
      </p:sp>
      <p:sp>
        <p:nvSpPr>
          <p:cNvPr id="6" name="Content Placeholder 5">
            <a:extLst>
              <a:ext uri="{FF2B5EF4-FFF2-40B4-BE49-F238E27FC236}">
                <a16:creationId xmlns:a16="http://schemas.microsoft.com/office/drawing/2014/main" id="{C3276FA7-F30F-4CA4-98DD-12BE691D08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61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DD4A73-98C3-4BE8-8B68-E494C0B3C578}"/>
              </a:ext>
            </a:extLst>
          </p:cNvPr>
          <p:cNvSpPr>
            <a:spLocks noGrp="1"/>
          </p:cNvSpPr>
          <p:nvPr>
            <p:ph type="title"/>
          </p:nvPr>
        </p:nvSpPr>
        <p:spPr/>
        <p:txBody>
          <a:bodyPr/>
          <a:lstStyle/>
          <a:p>
            <a:r>
              <a:rPr lang="en-US" dirty="0"/>
              <a:t>Proposed Models </a:t>
            </a:r>
          </a:p>
        </p:txBody>
      </p:sp>
      <p:sp>
        <p:nvSpPr>
          <p:cNvPr id="6" name="Content Placeholder 5">
            <a:extLst>
              <a:ext uri="{FF2B5EF4-FFF2-40B4-BE49-F238E27FC236}">
                <a16:creationId xmlns:a16="http://schemas.microsoft.com/office/drawing/2014/main" id="{2E79948A-2E8D-4D6E-A160-D012ECB1C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71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627</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How Abnormal Temperatures Affect Climate Change Attitudes and Behaviors</vt:lpstr>
      <vt:lpstr>The Threat of Climate Change</vt:lpstr>
      <vt:lpstr>Perceived Low Risk of Personal Harm</vt:lpstr>
      <vt:lpstr>Cognitive Biases and Climate Change Attitudes</vt:lpstr>
      <vt:lpstr>Potential Problems in the Literature</vt:lpstr>
      <vt:lpstr>Proposed Project</vt:lpstr>
      <vt:lpstr>Google Search Data</vt:lpstr>
      <vt:lpstr>Data</vt:lpstr>
      <vt:lpstr>Proposed Models </vt:lpstr>
      <vt:lpstr>Hypotheses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Abnormal Temperatures Affect Climate Change Behaviors and Attitudes</dc:title>
  <dc:creator>Kris Nichols</dc:creator>
  <cp:lastModifiedBy>Kris Nichols</cp:lastModifiedBy>
  <cp:revision>27</cp:revision>
  <dcterms:created xsi:type="dcterms:W3CDTF">2018-01-30T18:17:11Z</dcterms:created>
  <dcterms:modified xsi:type="dcterms:W3CDTF">2018-04-04T03:20:52Z</dcterms:modified>
</cp:coreProperties>
</file>