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75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2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11/3/17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CCSC:SE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11/3/2107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clipar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Converting PPM bitmap images to SVG vector images:</a:t>
            </a:r>
            <a:br>
              <a:rPr lang="en-US" sz="4800" dirty="0" smtClean="0"/>
            </a:br>
            <a:r>
              <a:rPr lang="en-US" sz="4800" dirty="0" smtClean="0"/>
              <a:t>a nifty assignment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Nicholson</a:t>
            </a:r>
          </a:p>
          <a:p>
            <a:r>
              <a:rPr lang="en-US" dirty="0" smtClean="0"/>
              <a:t>Austin Peay State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CCSC:SE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6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circle, rect,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83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urier"/>
              </a:rPr>
              <a:t>A black circle:</a:t>
            </a:r>
          </a:p>
          <a:p>
            <a:pPr marL="114300" indent="0">
              <a:buNone/>
            </a:pP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mr-IN" sz="2000" dirty="0" smtClean="0">
                <a:latin typeface="Courier"/>
                <a:cs typeface="Courier"/>
              </a:rPr>
              <a:t>&lt;</a:t>
            </a:r>
            <a:r>
              <a:rPr lang="mr-IN" sz="2000" dirty="0">
                <a:latin typeface="Courier"/>
                <a:cs typeface="Courier"/>
              </a:rPr>
              <a:t>circle cx='5.0' cy='5.0' r</a:t>
            </a:r>
            <a:r>
              <a:rPr lang="mr-IN" sz="2000" dirty="0" smtClean="0">
                <a:latin typeface="Courier"/>
                <a:cs typeface="Courier"/>
              </a:rPr>
              <a:t>=’</a:t>
            </a:r>
            <a:r>
              <a:rPr lang="en-US" sz="2000" dirty="0" smtClean="0">
                <a:latin typeface="Courier"/>
                <a:cs typeface="Courier"/>
              </a:rPr>
              <a:t>4.5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endParaRPr lang="en-US" sz="20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mr-IN" sz="2000" dirty="0" smtClean="0">
                <a:latin typeface="Courier"/>
                <a:cs typeface="Courier"/>
              </a:rPr>
              <a:t>fill=’</a:t>
            </a:r>
            <a:r>
              <a:rPr lang="en-US" sz="2000" dirty="0" smtClean="0">
                <a:latin typeface="Courier"/>
                <a:cs typeface="Courier"/>
              </a:rPr>
              <a:t>rgb(0,0,0)</a:t>
            </a:r>
            <a:r>
              <a:rPr lang="mr-IN" sz="2000" dirty="0" smtClean="0">
                <a:latin typeface="Courier"/>
                <a:cs typeface="Courier"/>
              </a:rPr>
              <a:t>' /&gt;</a:t>
            </a:r>
            <a:endParaRPr lang="en-US" sz="20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A </a:t>
            </a:r>
            <a:r>
              <a:rPr lang="en-US" dirty="0" smtClean="0">
                <a:cs typeface="Courier"/>
              </a:rPr>
              <a:t>red square:</a:t>
            </a:r>
            <a:endParaRPr lang="en-US" dirty="0">
              <a:cs typeface="Courier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&lt;rect x='0' y='0' height</a:t>
            </a:r>
            <a:r>
              <a:rPr lang="mr-IN" sz="2000" dirty="0" smtClean="0">
                <a:latin typeface="Courier"/>
                <a:cs typeface="Courier"/>
              </a:rPr>
              <a:t>=’</a:t>
            </a:r>
            <a:r>
              <a:rPr lang="en-US" sz="2000" dirty="0" smtClean="0">
                <a:latin typeface="Courier"/>
                <a:cs typeface="Courier"/>
              </a:rPr>
              <a:t>20</a:t>
            </a:r>
            <a:r>
              <a:rPr lang="mr-IN" sz="2000" dirty="0" smtClean="0">
                <a:latin typeface="Courier"/>
                <a:cs typeface="Courier"/>
              </a:rPr>
              <a:t>.0</a:t>
            </a:r>
            <a:r>
              <a:rPr lang="mr-IN" sz="2000" dirty="0">
                <a:latin typeface="Courier"/>
                <a:cs typeface="Courier"/>
              </a:rPr>
              <a:t>'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</a:p>
          <a:p>
            <a:pPr marL="11430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mr-IN" sz="2000" dirty="0" smtClean="0">
                <a:latin typeface="Courier"/>
                <a:cs typeface="Courier"/>
              </a:rPr>
              <a:t>width=’</a:t>
            </a:r>
            <a:r>
              <a:rPr lang="en-US" sz="2000" dirty="0" smtClean="0">
                <a:latin typeface="Courier"/>
                <a:cs typeface="Courier"/>
              </a:rPr>
              <a:t>20.0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r>
              <a:rPr lang="mr-IN" sz="2000" dirty="0">
                <a:latin typeface="Courier"/>
                <a:cs typeface="Courier"/>
              </a:rPr>
              <a:t>fill=</a:t>
            </a:r>
            <a:r>
              <a:rPr lang="mr-IN" sz="2000" dirty="0" smtClean="0">
                <a:latin typeface="Courier"/>
                <a:cs typeface="Courier"/>
              </a:rPr>
              <a:t>'</a:t>
            </a:r>
            <a:r>
              <a:rPr lang="en-US" sz="2000" dirty="0">
                <a:latin typeface="Courier"/>
                <a:cs typeface="Courier"/>
              </a:rPr>
              <a:t>rgb</a:t>
            </a:r>
            <a:r>
              <a:rPr lang="en-US" sz="2000" dirty="0" smtClean="0">
                <a:latin typeface="Courier"/>
                <a:cs typeface="Courier"/>
              </a:rPr>
              <a:t>(255,0,0</a:t>
            </a:r>
            <a:r>
              <a:rPr lang="en-US" sz="2000" dirty="0">
                <a:latin typeface="Courier"/>
                <a:cs typeface="Courier"/>
              </a:rPr>
              <a:t>)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r>
              <a:rPr lang="mr-IN" sz="2000" dirty="0">
                <a:latin typeface="Courier"/>
                <a:cs typeface="Courier"/>
              </a:rPr>
              <a:t>/&gt;</a:t>
            </a:r>
            <a:endParaRPr lang="en-US" sz="20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 green line</a:t>
            </a:r>
          </a:p>
          <a:p>
            <a:pPr marL="11430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mr-IN" sz="2000" dirty="0" smtClean="0">
                <a:latin typeface="Courier"/>
                <a:cs typeface="Courier"/>
              </a:rPr>
              <a:t>&lt;</a:t>
            </a:r>
            <a:r>
              <a:rPr lang="mr-IN" sz="2000" dirty="0">
                <a:latin typeface="Courier"/>
                <a:cs typeface="Courier"/>
              </a:rPr>
              <a:t>line x1</a:t>
            </a:r>
            <a:r>
              <a:rPr lang="mr-IN" sz="2000" dirty="0" smtClean="0">
                <a:latin typeface="Courier"/>
                <a:cs typeface="Courier"/>
              </a:rPr>
              <a:t>=’</a:t>
            </a:r>
            <a:r>
              <a:rPr lang="en-US" sz="2000" dirty="0" smtClean="0">
                <a:latin typeface="Courier"/>
                <a:cs typeface="Courier"/>
              </a:rPr>
              <a:t>10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r>
              <a:rPr lang="mr-IN" sz="2000" dirty="0">
                <a:latin typeface="Courier"/>
                <a:cs typeface="Courier"/>
              </a:rPr>
              <a:t>y1</a:t>
            </a:r>
            <a:r>
              <a:rPr lang="mr-IN" sz="2000" dirty="0" smtClean="0">
                <a:latin typeface="Courier"/>
                <a:cs typeface="Courier"/>
              </a:rPr>
              <a:t>=’</a:t>
            </a:r>
            <a:r>
              <a:rPr lang="en-US" sz="2000" dirty="0" smtClean="0">
                <a:latin typeface="Courier"/>
                <a:cs typeface="Courier"/>
              </a:rPr>
              <a:t>20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r>
              <a:rPr lang="mr-IN" sz="2000" dirty="0">
                <a:latin typeface="Courier"/>
                <a:cs typeface="Courier"/>
              </a:rPr>
              <a:t>x2</a:t>
            </a:r>
            <a:r>
              <a:rPr lang="mr-IN" sz="2000" dirty="0" smtClean="0">
                <a:latin typeface="Courier"/>
                <a:cs typeface="Courier"/>
              </a:rPr>
              <a:t>=’</a:t>
            </a:r>
            <a:r>
              <a:rPr lang="en-US" sz="2000" dirty="0" smtClean="0">
                <a:latin typeface="Courier"/>
                <a:cs typeface="Courier"/>
              </a:rPr>
              <a:t>15.5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r>
              <a:rPr lang="mr-IN" sz="2000" dirty="0">
                <a:latin typeface="Courier"/>
                <a:cs typeface="Courier"/>
              </a:rPr>
              <a:t>y2</a:t>
            </a:r>
            <a:r>
              <a:rPr lang="mr-IN" sz="2000" dirty="0" smtClean="0">
                <a:latin typeface="Courier"/>
                <a:cs typeface="Courier"/>
              </a:rPr>
              <a:t>=’</a:t>
            </a:r>
            <a:r>
              <a:rPr lang="en-US" sz="2000" dirty="0" smtClean="0">
                <a:latin typeface="Courier"/>
                <a:cs typeface="Courier"/>
              </a:rPr>
              <a:t>30.5</a:t>
            </a:r>
            <a:r>
              <a:rPr lang="mr-IN" sz="2000" dirty="0" smtClean="0">
                <a:latin typeface="Courier"/>
                <a:cs typeface="Courier"/>
              </a:rPr>
              <a:t>' </a:t>
            </a:r>
            <a:endParaRPr lang="en-US" sz="2000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mr-IN" sz="2000" dirty="0" smtClean="0">
                <a:latin typeface="Courier"/>
                <a:cs typeface="Courier"/>
              </a:rPr>
              <a:t>stroke</a:t>
            </a:r>
            <a:r>
              <a:rPr lang="mr-IN" sz="2000" dirty="0">
                <a:latin typeface="Courier"/>
                <a:cs typeface="Courier"/>
              </a:rPr>
              <a:t>='rgb</a:t>
            </a:r>
            <a:r>
              <a:rPr lang="mr-IN" sz="2000" dirty="0" smtClean="0">
                <a:latin typeface="Courier"/>
                <a:cs typeface="Courier"/>
              </a:rPr>
              <a:t>(</a:t>
            </a:r>
            <a:r>
              <a:rPr lang="en-US" sz="2000" dirty="0" smtClean="0">
                <a:latin typeface="Courier"/>
                <a:cs typeface="Courier"/>
              </a:rPr>
              <a:t>0,255,0</a:t>
            </a:r>
            <a:r>
              <a:rPr lang="mr-IN" sz="2000" dirty="0" smtClean="0">
                <a:latin typeface="Courier"/>
                <a:cs typeface="Courier"/>
              </a:rPr>
              <a:t>)</a:t>
            </a:r>
            <a:r>
              <a:rPr lang="mr-IN" sz="2000" dirty="0">
                <a:latin typeface="Courier"/>
                <a:cs typeface="Courier"/>
              </a:rPr>
              <a:t>' stroke-width='</a:t>
            </a:r>
            <a:r>
              <a:rPr lang="mr-IN" sz="2000" dirty="0" smtClean="0">
                <a:latin typeface="Courier"/>
                <a:cs typeface="Courier"/>
              </a:rPr>
              <a:t>1’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mr-IN" sz="2000" dirty="0" smtClean="0">
                <a:latin typeface="Courier"/>
                <a:cs typeface="Courier"/>
              </a:rPr>
              <a:t>/</a:t>
            </a:r>
            <a:r>
              <a:rPr lang="mr-IN" sz="2000" dirty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0093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shape: polygon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blue triangle</a:t>
            </a:r>
          </a:p>
          <a:p>
            <a:pPr marL="114300" indent="0">
              <a:buNone/>
            </a:pPr>
            <a:r>
              <a:rPr lang="is-IS" dirty="0" smtClean="0">
                <a:latin typeface="Courier"/>
                <a:cs typeface="Courier"/>
              </a:rPr>
              <a:t>    &lt;</a:t>
            </a:r>
            <a:r>
              <a:rPr lang="is-IS" dirty="0">
                <a:latin typeface="Courier"/>
                <a:cs typeface="Courier"/>
              </a:rPr>
              <a:t>polygon points</a:t>
            </a:r>
            <a:r>
              <a:rPr lang="is-IS" dirty="0" smtClean="0">
                <a:latin typeface="Courier"/>
                <a:cs typeface="Courier"/>
              </a:rPr>
              <a:t>=‘0,0 10,10 5,10'     </a:t>
            </a:r>
          </a:p>
          <a:p>
            <a:pPr marL="114300" indent="0">
              <a:buNone/>
            </a:pPr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    fill</a:t>
            </a:r>
            <a:r>
              <a:rPr lang="is-IS" dirty="0">
                <a:latin typeface="Courier"/>
                <a:cs typeface="Courier"/>
              </a:rPr>
              <a:t>='rgb</a:t>
            </a:r>
            <a:r>
              <a:rPr lang="is-IS" dirty="0" smtClean="0">
                <a:latin typeface="Courier"/>
                <a:cs typeface="Courier"/>
              </a:rPr>
              <a:t>(0,0,255)</a:t>
            </a:r>
            <a:r>
              <a:rPr lang="is-IS" dirty="0">
                <a:latin typeface="Courier"/>
                <a:cs typeface="Courier"/>
              </a:rPr>
              <a:t>' /</a:t>
            </a:r>
            <a:r>
              <a:rPr lang="is-I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Points are (x,y) pairs separated by a space.</a:t>
            </a:r>
          </a:p>
          <a:p>
            <a:pPr lvl="1"/>
            <a:r>
              <a:rPr lang="en-US" dirty="0" smtClean="0"/>
              <a:t>When drawn, polygon is closed closed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A yellow letter J</a:t>
            </a:r>
          </a:p>
          <a:p>
            <a:pPr marL="11430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mr-IN" dirty="0" smtClean="0">
                <a:latin typeface="Courier"/>
                <a:cs typeface="Courier"/>
              </a:rPr>
              <a:t>&lt;</a:t>
            </a:r>
            <a:r>
              <a:rPr lang="mr-IN" dirty="0">
                <a:latin typeface="Courier"/>
                <a:cs typeface="Courier"/>
              </a:rPr>
              <a:t>text text-anchor='</a:t>
            </a:r>
            <a:r>
              <a:rPr lang="mr-IN" dirty="0" smtClean="0">
                <a:latin typeface="Courier"/>
                <a:cs typeface="Courier"/>
              </a:rPr>
              <a:t>middle’ </a:t>
            </a:r>
            <a:endParaRPr lang="en-US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mr-IN" dirty="0" smtClean="0">
                <a:latin typeface="Courier"/>
                <a:cs typeface="Courier"/>
              </a:rPr>
              <a:t>x</a:t>
            </a:r>
            <a:r>
              <a:rPr lang="mr-IN" dirty="0">
                <a:latin typeface="Courier"/>
                <a:cs typeface="Courier"/>
              </a:rPr>
              <a:t>='</a:t>
            </a:r>
            <a:r>
              <a:rPr lang="mr-IN" dirty="0" smtClean="0">
                <a:latin typeface="Courier"/>
                <a:cs typeface="Courier"/>
              </a:rPr>
              <a:t>0.0’ y</a:t>
            </a:r>
            <a:r>
              <a:rPr lang="mr-IN" dirty="0">
                <a:latin typeface="Courier"/>
                <a:cs typeface="Courier"/>
              </a:rPr>
              <a:t>='10.0'  </a:t>
            </a:r>
            <a:endParaRPr lang="en-US" dirty="0" smtClean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mr-IN" dirty="0" smtClean="0">
                <a:latin typeface="Courier"/>
                <a:cs typeface="Courier"/>
              </a:rPr>
              <a:t>font</a:t>
            </a:r>
            <a:r>
              <a:rPr lang="mr-IN" dirty="0">
                <a:latin typeface="Courier"/>
                <a:cs typeface="Courier"/>
              </a:rPr>
              <a:t>-size='</a:t>
            </a:r>
            <a:r>
              <a:rPr lang="mr-IN" dirty="0" smtClean="0">
                <a:latin typeface="Courier"/>
                <a:cs typeface="Courier"/>
              </a:rPr>
              <a:t>10.0’ font</a:t>
            </a:r>
            <a:r>
              <a:rPr lang="mr-IN" dirty="0">
                <a:latin typeface="Courier"/>
                <a:cs typeface="Courier"/>
              </a:rPr>
              <a:t>-weight='</a:t>
            </a:r>
            <a:r>
              <a:rPr lang="mr-IN" dirty="0" smtClean="0">
                <a:latin typeface="Courier"/>
                <a:cs typeface="Courier"/>
              </a:rPr>
              <a:t>bold'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mr-IN" dirty="0" smtClean="0">
                <a:latin typeface="Courier"/>
                <a:cs typeface="Courier"/>
              </a:rPr>
              <a:t>fill</a:t>
            </a:r>
            <a:r>
              <a:rPr lang="mr-IN" dirty="0">
                <a:latin typeface="Courier"/>
                <a:cs typeface="Courier"/>
              </a:rPr>
              <a:t>='rgb</a:t>
            </a:r>
            <a:r>
              <a:rPr lang="mr-IN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255,255,0</a:t>
            </a:r>
            <a:r>
              <a:rPr lang="mr-IN" dirty="0" smtClean="0">
                <a:latin typeface="Courier"/>
                <a:cs typeface="Courier"/>
              </a:rPr>
              <a:t>)</a:t>
            </a:r>
            <a:r>
              <a:rPr lang="mr-IN" dirty="0">
                <a:latin typeface="Courier"/>
                <a:cs typeface="Courier"/>
              </a:rPr>
              <a:t>' </a:t>
            </a:r>
            <a:r>
              <a:rPr lang="mr-IN" dirty="0" smtClean="0">
                <a:latin typeface="Courier"/>
                <a:cs typeface="Courier"/>
              </a:rPr>
              <a:t>&gt;</a:t>
            </a:r>
            <a:r>
              <a:rPr lang="en-US" dirty="0" smtClean="0">
                <a:latin typeface="Courier"/>
                <a:cs typeface="Courier"/>
              </a:rPr>
              <a:t>J</a:t>
            </a:r>
            <a:r>
              <a:rPr lang="mr-IN" dirty="0" smtClean="0">
                <a:latin typeface="Courier"/>
                <a:cs typeface="Courier"/>
              </a:rPr>
              <a:t>&lt;</a:t>
            </a:r>
            <a:r>
              <a:rPr lang="mr-IN" dirty="0">
                <a:latin typeface="Courier"/>
                <a:cs typeface="Courier"/>
              </a:rPr>
              <a:t>/text</a:t>
            </a:r>
            <a:r>
              <a:rPr lang="mr-IN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+mj-lt"/>
                <a:cs typeface="Courier"/>
              </a:rPr>
              <a:t>Due to the way text is rendered, “fiddling” with font-size may be required.</a:t>
            </a:r>
          </a:p>
          <a:p>
            <a:pPr lvl="1"/>
            <a:r>
              <a:rPr lang="en-US" dirty="0" smtClean="0">
                <a:latin typeface="+mj-lt"/>
                <a:cs typeface="Courier"/>
              </a:rPr>
              <a:t>(x, y) is the middle bottom of the bounding box.</a:t>
            </a:r>
            <a:endParaRPr lang="en-US" dirty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36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SVG colors are similar to colors in HTML</a:t>
            </a:r>
          </a:p>
          <a:p>
            <a:pPr lvl="1"/>
            <a:r>
              <a:rPr lang="en-US" dirty="0" smtClean="0"/>
              <a:t>#ff0000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(255,0,0)</a:t>
            </a:r>
          </a:p>
          <a:p>
            <a:pPr lvl="1"/>
            <a:r>
              <a:rPr lang="en-US" dirty="0" smtClean="0"/>
              <a:t>Some named colors such as “red”, “white”, etc.</a:t>
            </a:r>
          </a:p>
          <a:p>
            <a:r>
              <a:rPr lang="en-US" dirty="0" smtClean="0"/>
              <a:t>PPM colors map easily to </a:t>
            </a:r>
            <a:r>
              <a:rPr lang="en-US" dirty="0" err="1" smtClean="0"/>
              <a:t>rgb</a:t>
            </a:r>
            <a:r>
              <a:rPr lang="en-US" dirty="0" smtClean="0"/>
              <a:t>() format.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50 100 42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in PPM is 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rgb</a:t>
            </a:r>
            <a:r>
              <a:rPr lang="en-US" dirty="0" smtClean="0"/>
              <a:t>(50,100,42)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in SVG.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in C++,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76648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mr-IN" dirty="0" smtClean="0">
                <a:latin typeface="Courier"/>
                <a:cs typeface="Courier"/>
              </a:rPr>
              <a:t>ifstream </a:t>
            </a:r>
            <a:r>
              <a:rPr lang="mr-IN" dirty="0">
                <a:latin typeface="Courier"/>
                <a:cs typeface="Courier"/>
              </a:rPr>
              <a:t>in("sun.ppm");</a:t>
            </a:r>
          </a:p>
          <a:p>
            <a:r>
              <a:rPr lang="mr-IN" dirty="0">
                <a:latin typeface="Courier"/>
                <a:cs typeface="Courier"/>
              </a:rPr>
              <a:t>    ofstream out("sun.svg");</a:t>
            </a:r>
          </a:p>
          <a:p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string tmp;</a:t>
            </a:r>
          </a:p>
          <a:p>
            <a:r>
              <a:rPr lang="mr-IN" dirty="0">
                <a:latin typeface="Courier"/>
                <a:cs typeface="Courier"/>
              </a:rPr>
              <a:t>    int width, height, red, green, blue;</a:t>
            </a:r>
          </a:p>
          <a:p>
            <a:r>
              <a:rPr lang="mr-IN" dirty="0">
                <a:latin typeface="Courier"/>
                <a:cs typeface="Courier"/>
              </a:rPr>
              <a:t>    const double SVG_PX_SIZE = </a:t>
            </a:r>
            <a:r>
              <a:rPr lang="mr-IN" dirty="0" smtClean="0">
                <a:latin typeface="Courier"/>
                <a:cs typeface="Courier"/>
              </a:rPr>
              <a:t>10</a:t>
            </a:r>
            <a:r>
              <a:rPr lang="mr-IN" dirty="0">
                <a:latin typeface="Courier"/>
                <a:cs typeface="Courier"/>
              </a:rPr>
              <a:t>;</a:t>
            </a:r>
          </a:p>
          <a:p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in &gt;&gt; tmp; // </a:t>
            </a:r>
            <a:r>
              <a:rPr lang="mr-IN" dirty="0" smtClean="0">
                <a:latin typeface="Courier"/>
                <a:cs typeface="Courier"/>
              </a:rPr>
              <a:t>P3</a:t>
            </a:r>
            <a:r>
              <a:rPr lang="en-US" dirty="0" smtClean="0">
                <a:latin typeface="Courier"/>
                <a:cs typeface="Courier"/>
              </a:rPr>
              <a:t> -&gt; not needed</a:t>
            </a:r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in &gt;&gt; width &gt;&gt; height;</a:t>
            </a:r>
          </a:p>
          <a:p>
            <a:r>
              <a:rPr lang="mr-IN" dirty="0">
                <a:latin typeface="Courier"/>
                <a:cs typeface="Courier"/>
              </a:rPr>
              <a:t>    in &gt;&gt; tmp; // 255 </a:t>
            </a:r>
            <a:r>
              <a:rPr lang="mr-IN" dirty="0" smtClean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mr-IN" dirty="0" smtClean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max </a:t>
            </a:r>
            <a:r>
              <a:rPr lang="mr-IN" dirty="0" smtClean="0">
                <a:latin typeface="Courier"/>
                <a:cs typeface="Courier"/>
              </a:rPr>
              <a:t>value</a:t>
            </a:r>
            <a:r>
              <a:rPr lang="en-US" dirty="0" smtClean="0">
                <a:latin typeface="Courier"/>
                <a:cs typeface="Courier"/>
              </a:rPr>
              <a:t> in file, not needed</a:t>
            </a:r>
            <a:endParaRPr lang="mr-IN" dirty="0">
              <a:latin typeface="Courier"/>
              <a:cs typeface="Courier"/>
            </a:endParaRPr>
          </a:p>
          <a:p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334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in C++,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3500"/>
            <a:ext cx="821894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out &lt;&lt; "&lt;svg xmlns='http://www.w3.org/2000/svg' " </a:t>
            </a:r>
          </a:p>
          <a:p>
            <a:r>
              <a:rPr lang="mr-IN" dirty="0">
                <a:latin typeface="Courier"/>
                <a:cs typeface="Courier"/>
              </a:rPr>
              <a:t>    &lt;&lt; " width='" &lt;&lt; width * SVG_PX_SIZE &lt;&lt; "' "</a:t>
            </a:r>
          </a:p>
          <a:p>
            <a:r>
              <a:rPr lang="mr-IN" dirty="0">
                <a:latin typeface="Courier"/>
                <a:cs typeface="Courier"/>
              </a:rPr>
              <a:t>    &lt;&lt; " height='" &lt;&lt; height * SVG_PX_SIZE&lt;&lt; "' "</a:t>
            </a:r>
          </a:p>
          <a:p>
            <a:r>
              <a:rPr lang="mr-IN" dirty="0">
                <a:latin typeface="Courier"/>
                <a:cs typeface="Courier"/>
              </a:rPr>
              <a:t>    &lt;&lt; " version='1.1'&gt;\n";</a:t>
            </a:r>
          </a:p>
          <a:p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for (int y = 0; y &lt; height; y++) {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mr-IN" dirty="0" smtClean="0">
                <a:latin typeface="Courier"/>
                <a:cs typeface="Courier"/>
              </a:rPr>
              <a:t>for </a:t>
            </a:r>
            <a:r>
              <a:rPr lang="mr-IN" dirty="0">
                <a:latin typeface="Courier"/>
                <a:cs typeface="Courier"/>
              </a:rPr>
              <a:t>(int x = 0; x &lt; width; x++) {</a:t>
            </a:r>
          </a:p>
          <a:p>
            <a:r>
              <a:rPr lang="mr-IN" dirty="0">
                <a:latin typeface="Courier"/>
                <a:cs typeface="Courier"/>
              </a:rPr>
              <a:t>  </a:t>
            </a:r>
            <a:r>
              <a:rPr lang="mr-IN" dirty="0" smtClean="0">
                <a:latin typeface="Courier"/>
                <a:cs typeface="Courier"/>
              </a:rPr>
              <a:t>  </a:t>
            </a:r>
            <a:r>
              <a:rPr lang="mr-IN" dirty="0">
                <a:latin typeface="Courier"/>
                <a:cs typeface="Courier"/>
              </a:rPr>
              <a:t>in &gt;&gt; red &gt;&gt; green &gt;&gt; blue</a:t>
            </a:r>
            <a:r>
              <a:rPr lang="mr-IN" dirty="0" smtClean="0">
                <a:latin typeface="Courier"/>
                <a:cs typeface="Courier"/>
              </a:rPr>
              <a:t>;</a:t>
            </a:r>
            <a:endParaRPr lang="en-US" dirty="0" smtClean="0">
              <a:latin typeface="Courier"/>
              <a:cs typeface="Courier"/>
            </a:endParaRPr>
          </a:p>
          <a:p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</a:t>
            </a:r>
            <a:r>
              <a:rPr lang="mr-IN" dirty="0" smtClean="0">
                <a:latin typeface="Courier"/>
                <a:cs typeface="Courier"/>
              </a:rPr>
              <a:t>  double </a:t>
            </a:r>
            <a:r>
              <a:rPr lang="mr-IN" dirty="0">
                <a:latin typeface="Courier"/>
                <a:cs typeface="Courier"/>
              </a:rPr>
              <a:t>gray = (red + green + blue) / 3.0;</a:t>
            </a:r>
          </a:p>
          <a:p>
            <a:r>
              <a:rPr lang="mr-IN" dirty="0" smtClean="0">
                <a:latin typeface="Courier"/>
                <a:cs typeface="Courier"/>
              </a:rPr>
              <a:t>    </a:t>
            </a:r>
            <a:r>
              <a:rPr lang="mr-IN" dirty="0">
                <a:latin typeface="Courier"/>
                <a:cs typeface="Courier"/>
              </a:rPr>
              <a:t>double cx = x * SVG_PX_SIZE + SVG_PX_SIZE/2;</a:t>
            </a:r>
          </a:p>
          <a:p>
            <a:r>
              <a:rPr lang="mr-IN" dirty="0" smtClean="0">
                <a:latin typeface="Courier"/>
                <a:cs typeface="Courier"/>
              </a:rPr>
              <a:t>    </a:t>
            </a:r>
            <a:r>
              <a:rPr lang="mr-IN" dirty="0">
                <a:latin typeface="Courier"/>
                <a:cs typeface="Courier"/>
              </a:rPr>
              <a:t>double cy = y * SVG_PX_SIZE + SVG_PX_SIZE/2;</a:t>
            </a:r>
          </a:p>
          <a:p>
            <a:r>
              <a:rPr lang="mr-IN" dirty="0" smtClean="0">
                <a:latin typeface="Courier"/>
                <a:cs typeface="Courier"/>
              </a:rPr>
              <a:t>    </a:t>
            </a:r>
            <a:r>
              <a:rPr lang="mr-IN" dirty="0">
                <a:latin typeface="Courier"/>
                <a:cs typeface="Courier"/>
              </a:rPr>
              <a:t>double r = SVG_PX_SIZE/2 * (255 - gray) / 255; </a:t>
            </a:r>
            <a:endParaRPr lang="en-US" dirty="0" smtClean="0">
              <a:latin typeface="Courier"/>
              <a:cs typeface="Courier"/>
            </a:endParaRPr>
          </a:p>
          <a:p>
            <a:endParaRPr lang="mr-IN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</a:t>
            </a:r>
            <a:r>
              <a:rPr lang="mr-IN" dirty="0" smtClean="0">
                <a:latin typeface="Courier"/>
                <a:cs typeface="Courier"/>
              </a:rPr>
              <a:t>out </a:t>
            </a:r>
            <a:r>
              <a:rPr lang="mr-IN" dirty="0">
                <a:latin typeface="Courier"/>
                <a:cs typeface="Courier"/>
              </a:rPr>
              <a:t>&lt;&lt; "&lt;circle cx='" &lt;&lt; cx &lt;&lt; "' cy='" &lt;&lt; cy &lt;&lt; "' "</a:t>
            </a:r>
          </a:p>
          <a:p>
            <a:r>
              <a:rPr lang="mr-IN" dirty="0">
                <a:latin typeface="Courier"/>
                <a:cs typeface="Courier"/>
              </a:rPr>
              <a:t>  </a:t>
            </a:r>
            <a:r>
              <a:rPr lang="mr-IN" dirty="0" smtClean="0">
                <a:latin typeface="Courier"/>
                <a:cs typeface="Courier"/>
              </a:rPr>
              <a:t>      </a:t>
            </a:r>
            <a:r>
              <a:rPr lang="mr-IN" dirty="0">
                <a:latin typeface="Courier"/>
                <a:cs typeface="Courier"/>
              </a:rPr>
              <a:t>&lt;&lt; " r='" &lt;&lt; r &lt;&lt; "' fill='rgb(0,0,0)' /&gt;\</a:t>
            </a:r>
            <a:r>
              <a:rPr lang="mr-IN" dirty="0" smtClean="0">
                <a:latin typeface="Courier"/>
                <a:cs typeface="Courier"/>
              </a:rPr>
              <a:t>n”;</a:t>
            </a:r>
            <a:endParaRPr lang="mr-IN" dirty="0">
              <a:latin typeface="Courier"/>
              <a:cs typeface="Courier"/>
            </a:endParaRPr>
          </a:p>
          <a:p>
            <a:r>
              <a:rPr lang="mr-IN" dirty="0" smtClean="0">
                <a:latin typeface="Courier"/>
                <a:cs typeface="Courier"/>
              </a:rPr>
              <a:t>  </a:t>
            </a:r>
            <a:r>
              <a:rPr lang="mr-IN" dirty="0">
                <a:latin typeface="Courier"/>
                <a:cs typeface="Courier"/>
              </a:rPr>
              <a:t>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</a:p>
          <a:p>
            <a:r>
              <a:rPr lang="mr-IN" dirty="0">
                <a:latin typeface="Courier"/>
                <a:cs typeface="Courier"/>
              </a:rPr>
              <a:t>out &lt;&lt; "&lt;/svg&gt;\n";</a:t>
            </a:r>
          </a:p>
        </p:txBody>
      </p:sp>
    </p:spTree>
    <p:extLst>
      <p:ext uri="{BB962C8B-B14F-4D97-AF65-F5344CB8AC3E}">
        <p14:creationId xmlns:p14="http://schemas.microsoft.com/office/powerpoint/2010/main" val="312243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Nifty things for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independent (C++, Java, Python,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Store PPM data in arrays, vectors, lists for processing</a:t>
            </a:r>
          </a:p>
          <a:p>
            <a:r>
              <a:rPr lang="en-US" dirty="0" smtClean="0"/>
              <a:t>Using functions</a:t>
            </a:r>
          </a:p>
          <a:p>
            <a:pPr lvl="1"/>
            <a:r>
              <a:rPr lang="en-US" dirty="0" smtClean="0"/>
              <a:t>Make functions to output each required shape or conversion</a:t>
            </a:r>
          </a:p>
          <a:p>
            <a:pPr lvl="1"/>
            <a:r>
              <a:rPr lang="en-US" dirty="0" smtClean="0"/>
              <a:t>Function to read data, function to write data</a:t>
            </a:r>
          </a:p>
          <a:p>
            <a:r>
              <a:rPr lang="en-US" dirty="0" smtClean="0"/>
              <a:t>Using classes</a:t>
            </a:r>
          </a:p>
          <a:p>
            <a:pPr lvl="1"/>
            <a:r>
              <a:rPr lang="en-US" dirty="0" smtClean="0"/>
              <a:t>A class that represents color</a:t>
            </a:r>
          </a:p>
          <a:p>
            <a:pPr lvl="1"/>
            <a:r>
              <a:rPr lang="en-US" dirty="0" smtClean="0"/>
              <a:t>A class that represents a PPM file or an SVG</a:t>
            </a:r>
          </a:p>
          <a:p>
            <a:pPr lvl="1"/>
            <a:r>
              <a:rPr lang="en-US" dirty="0" smtClean="0"/>
              <a:t>A converter class</a:t>
            </a:r>
          </a:p>
          <a:p>
            <a:r>
              <a:rPr lang="en-US" dirty="0" smtClean="0"/>
              <a:t>Introduce randomness into conversions</a:t>
            </a:r>
          </a:p>
          <a:p>
            <a:r>
              <a:rPr lang="en-US" dirty="0" smtClean="0"/>
              <a:t>Introduce basic image processing concepts</a:t>
            </a:r>
          </a:p>
          <a:p>
            <a:pPr lvl="1"/>
            <a:r>
              <a:rPr lang="en-US" dirty="0" smtClean="0"/>
              <a:t>Color quantization</a:t>
            </a:r>
          </a:p>
          <a:p>
            <a:pPr lvl="1"/>
            <a:r>
              <a:rPr lang="en-US" dirty="0" smtClean="0"/>
              <a:t>Dithering</a:t>
            </a:r>
          </a:p>
          <a:p>
            <a:pPr lvl="1"/>
            <a:r>
              <a:rPr lang="en-US" dirty="0" smtClean="0"/>
              <a:t>Mapping to different color </a:t>
            </a:r>
            <a:r>
              <a:rPr lang="en-US" dirty="0" err="1" smtClean="0"/>
              <a:t>colorspaces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Nifty things for the </a:t>
            </a:r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results quickly</a:t>
            </a:r>
          </a:p>
          <a:p>
            <a:r>
              <a:rPr lang="en-US" dirty="0" smtClean="0"/>
              <a:t>Invent their own conversion</a:t>
            </a:r>
          </a:p>
          <a:p>
            <a:pPr lvl="1"/>
            <a:r>
              <a:rPr lang="en-US" dirty="0" smtClean="0"/>
              <a:t>Sometimes they do this on their own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9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Helpful to do lab work or PPM/SVG before this assignment</a:t>
            </a:r>
          </a:p>
          <a:p>
            <a:r>
              <a:rPr lang="en-US" dirty="0" smtClean="0"/>
              <a:t>Geometry can throw students off</a:t>
            </a:r>
          </a:p>
          <a:p>
            <a:pPr lvl="1"/>
            <a:r>
              <a:rPr lang="en-US" dirty="0" smtClean="0"/>
              <a:t>(0,0) is in the top left of both PPM and SVG</a:t>
            </a:r>
          </a:p>
          <a:p>
            <a:pPr lvl="1"/>
            <a:r>
              <a:rPr lang="en-US" dirty="0" smtClean="0"/>
              <a:t>Bounding box size needs to be taken into consideration during calculations</a:t>
            </a:r>
          </a:p>
          <a:p>
            <a:r>
              <a:rPr lang="en-US" dirty="0" smtClean="0"/>
              <a:t>SVG, since it XML-based, has strict formatting rules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 - Good</a:t>
            </a:r>
          </a:p>
          <a:p>
            <a:pPr lvl="1"/>
            <a:r>
              <a:rPr lang="en-US" dirty="0" smtClean="0"/>
              <a:t>&lt;  /</a:t>
            </a:r>
            <a:r>
              <a:rPr lang="en-US" dirty="0" err="1" smtClean="0"/>
              <a:t>svg</a:t>
            </a:r>
            <a:r>
              <a:rPr lang="en-US" dirty="0" smtClean="0"/>
              <a:t>&gt; - Bad</a:t>
            </a:r>
          </a:p>
          <a:p>
            <a:pPr lvl="1"/>
            <a:r>
              <a:rPr lang="en-US" dirty="0" smtClean="0"/>
              <a:t>&lt;/  </a:t>
            </a:r>
            <a:r>
              <a:rPr lang="en-US" dirty="0" err="1" smtClean="0"/>
              <a:t>svg</a:t>
            </a:r>
            <a:r>
              <a:rPr lang="en-US" dirty="0" smtClean="0"/>
              <a:t>&gt; -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4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nicholsonja</a:t>
            </a:r>
            <a:r>
              <a:rPr lang="en-US" b="1" dirty="0"/>
              <a:t>/CCSCSE2017-nifty </a:t>
            </a:r>
            <a:endParaRPr lang="en-US" b="1" dirty="0" smtClean="0"/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Helper code</a:t>
            </a:r>
          </a:p>
          <a:p>
            <a:pPr lvl="2"/>
            <a:r>
              <a:rPr lang="en-US" dirty="0" smtClean="0"/>
              <a:t>SimplePPMConverter.java</a:t>
            </a:r>
          </a:p>
          <a:p>
            <a:pPr lvl="2"/>
            <a:r>
              <a:rPr lang="en-US" dirty="0"/>
              <a:t>ppmReader.html</a:t>
            </a:r>
          </a:p>
          <a:p>
            <a:pPr lvl="1"/>
            <a:r>
              <a:rPr lang="en-US" dirty="0"/>
              <a:t>Example </a:t>
            </a:r>
            <a:r>
              <a:rPr lang="en-US" dirty="0" smtClean="0"/>
              <a:t>source images</a:t>
            </a:r>
          </a:p>
          <a:p>
            <a:pPr lvl="1"/>
            <a:r>
              <a:rPr lang="en-US" dirty="0" smtClean="0"/>
              <a:t>Example PPM images</a:t>
            </a:r>
          </a:p>
          <a:p>
            <a:pPr lvl="1"/>
            <a:r>
              <a:rPr lang="en-US" dirty="0" smtClean="0"/>
              <a:t>Example conversions for each sample PPM image</a:t>
            </a:r>
          </a:p>
          <a:p>
            <a:pPr lvl="1"/>
            <a:r>
              <a:rPr lang="en-US" dirty="0" smtClean="0"/>
              <a:t>Sample assignment</a:t>
            </a:r>
          </a:p>
          <a:p>
            <a:pPr lvl="1"/>
            <a:r>
              <a:rPr lang="en-US" dirty="0" smtClean="0"/>
              <a:t>These slides</a:t>
            </a:r>
          </a:p>
        </p:txBody>
      </p:sp>
    </p:spTree>
    <p:extLst>
      <p:ext uri="{BB962C8B-B14F-4D97-AF65-F5344CB8AC3E}">
        <p14:creationId xmlns:p14="http://schemas.microsoft.com/office/powerpoint/2010/main" val="2670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lorCircle_question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508000"/>
            <a:ext cx="59817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students a set of PPM files</a:t>
            </a:r>
          </a:p>
          <a:p>
            <a:r>
              <a:rPr lang="en-US" dirty="0" smtClean="0"/>
              <a:t>Have them create programs that read the PPM and output SVG files</a:t>
            </a:r>
          </a:p>
          <a:p>
            <a:pPr lvl="1"/>
            <a:r>
              <a:rPr lang="en-US" dirty="0" smtClean="0"/>
              <a:t>Converts images from bitmap to vector</a:t>
            </a:r>
          </a:p>
          <a:p>
            <a:pPr lvl="1"/>
            <a:r>
              <a:rPr lang="en-US" dirty="0" smtClean="0"/>
              <a:t>Vector images allow pixels to be converted to different shapes, lines, and textures</a:t>
            </a:r>
          </a:p>
          <a:p>
            <a:pPr lvl="2"/>
            <a:r>
              <a:rPr lang="en-US" dirty="0" smtClean="0"/>
              <a:t>The SVG images are stylistic and not exact copies of the PPM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8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input/output</a:t>
            </a:r>
            <a:endParaRPr lang="en-US" dirty="0"/>
          </a:p>
        </p:txBody>
      </p:sp>
      <p:pic>
        <p:nvPicPr>
          <p:cNvPr id="4" name="Picture 3" descr="s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17639"/>
            <a:ext cx="1428750" cy="1485900"/>
          </a:xfrm>
          <a:prstGeom prst="rect">
            <a:avLst/>
          </a:prstGeom>
        </p:spPr>
      </p:pic>
      <p:pic>
        <p:nvPicPr>
          <p:cNvPr id="5" name="Picture 4" descr="su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417639"/>
            <a:ext cx="4347972" cy="4520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009900"/>
            <a:ext cx="311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</a:p>
          <a:p>
            <a:r>
              <a:rPr lang="en-US" dirty="0" smtClean="0"/>
              <a:t>75x78 color PPM bitmap image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950" y="4673600"/>
            <a:ext cx="3606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SVG image.  For each pixel, the color was converted to grayscale and an SVG circle element was created.  The circle’s radius is proportionate to how black the grayscale value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12100" cy="1143000"/>
          </a:xfrm>
        </p:spPr>
        <p:txBody>
          <a:bodyPr/>
          <a:lstStyle/>
          <a:p>
            <a:r>
              <a:rPr lang="en-US" dirty="0" smtClean="0"/>
              <a:t>Source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images work best</a:t>
            </a:r>
          </a:p>
          <a:p>
            <a:pPr lvl="1"/>
            <a:r>
              <a:rPr lang="en-US" dirty="0" smtClean="0"/>
              <a:t>Simple images with plain backgrounds, although photographs can work</a:t>
            </a:r>
          </a:p>
          <a:p>
            <a:pPr lvl="1"/>
            <a:r>
              <a:rPr lang="en-US" dirty="0" smtClean="0"/>
              <a:t>My image </a:t>
            </a:r>
            <a:r>
              <a:rPr lang="en-US" dirty="0"/>
              <a:t>source: </a:t>
            </a:r>
            <a:r>
              <a:rPr lang="en-US" dirty="0">
                <a:hlinkClick r:id="rId2"/>
              </a:rPr>
              <a:t>https://openclipart.org/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Primarily clip art and icons</a:t>
            </a:r>
          </a:p>
          <a:p>
            <a:pPr lvl="2"/>
            <a:r>
              <a:rPr lang="en-US" dirty="0" smtClean="0"/>
              <a:t>Tend to have transparent backgrounds </a:t>
            </a:r>
            <a:r>
              <a:rPr lang="mr-IN" dirty="0" smtClean="0"/>
              <a:t>–</a:t>
            </a:r>
            <a:r>
              <a:rPr lang="en-US" dirty="0" smtClean="0"/>
              <a:t> should flatten images to remove transparency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Converting images to PPM</a:t>
            </a:r>
          </a:p>
          <a:p>
            <a:pPr lvl="1"/>
            <a:r>
              <a:rPr lang="en-US" dirty="0" smtClean="0"/>
              <a:t>Gather PNG, JPEG, etc. source images</a:t>
            </a:r>
          </a:p>
          <a:p>
            <a:pPr lvl="1"/>
            <a:r>
              <a:rPr lang="en-US" dirty="0" smtClean="0"/>
              <a:t>Resize</a:t>
            </a:r>
          </a:p>
          <a:p>
            <a:pPr lvl="2"/>
            <a:r>
              <a:rPr lang="en-US" dirty="0" smtClean="0"/>
              <a:t>In general, no larger 100x100</a:t>
            </a:r>
          </a:p>
          <a:p>
            <a:pPr lvl="1"/>
            <a:r>
              <a:rPr lang="en-US" dirty="0" smtClean="0"/>
              <a:t>Convert to PPM</a:t>
            </a:r>
          </a:p>
          <a:p>
            <a:pPr lvl="2"/>
            <a:r>
              <a:rPr lang="en-US" b="1" dirty="0" smtClean="0"/>
              <a:t>SimplePPMConverter.java </a:t>
            </a:r>
            <a:r>
              <a:rPr lang="mr-IN" dirty="0" smtClean="0"/>
              <a:t>–</a:t>
            </a:r>
            <a:r>
              <a:rPr lang="en-US" dirty="0" smtClean="0"/>
              <a:t> custom code that formats the PPM in a beginner friendly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4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pixmap</a:t>
            </a:r>
            <a:endParaRPr lang="en-US" dirty="0"/>
          </a:p>
          <a:p>
            <a:r>
              <a:rPr lang="en-US" dirty="0" smtClean="0"/>
              <a:t>Text-based bitmap format</a:t>
            </a:r>
          </a:p>
          <a:p>
            <a:r>
              <a:rPr lang="en-US" dirty="0" smtClean="0"/>
              <a:t>Displaying</a:t>
            </a:r>
          </a:p>
          <a:p>
            <a:pPr lvl="1"/>
            <a:r>
              <a:rPr lang="en-US" b="1" dirty="0" smtClean="0"/>
              <a:t>ppmReader.html </a:t>
            </a:r>
            <a:r>
              <a:rPr lang="en-US" dirty="0" smtClean="0"/>
              <a:t>- custom HTML/JavaScript that works in latest browsers (not IE) </a:t>
            </a:r>
          </a:p>
          <a:p>
            <a:pPr lvl="1"/>
            <a:r>
              <a:rPr lang="en-US" dirty="0" smtClean="0"/>
              <a:t>GIMP </a:t>
            </a:r>
          </a:p>
          <a:p>
            <a:pPr lvl="1"/>
            <a:r>
              <a:rPr lang="en-US" dirty="0" smtClean="0"/>
              <a:t>Preview (</a:t>
            </a:r>
            <a:r>
              <a:rPr lang="en-US" dirty="0"/>
              <a:t>OS 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1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840"/>
            <a:ext cx="2477985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P3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100 125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255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213 200 155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211 198 153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206 193 148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200 189 143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192 181 136</a:t>
            </a:r>
          </a:p>
          <a:p>
            <a:pPr marL="114300" indent="0">
              <a:buNone/>
            </a:pPr>
            <a:r>
              <a:rPr lang="is-IS" sz="2400" dirty="0">
                <a:latin typeface="Courier"/>
                <a:cs typeface="Courier"/>
              </a:rPr>
              <a:t>192 181 136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4984" y="1606840"/>
            <a:ext cx="541951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First three lines are a header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This is an RBG image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Width is 100 pixels, height is 125 pixels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Each color-related value will be an  integer in the range 0 </a:t>
            </a:r>
            <a:r>
              <a:rPr lang="mr-IN" sz="2200" dirty="0" smtClean="0"/>
              <a:t>–</a:t>
            </a:r>
            <a:r>
              <a:rPr lang="en-US" sz="2200" dirty="0" smtClean="0"/>
              <a:t> 255</a:t>
            </a:r>
          </a:p>
          <a:p>
            <a:pPr lvl="1"/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Each remaining line represents a pixel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Three integers from 0 </a:t>
            </a:r>
            <a:r>
              <a:rPr lang="mr-IN" sz="2200" dirty="0" smtClean="0"/>
              <a:t>–</a:t>
            </a:r>
            <a:r>
              <a:rPr lang="en-US" sz="2200" dirty="0" smtClean="0"/>
              <a:t> 255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First value is red, then green, then blue.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File should have </a:t>
            </a:r>
            <a:r>
              <a:rPr lang="en-US" sz="2200" dirty="0" smtClean="0">
                <a:latin typeface="Courier"/>
                <a:cs typeface="Courier"/>
              </a:rPr>
              <a:t>width x height </a:t>
            </a:r>
            <a:r>
              <a:rPr lang="en-US" sz="2200" dirty="0" smtClean="0"/>
              <a:t>lines (pixels)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42290" y="1869140"/>
            <a:ext cx="2615310" cy="2940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968500" y="2288497"/>
            <a:ext cx="1689100" cy="200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210016" y="2730500"/>
            <a:ext cx="2447584" cy="105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0362" y="2971451"/>
            <a:ext cx="2167195" cy="414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07557" y="3385512"/>
            <a:ext cx="498160" cy="458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2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Vector </a:t>
            </a:r>
            <a:r>
              <a:rPr lang="en-US" dirty="0" smtClean="0"/>
              <a:t>Graphics</a:t>
            </a:r>
          </a:p>
          <a:p>
            <a:r>
              <a:rPr lang="en-US" dirty="0"/>
              <a:t>Text-based </a:t>
            </a:r>
            <a:r>
              <a:rPr lang="en-US" dirty="0" smtClean="0"/>
              <a:t>vector format </a:t>
            </a:r>
          </a:p>
          <a:p>
            <a:r>
              <a:rPr lang="en-US" dirty="0" smtClean="0"/>
              <a:t>Can be displayed by any modern browser</a:t>
            </a:r>
          </a:p>
          <a:p>
            <a:r>
              <a:rPr lang="en-US" dirty="0" smtClean="0"/>
              <a:t>Format is more complex than PPM</a:t>
            </a:r>
          </a:p>
          <a:p>
            <a:pPr lvl="1"/>
            <a:r>
              <a:rPr lang="en-US" dirty="0" smtClean="0"/>
              <a:t>Only need a small subset of the language for these assignments</a:t>
            </a:r>
          </a:p>
          <a:p>
            <a:pPr lvl="1"/>
            <a:r>
              <a:rPr lang="en-US" dirty="0" smtClean="0"/>
              <a:t>Numbers can be floating point</a:t>
            </a:r>
          </a:p>
          <a:p>
            <a:pPr lvl="1"/>
            <a:r>
              <a:rPr lang="en-US" dirty="0" smtClean="0"/>
              <a:t>Shapes used</a:t>
            </a:r>
          </a:p>
          <a:p>
            <a:pPr lvl="2"/>
            <a:r>
              <a:rPr lang="en-US" dirty="0" smtClean="0"/>
              <a:t>Circles</a:t>
            </a:r>
          </a:p>
          <a:p>
            <a:pPr lvl="2"/>
            <a:r>
              <a:rPr lang="en-US" dirty="0" smtClean="0"/>
              <a:t>Rectangles</a:t>
            </a:r>
          </a:p>
          <a:p>
            <a:pPr lvl="2"/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I’ve begun experimenting with</a:t>
            </a:r>
          </a:p>
          <a:p>
            <a:pPr lvl="2"/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1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PPM uses pixels</a:t>
            </a:r>
          </a:p>
          <a:p>
            <a:pPr lvl="1"/>
            <a:r>
              <a:rPr lang="en-US" dirty="0" smtClean="0"/>
              <a:t>Describe pixel as a 1x1 square</a:t>
            </a:r>
          </a:p>
          <a:p>
            <a:r>
              <a:rPr lang="en-US" dirty="0" smtClean="0"/>
              <a:t>For SVG, introduce the concept of a bounding box</a:t>
            </a:r>
          </a:p>
          <a:p>
            <a:pPr lvl="1"/>
            <a:r>
              <a:rPr lang="en-US" dirty="0" smtClean="0"/>
              <a:t>Possible to use a 1-to-1 conversion from PPM to SVG size, but images tend to be too small to see details</a:t>
            </a:r>
          </a:p>
          <a:p>
            <a:pPr lvl="1"/>
            <a:r>
              <a:rPr lang="en-US" dirty="0" smtClean="0"/>
              <a:t>Usually define bounding box size as 10</a:t>
            </a:r>
          </a:p>
          <a:p>
            <a:r>
              <a:rPr lang="en-US" dirty="0" smtClean="0"/>
              <a:t>Emphasize bounding box is not actually drawn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root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939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&lt;svg xmlns='http://www.w3.org/2000/svg' 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width</a:t>
            </a:r>
            <a:r>
              <a:rPr lang="en-US" dirty="0">
                <a:latin typeface="Courier"/>
                <a:cs typeface="Courier"/>
              </a:rPr>
              <a:t>='1000.0' height='1250.0' 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version</a:t>
            </a:r>
            <a:r>
              <a:rPr lang="en-US" dirty="0">
                <a:latin typeface="Courier"/>
                <a:cs typeface="Courier"/>
              </a:rPr>
              <a:t>='1.1'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11430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  &lt;!-- all shape information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--&gt;</a:t>
            </a:r>
          </a:p>
          <a:p>
            <a:pPr marL="114300" indent="0">
              <a:buNone/>
            </a:pPr>
            <a:r>
              <a:rPr lang="en-US" dirty="0" smtClean="0">
                <a:latin typeface="Courier"/>
                <a:cs typeface="Courier"/>
                <a:sym typeface="Wingdings"/>
              </a:rPr>
              <a:t>&lt;/svg&gt;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3733800"/>
            <a:ext cx="7366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&lt;svg </a:t>
            </a:r>
            <a:r>
              <a:rPr lang="mr-IN" sz="2400" dirty="0" smtClean="0"/>
              <a:t>…</a:t>
            </a:r>
            <a:r>
              <a:rPr lang="en-US" sz="2400" dirty="0" smtClean="0"/>
              <a:t> &gt; starts every SVG file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&lt;/svg&gt; ends every SVG file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All other output goes between start and end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Quotes can be single quotes or double quotes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Single works well since many languages use double quotes when outputting text; removes need to escape double quotes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Width and height will be related to width and height of PPM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Scaled by a factor determined by bounding box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91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1398</TotalTime>
  <Words>1401</Words>
  <Application>Microsoft Macintosh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Converting PPM bitmap images to SVG vector images: a nifty assignment</vt:lpstr>
      <vt:lpstr>Basic assignment</vt:lpstr>
      <vt:lpstr>Sample input/output</vt:lpstr>
      <vt:lpstr>Source images</vt:lpstr>
      <vt:lpstr>PPM</vt:lpstr>
      <vt:lpstr>PPM format</vt:lpstr>
      <vt:lpstr>SVG</vt:lpstr>
      <vt:lpstr>Bounding box</vt:lpstr>
      <vt:lpstr>SVG root element</vt:lpstr>
      <vt:lpstr>SVG shapes: circle, rect, line</vt:lpstr>
      <vt:lpstr>SVG shape: polygon and text</vt:lpstr>
      <vt:lpstr>SVG Colors</vt:lpstr>
      <vt:lpstr>Basic code in C++, 1</vt:lpstr>
      <vt:lpstr>Basic code in C++, 2</vt:lpstr>
      <vt:lpstr>Nifty things for the instructor</vt:lpstr>
      <vt:lpstr>Nifty things for the student</vt:lpstr>
      <vt:lpstr>Considerations</vt:lpstr>
      <vt:lpstr>Support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PPM bitmap images to SVG vector images: a nifty assignment</dc:title>
  <dc:creator>John</dc:creator>
  <cp:lastModifiedBy>John</cp:lastModifiedBy>
  <cp:revision>122</cp:revision>
  <dcterms:created xsi:type="dcterms:W3CDTF">2017-10-16T19:04:31Z</dcterms:created>
  <dcterms:modified xsi:type="dcterms:W3CDTF">2017-11-04T02:37:12Z</dcterms:modified>
</cp:coreProperties>
</file>