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3"/>
  </p:notesMasterIdLst>
  <p:handoutMasterIdLst>
    <p:handoutMasterId r:id="rId34"/>
  </p:handoutMasterIdLst>
  <p:sldIdLst>
    <p:sldId id="317" r:id="rId5"/>
    <p:sldId id="307" r:id="rId6"/>
    <p:sldId id="344" r:id="rId7"/>
    <p:sldId id="343" r:id="rId8"/>
    <p:sldId id="308" r:id="rId9"/>
    <p:sldId id="278" r:id="rId10"/>
    <p:sldId id="326" r:id="rId11"/>
    <p:sldId id="324" r:id="rId12"/>
    <p:sldId id="319" r:id="rId13"/>
    <p:sldId id="323" r:id="rId14"/>
    <p:sldId id="327" r:id="rId15"/>
    <p:sldId id="341" r:id="rId16"/>
    <p:sldId id="328" r:id="rId17"/>
    <p:sldId id="309" r:id="rId18"/>
    <p:sldId id="330" r:id="rId19"/>
    <p:sldId id="331" r:id="rId20"/>
    <p:sldId id="332" r:id="rId21"/>
    <p:sldId id="333" r:id="rId22"/>
    <p:sldId id="334" r:id="rId23"/>
    <p:sldId id="336" r:id="rId24"/>
    <p:sldId id="337" r:id="rId25"/>
    <p:sldId id="338" r:id="rId26"/>
    <p:sldId id="263" r:id="rId27"/>
    <p:sldId id="339" r:id="rId28"/>
    <p:sldId id="310" r:id="rId29"/>
    <p:sldId id="340" r:id="rId30"/>
    <p:sldId id="311" r:id="rId31"/>
    <p:sldId id="30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7" autoAdjust="0"/>
    <p:restoredTop sz="95405" autoAdjust="0"/>
  </p:normalViewPr>
  <p:slideViewPr>
    <p:cSldViewPr snapToGrid="0">
      <p:cViewPr varScale="1">
        <p:scale>
          <a:sx n="103" d="100"/>
          <a:sy n="103" d="100"/>
        </p:scale>
        <p:origin x="138" y="1320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8/10/relationships/authors" Target="authors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3/1/2025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3/1/2025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AE25EB-DE54-8FD6-9114-6BF4A2067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DE6446-374F-371C-171D-274B4A0E2F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F51AC7-8B23-9051-6D35-EC2A411E27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B300B-6A97-A123-CDC7-90DB76DA5E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24775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053B0F-D94A-0042-80AD-35042C10D4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8970CB-7E35-140A-5119-9582EC6CD5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B6BCF5-CAFB-657A-1388-E50A4E8214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0DDAB1-8C8F-42B8-6F8C-BB076738B8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47735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334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052016-0D1F-021F-20F3-D65FC46556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B694F0-4A43-5A5D-0C0C-D13776F7CE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3FB2A9-F454-9810-707F-A9F59202BF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C39B72-EAB5-31CD-36E1-579023D5DB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55557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2817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EEBC7E-5951-BFE1-6B8C-3542E607A6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766854-4099-3A19-0C5E-5AE2E5CA25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AA2AB8-E1A0-63EE-DE3E-002723B244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AA4328-3C51-5E60-A6B0-C54CD060E5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31321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08936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54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3721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4091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C950B0-5BF8-5538-54E1-AE21FD8C8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796305-5CCA-CFD4-5529-C7710AF483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11CDD2-FAA9-46C7-864D-24747381A4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C877A3-3119-A6AD-A0FE-3A5461CDBC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5018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333203-8C3B-72BC-E466-005DC88C98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A43E249-4C15-0F02-CFDB-317D56103B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A0B0A2-D8A1-1005-9569-546502AB1F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C8EDD-2D0B-0C84-5D12-F4E6696753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6890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6A7345-1FEB-4758-AD5B-28673D6268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EABFBC-23A3-791A-4E72-2FC9D48537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88DEAB-53E5-AE2F-6CAA-10AED8E0CE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3889E-E5AC-9514-D4AE-E2C8075DA8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06651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A8B7EA-412E-7948-D4D3-E17A913AAE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0517F3-F06D-2282-55DF-FD66D4B3A9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2EF2C4-C52B-945E-94E5-A98CAE8C4F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5B2A6F-7526-30F6-528A-B10DEEDA3C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4459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/>
          <a:p>
            <a:r>
              <a:rPr lang="en-US" dirty="0"/>
              <a:t>DSC 530 Final Project</a:t>
            </a: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A223C7-23D2-459E-1F6E-DEC2B127DE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440EE2F3-3EBD-1E13-E67A-2966F68D4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123" y="937255"/>
            <a:ext cx="9317754" cy="498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355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C08AD-0D13-D909-07BA-A47DEC3A26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FA8DD359-422D-15AE-02F8-6D2E67B26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123" y="937255"/>
            <a:ext cx="9317754" cy="498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26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1229A1-4BBF-011B-EFAF-CE88DDB89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different types of pokemon&#10;&#10;AI-generated content may be incorrect.">
            <a:extLst>
              <a:ext uri="{FF2B5EF4-FFF2-40B4-BE49-F238E27FC236}">
                <a16:creationId xmlns:a16="http://schemas.microsoft.com/office/drawing/2014/main" id="{7176F955-A671-9B64-9205-485135A96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368" y="790951"/>
            <a:ext cx="7699263" cy="527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088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DFD61A-CBB5-B786-DDC9-E6A08709BE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EC9CDA-50C6-CA06-6F44-319F1F1BC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/>
          <a:p>
            <a:pPr algn="r"/>
            <a:r>
              <a:rPr lang="en-US" sz="4800" b="0" dirty="0"/>
              <a:t>Mean, Median, Mode, Spread and Tails</a:t>
            </a:r>
          </a:p>
        </p:txBody>
      </p:sp>
    </p:spTree>
    <p:extLst>
      <p:ext uri="{BB962C8B-B14F-4D97-AF65-F5344CB8AC3E}">
        <p14:creationId xmlns:p14="http://schemas.microsoft.com/office/powerpoint/2010/main" val="2723364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FDA37B-399A-B9F0-7A7D-2A891EB7FF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419877"/>
            <a:ext cx="10226352" cy="635582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</a:rPr>
              <a:t>Histogram of Total for Fire Type vs Other Types: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Descriptive statistics for Total (Fire Type): {'Mean': 458.0769230769231, 'Mode': 405, 'Spread (Std Dev)': 109.76049615338435, 'Tails': {'Skewness': -0.06275679026772849, 'Kurtosis': -1.0239261014213268}}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Descriptive statistics for Total (Other Types): {'Mean': 433.5053475935829, 'Mode': 600, 'Spread (Std Dev)': 120.54507496592437, 'Tails': {'Skewness': 0.17086580618913044, 'Kurtosis': -0.4769044392960442}}</a:t>
            </a: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b="1" dirty="0">
                <a:solidFill>
                  <a:schemeClr val="tx1"/>
                </a:solidFill>
              </a:rPr>
              <a:t>Histogram of HP for Fire Type vs Other Types</a:t>
            </a:r>
            <a:r>
              <a:rPr lang="en-US" sz="2000" dirty="0">
                <a:solidFill>
                  <a:schemeClr val="tx1"/>
                </a:solidFill>
              </a:rPr>
              <a:t>: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Descriptive statistics for HP (Fire Type): {'Mean': 69.90384615384616, 'Mode': 78, 'Spread (Std Dev)': 19.404122884506883, 'Tails': {'Skewness': 0.3039610282727519, 'Kurtosis': -0.2911384071933947}}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Descriptive statistics for HP (Other Types): {'Mean': 69.21390374331551, 'Mode': 60, 'Spread (Std Dev)': 25.9166043698439, 'Tails': {'Skewness': 1.5985398621070595, 'Kurtosis': 7.272507700719929}}</a:t>
            </a:r>
          </a:p>
          <a:p>
            <a:pPr marL="0" indent="0">
              <a:buNone/>
            </a:pP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b="1" dirty="0">
                <a:solidFill>
                  <a:schemeClr val="tx1"/>
                </a:solidFill>
              </a:rPr>
              <a:t>Histogram of Attack for Fire Type vs Other Types: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Descriptive statistics for Attack (Fire Type): {'Mean': 84.76923076923077, 'Mode': 85, 'Spread (Std Dev)': 28.769275130832632, 'Tails': {'Skewness': 0.35047789702850574, 'Kurtosis': -0.3116964723469362}}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Descriptive statistics for Attack (Other Types): {'Mean': 78.60026737967914, 'Mode': 65, 'Spread (Std Dev)': 32.677677841484005, 'Tails': {'Skewness': 0.5709496878117126, 'Kurtosis': 0.20170275142975402}}</a:t>
            </a:r>
            <a:br>
              <a:rPr lang="en-US" sz="2000" dirty="0">
                <a:solidFill>
                  <a:schemeClr val="tx1"/>
                </a:solidFill>
              </a:rPr>
            </a:b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</a:rPr>
              <a:t>Histogram of Defense for Fire Type vs Other Types: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Descriptive statistics for Defense (Fire Type): {'Mean': 67.76923076923077, 'Mode': 40, 'Spread (Std Dev)': 23.658199577309748, 'Tails': {'Skewness': 1.0421343583467988, 'Kurtosis': 0.864818392064095}}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Descriptive statistics for Defense (Other Types): {'Mean': 74.26470588235294, 'Mode': 70, 'Spread (Std Dev)': 31.609218408569724, 'Tails': {'Skewness': 1.1409562118900907, 'Kurtosis': 2.6773860877083426}}</a:t>
            </a:r>
            <a:br>
              <a:rPr lang="en-US" sz="2000" dirty="0">
                <a:solidFill>
                  <a:schemeClr val="tx1"/>
                </a:solidFill>
              </a:rPr>
            </a:b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</a:rPr>
              <a:t>Histogram of Speed for Fire Type vs Other Types: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Descriptive statistics for Speed (Fire Type): {'Mean': 74.4423076923077, 'Mode': 100, 'Spread (Std Dev)': 25.24578276685657, 'Tails': {'Skewness': -0.4338328655600905, 'Kurtosis': -0.37915722843837685}}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Descriptive statistics for Speed (Other Types): {'Mean': 67.84893048128342, 'Mode': 50, 'Spread (Std Dev)': 29.27380618299583, 'Tails': {'Skewness': 0.4041451460666016, 'Kurtosis': -0.19883477831773222}}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96705D-5781-E27F-0885-B9CAFD916E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34F58F-2702-390C-0729-B8106ACB1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/>
          <a:p>
            <a:pPr algn="r"/>
            <a:r>
              <a:rPr lang="en-US" sz="4800" b="0" dirty="0"/>
              <a:t>PMF</a:t>
            </a:r>
          </a:p>
        </p:txBody>
      </p:sp>
    </p:spTree>
    <p:extLst>
      <p:ext uri="{BB962C8B-B14F-4D97-AF65-F5344CB8AC3E}">
        <p14:creationId xmlns:p14="http://schemas.microsoft.com/office/powerpoint/2010/main" val="4159895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C28B12-85FE-7616-28FA-25574A017F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FFFB4CFC-8562-A9BB-A2BE-ED4CB6060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271" y="937255"/>
            <a:ext cx="9235458" cy="498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702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4F8608-4049-A257-EBF1-634AB42877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2A8FFE-CDEB-C0D6-F93E-7C1E1D336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/>
          <a:p>
            <a:pPr algn="r"/>
            <a:r>
              <a:rPr lang="en-US" dirty="0"/>
              <a:t>CDF</a:t>
            </a:r>
            <a:endParaRPr lang="en-US" sz="4800" b="0" dirty="0"/>
          </a:p>
        </p:txBody>
      </p:sp>
    </p:spTree>
    <p:extLst>
      <p:ext uri="{BB962C8B-B14F-4D97-AF65-F5344CB8AC3E}">
        <p14:creationId xmlns:p14="http://schemas.microsoft.com/office/powerpoint/2010/main" val="2744903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5FC86D-471D-823D-D1E0-20EFD6CCA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graph showing the difference between a number of different types of data&#10;&#10;AI-generated content may be incorrect.">
            <a:extLst>
              <a:ext uri="{FF2B5EF4-FFF2-40B4-BE49-F238E27FC236}">
                <a16:creationId xmlns:a16="http://schemas.microsoft.com/office/drawing/2014/main" id="{C7588B4D-CFEA-6EF1-929B-2702DE643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419" y="937255"/>
            <a:ext cx="9153162" cy="498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526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E4E6C7-48E2-880A-5EB8-37D0C8ACF7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3BA75CE-F23B-57D4-56FF-AEEB9C69D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/>
          <a:p>
            <a:pPr algn="r"/>
            <a:r>
              <a:rPr lang="en-US" sz="4800" b="0" dirty="0"/>
              <a:t>Analytical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2888974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6C7B-D29F-368C-FEEC-CDFA125F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67" y="914400"/>
            <a:ext cx="5641848" cy="5029200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D6FB95E-6987-A57C-3663-3FD6F6FAC2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8100788"/>
              </p:ext>
            </p:extLst>
          </p:nvPr>
        </p:nvGraphicFramePr>
        <p:xfrm>
          <a:off x="2924289" y="1143000"/>
          <a:ext cx="4190999" cy="5201815"/>
        </p:xfrm>
        <a:graphic>
          <a:graphicData uri="http://schemas.openxmlformats.org/drawingml/2006/table">
            <a:tbl>
              <a:tblPr firstRow="1" bandRow="1"/>
              <a:tblGrid>
                <a:gridCol w="4190999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119596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latin typeface="+mn-lt"/>
                          <a:cs typeface="Gill Sans Light" panose="020B0302020104020203" pitchFamily="34" charset="-79"/>
                        </a:rPr>
                        <a:t>INTRODUCTION</a:t>
                      </a:r>
                    </a:p>
                    <a:p>
                      <a:pPr algn="r"/>
                      <a:r>
                        <a:rPr lang="en-US" sz="2400" b="0" dirty="0">
                          <a:latin typeface="+mj-lt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984973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/>
                        <a:t>HISTOGRAMS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1195963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/>
                        <a:t>MEAN, MEDIAN, MODE, SPREAD AND TAILS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964872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/>
                        <a:t>PMF</a:t>
                      </a:r>
                      <a:endParaRPr lang="en-US" sz="2400" b="0" dirty="0">
                        <a:latin typeface="+mn-lt"/>
                        <a:cs typeface="Gill Sans Light" panose="020B0302020104020203" pitchFamily="34" charset="-79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15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86004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/>
                        <a:t>CDF</a:t>
                      </a:r>
                      <a:endParaRPr lang="en-US" sz="2400" b="0" dirty="0">
                        <a:latin typeface="+mn-lt"/>
                        <a:cs typeface="Gill Sans Light" panose="020B0302020104020203" pitchFamily="34" charset="-79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AF970144-71C2-FD45-CE6A-A47464969A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9900622"/>
              </p:ext>
            </p:extLst>
          </p:nvPr>
        </p:nvGraphicFramePr>
        <p:xfrm>
          <a:off x="7115288" y="1143000"/>
          <a:ext cx="4190999" cy="5201815"/>
        </p:xfrm>
        <a:graphic>
          <a:graphicData uri="http://schemas.openxmlformats.org/drawingml/2006/table">
            <a:tbl>
              <a:tblPr firstRow="1" bandRow="1"/>
              <a:tblGrid>
                <a:gridCol w="4190999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119596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Gill Sans Light" panose="020B0302020104020203" pitchFamily="34" charset="-79"/>
                        </a:rPr>
                        <a:t>ANALYTICAL DISTRIBUTION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19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984973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/>
                        <a:t>SCATTER PLOTS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1195963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/>
                        <a:t>HYPOTHESIS TEST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964872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/>
                        <a:t>REGRESSION ANALYSIS</a:t>
                      </a:r>
                      <a:endParaRPr lang="en-US" sz="2400" b="0" dirty="0">
                        <a:latin typeface="+mn-lt"/>
                        <a:cs typeface="Gill Sans Light" panose="020B0302020104020203" pitchFamily="34" charset="-79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26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86004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THANK YOU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478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aph with a blue line&#10;&#10;AI-generated content may be incorrect.">
            <a:extLst>
              <a:ext uri="{FF2B5EF4-FFF2-40B4-BE49-F238E27FC236}">
                <a16:creationId xmlns:a16="http://schemas.microsoft.com/office/drawing/2014/main" id="{D5D81114-1349-5516-0B78-E8491A14A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123" y="937255"/>
            <a:ext cx="9317754" cy="498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0336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F3794E-69BE-25A6-071E-7222EE2B0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B395BD7-57D1-E0BD-AD1F-F9A54DA54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/>
          <a:p>
            <a:pPr algn="r"/>
            <a:r>
              <a:rPr lang="en-US" sz="4800" b="0" dirty="0"/>
              <a:t>Scatter Plots</a:t>
            </a:r>
          </a:p>
        </p:txBody>
      </p:sp>
    </p:spTree>
    <p:extLst>
      <p:ext uri="{BB962C8B-B14F-4D97-AF65-F5344CB8AC3E}">
        <p14:creationId xmlns:p14="http://schemas.microsoft.com/office/powerpoint/2010/main" val="14739509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A910F8-2C8F-10A1-C385-BF0F0A1B2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game&#10;&#10;AI-generated content may be incorrect.">
            <a:extLst>
              <a:ext uri="{FF2B5EF4-FFF2-40B4-BE49-F238E27FC236}">
                <a16:creationId xmlns:a16="http://schemas.microsoft.com/office/drawing/2014/main" id="{530AD858-6F52-14FD-6B16-5B3595A33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131" y="937255"/>
            <a:ext cx="9189738" cy="498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0811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with many colored dots&#10;&#10;AI-generated content may be incorrect.">
            <a:extLst>
              <a:ext uri="{FF2B5EF4-FFF2-40B4-BE49-F238E27FC236}">
                <a16:creationId xmlns:a16="http://schemas.microsoft.com/office/drawing/2014/main" id="{C9BE2A1E-99D9-6A39-4957-76BE0A2CE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405" y="429762"/>
            <a:ext cx="7123190" cy="599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3256B1-F588-61C3-2B45-B74AD7299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9895BDF-9ECD-60C7-61AD-E0F38B3DD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/>
          <a:p>
            <a:pPr algn="r"/>
            <a:r>
              <a:rPr lang="en-US" sz="4800" b="0" dirty="0"/>
              <a:t>Hypothesis Test</a:t>
            </a:r>
          </a:p>
        </p:txBody>
      </p:sp>
    </p:spTree>
    <p:extLst>
      <p:ext uri="{BB962C8B-B14F-4D97-AF65-F5344CB8AC3E}">
        <p14:creationId xmlns:p14="http://schemas.microsoft.com/office/powerpoint/2010/main" val="18387467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49404F1-8E94-7D3D-71E2-A1A4B7CBC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648" y="2971800"/>
            <a:ext cx="10360152" cy="914400"/>
          </a:xfrm>
        </p:spPr>
        <p:txBody>
          <a:bodyPr/>
          <a:lstStyle/>
          <a:p>
            <a:r>
              <a:rPr lang="en-US" dirty="0"/>
              <a:t>T-statistic: 1.5506143905831495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P-value: 0.12626350091288374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5BAC3D-60A1-816B-5C79-2E8B6D980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1069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E80930-6A1F-5B85-F23C-F9110BCCF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9658BA5-5C3C-EFEF-4B93-BE1458D00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/>
          <a:p>
            <a:pPr algn="r"/>
            <a:r>
              <a:rPr lang="en-US" sz="4800" b="0" dirty="0"/>
              <a:t>Regression Analysis</a:t>
            </a:r>
          </a:p>
        </p:txBody>
      </p:sp>
    </p:spTree>
    <p:extLst>
      <p:ext uri="{BB962C8B-B14F-4D97-AF65-F5344CB8AC3E}">
        <p14:creationId xmlns:p14="http://schemas.microsoft.com/office/powerpoint/2010/main" val="13814142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12FDC-7484-2B3B-E496-144348256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0" name="Title 10">
            <a:extLst>
              <a:ext uri="{FF2B5EF4-FFF2-40B4-BE49-F238E27FC236}">
                <a16:creationId xmlns:a16="http://schemas.microsoft.com/office/drawing/2014/main" id="{02C0AF22-010D-139E-7FF2-6FDFA6B0BC01}"/>
              </a:ext>
            </a:extLst>
          </p:cNvPr>
          <p:cNvSpPr txBox="1">
            <a:spLocks/>
          </p:cNvSpPr>
          <p:nvPr/>
        </p:nvSpPr>
        <p:spPr>
          <a:xfrm>
            <a:off x="2921228" y="1698172"/>
            <a:ext cx="7501066" cy="49732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OLS Regression Results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==============================================================================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Dep. Variable: Total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Model: OLS </a:t>
            </a:r>
          </a:p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Method: Least Squares </a:t>
            </a:r>
          </a:p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Date: Sat, 01 Mar 2025 </a:t>
            </a:r>
          </a:p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Time: 20:54:52 </a:t>
            </a:r>
          </a:p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No. Observations: 800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Residuals: 798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Model: 1 </a:t>
            </a:r>
          </a:p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Covariance Type: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nonrobust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R-squared: 0.003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Adj. R-squared: 0.001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F-statistic: 2.042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Prob (F-statistic): 0.153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Log-Likelihood: -4963.4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AIC: 9931</a:t>
            </a:r>
          </a:p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BIC: 9940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==============================================================================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coef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	std err 	t 	P&gt;|t| 	[0.025 	0.975]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------------------------------------------------------------------------------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const 	433.5053 	4.383 	98.897 	0.000 	424.901 	442.110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Fire_Type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	24.5716 	17.193 	1.429 	0.153 	-9.178 	58.321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==============================================================================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Omnibus: 17.895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Prob(Omnibus): 0.000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Skew: 0.159 </a:t>
            </a:r>
          </a:p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Kurtosis: 2.499 </a:t>
            </a:r>
          </a:p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Durbin-Watson: 1.574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Jarque-Bera (JB): 11.726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Prob(JB): 0.00280</a:t>
            </a:r>
            <a:endParaRPr lang="en-US" altLang="en-US" sz="1200" dirty="0"/>
          </a:p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Cond. No. 4.07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==============================================================================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483489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6DCC38C-603B-CCD0-2914-0BBCD4F4F74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/>
          <a:lstStyle/>
          <a:p>
            <a:r>
              <a:rPr lang="en-US" dirty="0"/>
              <a:t>Nicholas Rodriguez</a:t>
            </a:r>
          </a:p>
          <a:p>
            <a:r>
              <a:rPr lang="en-US" dirty="0"/>
              <a:t>DSC 530 T301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D215F-33D6-A08E-910B-3D0BBCD33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853157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5E35B-8CC1-E227-7F13-6D0009879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2E0AC-75FE-8D8E-EBE4-77B81FA70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Do Fire Type Pokémon have higher stats compared to other Pokémon types?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68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EE45-3924-5A20-4FDE-7EA6BBEB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5641848" cy="50292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0" dirty="0">
                <a:latin typeface="+mn-lt"/>
                <a:cs typeface="Gill Sans Light" panose="020B0302020104020203" pitchFamily="34" charset="-79"/>
              </a:rPr>
              <a:t>Variables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FFDA731-4BFA-F943-F84C-37FD70C4DE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233990" y="0"/>
            <a:ext cx="4958010" cy="6409785"/>
          </a:xfrm>
        </p:spPr>
        <p:txBody>
          <a:bodyPr/>
          <a:lstStyle/>
          <a:p>
            <a:r>
              <a:rPr lang="en-US" b="1" dirty="0"/>
              <a:t>Total</a:t>
            </a:r>
            <a:r>
              <a:rPr lang="en-US" dirty="0"/>
              <a:t>: the attribute total of a particular Pokémon. For example, Bulbasaur, Pokémon # 1, the one that started it all, has a Total of 318. This means Bulbasaur's 45 Health Points (HP), 49 Attack, 49 Defense, 65 Special Attack (Sp. </a:t>
            </a:r>
            <a:r>
              <a:rPr lang="en-US" dirty="0" err="1"/>
              <a:t>Atk</a:t>
            </a:r>
            <a:r>
              <a:rPr lang="en-US" dirty="0"/>
              <a:t>.),65 Special Defense (Sp. Def)., and 45 Speed are all added together to equal their 318 Total or attribute total. </a:t>
            </a:r>
          </a:p>
          <a:p>
            <a:endParaRPr lang="en-US" dirty="0"/>
          </a:p>
          <a:p>
            <a:r>
              <a:rPr lang="en-US" b="1" dirty="0"/>
              <a:t>HP</a:t>
            </a:r>
            <a:r>
              <a:rPr lang="en-US" dirty="0"/>
              <a:t> (Health Points):   how much damage from Attack a Pokémon can take before fainting and becoming unable to battle</a:t>
            </a:r>
          </a:p>
          <a:p>
            <a:endParaRPr lang="en-US" dirty="0"/>
          </a:p>
          <a:p>
            <a:r>
              <a:rPr lang="en-US" b="1" dirty="0"/>
              <a:t>Attack</a:t>
            </a:r>
            <a:r>
              <a:rPr lang="en-US" dirty="0"/>
              <a:t>: the power of a Pokémon attack</a:t>
            </a:r>
          </a:p>
          <a:p>
            <a:endParaRPr lang="en-US" dirty="0"/>
          </a:p>
          <a:p>
            <a:r>
              <a:rPr lang="en-US" b="1" dirty="0"/>
              <a:t>Defense</a:t>
            </a:r>
            <a:r>
              <a:rPr lang="en-US" dirty="0"/>
              <a:t>: Reduces attack by this attribute amount.</a:t>
            </a:r>
          </a:p>
          <a:p>
            <a:endParaRPr lang="en-US" dirty="0"/>
          </a:p>
          <a:p>
            <a:r>
              <a:rPr lang="en-US" b="1" dirty="0"/>
              <a:t>Speed</a:t>
            </a:r>
            <a:r>
              <a:rPr lang="en-US" dirty="0"/>
              <a:t>: Order in which Pokémon will attack</a:t>
            </a:r>
          </a:p>
          <a:p>
            <a:endParaRPr lang="en-US" dirty="0"/>
          </a:p>
          <a:p>
            <a:r>
              <a:rPr lang="en-US" b="1" dirty="0"/>
              <a:t>Legendary</a:t>
            </a:r>
            <a:r>
              <a:rPr lang="en-US" dirty="0"/>
              <a:t>: One of a kind Pokémon</a:t>
            </a:r>
          </a:p>
        </p:txBody>
      </p:sp>
    </p:spTree>
    <p:extLst>
      <p:ext uri="{BB962C8B-B14F-4D97-AF65-F5344CB8AC3E}">
        <p14:creationId xmlns:p14="http://schemas.microsoft.com/office/powerpoint/2010/main" val="2222324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/>
          <a:p>
            <a:r>
              <a:rPr lang="en-US" dirty="0"/>
              <a:t>Histograms</a:t>
            </a:r>
          </a:p>
        </p:txBody>
      </p:sp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B1B332-CD65-F2C8-A8F0-D3EB8A50B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different colored columns&#10;&#10;AI-generated content may be incorrect.">
            <a:extLst>
              <a:ext uri="{FF2B5EF4-FFF2-40B4-BE49-F238E27FC236}">
                <a16:creationId xmlns:a16="http://schemas.microsoft.com/office/drawing/2014/main" id="{62ACA6F7-E0CD-614A-EAAC-4579E175E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123" y="937255"/>
            <a:ext cx="9317754" cy="498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834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F155A8-1E81-197A-648F-71C97A8013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graph&#10;&#10;AI-generated content may be incorrect.">
            <a:extLst>
              <a:ext uri="{FF2B5EF4-FFF2-40B4-BE49-F238E27FC236}">
                <a16:creationId xmlns:a16="http://schemas.microsoft.com/office/drawing/2014/main" id="{428C531A-86DA-912C-334A-3BBB417C0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123" y="937255"/>
            <a:ext cx="9317754" cy="498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701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a graph of a person&#10;&#10;AI-generated content may be incorrect.">
            <a:extLst>
              <a:ext uri="{FF2B5EF4-FFF2-40B4-BE49-F238E27FC236}">
                <a16:creationId xmlns:a16="http://schemas.microsoft.com/office/drawing/2014/main" id="{DA8646E6-A94C-00D8-640B-4E7E6D9748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2385" y="1059050"/>
            <a:ext cx="9567229" cy="5072120"/>
          </a:xfrm>
        </p:spPr>
      </p:pic>
    </p:spTree>
    <p:extLst>
      <p:ext uri="{BB962C8B-B14F-4D97-AF65-F5344CB8AC3E}">
        <p14:creationId xmlns:p14="http://schemas.microsoft.com/office/powerpoint/2010/main" val="12392730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{C2009552-EB4D-437D-9A9D-FF468ABBC73D}tf11964407_win32</Template>
  <TotalTime>735</TotalTime>
  <Words>818</Words>
  <Application>Microsoft Office PowerPoint</Application>
  <PresentationFormat>Widescreen</PresentationFormat>
  <Paragraphs>109</Paragraphs>
  <Slides>28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Courier New</vt:lpstr>
      <vt:lpstr>Gill Sans Nova Light</vt:lpstr>
      <vt:lpstr>Sagona Book</vt:lpstr>
      <vt:lpstr>Custom</vt:lpstr>
      <vt:lpstr>DSC 530 Final Project</vt:lpstr>
      <vt:lpstr>Outline</vt:lpstr>
      <vt:lpstr>Introduction</vt:lpstr>
      <vt:lpstr>Statistical Question</vt:lpstr>
      <vt:lpstr>Variables</vt:lpstr>
      <vt:lpstr>Histograms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Mean, Median, Mode, Spread and Tails</vt:lpstr>
      <vt:lpstr>PowerPoint Presentation</vt:lpstr>
      <vt:lpstr>PMF</vt:lpstr>
      <vt:lpstr>PowerPoint Presentation</vt:lpstr>
      <vt:lpstr>CDF</vt:lpstr>
      <vt:lpstr>PowerPoint Presentation</vt:lpstr>
      <vt:lpstr>Analytical Distribution</vt:lpstr>
      <vt:lpstr>PowerPoint Presentation</vt:lpstr>
      <vt:lpstr>Scatter Plots</vt:lpstr>
      <vt:lpstr>PowerPoint Presentation</vt:lpstr>
      <vt:lpstr>PowerPoint Presentation</vt:lpstr>
      <vt:lpstr>Hypothesis Test</vt:lpstr>
      <vt:lpstr>T-statistic: 1.5506143905831495  P-value: 0.12626350091288374</vt:lpstr>
      <vt:lpstr>Regression Analysis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Nicholas Rodriguez</dc:creator>
  <cp:lastModifiedBy>Nicholas Rodriguez</cp:lastModifiedBy>
  <cp:revision>29</cp:revision>
  <dcterms:created xsi:type="dcterms:W3CDTF">2025-03-01T15:35:23Z</dcterms:created>
  <dcterms:modified xsi:type="dcterms:W3CDTF">2025-03-02T03:51:15Z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