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4"/>
  </p:notesMasterIdLst>
  <p:sldIdLst>
    <p:sldId id="264" r:id="rId2"/>
    <p:sldId id="419" r:id="rId3"/>
    <p:sldId id="420" r:id="rId4"/>
    <p:sldId id="421" r:id="rId5"/>
    <p:sldId id="381" r:id="rId6"/>
    <p:sldId id="382" r:id="rId7"/>
    <p:sldId id="383" r:id="rId8"/>
    <p:sldId id="423" r:id="rId9"/>
    <p:sldId id="405" r:id="rId10"/>
    <p:sldId id="364" r:id="rId11"/>
    <p:sldId id="365" r:id="rId12"/>
    <p:sldId id="366" r:id="rId13"/>
    <p:sldId id="367" r:id="rId14"/>
    <p:sldId id="368" r:id="rId15"/>
    <p:sldId id="369" r:id="rId16"/>
    <p:sldId id="370" r:id="rId17"/>
    <p:sldId id="459" r:id="rId18"/>
    <p:sldId id="462" r:id="rId19"/>
    <p:sldId id="463" r:id="rId20"/>
    <p:sldId id="464" r:id="rId21"/>
    <p:sldId id="371" r:id="rId22"/>
    <p:sldId id="372" r:id="rId23"/>
    <p:sldId id="373" r:id="rId24"/>
    <p:sldId id="374" r:id="rId25"/>
    <p:sldId id="375" r:id="rId26"/>
    <p:sldId id="376" r:id="rId27"/>
    <p:sldId id="377" r:id="rId28"/>
    <p:sldId id="465" r:id="rId29"/>
    <p:sldId id="466" r:id="rId30"/>
    <p:sldId id="380" r:id="rId31"/>
    <p:sldId id="406" r:id="rId32"/>
    <p:sldId id="407" r:id="rId33"/>
    <p:sldId id="408" r:id="rId34"/>
    <p:sldId id="409" r:id="rId35"/>
    <p:sldId id="410" r:id="rId36"/>
    <p:sldId id="411" r:id="rId37"/>
    <p:sldId id="412" r:id="rId38"/>
    <p:sldId id="413" r:id="rId39"/>
    <p:sldId id="414" r:id="rId40"/>
    <p:sldId id="415" r:id="rId41"/>
    <p:sldId id="416" r:id="rId42"/>
    <p:sldId id="417" r:id="rId43"/>
    <p:sldId id="418" r:id="rId44"/>
    <p:sldId id="347" r:id="rId45"/>
    <p:sldId id="422" r:id="rId46"/>
    <p:sldId id="424" r:id="rId47"/>
    <p:sldId id="471" r:id="rId48"/>
    <p:sldId id="425" r:id="rId49"/>
    <p:sldId id="468" r:id="rId50"/>
    <p:sldId id="467" r:id="rId51"/>
    <p:sldId id="472" r:id="rId52"/>
    <p:sldId id="469" r:id="rId53"/>
    <p:sldId id="470" r:id="rId54"/>
    <p:sldId id="426" r:id="rId55"/>
    <p:sldId id="427" r:id="rId56"/>
    <p:sldId id="428" r:id="rId57"/>
    <p:sldId id="429" r:id="rId58"/>
    <p:sldId id="430" r:id="rId59"/>
    <p:sldId id="431" r:id="rId60"/>
    <p:sldId id="432" r:id="rId61"/>
    <p:sldId id="474" r:id="rId62"/>
    <p:sldId id="475" r:id="rId63"/>
    <p:sldId id="476" r:id="rId64"/>
    <p:sldId id="460" r:id="rId65"/>
    <p:sldId id="461" r:id="rId66"/>
    <p:sldId id="473" r:id="rId67"/>
    <p:sldId id="433" r:id="rId68"/>
    <p:sldId id="435" r:id="rId69"/>
    <p:sldId id="436" r:id="rId70"/>
    <p:sldId id="437" r:id="rId71"/>
    <p:sldId id="438" r:id="rId72"/>
    <p:sldId id="439" r:id="rId73"/>
    <p:sldId id="440" r:id="rId74"/>
    <p:sldId id="441" r:id="rId75"/>
    <p:sldId id="442" r:id="rId76"/>
    <p:sldId id="443" r:id="rId77"/>
    <p:sldId id="444" r:id="rId78"/>
    <p:sldId id="445" r:id="rId79"/>
    <p:sldId id="477" r:id="rId80"/>
    <p:sldId id="446" r:id="rId81"/>
    <p:sldId id="454" r:id="rId82"/>
    <p:sldId id="447" r:id="rId83"/>
    <p:sldId id="448" r:id="rId84"/>
    <p:sldId id="449" r:id="rId85"/>
    <p:sldId id="453" r:id="rId86"/>
    <p:sldId id="450" r:id="rId87"/>
    <p:sldId id="452" r:id="rId88"/>
    <p:sldId id="451" r:id="rId89"/>
    <p:sldId id="455" r:id="rId90"/>
    <p:sldId id="456" r:id="rId91"/>
    <p:sldId id="457" r:id="rId92"/>
    <p:sldId id="458" r:id="rId93"/>
  </p:sldIdLst>
  <p:sldSz cx="9144000" cy="6858000" type="screen4x3"/>
  <p:notesSz cx="6858000" cy="9144000"/>
  <p:custDataLst>
    <p:tags r:id="rId9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CC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85" autoAdjust="0"/>
    <p:restoredTop sz="91438" autoAdjust="0"/>
  </p:normalViewPr>
  <p:slideViewPr>
    <p:cSldViewPr>
      <p:cViewPr varScale="1">
        <p:scale>
          <a:sx n="71" d="100"/>
          <a:sy n="71" d="100"/>
        </p:scale>
        <p:origin x="234"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41E28F-D530-47A3-8AFE-509AE3CC353E}" type="datetimeFigureOut">
              <a:rPr lang="en-US" smtClean="0"/>
              <a:pPr/>
              <a:t>1/31/2014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905491B-AF3E-46D0-90BE-BF4AB8C66DE4}" type="slidenum">
              <a:rPr lang="en-US" smtClean="0"/>
              <a:pPr/>
              <a:t>‹#›</a:t>
            </a:fld>
            <a:endParaRPr lang="en-US"/>
          </a:p>
        </p:txBody>
      </p:sp>
    </p:spTree>
    <p:extLst>
      <p:ext uri="{BB962C8B-B14F-4D97-AF65-F5344CB8AC3E}">
        <p14:creationId xmlns:p14="http://schemas.microsoft.com/office/powerpoint/2010/main" val="2845667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a:t>
            </a:fld>
            <a:endParaRPr lang="en-US"/>
          </a:p>
        </p:txBody>
      </p:sp>
    </p:spTree>
    <p:extLst>
      <p:ext uri="{BB962C8B-B14F-4D97-AF65-F5344CB8AC3E}">
        <p14:creationId xmlns:p14="http://schemas.microsoft.com/office/powerpoint/2010/main" val="405420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CS:</a:t>
            </a:r>
            <a:r>
              <a:rPr lang="en-US" baseline="0" dirty="0" smtClean="0"/>
              <a:t> build systems, e.g., find highest GPA, sorting alg., done</a:t>
            </a:r>
          </a:p>
          <a:p>
            <a:r>
              <a:rPr lang="en-US" baseline="0" dirty="0" smtClean="0"/>
              <a:t>Econ: where does input come from? GPA is reported by someone – teacher, student, etc.  if reports are false, might fail to find highest GPA, economics describes behavior</a:t>
            </a:r>
          </a:p>
        </p:txBody>
      </p:sp>
      <p:sp>
        <p:nvSpPr>
          <p:cNvPr id="4" name="Slide Number Placeholder 3"/>
          <p:cNvSpPr>
            <a:spLocks noGrp="1"/>
          </p:cNvSpPr>
          <p:nvPr>
            <p:ph type="sldNum" sz="quarter" idx="10"/>
          </p:nvPr>
        </p:nvSpPr>
        <p:spPr/>
        <p:txBody>
          <a:bodyPr/>
          <a:lstStyle/>
          <a:p>
            <a:fld id="{E905491B-AF3E-46D0-90BE-BF4AB8C66DE4}" type="slidenum">
              <a:rPr lang="en-US" smtClean="0"/>
              <a:pPr/>
              <a:t>14</a:t>
            </a:fld>
            <a:endParaRPr lang="en-US"/>
          </a:p>
        </p:txBody>
      </p:sp>
    </p:spTree>
    <p:extLst>
      <p:ext uri="{BB962C8B-B14F-4D97-AF65-F5344CB8AC3E}">
        <p14:creationId xmlns:p14="http://schemas.microsoft.com/office/powerpoint/2010/main" val="3757563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15</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sz="1200" b="0" i="0" u="none" kern="1200" dirty="0" smtClean="0">
                <a:solidFill>
                  <a:schemeClr val="tx1"/>
                </a:solidFill>
                <a:effectLst/>
                <a:latin typeface="+mn-lt"/>
                <a:ea typeface="+mn-ea"/>
                <a:cs typeface="+mn-cs"/>
              </a:rPr>
              <a:t>Milk production at a dairy farm was low, so the farmer wrote to the local university, asking for help from academia. A multidisciplinary team of professors was assembled, headed by a theoretical physicist, and two weeks of intensive on-site investigation took place. The scholars then returned to the university, notebooks crammed with data, where the task of writing the report was left to the team leader. Shortly thereafter the physicist returned to the farm, saying to the farmer "I have the solution, but it only works in the case of spherical cows in a vacuum."</a:t>
            </a:r>
            <a:endParaRPr lang="en-US" u="none" dirty="0">
              <a:solidFill>
                <a:schemeClr val="tx1"/>
              </a:solidFill>
            </a:endParaRPr>
          </a:p>
        </p:txBody>
      </p:sp>
    </p:spTree>
    <p:extLst>
      <p:ext uri="{BB962C8B-B14F-4D97-AF65-F5344CB8AC3E}">
        <p14:creationId xmlns:p14="http://schemas.microsoft.com/office/powerpoint/2010/main" val="1562393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16</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dirty="0" smtClean="0"/>
              <a:t>every</a:t>
            </a:r>
            <a:r>
              <a:rPr lang="en-US" baseline="0" dirty="0" smtClean="0"/>
              <a:t> field has a big lie:</a:t>
            </a:r>
          </a:p>
          <a:p>
            <a:r>
              <a:rPr lang="en-US" baseline="0" dirty="0" smtClean="0"/>
              <a:t>- </a:t>
            </a:r>
            <a:r>
              <a:rPr lang="en-US" baseline="0" dirty="0" err="1" smtClean="0"/>
              <a:t>cs</a:t>
            </a:r>
            <a:r>
              <a:rPr lang="en-US" baseline="0" dirty="0" smtClean="0"/>
              <a:t>: P not= NP, can’t solve NP-hard problems</a:t>
            </a:r>
            <a:endParaRPr lang="en-US" dirty="0"/>
          </a:p>
        </p:txBody>
      </p:sp>
    </p:spTree>
    <p:extLst>
      <p:ext uri="{BB962C8B-B14F-4D97-AF65-F5344CB8AC3E}">
        <p14:creationId xmlns:p14="http://schemas.microsoft.com/office/powerpoint/2010/main" val="802226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17</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4360680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18</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070836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19</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dirty="0" smtClean="0"/>
              <a:t>48!</a:t>
            </a:r>
            <a:r>
              <a:rPr lang="en-US" baseline="0" dirty="0" smtClean="0"/>
              <a:t> = 62-digit #. If computers could process each route in time it takes light to cross width of smallest atom, would still take 10 trillion times current age of universe</a:t>
            </a:r>
            <a:endParaRPr lang="en-US" dirty="0"/>
          </a:p>
        </p:txBody>
      </p:sp>
    </p:spTree>
    <p:extLst>
      <p:ext uri="{BB962C8B-B14F-4D97-AF65-F5344CB8AC3E}">
        <p14:creationId xmlns:p14="http://schemas.microsoft.com/office/powerpoint/2010/main" val="2541630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20</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r>
              <a:rPr lang="en-US" dirty="0" smtClean="0"/>
              <a:t>Bin packing as another example of np-hard problems we “solve” (this time </a:t>
            </a:r>
            <a:r>
              <a:rPr lang="en-US" smtClean="0"/>
              <a:t>by approximation)</a:t>
            </a:r>
            <a:endParaRPr lang="en-US" dirty="0"/>
          </a:p>
        </p:txBody>
      </p:sp>
    </p:spTree>
    <p:extLst>
      <p:ext uri="{BB962C8B-B14F-4D97-AF65-F5344CB8AC3E}">
        <p14:creationId xmlns:p14="http://schemas.microsoft.com/office/powerpoint/2010/main" val="652091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E79E5-43FF-42D4-B957-A2CAB0ED101A}" type="slidenum">
              <a:rPr lang="en-US"/>
              <a:pPr/>
              <a:t>21</a:t>
            </a:fld>
            <a:endParaRPr lang="en-US"/>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6063015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5FC1B7-703D-4226-B96B-61A1F0FB15EF}" type="slidenum">
              <a:rPr lang="en-US"/>
              <a:pPr/>
              <a:t>25</a:t>
            </a:fld>
            <a:endParaRPr lang="en-US"/>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r>
              <a:rPr lang="en-US"/>
              <a:t>Continue examples of eBay, commuting, talk about first two questions, descriptive, last prescriptive, answering each question poses significant practical and theoretical challenges</a:t>
            </a:r>
          </a:p>
        </p:txBody>
      </p:sp>
    </p:spTree>
    <p:extLst>
      <p:ext uri="{BB962C8B-B14F-4D97-AF65-F5344CB8AC3E}">
        <p14:creationId xmlns:p14="http://schemas.microsoft.com/office/powerpoint/2010/main" val="10848629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26</a:t>
            </a:fld>
            <a:endParaRPr lang="en-US"/>
          </a:p>
        </p:txBody>
      </p:sp>
    </p:spTree>
    <p:extLst>
      <p:ext uri="{BB962C8B-B14F-4D97-AF65-F5344CB8AC3E}">
        <p14:creationId xmlns:p14="http://schemas.microsoft.com/office/powerpoint/2010/main" val="15840512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a:t>
            </a:fld>
            <a:endParaRPr lang="en-US"/>
          </a:p>
        </p:txBody>
      </p:sp>
    </p:spTree>
    <p:extLst>
      <p:ext uri="{BB962C8B-B14F-4D97-AF65-F5344CB8AC3E}">
        <p14:creationId xmlns:p14="http://schemas.microsoft.com/office/powerpoint/2010/main" val="19232424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27</a:t>
            </a:fld>
            <a:endParaRPr lang="en-US"/>
          </a:p>
        </p:txBody>
      </p:sp>
    </p:spTree>
    <p:extLst>
      <p:ext uri="{BB962C8B-B14F-4D97-AF65-F5344CB8AC3E}">
        <p14:creationId xmlns:p14="http://schemas.microsoft.com/office/powerpoint/2010/main" val="34082211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28</a:t>
            </a:fld>
            <a:endParaRPr lang="en-US"/>
          </a:p>
        </p:txBody>
      </p:sp>
    </p:spTree>
    <p:extLst>
      <p:ext uri="{BB962C8B-B14F-4D97-AF65-F5344CB8AC3E}">
        <p14:creationId xmlns:p14="http://schemas.microsoft.com/office/powerpoint/2010/main" val="15467806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29</a:t>
            </a:fld>
            <a:endParaRPr lang="en-US"/>
          </a:p>
        </p:txBody>
      </p:sp>
    </p:spTree>
    <p:extLst>
      <p:ext uri="{BB962C8B-B14F-4D97-AF65-F5344CB8AC3E}">
        <p14:creationId xmlns:p14="http://schemas.microsoft.com/office/powerpoint/2010/main" val="26492069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Asset: FCC,</a:t>
            </a:r>
            <a:r>
              <a:rPr lang="en-US" baseline="0" dirty="0" smtClean="0"/>
              <a:t> which bundles of spectra, and spectra or towers</a:t>
            </a:r>
          </a:p>
          <a:p>
            <a:pPr marL="228600" indent="-228600">
              <a:buAutoNum type="arabicPeriod"/>
            </a:pPr>
            <a:r>
              <a:rPr lang="en-US" baseline="0" dirty="0" smtClean="0"/>
              <a:t>Contracts: price discrimination, cadet branch length of service</a:t>
            </a:r>
          </a:p>
          <a:p>
            <a:pPr marL="228600" indent="-228600">
              <a:buAutoNum type="arabicPeriod"/>
            </a:pPr>
            <a:r>
              <a:rPr lang="en-US" baseline="0" dirty="0" smtClean="0"/>
              <a:t>Medium: kidney exchange, money outlawed, kidney for kidney, what about kidney for liver</a:t>
            </a:r>
          </a:p>
          <a:p>
            <a:pPr marL="228600" indent="-228600">
              <a:buAutoNum type="arabicPeriod"/>
            </a:pPr>
            <a:r>
              <a:rPr lang="en-US" baseline="0" dirty="0" smtClean="0"/>
              <a:t>Performance: NRMP, stability or wages, and wages compared to what status quo</a:t>
            </a:r>
          </a:p>
          <a:p>
            <a:pPr marL="228600" indent="-228600">
              <a:buAutoNum type="arabicPeriod"/>
            </a:pPr>
            <a:r>
              <a:rPr lang="en-US" baseline="0" dirty="0" smtClean="0"/>
              <a:t>Need: many markets product of evolution rather than intelligent design, why do we need design, is there some externality that is hard to price w/out coordination?  E.g., electricity markets and carbon emissions</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30</a:t>
            </a:fld>
            <a:endParaRPr lang="en-US"/>
          </a:p>
        </p:txBody>
      </p:sp>
    </p:spTree>
    <p:extLst>
      <p:ext uri="{BB962C8B-B14F-4D97-AF65-F5344CB8AC3E}">
        <p14:creationId xmlns:p14="http://schemas.microsoft.com/office/powerpoint/2010/main" val="1890397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Thickness guaranteed,</a:t>
            </a:r>
            <a:r>
              <a:rPr lang="en-US" baseline="0" dirty="0" smtClean="0"/>
              <a:t> congestion in process of mailing offers/acceptances in NYC giving 30,000 unassigned (compared to 3,000 after the clearinghouse); strategy in </a:t>
            </a:r>
            <a:r>
              <a:rPr lang="en-US" baseline="0" dirty="0" err="1" smtClean="0"/>
              <a:t>boston</a:t>
            </a:r>
            <a:r>
              <a:rPr lang="en-US" baseline="0" dirty="0" smtClean="0"/>
              <a:t> mechanism </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35</a:t>
            </a:fld>
            <a:endParaRPr lang="en-US"/>
          </a:p>
        </p:txBody>
      </p:sp>
    </p:spTree>
    <p:extLst>
      <p:ext uri="{BB962C8B-B14F-4D97-AF65-F5344CB8AC3E}">
        <p14:creationId xmlns:p14="http://schemas.microsoft.com/office/powerpoint/2010/main" val="36551597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Dominant strategy</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36</a:t>
            </a:fld>
            <a:endParaRPr lang="en-US"/>
          </a:p>
        </p:txBody>
      </p:sp>
    </p:spTree>
    <p:extLst>
      <p:ext uri="{BB962C8B-B14F-4D97-AF65-F5344CB8AC3E}">
        <p14:creationId xmlns:p14="http://schemas.microsoft.com/office/powerpoint/2010/main" val="23383209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unraveling</a:t>
            </a:r>
            <a:r>
              <a:rPr lang="en-US" baseline="0" dirty="0" smtClean="0"/>
              <a:t> </a:t>
            </a:r>
            <a:r>
              <a:rPr lang="en-US" dirty="0" smtClean="0"/>
              <a:t>inefficiency: offers</a:t>
            </a:r>
            <a:r>
              <a:rPr lang="en-US" baseline="0" dirty="0" smtClean="0"/>
              <a:t> by beginning of junior year, regulations ineffective until 1946 when AAMC forbid release of transcripts prior to summer before senior year, then time to respond to offer shrank (from 10 days, to 12 hours, to instantaneous)</a:t>
            </a:r>
          </a:p>
          <a:p>
            <a:pPr marL="171450" indent="-171450">
              <a:buFontTx/>
              <a:buChar char="-"/>
            </a:pPr>
            <a:r>
              <a:rPr lang="en-US" baseline="0" dirty="0" smtClean="0"/>
              <a:t>instability: pre-1950 lots of telephone traffic between agents reneging on previous commitments when better options found</a:t>
            </a:r>
          </a:p>
          <a:p>
            <a:pPr marL="171450" indent="-171450">
              <a:buFontTx/>
              <a:buChar char="-"/>
            </a:pPr>
            <a:r>
              <a:rPr lang="en-US" baseline="0" dirty="0" smtClean="0"/>
              <a:t>participation voluntary yet high, indicates outcome stable, no phone calls between agents trying to arrange outside deals</a:t>
            </a:r>
          </a:p>
          <a:p>
            <a:pPr marL="171450" indent="-171450">
              <a:buFontTx/>
              <a:buChar char="-"/>
            </a:pPr>
            <a:r>
              <a:rPr lang="en-US" baseline="0" dirty="0" smtClean="0"/>
              <a:t>couples: participation declined to 85% by mid-70s</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38</a:t>
            </a:fld>
            <a:endParaRPr lang="en-US"/>
          </a:p>
        </p:txBody>
      </p:sp>
    </p:spTree>
    <p:extLst>
      <p:ext uri="{BB962C8B-B14F-4D97-AF65-F5344CB8AC3E}">
        <p14:creationId xmlns:p14="http://schemas.microsoft.com/office/powerpoint/2010/main" val="3340550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Thickness: stability;</a:t>
            </a:r>
            <a:r>
              <a:rPr lang="en-US" baseline="0" dirty="0" smtClean="0"/>
              <a:t> congestion: computerized clearinghouse; strategically simple</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39</a:t>
            </a:fld>
            <a:endParaRPr lang="en-US"/>
          </a:p>
        </p:txBody>
      </p:sp>
    </p:spTree>
    <p:extLst>
      <p:ext uri="{BB962C8B-B14F-4D97-AF65-F5344CB8AC3E}">
        <p14:creationId xmlns:p14="http://schemas.microsoft.com/office/powerpoint/2010/main" val="39053429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for transplant, need blood and tissue compatibility, 0/1 thing</a:t>
            </a:r>
          </a:p>
          <a:p>
            <a:r>
              <a:rPr lang="en-US" dirty="0" smtClean="0"/>
              <a:t>Repugnance</a:t>
            </a:r>
            <a:r>
              <a:rPr lang="en-US" baseline="0" dirty="0" smtClean="0"/>
              <a:t> of money</a:t>
            </a:r>
          </a:p>
        </p:txBody>
      </p:sp>
      <p:sp>
        <p:nvSpPr>
          <p:cNvPr id="4" name="Slide Number Placeholder 3"/>
          <p:cNvSpPr>
            <a:spLocks noGrp="1"/>
          </p:cNvSpPr>
          <p:nvPr>
            <p:ph type="sldNum" sz="quarter" idx="10"/>
          </p:nvPr>
        </p:nvSpPr>
        <p:spPr/>
        <p:txBody>
          <a:bodyPr/>
          <a:lstStyle/>
          <a:p>
            <a:fld id="{E905491B-AF3E-46D0-90BE-BF4AB8C66DE4}" type="slidenum">
              <a:rPr lang="en-US" smtClean="0"/>
              <a:pPr/>
              <a:t>41</a:t>
            </a:fld>
            <a:endParaRPr lang="en-US"/>
          </a:p>
        </p:txBody>
      </p:sp>
    </p:spTree>
    <p:extLst>
      <p:ext uri="{BB962C8B-B14F-4D97-AF65-F5344CB8AC3E}">
        <p14:creationId xmlns:p14="http://schemas.microsoft.com/office/powerpoint/2010/main" val="139283257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Thickness</a:t>
            </a:r>
            <a:r>
              <a:rPr lang="en-US" baseline="0" dirty="0" smtClean="0"/>
              <a:t> problems due to lack of national database and maybe constraints on payments</a:t>
            </a:r>
          </a:p>
          <a:p>
            <a:r>
              <a:rPr lang="en-US" baseline="0" dirty="0" smtClean="0"/>
              <a:t>Participation problems cause long cycles cause congestion; short cycles hurt thickness, also hospital incentives</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42</a:t>
            </a:fld>
            <a:endParaRPr lang="en-US"/>
          </a:p>
        </p:txBody>
      </p:sp>
    </p:spTree>
    <p:extLst>
      <p:ext uri="{BB962C8B-B14F-4D97-AF65-F5344CB8AC3E}">
        <p14:creationId xmlns:p14="http://schemas.microsoft.com/office/powerpoint/2010/main" val="2983478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Bundle pricing, complements, signaling</a:t>
            </a:r>
          </a:p>
          <a:p>
            <a:pPr marL="228600" indent="-228600">
              <a:buAutoNum type="arabicPeriod"/>
            </a:pPr>
            <a:r>
              <a:rPr lang="en-US" dirty="0" smtClean="0"/>
              <a:t>Social networks learning, segregation, prisoner’s dilemma</a:t>
            </a:r>
          </a:p>
          <a:p>
            <a:pPr marL="228600" indent="-228600">
              <a:buAutoNum type="arabicPeriod"/>
            </a:pPr>
            <a:r>
              <a:rPr lang="en-US" dirty="0" smtClean="0"/>
              <a:t>Partial</a:t>
            </a:r>
            <a:r>
              <a:rPr lang="en-US" baseline="0" dirty="0" smtClean="0"/>
              <a:t> information matching, socially stable matching</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3</a:t>
            </a:fld>
            <a:endParaRPr lang="en-US"/>
          </a:p>
        </p:txBody>
      </p:sp>
    </p:spTree>
    <p:extLst>
      <p:ext uri="{BB962C8B-B14F-4D97-AF65-F5344CB8AC3E}">
        <p14:creationId xmlns:p14="http://schemas.microsoft.com/office/powerpoint/2010/main" val="11863779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45</a:t>
            </a:fld>
            <a:endParaRPr lang="en-US"/>
          </a:p>
        </p:txBody>
      </p:sp>
    </p:spTree>
    <p:extLst>
      <p:ext uri="{BB962C8B-B14F-4D97-AF65-F5344CB8AC3E}">
        <p14:creationId xmlns:p14="http://schemas.microsoft.com/office/powerpoint/2010/main" val="3098386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46</a:t>
            </a:fld>
            <a:endParaRPr lang="en-US"/>
          </a:p>
        </p:txBody>
      </p:sp>
    </p:spTree>
    <p:extLst>
      <p:ext uri="{BB962C8B-B14F-4D97-AF65-F5344CB8AC3E}">
        <p14:creationId xmlns:p14="http://schemas.microsoft.com/office/powerpoint/2010/main" val="10872809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47</a:t>
            </a:fld>
            <a:endParaRPr lang="en-US"/>
          </a:p>
        </p:txBody>
      </p:sp>
    </p:spTree>
    <p:extLst>
      <p:ext uri="{BB962C8B-B14F-4D97-AF65-F5344CB8AC3E}">
        <p14:creationId xmlns:p14="http://schemas.microsoft.com/office/powerpoint/2010/main" val="8971101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48</a:t>
            </a:fld>
            <a:endParaRPr lang="en-US"/>
          </a:p>
        </p:txBody>
      </p:sp>
    </p:spTree>
    <p:extLst>
      <p:ext uri="{BB962C8B-B14F-4D97-AF65-F5344CB8AC3E}">
        <p14:creationId xmlns:p14="http://schemas.microsoft.com/office/powerpoint/2010/main" val="24475676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49</a:t>
            </a:fld>
            <a:endParaRPr lang="en-US"/>
          </a:p>
        </p:txBody>
      </p:sp>
    </p:spTree>
    <p:extLst>
      <p:ext uri="{BB962C8B-B14F-4D97-AF65-F5344CB8AC3E}">
        <p14:creationId xmlns:p14="http://schemas.microsoft.com/office/powerpoint/2010/main" val="409930485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50</a:t>
            </a:fld>
            <a:endParaRPr lang="en-US"/>
          </a:p>
        </p:txBody>
      </p:sp>
    </p:spTree>
    <p:extLst>
      <p:ext uri="{BB962C8B-B14F-4D97-AF65-F5344CB8AC3E}">
        <p14:creationId xmlns:p14="http://schemas.microsoft.com/office/powerpoint/2010/main" val="3569971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51</a:t>
            </a:fld>
            <a:endParaRPr lang="en-US"/>
          </a:p>
        </p:txBody>
      </p:sp>
    </p:spTree>
    <p:extLst>
      <p:ext uri="{BB962C8B-B14F-4D97-AF65-F5344CB8AC3E}">
        <p14:creationId xmlns:p14="http://schemas.microsoft.com/office/powerpoint/2010/main" val="15238628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52</a:t>
            </a:fld>
            <a:endParaRPr lang="en-US"/>
          </a:p>
        </p:txBody>
      </p:sp>
    </p:spTree>
    <p:extLst>
      <p:ext uri="{BB962C8B-B14F-4D97-AF65-F5344CB8AC3E}">
        <p14:creationId xmlns:p14="http://schemas.microsoft.com/office/powerpoint/2010/main" val="32095059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53</a:t>
            </a:fld>
            <a:endParaRPr lang="en-US"/>
          </a:p>
        </p:txBody>
      </p:sp>
    </p:spTree>
    <p:extLst>
      <p:ext uri="{BB962C8B-B14F-4D97-AF65-F5344CB8AC3E}">
        <p14:creationId xmlns:p14="http://schemas.microsoft.com/office/powerpoint/2010/main" val="307097862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54</a:t>
            </a:fld>
            <a:endParaRPr lang="en-US"/>
          </a:p>
        </p:txBody>
      </p:sp>
    </p:spTree>
    <p:extLst>
      <p:ext uri="{BB962C8B-B14F-4D97-AF65-F5344CB8AC3E}">
        <p14:creationId xmlns:p14="http://schemas.microsoft.com/office/powerpoint/2010/main" val="209009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4</a:t>
            </a:fld>
            <a:endParaRPr lang="en-US"/>
          </a:p>
        </p:txBody>
      </p:sp>
    </p:spTree>
    <p:extLst>
      <p:ext uri="{BB962C8B-B14F-4D97-AF65-F5344CB8AC3E}">
        <p14:creationId xmlns:p14="http://schemas.microsoft.com/office/powerpoint/2010/main" val="13895579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55</a:t>
            </a:fld>
            <a:endParaRPr lang="en-US"/>
          </a:p>
        </p:txBody>
      </p:sp>
    </p:spTree>
    <p:extLst>
      <p:ext uri="{BB962C8B-B14F-4D97-AF65-F5344CB8AC3E}">
        <p14:creationId xmlns:p14="http://schemas.microsoft.com/office/powerpoint/2010/main" val="16055021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Assign each</a:t>
            </a:r>
            <a:r>
              <a:rPr lang="en-US" baseline="0" dirty="0" smtClean="0"/>
              <a:t> edge in M to vertex that covers it.  Since edges don’t share vertices, assignment gives each vertex at most one edge.</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56</a:t>
            </a:fld>
            <a:endParaRPr lang="en-US"/>
          </a:p>
        </p:txBody>
      </p:sp>
    </p:spTree>
    <p:extLst>
      <p:ext uri="{BB962C8B-B14F-4D97-AF65-F5344CB8AC3E}">
        <p14:creationId xmlns:p14="http://schemas.microsoft.com/office/powerpoint/2010/main" val="351985254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Repeatedly augment matching along augmenting paths while</a:t>
            </a:r>
            <a:r>
              <a:rPr lang="en-US" baseline="0" dirty="0" smtClean="0"/>
              <a:t> feasible.</a:t>
            </a:r>
          </a:p>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57</a:t>
            </a:fld>
            <a:endParaRPr lang="en-US"/>
          </a:p>
        </p:txBody>
      </p:sp>
    </p:spTree>
    <p:extLst>
      <p:ext uri="{BB962C8B-B14F-4D97-AF65-F5344CB8AC3E}">
        <p14:creationId xmlns:p14="http://schemas.microsoft.com/office/powerpoint/2010/main" val="66466628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Direct edges in matching right-to-left and others left-to-right, find augmenting paths</a:t>
            </a:r>
            <a:r>
              <a:rPr lang="en-US" baseline="0" dirty="0" smtClean="0"/>
              <a:t> by doing BFS from exposed vertices (all attached to source s)</a:t>
            </a:r>
          </a:p>
          <a:p>
            <a:pPr marL="228600" indent="-228600">
              <a:buAutoNum type="arabicPeriod"/>
            </a:pPr>
            <a:r>
              <a:rPr lang="en-US" dirty="0" smtClean="0"/>
              <a:t>Note: a</a:t>
            </a:r>
            <a:r>
              <a:rPr lang="en-US" baseline="0" dirty="0" smtClean="0"/>
              <a:t> matching is maximum </a:t>
            </a:r>
            <a:r>
              <a:rPr lang="en-US" baseline="0" dirty="0" err="1" smtClean="0"/>
              <a:t>iff</a:t>
            </a:r>
            <a:r>
              <a:rPr lang="en-US" baseline="0" dirty="0" smtClean="0"/>
              <a:t> there is no augmenting path (&lt;- obvious, for -&gt; consider larger matching and look at graph of union…)</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58</a:t>
            </a:fld>
            <a:endParaRPr lang="en-US"/>
          </a:p>
        </p:txBody>
      </p:sp>
    </p:spTree>
    <p:extLst>
      <p:ext uri="{BB962C8B-B14F-4D97-AF65-F5344CB8AC3E}">
        <p14:creationId xmlns:p14="http://schemas.microsoft.com/office/powerpoint/2010/main" val="33015269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Look at exposed vertices and what they could reach (matching edges go right-to-left,</a:t>
            </a:r>
            <a:r>
              <a:rPr lang="en-US" baseline="0" dirty="0" smtClean="0"/>
              <a:t> others left-to-right)</a:t>
            </a:r>
          </a:p>
          <a:p>
            <a:pPr marL="228600" indent="-228600">
              <a:buAutoNum type="arabicPeriod"/>
            </a:pPr>
            <a:r>
              <a:rPr lang="en-US" baseline="0" dirty="0" smtClean="0"/>
              <a:t>Vertex cover is untouched stuff on left and touched stuff on right</a:t>
            </a:r>
            <a:r>
              <a:rPr lang="en-US" baseline="0" dirty="0"/>
              <a:t> </a:t>
            </a:r>
            <a:r>
              <a:rPr lang="en-US" baseline="0" dirty="0" smtClean="0"/>
              <a:t>since for any edge, if left-</a:t>
            </a:r>
            <a:r>
              <a:rPr lang="en-US" baseline="0" dirty="0" err="1" smtClean="0"/>
              <a:t>endpt</a:t>
            </a:r>
            <a:r>
              <a:rPr lang="en-US" baseline="0" dirty="0" smtClean="0"/>
              <a:t> untouched, then in cover, and if touched, then right-</a:t>
            </a:r>
            <a:r>
              <a:rPr lang="en-US" baseline="0" dirty="0" err="1" smtClean="0"/>
              <a:t>endpt</a:t>
            </a:r>
            <a:r>
              <a:rPr lang="en-US" baseline="0" dirty="0" smtClean="0"/>
              <a:t> also touched and so in cover</a:t>
            </a:r>
          </a:p>
          <a:p>
            <a:pPr marL="228600" indent="-228600">
              <a:buAutoNum type="arabicPeriod"/>
            </a:pPr>
            <a:r>
              <a:rPr lang="en-US" baseline="0" dirty="0" smtClean="0"/>
              <a:t>Each starred vertex adjacent to a matching edge (left, by </a:t>
            </a:r>
            <a:r>
              <a:rPr lang="en-US" baseline="0" dirty="0" err="1" smtClean="0"/>
              <a:t>defn</a:t>
            </a:r>
            <a:r>
              <a:rPr lang="en-US" baseline="0" dirty="0" smtClean="0"/>
              <a:t>, right, because matching maximum), and no matching edge between starred vertices (since then could reach left-star by path from right-star), hence assign each star to its adjacent matching edge to see |C| &lt; |M|</a:t>
            </a:r>
          </a:p>
        </p:txBody>
      </p:sp>
      <p:sp>
        <p:nvSpPr>
          <p:cNvPr id="4" name="Slide Number Placeholder 3"/>
          <p:cNvSpPr>
            <a:spLocks noGrp="1"/>
          </p:cNvSpPr>
          <p:nvPr>
            <p:ph type="sldNum" sz="quarter" idx="10"/>
          </p:nvPr>
        </p:nvSpPr>
        <p:spPr/>
        <p:txBody>
          <a:bodyPr/>
          <a:lstStyle/>
          <a:p>
            <a:fld id="{E905491B-AF3E-46D0-90BE-BF4AB8C66DE4}" type="slidenum">
              <a:rPr lang="en-US" smtClean="0"/>
              <a:pPr/>
              <a:t>59</a:t>
            </a:fld>
            <a:endParaRPr lang="en-US"/>
          </a:p>
        </p:txBody>
      </p:sp>
    </p:spTree>
    <p:extLst>
      <p:ext uri="{BB962C8B-B14F-4D97-AF65-F5344CB8AC3E}">
        <p14:creationId xmlns:p14="http://schemas.microsoft.com/office/powerpoint/2010/main" val="212921492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Things to note: some vertices never matched in any max matching, others matched in every max matching, when matched might get different items</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60</a:t>
            </a:fld>
            <a:endParaRPr lang="en-US"/>
          </a:p>
        </p:txBody>
      </p:sp>
    </p:spTree>
    <p:extLst>
      <p:ext uri="{BB962C8B-B14F-4D97-AF65-F5344CB8AC3E}">
        <p14:creationId xmlns:p14="http://schemas.microsoft.com/office/powerpoint/2010/main" val="207511402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smtClean="0"/>
              <a:t>Things to note: some vertices never matched in any max matching, others matched in every max matching, when matched might get different items</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61</a:t>
            </a:fld>
            <a:endParaRPr lang="en-US"/>
          </a:p>
        </p:txBody>
      </p:sp>
    </p:spTree>
    <p:extLst>
      <p:ext uri="{BB962C8B-B14F-4D97-AF65-F5344CB8AC3E}">
        <p14:creationId xmlns:p14="http://schemas.microsoft.com/office/powerpoint/2010/main" val="415853392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62</a:t>
            </a:fld>
            <a:endParaRPr lang="en-US"/>
          </a:p>
        </p:txBody>
      </p:sp>
    </p:spTree>
    <p:extLst>
      <p:ext uri="{BB962C8B-B14F-4D97-AF65-F5344CB8AC3E}">
        <p14:creationId xmlns:p14="http://schemas.microsoft.com/office/powerpoint/2010/main" val="13364423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Usually</a:t>
            </a:r>
            <a:r>
              <a:rPr lang="en-US" baseline="0" dirty="0" smtClean="0"/>
              <a:t> proved via induction, but can use </a:t>
            </a:r>
            <a:r>
              <a:rPr lang="en-US" baseline="0" dirty="0" err="1" smtClean="0"/>
              <a:t>konig</a:t>
            </a:r>
            <a:r>
              <a:rPr lang="en-US" baseline="0" dirty="0" smtClean="0"/>
              <a:t> (in fact, this is equivalent to </a:t>
            </a:r>
            <a:r>
              <a:rPr lang="en-US" baseline="0" dirty="0" err="1" smtClean="0"/>
              <a:t>konig</a:t>
            </a:r>
            <a:r>
              <a:rPr lang="en-US" baseline="0" dirty="0" smtClean="0"/>
              <a:t>!).</a:t>
            </a:r>
          </a:p>
          <a:p>
            <a:pPr marL="0" indent="0">
              <a:buNone/>
            </a:pPr>
            <a:r>
              <a:rPr lang="en-US" baseline="0" dirty="0" smtClean="0"/>
              <a:t>Prf.: consider min vertex cover C and girls not in cover (R – C).  Boys they like must be in cover (L \cap C), so by condition |R – C| &lt;= |L \cap C|.  So |R| = |R – C| + |R \cap C| &lt;= |L \cap C| + |R \cap C| = |C| and so |C| = |R| (since R itself is a cover).</a:t>
            </a: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63</a:t>
            </a:fld>
            <a:endParaRPr lang="en-US"/>
          </a:p>
        </p:txBody>
      </p:sp>
    </p:spTree>
    <p:extLst>
      <p:ext uri="{BB962C8B-B14F-4D97-AF65-F5344CB8AC3E}">
        <p14:creationId xmlns:p14="http://schemas.microsoft.com/office/powerpoint/2010/main" val="39143822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64</a:t>
            </a:fld>
            <a:endParaRPr lang="en-US"/>
          </a:p>
        </p:txBody>
      </p:sp>
    </p:spTree>
    <p:extLst>
      <p:ext uri="{BB962C8B-B14F-4D97-AF65-F5344CB8AC3E}">
        <p14:creationId xmlns:p14="http://schemas.microsoft.com/office/powerpoint/2010/main" val="131968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a:t>
            </a:fld>
            <a:endParaRPr lang="en-US"/>
          </a:p>
        </p:txBody>
      </p:sp>
    </p:spTree>
    <p:extLst>
      <p:ext uri="{BB962C8B-B14F-4D97-AF65-F5344CB8AC3E}">
        <p14:creationId xmlns:p14="http://schemas.microsoft.com/office/powerpoint/2010/main" val="32125161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65</a:t>
            </a:fld>
            <a:endParaRPr lang="en-US"/>
          </a:p>
        </p:txBody>
      </p:sp>
    </p:spTree>
    <p:extLst>
      <p:ext uri="{BB962C8B-B14F-4D97-AF65-F5344CB8AC3E}">
        <p14:creationId xmlns:p14="http://schemas.microsoft.com/office/powerpoint/2010/main" val="243251959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66</a:t>
            </a:fld>
            <a:endParaRPr lang="en-US"/>
          </a:p>
        </p:txBody>
      </p:sp>
    </p:spTree>
    <p:extLst>
      <p:ext uri="{BB962C8B-B14F-4D97-AF65-F5344CB8AC3E}">
        <p14:creationId xmlns:p14="http://schemas.microsoft.com/office/powerpoint/2010/main" val="41543337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67</a:t>
            </a:fld>
            <a:endParaRPr lang="en-US"/>
          </a:p>
        </p:txBody>
      </p:sp>
    </p:spTree>
    <p:extLst>
      <p:ext uri="{BB962C8B-B14F-4D97-AF65-F5344CB8AC3E}">
        <p14:creationId xmlns:p14="http://schemas.microsoft.com/office/powerpoint/2010/main" val="367814900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68</a:t>
            </a:fld>
            <a:endParaRPr lang="en-US"/>
          </a:p>
        </p:txBody>
      </p:sp>
    </p:spTree>
    <p:extLst>
      <p:ext uri="{BB962C8B-B14F-4D97-AF65-F5344CB8AC3E}">
        <p14:creationId xmlns:p14="http://schemas.microsoft.com/office/powerpoint/2010/main" val="135070267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69</a:t>
            </a:fld>
            <a:endParaRPr lang="en-US"/>
          </a:p>
        </p:txBody>
      </p:sp>
    </p:spTree>
    <p:extLst>
      <p:ext uri="{BB962C8B-B14F-4D97-AF65-F5344CB8AC3E}">
        <p14:creationId xmlns:p14="http://schemas.microsoft.com/office/powerpoint/2010/main" val="31788141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70</a:t>
            </a:fld>
            <a:endParaRPr lang="en-US"/>
          </a:p>
        </p:txBody>
      </p:sp>
    </p:spTree>
    <p:extLst>
      <p:ext uri="{BB962C8B-B14F-4D97-AF65-F5344CB8AC3E}">
        <p14:creationId xmlns:p14="http://schemas.microsoft.com/office/powerpoint/2010/main" val="11087475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71</a:t>
            </a:fld>
            <a:endParaRPr lang="en-US"/>
          </a:p>
        </p:txBody>
      </p:sp>
    </p:spTree>
    <p:extLst>
      <p:ext uri="{BB962C8B-B14F-4D97-AF65-F5344CB8AC3E}">
        <p14:creationId xmlns:p14="http://schemas.microsoft.com/office/powerpoint/2010/main" val="29353912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72</a:t>
            </a:fld>
            <a:endParaRPr lang="en-US"/>
          </a:p>
        </p:txBody>
      </p:sp>
    </p:spTree>
    <p:extLst>
      <p:ext uri="{BB962C8B-B14F-4D97-AF65-F5344CB8AC3E}">
        <p14:creationId xmlns:p14="http://schemas.microsoft.com/office/powerpoint/2010/main" val="20497103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73</a:t>
            </a:fld>
            <a:endParaRPr lang="en-US"/>
          </a:p>
        </p:txBody>
      </p:sp>
    </p:spTree>
    <p:extLst>
      <p:ext uri="{BB962C8B-B14F-4D97-AF65-F5344CB8AC3E}">
        <p14:creationId xmlns:p14="http://schemas.microsoft.com/office/powerpoint/2010/main" val="38150428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74</a:t>
            </a:fld>
            <a:endParaRPr lang="en-US"/>
          </a:p>
        </p:txBody>
      </p:sp>
    </p:spTree>
    <p:extLst>
      <p:ext uri="{BB962C8B-B14F-4D97-AF65-F5344CB8AC3E}">
        <p14:creationId xmlns:p14="http://schemas.microsoft.com/office/powerpoint/2010/main" val="1786338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10</a:t>
            </a:fld>
            <a:endParaRPr lang="en-US"/>
          </a:p>
        </p:txBody>
      </p:sp>
    </p:spTree>
    <p:extLst>
      <p:ext uri="{BB962C8B-B14F-4D97-AF65-F5344CB8AC3E}">
        <p14:creationId xmlns:p14="http://schemas.microsoft.com/office/powerpoint/2010/main" val="122747466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75</a:t>
            </a:fld>
            <a:endParaRPr lang="en-US"/>
          </a:p>
        </p:txBody>
      </p:sp>
    </p:spTree>
    <p:extLst>
      <p:ext uri="{BB962C8B-B14F-4D97-AF65-F5344CB8AC3E}">
        <p14:creationId xmlns:p14="http://schemas.microsoft.com/office/powerpoint/2010/main" val="1713975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76</a:t>
            </a:fld>
            <a:endParaRPr lang="en-US"/>
          </a:p>
        </p:txBody>
      </p:sp>
    </p:spTree>
    <p:extLst>
      <p:ext uri="{BB962C8B-B14F-4D97-AF65-F5344CB8AC3E}">
        <p14:creationId xmlns:p14="http://schemas.microsoft.com/office/powerpoint/2010/main" val="8777226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77</a:t>
            </a:fld>
            <a:endParaRPr lang="en-US"/>
          </a:p>
        </p:txBody>
      </p:sp>
    </p:spTree>
    <p:extLst>
      <p:ext uri="{BB962C8B-B14F-4D97-AF65-F5344CB8AC3E}">
        <p14:creationId xmlns:p14="http://schemas.microsoft.com/office/powerpoint/2010/main" val="2680339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78</a:t>
            </a:fld>
            <a:endParaRPr lang="en-US"/>
          </a:p>
        </p:txBody>
      </p:sp>
    </p:spTree>
    <p:extLst>
      <p:ext uri="{BB962C8B-B14F-4D97-AF65-F5344CB8AC3E}">
        <p14:creationId xmlns:p14="http://schemas.microsoft.com/office/powerpoint/2010/main" val="428775954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79</a:t>
            </a:fld>
            <a:endParaRPr lang="en-US"/>
          </a:p>
        </p:txBody>
      </p:sp>
    </p:spTree>
    <p:extLst>
      <p:ext uri="{BB962C8B-B14F-4D97-AF65-F5344CB8AC3E}">
        <p14:creationId xmlns:p14="http://schemas.microsoft.com/office/powerpoint/2010/main" val="12772026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80</a:t>
            </a:fld>
            <a:endParaRPr lang="en-US"/>
          </a:p>
        </p:txBody>
      </p:sp>
    </p:spTree>
    <p:extLst>
      <p:ext uri="{BB962C8B-B14F-4D97-AF65-F5344CB8AC3E}">
        <p14:creationId xmlns:p14="http://schemas.microsoft.com/office/powerpoint/2010/main" val="19023013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81</a:t>
            </a:fld>
            <a:endParaRPr lang="en-US"/>
          </a:p>
        </p:txBody>
      </p:sp>
    </p:spTree>
    <p:extLst>
      <p:ext uri="{BB962C8B-B14F-4D97-AF65-F5344CB8AC3E}">
        <p14:creationId xmlns:p14="http://schemas.microsoft.com/office/powerpoint/2010/main" val="175195580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82</a:t>
            </a:fld>
            <a:endParaRPr lang="en-US"/>
          </a:p>
        </p:txBody>
      </p:sp>
    </p:spTree>
    <p:extLst>
      <p:ext uri="{BB962C8B-B14F-4D97-AF65-F5344CB8AC3E}">
        <p14:creationId xmlns:p14="http://schemas.microsoft.com/office/powerpoint/2010/main" val="372952102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83</a:t>
            </a:fld>
            <a:endParaRPr lang="en-US"/>
          </a:p>
        </p:txBody>
      </p:sp>
    </p:spTree>
    <p:extLst>
      <p:ext uri="{BB962C8B-B14F-4D97-AF65-F5344CB8AC3E}">
        <p14:creationId xmlns:p14="http://schemas.microsoft.com/office/powerpoint/2010/main" val="71452815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84</a:t>
            </a:fld>
            <a:endParaRPr lang="en-US"/>
          </a:p>
        </p:txBody>
      </p:sp>
    </p:spTree>
    <p:extLst>
      <p:ext uri="{BB962C8B-B14F-4D97-AF65-F5344CB8AC3E}">
        <p14:creationId xmlns:p14="http://schemas.microsoft.com/office/powerpoint/2010/main" val="2613754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11</a:t>
            </a:fld>
            <a:endParaRPr lang="en-US"/>
          </a:p>
        </p:txBody>
      </p:sp>
    </p:spTree>
    <p:extLst>
      <p:ext uri="{BB962C8B-B14F-4D97-AF65-F5344CB8AC3E}">
        <p14:creationId xmlns:p14="http://schemas.microsoft.com/office/powerpoint/2010/main" val="4212989417"/>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85</a:t>
            </a:fld>
            <a:endParaRPr lang="en-US"/>
          </a:p>
        </p:txBody>
      </p:sp>
    </p:spTree>
    <p:extLst>
      <p:ext uri="{BB962C8B-B14F-4D97-AF65-F5344CB8AC3E}">
        <p14:creationId xmlns:p14="http://schemas.microsoft.com/office/powerpoint/2010/main" val="320619114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86</a:t>
            </a:fld>
            <a:endParaRPr lang="en-US"/>
          </a:p>
        </p:txBody>
      </p:sp>
    </p:spTree>
    <p:extLst>
      <p:ext uri="{BB962C8B-B14F-4D97-AF65-F5344CB8AC3E}">
        <p14:creationId xmlns:p14="http://schemas.microsoft.com/office/powerpoint/2010/main" val="340811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87</a:t>
            </a:fld>
            <a:endParaRPr lang="en-US"/>
          </a:p>
        </p:txBody>
      </p:sp>
    </p:spTree>
    <p:extLst>
      <p:ext uri="{BB962C8B-B14F-4D97-AF65-F5344CB8AC3E}">
        <p14:creationId xmlns:p14="http://schemas.microsoft.com/office/powerpoint/2010/main" val="1742227760"/>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88</a:t>
            </a:fld>
            <a:endParaRPr lang="en-US"/>
          </a:p>
        </p:txBody>
      </p:sp>
    </p:spTree>
    <p:extLst>
      <p:ext uri="{BB962C8B-B14F-4D97-AF65-F5344CB8AC3E}">
        <p14:creationId xmlns:p14="http://schemas.microsoft.com/office/powerpoint/2010/main" val="392433731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89</a:t>
            </a:fld>
            <a:endParaRPr lang="en-US"/>
          </a:p>
        </p:txBody>
      </p:sp>
    </p:spTree>
    <p:extLst>
      <p:ext uri="{BB962C8B-B14F-4D97-AF65-F5344CB8AC3E}">
        <p14:creationId xmlns:p14="http://schemas.microsoft.com/office/powerpoint/2010/main" val="150505755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90</a:t>
            </a:fld>
            <a:endParaRPr lang="en-US"/>
          </a:p>
        </p:txBody>
      </p:sp>
    </p:spTree>
    <p:extLst>
      <p:ext uri="{BB962C8B-B14F-4D97-AF65-F5344CB8AC3E}">
        <p14:creationId xmlns:p14="http://schemas.microsoft.com/office/powerpoint/2010/main" val="38736815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91</a:t>
            </a:fld>
            <a:endParaRPr lang="en-US"/>
          </a:p>
        </p:txBody>
      </p:sp>
    </p:spTree>
    <p:extLst>
      <p:ext uri="{BB962C8B-B14F-4D97-AF65-F5344CB8AC3E}">
        <p14:creationId xmlns:p14="http://schemas.microsoft.com/office/powerpoint/2010/main" val="35385455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92</a:t>
            </a:fld>
            <a:endParaRPr lang="en-US"/>
          </a:p>
        </p:txBody>
      </p:sp>
    </p:spTree>
    <p:extLst>
      <p:ext uri="{BB962C8B-B14F-4D97-AF65-F5344CB8AC3E}">
        <p14:creationId xmlns:p14="http://schemas.microsoft.com/office/powerpoint/2010/main" val="1713033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12</a:t>
            </a:fld>
            <a:endParaRPr lang="en-US"/>
          </a:p>
        </p:txBody>
      </p:sp>
    </p:spTree>
    <p:extLst>
      <p:ext uri="{BB962C8B-B14F-4D97-AF65-F5344CB8AC3E}">
        <p14:creationId xmlns:p14="http://schemas.microsoft.com/office/powerpoint/2010/main" val="19396597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US" dirty="0"/>
          </a:p>
        </p:txBody>
      </p:sp>
      <p:sp>
        <p:nvSpPr>
          <p:cNvPr id="4" name="Slide Number Placeholder 3"/>
          <p:cNvSpPr>
            <a:spLocks noGrp="1"/>
          </p:cNvSpPr>
          <p:nvPr>
            <p:ph type="sldNum" sz="quarter" idx="10"/>
          </p:nvPr>
        </p:nvSpPr>
        <p:spPr/>
        <p:txBody>
          <a:bodyPr/>
          <a:lstStyle/>
          <a:p>
            <a:fld id="{E905491B-AF3E-46D0-90BE-BF4AB8C66DE4}" type="slidenum">
              <a:rPr lang="en-US" smtClean="0"/>
              <a:pPr/>
              <a:t>13</a:t>
            </a:fld>
            <a:endParaRPr lang="en-US"/>
          </a:p>
        </p:txBody>
      </p:sp>
    </p:spTree>
    <p:extLst>
      <p:ext uri="{BB962C8B-B14F-4D97-AF65-F5344CB8AC3E}">
        <p14:creationId xmlns:p14="http://schemas.microsoft.com/office/powerpoint/2010/main" val="2099414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9551F78-7E80-46C7-BA44-89AC02F9B921}" type="datetimeFigureOut">
              <a:rPr lang="en-US" smtClean="0"/>
              <a:pPr/>
              <a:t>1/31/2014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51F78-7E80-46C7-BA44-89AC02F9B921}" type="datetimeFigureOut">
              <a:rPr lang="en-US" smtClean="0"/>
              <a:pPr/>
              <a:t>1/31/2014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51F78-7E80-46C7-BA44-89AC02F9B921}" type="datetimeFigureOut">
              <a:rPr lang="en-US" smtClean="0"/>
              <a:pPr/>
              <a:t>1/31/2014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551F78-7E80-46C7-BA44-89AC02F9B921}" type="datetimeFigureOut">
              <a:rPr lang="en-US" smtClean="0"/>
              <a:pPr/>
              <a:t>1/31/2014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9551F78-7E80-46C7-BA44-89AC02F9B921}" type="datetimeFigureOut">
              <a:rPr lang="en-US" smtClean="0"/>
              <a:pPr/>
              <a:t>1/31/2014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9551F78-7E80-46C7-BA44-89AC02F9B921}" type="datetimeFigureOut">
              <a:rPr lang="en-US" smtClean="0"/>
              <a:pPr/>
              <a:t>1/31/2014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9551F78-7E80-46C7-BA44-89AC02F9B921}" type="datetimeFigureOut">
              <a:rPr lang="en-US" smtClean="0"/>
              <a:pPr/>
              <a:t>1/31/2014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Date Placeholder 2"/>
          <p:cNvSpPr>
            <a:spLocks noGrp="1"/>
          </p:cNvSpPr>
          <p:nvPr>
            <p:ph type="dt" sz="half" idx="10"/>
          </p:nvPr>
        </p:nvSpPr>
        <p:spPr/>
        <p:txBody>
          <a:bodyPr/>
          <a:lstStyle/>
          <a:p>
            <a:fld id="{39551F78-7E80-46C7-BA44-89AC02F9B921}" type="datetimeFigureOut">
              <a:rPr lang="en-US" smtClean="0"/>
              <a:pPr/>
              <a:t>1/31/2014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551F78-7E80-46C7-BA44-89AC02F9B921}" type="datetimeFigureOut">
              <a:rPr lang="en-US" smtClean="0"/>
              <a:pPr/>
              <a:t>1/31/2014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51F78-7E80-46C7-BA44-89AC02F9B921}" type="datetimeFigureOut">
              <a:rPr lang="en-US" smtClean="0"/>
              <a:pPr/>
              <a:t>1/31/2014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9551F78-7E80-46C7-BA44-89AC02F9B921}" type="datetimeFigureOut">
              <a:rPr lang="en-US" smtClean="0"/>
              <a:pPr/>
              <a:t>1/31/2014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10B756-AD3F-4C0E-861D-88C1469FCB3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551F78-7E80-46C7-BA44-89AC02F9B921}" type="datetimeFigureOut">
              <a:rPr lang="en-US" smtClean="0"/>
              <a:pPr/>
              <a:t>1/31/2014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10B756-AD3F-4C0E-861D-88C1469FCB31}"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0.gif"/><Relationship Id="rId3" Type="http://schemas.openxmlformats.org/officeDocument/2006/relationships/image" Target="../media/image5.jpeg"/><Relationship Id="rId7"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jpg"/><Relationship Id="rId5" Type="http://schemas.openxmlformats.org/officeDocument/2006/relationships/image" Target="../media/image7.jpe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9144000" cy="1470025"/>
          </a:xfrm>
          <a:solidFill>
            <a:schemeClr val="bg2"/>
          </a:solidFill>
          <a:ln w="76200" cmpd="sng">
            <a:solidFill>
              <a:schemeClr val="bg2">
                <a:lumMod val="50000"/>
              </a:schemeClr>
            </a:solidFill>
          </a:ln>
        </p:spPr>
        <p:style>
          <a:lnRef idx="2">
            <a:schemeClr val="accent6"/>
          </a:lnRef>
          <a:fillRef idx="1">
            <a:schemeClr val="lt1"/>
          </a:fillRef>
          <a:effectRef idx="0">
            <a:schemeClr val="accent6"/>
          </a:effectRef>
          <a:fontRef idx="minor">
            <a:schemeClr val="dk1"/>
          </a:fontRef>
        </p:style>
        <p:txBody>
          <a:bodyPr>
            <a:noAutofit/>
          </a:bodyPr>
          <a:lstStyle/>
          <a:p>
            <a:pPr algn="l"/>
            <a:r>
              <a:rPr lang="en-US" sz="4800" dirty="0" smtClean="0"/>
              <a:t>Matching and Market Design:</a:t>
            </a:r>
            <a:r>
              <a:rPr lang="en-US" sz="4800" dirty="0"/>
              <a:t/>
            </a:r>
            <a:br>
              <a:rPr lang="en-US" sz="4800" dirty="0"/>
            </a:br>
            <a:r>
              <a:rPr lang="en-US" sz="3600" dirty="0" smtClean="0"/>
              <a:t>Introduction, Bipartite Matching</a:t>
            </a:r>
            <a:endParaRPr lang="en-US" sz="2000" dirty="0"/>
          </a:p>
        </p:txBody>
      </p:sp>
      <p:sp>
        <p:nvSpPr>
          <p:cNvPr id="3" name="Subtitle 2"/>
          <p:cNvSpPr>
            <a:spLocks noGrp="1"/>
          </p:cNvSpPr>
          <p:nvPr>
            <p:ph type="subTitle" idx="1"/>
          </p:nvPr>
        </p:nvSpPr>
        <p:spPr>
          <a:xfrm>
            <a:off x="0" y="3505200"/>
            <a:ext cx="9144000" cy="2514600"/>
          </a:xfrm>
        </p:spPr>
        <p:txBody>
          <a:bodyPr>
            <a:noAutofit/>
          </a:bodyPr>
          <a:lstStyle/>
          <a:p>
            <a:pPr algn="l"/>
            <a:r>
              <a:rPr lang="en-US" sz="2800" cap="small" dirty="0" smtClean="0">
                <a:solidFill>
                  <a:schemeClr val="tx1"/>
                </a:solidFill>
              </a:rPr>
              <a:t>			Nicole Immorlica, Microsoft Research NE</a:t>
            </a:r>
          </a:p>
          <a:p>
            <a:pPr algn="l"/>
            <a:r>
              <a:rPr lang="en-US" sz="2800" cap="small" dirty="0" smtClean="0">
                <a:solidFill>
                  <a:schemeClr val="tx1"/>
                </a:solidFill>
              </a:rPr>
              <a:t>			</a:t>
            </a:r>
            <a:endParaRPr lang="en-US" sz="2800" cap="small" dirty="0">
              <a:solidFill>
                <a:schemeClr val="tx1"/>
              </a:solidFill>
            </a:endParaRPr>
          </a:p>
        </p:txBody>
      </p:sp>
      <p:cxnSp>
        <p:nvCxnSpPr>
          <p:cNvPr id="5" name="Straight Connector 4"/>
          <p:cNvCxnSpPr/>
          <p:nvPr/>
        </p:nvCxnSpPr>
        <p:spPr>
          <a:xfrm>
            <a:off x="2865120" y="4038600"/>
            <a:ext cx="6035040" cy="920"/>
          </a:xfrm>
          <a:prstGeom prst="line">
            <a:avLst/>
          </a:prstGeom>
          <a:ln w="38100" cmpd="sng">
            <a:solidFill>
              <a:srgbClr val="000033"/>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www.medicalopedia.org/wp-content/uploads/2012/12/NRMP_blue_logo.jp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79358" y="76174"/>
            <a:ext cx="2688241" cy="1757389"/>
          </a:xfrm>
          <a:prstGeom prst="rect">
            <a:avLst/>
          </a:prstGeom>
          <a:noFill/>
          <a:extLst>
            <a:ext uri="{909E8E84-426E-40dd-AFC4-6F175D3DCCD1}">
              <a14:hiddenFill xmlns:a14="http://schemas.microsoft.com/office/drawing/2010/main" xmlns="">
                <a:solidFill>
                  <a:srgbClr val="FFFFFF"/>
                </a:solidFill>
              </a14:hiddenFill>
            </a:ext>
          </a:extLst>
        </p:spPr>
      </p:pic>
      <p:pic>
        <p:nvPicPr>
          <p:cNvPr id="1030" name="Picture 6" descr="https://fbcdn-profile-a.akamaihd.net/hprofile-ak-prn1/188149_170454016345033_690012_n.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0434" y="575347"/>
            <a:ext cx="1267383" cy="1863053"/>
          </a:xfrm>
          <a:prstGeom prst="rect">
            <a:avLst/>
          </a:prstGeom>
          <a:noFill/>
          <a:extLst>
            <a:ext uri="{909E8E84-426E-40dd-AFC4-6F175D3DCCD1}">
              <a14:hiddenFill xmlns:a14="http://schemas.microsoft.com/office/drawing/2010/main" xmlns="">
                <a:solidFill>
                  <a:srgbClr val="FFFFFF"/>
                </a:solidFill>
              </a14:hiddenFill>
            </a:ext>
          </a:extLst>
        </p:spPr>
      </p:pic>
      <p:pic>
        <p:nvPicPr>
          <p:cNvPr id="1032" name="Picture 8" descr="http://www.csitoday.com/wp-content/uploads/legacy_photos/nyc_doe_00000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22962" y="1678600"/>
            <a:ext cx="1934009" cy="1450507"/>
          </a:xfrm>
          <a:prstGeom prst="rect">
            <a:avLst/>
          </a:prstGeom>
          <a:noFill/>
          <a:extLst>
            <a:ext uri="{909E8E84-426E-40dd-AFC4-6F175D3DCCD1}">
              <a14:hiddenFill xmlns:a14="http://schemas.microsoft.com/office/drawing/2010/main" xmlns="">
                <a:solidFill>
                  <a:srgbClr val="FFFFFF"/>
                </a:solidFill>
              </a14:hiddenFill>
            </a:ext>
          </a:extLst>
        </p:spPr>
      </p:pic>
      <p:sp>
        <p:nvSpPr>
          <p:cNvPr id="9" name="AutoShape 12" descr="data:image/jpeg;base64,/9j/4AAQSkZJRgABAQAAAQABAAD/2wCEAAkGBhQSERQTEhQWFRUWGBgYGBYYFhgaHhgYGRgYICAdHxgeGyYeGRkjGRcaIC8gIycqLC0sHB8xNTAqNSYuLCkBCQoKDgwOGg8PGi8kHyUsLC8qKi8vLCwtKjI2LC8uLC0xMDYpLS4pLCw1LCwqLDQ0NCwyMCw0KSosKjQvLC8uLP/AABEIARgAtAMBIgACEQEDEQH/xAAcAAABBQEBAQAAAAAAAAAAAAAAAwQFBgcCAQj/xABHEAACAQIDBQQGBggDCAMBAAABAgMAEQQSIQUGEzFBIlFhcQcyQlKBkRQjM2JyoVNzgpKxwdHwQ2OiJDSDk7LC0uFkdMMV/8QAGgEAAgMBAQAAAAAAAAAAAAAAAAQDBQYCAf/EADYRAAEDAQYCCgICAgEFAAAAAAEAAhEDBBIhMUHwUXEFEyJhgZGhscHR4fEUMiNCYnKCosLS/9oADAMBAAIRAxEAPwDcaKKKEIooooQiiiihCKKKKEIooooQs0322qsjycWEkYWULG65nVwyxF43QaqzZhkaxGYAXFzeJw2KSGdniw78TDIXylJIRnYPYyFuSKi3Ci5Zm7lqS3xwEsRxMsjrCjYiNoG0ZpJcsVj1yxpwyzC2ZspAt1i4GfEzYnJOs07wjIjRmISKVkuqFiCJBmzjUhgeVhcV1Rri+9/sJgaEcTpPBTAiI01WvYabOita2ZQbeYvStI4KIrGinmFUHzAFLVYqFFFFFCEUUUUIRRRRQhFFFFCEUUUUIRRRRQhFFFFCEUhisbHEAZHRATYF2Ci/dcnnSG1tqrAqkqzs7BEjW2Z3IJsLkAaKSSSAACao21N4A2NPEw5Z+Fw+E+RjD2nYycyvCcZQXB0MYU2uL+EgCShW7aW86ROyLHLMUUNJwlVhGrXtclhckAnKtzbW3K6c++UCgFeJKuRZGaKNnEaOLqzWGlxrl1a3Ss72fM8BdFmAzi3CjVnIALZOZvZUKpYLayjWucJjXw0ckaTZc4UASxZNVQLexKliQoJsOdLfy6XHDjBjzhSdW5a4mPjIRg62kAKHMO2CARl79COVL1kMMqLBKsuHWY8OOOGxzuI441UBcyqQS4ZuyObeFWLA7ySSBYI8XGrQQRGSQpnaSVgwIysQVAya3GYlhy6zMqsqCWGVwWluait59qM+LnvZcjGFGZjoOGjEIigsxJe7crgKNQKiwQCFvcMI1s4khOZBYFHZcofkR1B613tLauaR8YVSMvHGsx1sXDMOIp5iPILlSe0ANRbMTa8ylpcPBMkt4sxcgaAg3BVRluVBysRpzIbSqa0NcajnjIEAmeXccsMiO5NMIugLTd1tpNiMHBK/rPGpblq3InTTUi+mmtSUkyrbMQLmwuQLnu86ox25Ikcgw8keHjwqxpHC6Zs4ESN2mzXVbMAMuul7m9qjcZvDBiJjJJGsyS4ePh5hmWFiCXS5GXOSRcrcm1tLWq7c4NEuMJQCcledp7xxQNkYSOwUOwjjaTIhJGZso0BINhzNjYG1N8TvhEtuGss4yLIzQoGCI4upJJF7i5yrdrdOVZ3gNtTQ3zOq5o0RgWLMxjzBWu2U/ZlVI7V8t76mucBiJMPG4ErqHUDM0JCgi/a1Cg8/e6Uv/LpHIzyBPwpOrctXh2vC4jKyoeKoaMZgC6nkQDqaeVjkeSPBPGyRyM7WXEXtwxoEZpG1jjTTtAlVtzua0DZu9gJgWSKVVmssU7hAJGtoSoYtHntcZgOYGhNqnZUbUF5pkLggjAqx0UUV2vEUUUUIRRRRQhFFFFCEUUUUIVP3v2gJAyJHMThnV2mjyfVPk5BGYGU8N+0o6Noc3KvbDwcmLlSN2ILLxZnAytlv2VGps3aCjXQiQjWxD7fKAq+K+ivPmKZ50jiR1V8llOZnXKzKq3AzaWNhfVbc3HpE+MlkYKqxo5Y9EV8Rc/D+lKVxfexhyMk98BSMwBKumA2bHAgSJFRR0UWv4nqT4nWl5IgwIYAg8wdQfhWPbwelieSQJA30dGPYGQNK495rgrGPCxI6noHOyfSfNFHPFIwxEwMfAJABOcMWL5QOylgdACcwHiJ+tbMJg2KsGh0ZmI18tFedpbn4QqzZRB1LxtwwPEr9mf2lNVCfY8bNw4cbhJ79nhtIqsR3C2dT5BRVd2lI0rBsZI+IkOojJ7C+SDsr8BfxNcR4FX7L4dQhHOxFvnzpKo6k8yW+OR9MVYU+jKgbLnx3Z/ITva2AkhjniaLtK0IWIuGUgIoVQcxAQ2tbQAdBT7bIk+nPxYY4j9GOsbBg3ZfQ2A9Xy61AStbD4tZZHKRyRqHuSyxiNDYHmSoJt8KlcUYTjZOC8rD6PqJSxt2XsRcA68zSb46mtHFv/qkHNLagadJ+VKbM3OxLqshVI80aBpJZczFQotfLmJA7uIKn9k7kwMbyT8c9VjYIvxysZCPN7eFZ2074qGObFlpAUQpCCRGi5Rayai9vaNz49A3GDw+l4TGejrcEHwNgflTcUWum7PecfdO0+jqr2TejuG/tbngNjwwj6mJI/wAKgE+Z5mnlY5DvnjcFGwDnExlG4Zc3dGymxDnVrGxyte/Q9KrjbxyhOPHicSzZczMJ3JJ69gnJp7tqb69sCEu3o2sSQSBGPP081q+9u7aIjYmBQjJdpEUdl09o5eWcLc39oAqb3BFe2Y0jTAlJZ48OVljjThqqixAu7uM7K4cBAB6qknvX3S3/ADiYZIcUQxMEkkcoGXiIqnMGXkHAN9NCL6C2sXgGnAGQzKiwjiGKFZLHN1u69rRrAZvI1FIFZpb/ALAz4R66JWpTcwFr8xC1TZu0EniSWM3RxcXFj5EdCDcEd4pzUfu/h4kw0KwNmiyAoxNywbXMTYakkk6DU1IU4l0UUUUIRRRRQhFFFFCEUUUUIVV3g2CytNOmKXDxyBTPnTMLqoXMpzCxygCxuCQPjl23Q6xSpGzkIwDF0ZWlgV0YnKwBvZUc6a2etp3h2W2IgMaMFcMjoSLjNG6uAR7pKgGs73swOL4qSTmNGytlsWdLIVzFuyGLWOiiwtnuegVtTexfGbcfvzClouuuVI2ruxJK6T4eQKSgH5dKebH2GuEUySNmkOpJ1JP99PjTaWVsLI6JI7IFjsoQD6yS5CImptlKAAknXnpXeCD4sllfKgyrmKGRmZlzZQgYAALYkk9aTdUhkk9njvHVaVr6I/zOwJ014ZTGMZ8EphDNlGKDhndGl+jkW+p6ZH5iXIpax0IIGnWVXbEZUMpJBAIsOh5UngtnvCgR7F8PE4BAIEkYV8jWOqsp7DKeXZPJgS3XdzDqpw6ZBLFCrM/a4inIbSFzoyEjVOQUjTUUsK4kzxwgaceWI78UlRtbmn/Jj478k2wOPaSZ0R0VZ3V0crxBxYwBk0YC5VNL8zcc7VL7f23I5kxXEQkR8ILwWuzvcAA5xckk6cgAT0qFw+w1kwuHeK8UvCwzZwOwzs6BS46ENY5wb2Guapvefd08dUeRWREknth1KF2JRWBLM2SytYMNbFuR1qQi8HFp7APa5jYSlR7H1A6In5zj8plsfakawojOoMaqjG+l1AHPv868xWKE7OuciCPJnKHtSs9yEVvYUKLlhrqALc6QgwEC4jGOVRVgWFgmQMsaGEFnEZ0ZuyFBPU95p/BgIQrugtFKkM5CLa+kgOVB6rMMgyj2j41xUrYG6DOEYcYw5wU1Utd9t1ojx/CZYGbhNLh5SZERgAx5lWVWUn72Vhe3UX60jitzIJWLhyAeeXS/nra/janj7uMzuzTMs8pDFU4ZSIsLIpUjOyWULnuL2JFVw44yxHslMwKq9+yZQoYoG79R5i9qmpPvYtOUTvgnKValVphj8+BjE/eimlC/SIoYPUhRhJb3GVky395yxX5npV03bwks2dYsTwXe5aGWB/swbCRLlcwYknqNV5daxsnYCyBBg2khOIMTC5EilnW5vmGfsIr37fIaamtM2ZsTFNio58UYhwVZUEZZsxYWJJKjKtr6a6+VM2UX3GpwwHzvuVHa6vWOyjeCndk7NXDwxwpcrGoUE8zbqfEnWndFFPpNFFFFCEUUUUIRRRRQhFFFFCEVXN/FH0UHQNxYgrkXCF3C5mHVcrMpHXNa4vcWOksThlkRkdQysLMrC4IPQg868IBEFCxbamDgwWMd3nRpHCyRyuLZcuVGVUW4BKgWe19GFViLaQw8mKjhMU0EhLWzkWV1IBV1vlIVihBHsirbvnujHFiJEC8NbCWKZLsyK2jK683hDr09TOvIa1VX3dnYHKIHVv8AEWdAp8bEZvhY/GquoGNqGcMhBOGGUfvwVlZ7jm9s8dD7/hOt2MaXw/DknY5GMS5ImkZlkitlEmq5TckAi4yjWwAprtnBySytNGuIkjkSzElVuYr51kC2CqBGvYexJHjU3hsQVspPGl1/3bD/AFURb1nsNHlIuLk9eSgm6WKwwkLiaORA1g0i4hIGlAFvrIgxUtbQnr4DQQCtDyR8ePA74YrgGDIHzuFXoVmxQgw2a9kRUVb5URQAZWHV7dT1ygVLbw4BRlxOHeUiItHI3EkLpY3EikknL3kaEEHUA06jdIhkg4EcbfaH6QTJIO4yAEr3X1Nr5cvOnE+172aNsOjgBQeIxUoPYKiMXUdLEFehsSCGq8kFoMcPuPSJjM5wuy9t4EAYb35KqSQTYqSRwnEkKqSYzluuUIDluMwYqCyjsirTs6FUWJD9IVozHDmV0ljMidrKA19BJfkoAPZvcUzbBYYnOIYM+ukeLeNTfnoALA91qfxzyZbCFnXLlMMTRNGFHLJlYOrg65jz7lsCCpVkADDnh8x7BcvcHHAb8lVMHtOZJMRlkyvKzcR2i+s7JYaEnKhswOUA5dLchUlsrbOGhwQQsHzLIzRmJnTMxsgckZeyoUnXncaUrtXDGRg5xeXKLCPFoyNHe1+0AAx0GupNhqaW2XsdFAmL8fLdhIEIgjy6lhf7eQWNgCRfnl51257HgE8Rl6CYG8lITT6uNd9+HgrzulBh4sXhY8FI00YhkDBnziNbAhwfYJYKtuVmNhoa0moXdHY/0bCxowHFYZ5TZQWkclmJsALgsR8KmquAICq0UUUV6hFFFFCEUUUUIRRRRQhFFFFCEUUUUIVF9KYZI4JgSqIzqzLlDDiABRmbsqhK6nnmEdqouF2SzEuqRIW1Ln6+Rj4u1wT8BWsb47Pkmw1olDskkcnDNrSBGBK66X0uL6XAvWPTbVUYwMsfDdGssaqUkdxoboozEDUWI1OuoAvV22k4m8zPlM92ce6bo3bpJKkcZsVvqkklktK+QPJfhpZWY/VqQGNlsF0ufKmp2WkE0QusiyOq2dFuAevY7uZGul6dQYHF48MiYZuGHN5Jjw1BB5XPbYqeqre99RypXZPo+mZmMssMLrchLmSXLfQnOw4YboCe69uQjo2er1Ra5uPP6yUNUk1AWuwXe14YYorl1QCWJWZI1ByMyhiGYWHZva4qvbW2rEEcw4g3AbKC8TE2vbThj5VZdrbofRsMZcZtJInY3JK3S99bAtnmcKTyAuT0FMNk4TZ+LIWDaUispGYyRIue/IKCBbXrrTFksvUtIqU2uPE/kFFV989lxG+akdowRLE7gI5WIvlMdr2W45C+vfUNtXYUapxY5UksoJuiqjaXOWxLKOga5+NWGf0dyIzE45YorAZpVW78j0kVQg0sDc6dNKh4/R3K7OIJMJNGttRMy3PP7KPOoHnz7qgoWN9EGRPIn5K8rvNSLhhKw7GcxRvHJNGrqHCv9YtmAI7JuOR6Co1cO3GSH6riSOiBonaMhi4yl1UMpAaxsyre3U6GRxj4qCJ2xOGeOIrkLXGU3sCey2ezDoQvO+lKbjcXEkYWK3BjkikeQEABEkDAED/GJS3Lpmv0qChZ6oqf5Bv/AKhBTcsLTB3yWxYZGCKHbMwADNa2Y21NulzralKKKvkgiiiihCKKKKEIooooQiiiihCKKKKEIoopHGYxIkMkrqiLqWYgAeZOlCEw3nxTR4WRlYoeyC45orOqsw8VUk38Koe3WmSXJspMPh8yji4yVgWbUnIPWcm5JZ2BJJ8L1K7xekJOGwjRBEwKmbE3VGBFrLF68txfnlB6E1msGGSQ2igkxNzo2IZkiBvpliuWYDpmv50s+1MbgMT3feXqp6dB9TILQE3j+jYdvpeLaeVhkyYRULJm0zRpkDXHO5vVfi2XgIiJsPs7FTS5gScVIIw1zqzcRyC3M6p8udR8uDnTsS4hYBYXjw6JGLH72pPwpm+zcNzfPKe93dv4m1Lm1VDkAPM/SfpdGPeJ38q/YzftQi5YIQ66ZZZ4QAvUKy5sp0Hs20+TGbfkB1kw8GCEl7OxxSgslj2QyRg3vY9oEactbivbH2bhHZh9GSwXN6oHtKP517K2CEjIcGtlbKWBHS2uUr499QG11L129jE/1/K7PRwDrmM771NbY2tBi7NPsmPEPoCy4iBiF62e6sSOgNvMUthN49nYHKy4TFwG4DEQOBY+0/DbhuB8T11qubU2DhEseCADpcCxBtfmtulIQYVV+wxM0XhnLD917iu6dse4S0gjkR8n2XI6NL23mHfkrJj94ZZMUkmD2rG8Lk2hCwlozbutndO/2x7r61OfSgcXh5hMBiMyRPh42UrKjGxYkKrnIrNIMwsLHQXvWe4zZUsgLTYeDFqOcirwpB+2ul/iBUruhvOmEbLCqZ20MeJHDmIHILiRdXA6Aj4imW2tv+4jvzH48QElUslSnmFtNFQux97YMQwjuYprX4MgCsR3rqVkHihIqapsEESEqRCKKKK9QiiiihCKKKKEIooooQiiiqZvjvsIhJFC4Qp9tORcQ39lRyecgiy6hbgm9wrcPe1jbzsl6ASYClN4d7kw5MaASz2vkzWWMH2pX14a9wsWPQHUjLsfvBNi5M0Z4zKb8d1Igh/UxX7RHLOST97pXGA2ecWSZs0WFW8hjJOeYn2pWOrMx6G/je1gnidutKmRAI4StliUD1SNLnnmtY1V1azqpjTh9/WXGVcWWwkuxEny378kl9FjR88jNPN77m9vIclHgBTnA453niF7DiJoPxDrUYKf7CW+Ji/Ff5An+VcGAOS0Rosp0zA0Ke4hVxKMV0dGYC/gxFj91rX8D5VB+ehGhB6EdKkMLtlgbKiqmY3RF1azNqW5k3uaNtNGWDAgHkxJCgjv1N7jy/hSFnD6TgyDdOXd+EpZnPowHDsn0S27o7Un6v8A70qNxR+slP8AmP8AxP8ASvcDvFBDn+tjYsAPWOljfoPKuod58IrZwIy9y13dyMxN75ctuZ7qYLHisX3SREeqHV2srl+eEZjuUrvAMsKIfWvCtvFVBP8AA1B13LtIYhsxnjY62UNYC/PnzY95Pyp1s/A5pFD6Je7G4sVGtgeVzyHnXtCmaTSX5kknuU1linTLnHvUqsj4fDLkvxCM1hc9qS1rjuVMpPkajsVtVZ0yTxRtrq4FtLe7yve2tOduYyUSBlzKACSwBALMeV+VgBy8RUViMS0jFnNybdLch/ZqKy3nTUOpkY+QUNmo9ZNR4z1n0Sow0ka/UkTwg34EhN1I6xyesjDp3dLVb91PSEw7Ll5o19ZWH+0QfiUfbx/eHa/H0pmExRjcOLG2tjyPmOoqa2jsLjZZFvDOACCp7Ski9vHxQ/8Aqmet6lwIMT5Hn39/vklLbYqYOGE78PZbBg8YkqLJEyujC6spuCPA0tWNbtb0zYeYoVAlJJeG+WPEgc3jJ0jntzB0PJveXWdk7WjxMSyxG6m41FirDQqynVWB0IPKrWjWFQcDqN6LPVKTqZhyeUUUVOo0UUUUIRRRUbvDtoYWAyWzMSEjS9i8jaKt+mupPQAnpQTCFDb671cBTDG4SQpnkl0tBFr2tdDI1iEB7ixuFsctiUS5ZZFKQJrDEbkkn/Ee+rSMSTrrqSdSaUxbnEzOrvnjR888nIT4jTT9VGAAB0ygdKSxeKzn7o5D+dVD6hquvaaffM+g5laLo6xf7u3v88FLbH2hnaRDpmClR+HNcedmv8DUTitnNEctiU9luencfEcvHnSCtYgjQjUEdDUgu25ApLFQF1LkcvkRc0nUZUbU6ynjOBCtX0n06nWU8tQklwJELyOCLrliHV5CRaw90C9ydP5NcPjCJMsAaWYXFo+S3BHafkNCe6lI4ZcYyluII30jRR9diPwDQRx9SxsLakjQ1fNk7lwQoq42SKJLXGFWQIlu+RyQ07X58l8Dzpqkx9TL8D7PlwlVVo6SLZAxny33+kKkYHYU05yZ3Yg2MODUNY9z4hrRqb87kGrNs70UObFocPH4zM+Jf4jsqD5EirXh98cPE7RARrh0KqssTK0agqDZgotHY35XAFibA1aIpQwDKQwIuCDcEHqD1FOMs1M5mY8PQfMqmqWio/MrPcfucMLGrPO5zMEVcPh8Mlyb/pLgCwOpama4bC5e3jcUje68MElx3jhwMrLpzDHu0NW3f5B9DMh5xvGw59XCG9gdMrsKzxJY8Pw4QslnewbLmzSPrdgLtckWLEDUjmLkJ2u5RcGspNMju8fhe05cJLinw3Ww+JOWPEYSVzySfCmJz5EFTfyU1HbR9HksFyIpoh7+Gf6RH+1EwEgH4VNd4/HwBhFIwDMSALHmoBOvSwYHncc+l6f7i7Lc43T1Y3Z2KnLZMllRitsxLkmzXJCk1FZqzK8NNMtJyjKOPAqQ36Xaa5VhMXiYlYg8aLVWkgvmT8cJ1UjypvCVZc0bB17x08x0rbts7qQYk52UpKBYTRnLIP2vaX7rAr4VmO9W5UmHYysQhJ0xaLaNieS4iL/DJ5cQdk96+rTL7O6lJGI4gY+I18PJO2TpK4YcM9790jsTZ4AE8nIaxg8iR7Z+4vTvI7gbx+N2m0sgdSQqm6d5PvnxPS/TzoxO1JZL4eZeHKts6/pEGgyHkU06d1tNRTakm0y95qP/AO0ZiOPirmg3r3mq/HgN7lPJnGJBWY9u90caFSOWU9CPzqU3W3mlw87ZwWlAHFRRpiYhoJUH6dB09odn3Stfp1LGZ0BU5Z4jmjfuI/iDyI8aZEtgtwIy+uX7UVtsTXs7IW64PGJLGskbBkcBlYciDyNLVmfo83qAYI3ZjmcqU/QYrmy/gl1Yfe/GLaZVrSqCo28P0sk9paYKKKKKkXKKyb0g7xNJMREdVZsPh/1p+2l/YHYHdZ/erQ96dqnD4WR0+0NkiHfK5Cp8AxBPgDWNwBTO7g3jwy8CM+8w1kfzZ9L94NJWt+Ap8c+X5y5SnLHR62oN7+4Xv0bIqYaIE8h4sT/MnU0hi8I0bZWte19CCD8RRHimD5wbMDe9GKxTSMGa2gsABoP/AHoPlSBL7wjLVbFrXsLWtAu6pNEv4Aak9w76V2Vs5sU8ZEedGYjDwE24zDnLIekK8yfLndQW8kIkYwsSIkAkxDDnl9mMdSzHSw8fCti3M3c4EfFlUCeQC69Iox6sS+C82I5sSeVrT06fWuu6a/Xj6DnhS9J22P8AGze96p1u3uwmFBZjxJ3A4kpFr29lR7EY6KPM3JJqG3r2lDJKsIVBKrp9bIjAdhlcoGC3YFdDqFF+puKulM9qbJjxCBJVuAbgglSp7wwNwbEj41YuZ2C1mGGHBZ4HGSs3x5z50FlD+vl7Sk2IDIdCp16jpbXQi2+j2IjCElgS0jkoOUZBysLdCWUuRoLubd5pW0UMLyLckRTFAW1JQlfWsL3AYa9bA9TUvu3tgYacZjaKayv3K/JHPgR2CfwdBpn7FWNK0llSMZaIyBGnjh7Juq28yRzVs3xkQYKfOLhlyqOXbchU16WkKm/S1+lZvtaQQ6GVVZACshFg+UdoBSc3wvcEg1fN6HzzQRXZQmadmUXN1sijkbXMjG9vY015UjHwM7ZkldGue0ApuD3qwI/gal6VrNa9gOk47n2K8s7TBKY7PlQnPnR2e7grqFUALzubNlygm4ueQq9ejeD6qaU+s8pUi97BAAPiQc3xt0qjNh+GCCxYuczHKq3NueVQBfvJuTYa1p25mCMWDiuQS95TbkOKxe3jYMBfra9edFw+q+oMRAE7jeK9tGDQFN1zJGGBVgCCCCCLgg9COorqitAklle/G46wrmW4w4N0catg2PKx64YnQg+p+H1KcrMS8coyzR+uOjDo694P96g19ByRhgVYAggggi4IPMEdRasb303WbDyARAkxhpMMeeeIWz4ck8ymhW/Nbe6xqutFIM7bcte7v+/PjNpYLY6i+DlvfpwVfp5Ng5ICrMAD3XBse425G3SmiyhlWRPVYXHh4fA/ypxjdoPLbORob6C12N9T8z86VdfkXRhqtW5znXSyCDmusQVjlEtyIcRaOUjQo1/q5QejK9tfI9K2LdPbJxGHBktxYyY5QOXEW2oHQMpVx4MKx3DRiVHhfkwP5/3erL6NdtlZUEh1kvhpf10ILRsfxxZh49gUxZ33KkaH309MPJZvpSz3HXhvf2tWoooqzVIs+9J22OGyDpBFJiCPvm8cQ+bSHzWqEkHCw8UftEXbxJ1P+o1Mb/4ni4mVb3z4mGH9jDxh2HlxGakNoFJmCiyOqqovyew6no3961T16g6xzjxjy/JK0HRbQwXyMPbeCh6OKEDSN6qAsfhyHzruaBkNmUr5j+fI0m0AlaCHpLLdv1cep+GhFeEgCTkr6vVDKReFavRxu8ZJU4g9S2Km8Zn+xQ+CKC9u8Ieta5Vb3BwlsIJiLNiGaY/hbSMfCJUHzqyVZUKdxgBzzPPfosLUffcSiiiuc4va4va9utu+3dU6jWd757Ny4p+dsSmYMNCrRhFI539xhbX1uVr1AYvEDhEuLWvmB7VgASfMEfMGtR3k2IuKgMZIVgQyP7jDroQbEXU2IupIrL9oYWSRniQJKgBUzI+WLUEEZ2Fyw7lDdNegz3SNjcanWDI54xB89U7QqCIKmcNDIkceZmMsqalnZhHEtiEBJsAoILN3nnypq6gcjf4WpXCOVU8WQSvwVhHDQqqhet2JZix1J05DTSo/G7QWMH2n5KguSzWJAsNRe1r8tRVTbD19WGG98Ken2W44JLGKC1jqNNO8d3iPCtI3He+Aw/gmXw7BK6eHZ08LVmk8uVkDlQ7LcLe5JXU27wB15aVffR5tPPAYD60PLpdGJKm3gQy/s+NW3Q7rpLCeXfxIUNqEgFWuiiqxv1t1oIljjbLJKWGYc1RRdiO46qoPQtfnV894Y0udkEkASYCs9Q29mxjicOwSwlQiSE90i3sD91hdD4Mar/o8kmaSUlnaECxzszDi3B7JYk6Kdbaar1vV5rmm8VWB0YHQr1wuuhfPTIFlZVFo5l+kRA+yf8RPMNfT+lK4fCvJ6iM34QT+fIVLekHZ/wBHnkZdODMk6/qsTcOPITK7fKvNobxMWIVbjoWY21F9FHTXvFU1Qvp9lrZIMZxy9I8VqLDaajqQaxsn2XGD2HIGDOypY8r5j+6t/wAyKbEmLFzKnN14sf67CsGHkWUD4V1tLGSWiIcgPHchdO2ps3jb49KNr4oCXD4heSyxFudhnGR1v16VEx9Ugl0d0cQfsLi09ZVZL8sctIz9JW3YLFrLGkiaq6q6nwYAj8jXtQO4Mt8Esd9YXkh+EbsF/wBGWitECCJCzJELMcUeLjcOPelxkv705UH5U/xO24Inbgopa5GZVzH/AJjEgfsmoeE3xGH/APrSH5za02k5nzP8aon0+s1Ixdlr2itNYbOKtMSYHAa7hTMG87D2WUfdf+VgKipZ2kxOIk1uuGfL4GUqi8uRpGneylviZh3tgF+BxC3rhlnZT/rrAzOrgF3b6DKNIlm9VuuDwwjjSNeSKFHkoAH8KWoorQrKqm7z71ypP9HiDQixPFZPtLWzCK/ZOXMLkg89BbWqpgJ5I5+KkoMqc2ZczMrg6Oc9yDYHpqosLVbN8tjYiSXjRhDHHCdGcglrsSFAU8wENz3AeIq+zoWnsmHUuxNrkMEFjYs0luQseRJPIVR27+UKo6qYMREYHU/tN0uru9pONp7ekm7OIlUrcfVABFa+gzDMWfXoTl8NKaNjwbWJbmBlUkDLpbQWHhyp6m7GNU2GHAudSJY7Hpqc1+7Wx06DlTjDbmY2S2cxRDrdi5P4QoGnmQT4UjUsdrru/wAgJ5kAeUKUVKbBgVWZHYsjztwwMrCIN7aqxLO40yjUhb20uSeVeNtJndEUOgfXiBLDhjViGPIclubeuCK0jZO4GHiIaTNO4OYGS2VW71QCw8M2YgdaqG9m6ww7qAfqmbNCzH1G0JhbvjYLp3gW1Kglip0cabL7sY0GQ7+/SZlcNrgmAmWI2chF8gzDXNbtfv8Arfn/AEpXdzbH0bEJKxGUXSW19Ea1zqPZIVvINSqEkDMLGwuL3seuvXXrTbFQe0PiKprPa30ngkzB4+Y8U0WBwjitgBqk+krDf7vIO94z+0oYX8LxfnTrcHbgeP6M57cQ7Fzq0XTzKHsnwyn2qsO19lpiImikvY2NxzUgggg2OoIB5fOtm4NtFExk4KsE0346KE9HmIBwhQHWOWUHv7bs4PxDjWrPWabnY1sNjDDJ7Z4L9LSJmKt3ZWBIH4krS6LO69TE5jA8wvKghyzn0qYHMw/zcNiI/jHkkX/vqgYQGVYioLM6LYAXJNu4eVap6RF/3TxllX4HDTX/AICs23fxwg2fC4F5JLxj8KAE3PQXOtudgKRtRuVHECcG4c5HwFcdGVTTBgSdN+K6bYko1KD99L/K9NdpKfocwIIKa+RUg/yp2Nty/c8sp/8AKutsSiTByyAWurow8RGSPyH92pSnUrXwKjRHEFW9V9W5FRog8Fb92N4BCJ1JtmlDjl7UEB/jeiqLj8UVKWPOKInz4Sf0oq6smNBnIeyx9T+5TkREYrDr1yYiL4piCKeru0cx4kipqdF+sbn4WUfvUnvLEYsYp5cPGTp8J1Eq/wDVSeM2pIHYNlcE8mUa36aWqnrdaJFOJk58ytHYTVNKKW8k8IwkB1Adv8w5z/y00HxvUJgZsk2IY9IsPLr14Mykn5C9Tw2SmS8sCwnnlR2Ugd7KbqnkdfAVBkRnFxBCeFKkuGzN1zLfuFxfkbVDTfi6XEkQTwEGdMNOK5r9um4XiT6e5W/iiordXaHGweHkPrGNQ3g6jKw8w6kVK1pVnF4RfQ0jgsEkMaRRKERFCqo5ADkBS9J4idUVnchVUFmJ5AAXJ+VCEpRVK2h6RgVZsJCZgOTk2B7yE9ZrDoct+lKbr7+pLxFxMsSMtirENCCpvcZZD6ykd/IioRWpufcBkrosIElTm9OPaHCSuhs+XKp91nIUH4FgfhWUY3Cq5YOoa51Lase4lz2s3W9735Vft6N48LNhZkSdGfLmUC5zMhDKug6soHxqo4iIMLjzH9DVJ0xVcxzA04Y5ccE3ZQMZCj8DjnRuFKS5JAjk0GYEgZWtykW9/vDUcjaWFR2H2EQExZQZDK0YdnLPmu4FltlRC1wLHmRpUgTVNbqXVvbhBInnyTFN0yoIbTeF0K+uk2UOuuQkXRiDZiCDlYdxb46vsbfCCZO26xSAXeN2At4gm2dO5h8bHSs6wmDGIxMMTqXVpRpoLKoZjcg9FViG8F6gGp3H+jucNaJo5UvcGVsrL5hYyrHTRhbxFaCxOqileptkTiJjx33JWqGl0OMKJ3g2gsmMeaE2XPCVcX1dMq8S/u8h3WTNyNa3VD2LuDJxFfElVRSG4atnLsDcZmKgBbgaAEnvHKr5T9lbUAc6oIJMxwUNQtwDdFR/SVicrYe/sriZf3Icv8ZRWe7DwyyYOCInK6DOvk4AOnw/MVYvSvtC8k4B9SGOAfjxD5mHmEVD8armKwDx5eyQAq2I6DKO7l8aRtQvvcAYOAHMY/KuOjKV4HGDpzTobvtf10t39r+GWuN41WLBvEhzELI7sRa7MmVdLmw1Nhz0J601/wD6MlvtG+Y/ja9J7Qi/2YJ1mlRe8nM45nmdBS9MVrwNUiBwVnaG1rk1CIGOCm8PsEzFrC/D4cfygiP/AHUVe9w8GGhncj18RJbyjCxf/ka8q7swLaLAeA9lkamLiqr6U9nFZZmUavFHiF8ZMM+V/nG0YpDD42BEjmBUSOPXYglR0yj2Tb2ufcRV09IOCBgSe1+A93/UyDJJ8AGD/sVlmCgKxy4Y+th3KjxTmh+KG1VtrpEvc0GJxkeR9h5q36PN8GmTG9+SfYySGU3kxJt0jSJ2HmSSMx/IdO+o3bEcZjth2kZ0+tBdctnQqQALdRfqeVJU82VhTJKqg2GpY9ygEn+nxqCnSFJsA4Dl9K9NlDKZBdhBnL6laB6NdtK/EiB7MgGJiHhJYSr+zL2j+sFXqsH3fxb4XECNR242M2HW9s4I+tgv95SSPGx6Vt+zNopiIkmiOZHUMp8+hHQg6EdCCKtLJUDmXZy9Rod6yshXpljyE5pOeTKrNYtYE2AuTYcgOppSim1AsfxsbmV+Ph7SyfWlXC5Qr6DvCDRhl9Y5WZtTS8a2VVvyAA5DlpoBoPhV52ludHPiGmd3sUVcisVs6k2fMDc2U2ynTqb0lN6PsKy8pFf9KJDnI7iTcFR0W1hra1zehtXRT6zyQ6BnqTPx4JtlcNEQqQ2LymzXXS99cvlm7/CmOIx7SJ9Uj81IdhkFw49lrMRYcwDztV0k9HLX7GKYfijB/wCllpfBejmMG88rzeA+rU/iAN28r28KXp9EPa6SBzkx5fldm0NhOd0cLHNs5Y3AdGMqsp/Wvp4EaVUcVgmhkaGS+ZDoT7aG+V/G40PcwPhWoYfDLGoRFVVHJVAAHkBVO3+H12G/BP8A9WH/AJVYdJWdrrNJzaMDvioaLyH81Vtj7Q+j4mOZlzKmYMtiTZ7Astj6ygHSxuCw0JrWoJ1dVdCGVgCGBuCDyIPUVjW1SM8ajRiS2bX1Vtcdxve2vLnztWgejpj9EIPSWTy1IOnzv5k1F0TWcWXDwkea7tLRN5WmkcXilijeRzlRFLMT0VRcn5ClqoXpI3iQKYCexGFlxHioN44fFpHAJHurb2hVxUeKbS4pVovGAqJtKR8Tio1KkuzPi5V6hnFo0N/ciAGvdU1hjOWvLwxfubX5JcfDSq7s3HPFxJWy8ee7OTrkDWsAPwi3lS8G1H4itIzMoIJUWUEeQtf4ms9aKT6giAdTM590bhaelZKgpBoaOOOe8vFSAfDzG1gGuRp2SSDbTobkUxxMijFRKLmPDCWdutxEpUdOrk28qkcLNCrcSNQ0guV9bRjftW5DU3ueXnTXc/Zn0mYdRPKFv/8AGw3ac+TyWX9sVzZmFwuy7HCDpx8hKgtFQspkScteP1p4rWd1NmmDBwRt6wjBf8bdp/8AWzV7UtRWmWeSeIw6yIyOLqwKsD1BFiPlWIbawbYTEBnJPCIw0x96M6wynzUgHxzd1bnVM9ImwleM4jLmCoY51HtQG5zfijY5x4F+8UtaaZe2RmPXiN6wp7PVNJ4cqRh9gqxZ3YrHeyhbZmNrnU6KouNdeY07lcHwoY5XjbiXsNLEhRrl7PNmfKNO4d9MNnlikmBmftADJJ0dDbK+nMEDK1qfzTw4QZUu0mhvyY25WF7RID11PnyrP2hzjIBwMQAMxrjp8LQvrPqCJOMQI3vuUdjt35OCXkbJOGEi25xt1LG9h0GXuGtuVTu5G+nBLmTsxlv9oj/QSn/GUfoX5t3Hte/VXxWKeU3c6dEHqj/yPifhalY9nSuPpEBCyxnKD+kFrlWX2ha3zFOUnVKfbMA8NI4HeBy4Hm02Jz6V58A6De/je0cEAg3B1BHUV7WTblb7mH6sIxjX18Nzkg+9EP8AEh+4NR7PuVqGztpRTxiWF1kRuTKb/A9xHUHUdauKVVtQSPEajf6WcewsMFOaKKKlXCKKKKEJptbaaYeF5pPVQX05k8gB4kkAeJqg7a3iGLaK0RQxcTOcyst2AAVWU68sxuBaw76mN/0mbJkjzQxJJNISwUXUAKNRq1i5A8OdwL1ATohYFlFlB5qAFBI5cgA1/iapela9RjDTaMCN7+k1Z2AmToksfYHOb6CwA52uLm17FtBb5Vpu6Oyjh8HFEyhWALMotZS7FiNNNM1vhVd3U3TMjJi57hdGii+N1dwQNeRCjloSSdBKbx76pBmihyyTKO1drRwj3pX9nvyDtHuA1Etgs5s1MvqmD7BeVn3zDU63o3lGGUKgDzyX4aE6ac3c+zGt9T10A1IrIYyuKdnkcnCwMZZZTzxMx0zeV+yoGgA00C108kuPeQI7GNtZ8S3ZMoHJV/Rwi9go5363JZu+IPC4IGVQ6tl7slxY/O/nXNaqapw0yGvM/A88crKxWInta4fv5/GctHt9CbcLhqfBT8+ZPzNNtq4JQvFjtl0uBy1PMfHpUZUvhBbCOzmyl8q38rufwqBfzpF9BzHB9NxzEgmZVxVpfxwHsJzGHFMsUrLGsMf205yL4X5nyVbmtG9G+xlRGnUdjKIIP1UZ7T/tyXPiEQ9ao27mzXxk4cXVpwVj74cKCM8vg73Cr4le41tWFwyxosaAKiKFVRyCgWAHkBVrZWXnXzkMB8n481n+kLR1r4G9/SVoooqwVYigiiihCyPfTdFoJEEXZFycK/RSdWwzH3CASngLc0GaAVxiFMigrIDaRD6wYcwfEdPC1bltLZyTxNFKuZHFiOXiCCNQwIBBGoIBFZFvNuzNh5wVN5jpHIdFxaDXI9tFxCj58xpcLW16XVm+Mte7v5HXgceKtbDbOqdDlAVYRCy4VEQgO6lhc27Umo+IQL8qjcFEmLYBew+YLIjaFT1uOhA69akNuYiHiAy5jlJZYUNiTay5m9hQtxfmelVlq7V2nxPPLH6V1aqwqhrW648f2oqHYTzG2VkaLlNfKY7DS79bgctb+IrrA7xTYZ+I5ZGOhxUADB7afXQ6q/4hr3EUnjtoyTaObJe4iUnKPnq3x+VIRuV5aUy28e0cD3Z+fxiF0+xfyBNQAcvnfitK2L6Ss6gyxiVf02GOcftQk8RPIZ6smA3rwk2keIjLe4WysPNGsw+IrDHwkbNmylH9+IlG/LnS7TzkWM0cw6LiIVb87U2201G5wfQ/IPoqir0TUb/XHe+K+gb17Xz9Fi5U9XDwDxixMsP5K2lOcTjsSpyvh2BIBs+0MQdD4ZvyqT+Z/wAD5t/+kmbBWBiFt+0J4lRhMyKjAg52CggjUanuqgYmTZyxxJhuJO8MgcNCqtnswYiSdgIyCQLktfsg8xVDzy3uI8HEfeyGVv3mJNc4hGk+3nlmHuA5E/dHMedcOtTjk0Dnj6D7U9Pous7MK07w+kaSQmPPlvp9HwrFnPhJibAIPBAD941VpUaQATBUjU3XDRaKNb3dvbbxPXp1rqMhBljUIvcot+fOvKXJLjLjJ9uQ/Z71dWboynSxdipN9unOqxoEgTRYxza/tE9W7v7AW2zsw6uqkMPWW2pFudveA5j+YqMweNaJiyWzWIBIvlJ6juNSux4WjjMkrEK5uoOryN1YC+gt1Omg6Cka1FwcKlPMf+Xdv9e1qXUkPZhHfi7uUdsyO7g2DKOdxcW/r3V7ipvpkljc4eIhCqL9o5PZgjUc7tbMevgL24kxBxBdYzwoA1pJUBNyTbhxaXeRjpcDmbAdK03crdDghJZUCMotDDoRApGpJ5NMw9Zug7I9os9TpuqugYce7u5+2fBV1vtodkMd79OMSW6W75w0ZeSxnlsZLclA9WNfuICRfqSze1U9RRVs1oaABkqEmcSiiiiul4iiiihCKbbR2bHPG0Uqh0bmD4aggjUMDqCNQdRTmihCyPe7ct4G4pY2XRMWBcqOiYlBoy/5g078p1NfbEAMI8Ugikb1XBukl+qvyN+461vZFU3b3o7R1b6OEVWuWw8gvC1/dtrC3itx9086QqWUjGn5fXDllyVhZra+id73qs1xGBZdeY7xTapPF7FmwjBVLRXOkGJN0bwixIuD+E6+ApriMcinLiYnw7d7Dsnycdk0pON058Nfz4SFo6HSFOoMTvf6TevKejZ4YXjdWHn/ADFJNgXHsn4V1KfFRp1ToYGWIJIoOYjtKQLi7WAse8W8dad7UjmdxGqgZgS3aU3tzzN7IF7mx601Dzy5I1DAjVmOlyGuCWPJVsD4n83W1FlRldWLAAj1QOZFzbmQbCq597rGl8TJjE+G/lVby41G3rsyY+PwonG4UxuV1tc5SRbMO+kac4gSSuWytbkoPRe7ur1NmOedh5n+lO0y66L+eqsKbyGDrDimteohJsBc0tNJBEbSSAt7i6k/si5NKGaYqMiLhYzoJJvWb8MI7THwOvhXRcBnv7UVW2U6eq8kijhXPOwA6L3nutzJ8BXaYGXFMiujojC0eHT7aZb+1qBDFfmSR4kcqsG7vo9ldhIQyHriMQoMpH+VAdIvN7Ee6a0bY278OFUiJTmaxeRjmdyOrOdT4DkOgFT07O9+JwHr+Pfks/aukjUwbveyojdbctYMskwQyKLRxoPq4Ba1kFhmcjQyEXPIBRobTRRVixjWC60QFTkkmSiiiiul4iiiihCKKKKEIooooQiiiihCTxGGWRSjqrqdCrAEHzB0NVnG+j6Eg8B3gv7AtJF/ynuFHghWiiuXsa8Q4SF6CRkqjtH0WSKSywxOfew0r4dz/wANrof3qiJt2cVFpmxqW9/DrOP3or3oopY2RmhI8Z95CnZaajMimrrOuhxEX/EwuIjP5ivHxOIc3OJwxNgBaOY2t3ACiiuf4X/M+TfpS/zqqVj2fiZOU0h/VYGY/wCphan+G3AxEts0WKkv+nmSBPiqFnt8KKK9Fkbq4nyHsAuXWyq7VWbY/oxMfN4oB1XDRjN8ZpLk+YUGrXsrdfD4c5o4wZOsrkvIf+IxLW8AbeFFFTspMp/1H35pYuLs1K0UUVKuUUUUUIRRRRQhFFFFCF//2Q=="/>
          <p:cNvSpPr>
            <a:spLocks noChangeAspect="1" noChangeArrowheads="1"/>
          </p:cNvSpPr>
          <p:nvPr/>
        </p:nvSpPr>
        <p:spPr bwMode="auto">
          <a:xfrm>
            <a:off x="155575" y="-1690688"/>
            <a:ext cx="2266950" cy="352425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1400" y="3733951"/>
            <a:ext cx="1210965" cy="1883723"/>
          </a:xfrm>
          <a:prstGeom prst="rect">
            <a:avLst/>
          </a:prstGeom>
        </p:spPr>
      </p:pic>
      <p:pic>
        <p:nvPicPr>
          <p:cNvPr id="15" name="Picture 1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69817" y="2617955"/>
            <a:ext cx="2069383" cy="1273466"/>
          </a:xfrm>
          <a:prstGeom prst="rect">
            <a:avLst/>
          </a:prstGeom>
        </p:spPr>
      </p:pic>
      <p:pic>
        <p:nvPicPr>
          <p:cNvPr id="16" name="Picture 15"/>
          <p:cNvPicPr>
            <a:picLocks noChangeAspect="1"/>
          </p:cNvPicPr>
          <p:nvPr/>
        </p:nvPicPr>
        <p:blipFill>
          <a:blip r:embed="rId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105400" y="3254688"/>
            <a:ext cx="1838066" cy="1856342"/>
          </a:xfrm>
          <a:prstGeom prst="rect">
            <a:avLst/>
          </a:prstGeom>
        </p:spPr>
      </p:pic>
      <p:grpSp>
        <p:nvGrpSpPr>
          <p:cNvPr id="17" name="Group 16"/>
          <p:cNvGrpSpPr/>
          <p:nvPr/>
        </p:nvGrpSpPr>
        <p:grpSpPr>
          <a:xfrm>
            <a:off x="587336" y="1905000"/>
            <a:ext cx="4000500" cy="4000501"/>
            <a:chOff x="609600" y="1428750"/>
            <a:chExt cx="4000500" cy="4000501"/>
          </a:xfrm>
        </p:grpSpPr>
        <p:pic>
          <p:nvPicPr>
            <p:cNvPr id="1026" name="Picture 2" descr="http://poetsandquants.com/wp-content/uploads/2012/10/alvin-roth_420.jpg"/>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1428750"/>
              <a:ext cx="4000500" cy="4000501"/>
            </a:xfrm>
            <a:prstGeom prst="rect">
              <a:avLst/>
            </a:prstGeom>
            <a:noFill/>
            <a:ln w="38100">
              <a:solidFill>
                <a:schemeClr val="bg2"/>
              </a:solidFill>
            </a:ln>
            <a:extLst>
              <a:ext uri="{909E8E84-426E-40dd-AFC4-6F175D3DCCD1}">
                <a14:hiddenFill xmlns:a14="http://schemas.microsoft.com/office/drawing/2010/main" xmlns="">
                  <a:solidFill>
                    <a:srgbClr val="FFFFFF"/>
                  </a:solidFill>
                </a14:hiddenFill>
              </a:ext>
            </a:extLst>
          </p:spPr>
        </p:pic>
        <p:sp>
          <p:nvSpPr>
            <p:cNvPr id="7" name="TextBox 6"/>
            <p:cNvSpPr txBox="1"/>
            <p:nvPr/>
          </p:nvSpPr>
          <p:spPr>
            <a:xfrm>
              <a:off x="625736" y="1428750"/>
              <a:ext cx="1243289" cy="523220"/>
            </a:xfrm>
            <a:prstGeom prst="rect">
              <a:avLst/>
            </a:prstGeom>
            <a:noFill/>
          </p:spPr>
          <p:txBody>
            <a:bodyPr wrap="none" rtlCol="0">
              <a:spAutoFit/>
            </a:bodyPr>
            <a:lstStyle/>
            <a:p>
              <a:r>
                <a:rPr lang="en-US" sz="2800" dirty="0" smtClean="0">
                  <a:solidFill>
                    <a:schemeClr val="bg2"/>
                  </a:solidFill>
                </a:rPr>
                <a:t>Al Roth</a:t>
              </a:r>
              <a:endParaRPr lang="en-US" sz="2800" dirty="0">
                <a:solidFill>
                  <a:schemeClr val="bg2"/>
                </a:solidFill>
              </a:endParaRPr>
            </a:p>
          </p:txBody>
        </p:sp>
      </p:grpSp>
      <p:pic>
        <p:nvPicPr>
          <p:cNvPr id="18" name="Picture 1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5410200" y="5236611"/>
            <a:ext cx="1744312" cy="937568"/>
          </a:xfrm>
          <a:prstGeom prst="rect">
            <a:avLst/>
          </a:prstGeom>
        </p:spPr>
      </p:pic>
      <p:sp>
        <p:nvSpPr>
          <p:cNvPr id="109" name="Title 1"/>
          <p:cNvSpPr>
            <a:spLocks noGrp="1"/>
          </p:cNvSpPr>
          <p:nvPr>
            <p:ph type="title"/>
          </p:nvPr>
        </p:nvSpPr>
        <p:spPr>
          <a:xfrm>
            <a:off x="457200" y="274638"/>
            <a:ext cx="8229600" cy="1143000"/>
          </a:xfrm>
        </p:spPr>
        <p:txBody>
          <a:bodyPr/>
          <a:lstStyle/>
          <a:p>
            <a:pPr algn="l"/>
            <a:r>
              <a:rPr lang="en-US" dirty="0" smtClean="0">
                <a:solidFill>
                  <a:schemeClr val="bg2"/>
                </a:solidFill>
              </a:rPr>
              <a:t>Market Design</a:t>
            </a:r>
            <a:endParaRPr lang="en-US" dirty="0">
              <a:solidFill>
                <a:schemeClr val="bg2"/>
              </a:solidFill>
            </a:endParaRPr>
          </a:p>
        </p:txBody>
      </p:sp>
    </p:spTree>
    <p:extLst>
      <p:ext uri="{BB962C8B-B14F-4D97-AF65-F5344CB8AC3E}">
        <p14:creationId xmlns:p14="http://schemas.microsoft.com/office/powerpoint/2010/main" val="19149528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1676400" y="1752600"/>
            <a:ext cx="5791200" cy="3046988"/>
          </a:xfrm>
          <a:prstGeom prst="rect">
            <a:avLst/>
          </a:prstGeom>
          <a:noFill/>
        </p:spPr>
        <p:txBody>
          <a:bodyPr wrap="square" rtlCol="0">
            <a:spAutoFit/>
          </a:bodyPr>
          <a:lstStyle/>
          <a:p>
            <a:r>
              <a:rPr lang="en-US" sz="2400" dirty="0" smtClean="0"/>
              <a:t>Market design </a:t>
            </a:r>
            <a:r>
              <a:rPr lang="en-US" sz="2400" dirty="0"/>
              <a:t>involves a responsibility for </a:t>
            </a:r>
            <a:r>
              <a:rPr lang="en-US" sz="2400" dirty="0" smtClean="0"/>
              <a:t>detail, a need to deal with all of a market’s complications, not just its principle features. Designers therefore cannot work only with the simple conceptual models used for theoretical insights into the general working of markets.  Instead, market design calls for an </a:t>
            </a:r>
            <a:r>
              <a:rPr lang="en-US" sz="2400" dirty="0" smtClean="0">
                <a:solidFill>
                  <a:schemeClr val="accent2"/>
                </a:solidFill>
              </a:rPr>
              <a:t>engineering approach</a:t>
            </a:r>
            <a:r>
              <a:rPr lang="en-US" sz="2400" dirty="0" smtClean="0"/>
              <a:t>.</a:t>
            </a:r>
            <a:endParaRPr lang="en-US" sz="2400" dirty="0"/>
          </a:p>
        </p:txBody>
      </p:sp>
      <p:sp>
        <p:nvSpPr>
          <p:cNvPr id="9" name="TextBox 8"/>
          <p:cNvSpPr txBox="1"/>
          <p:nvPr/>
        </p:nvSpPr>
        <p:spPr>
          <a:xfrm>
            <a:off x="3810000" y="5726668"/>
            <a:ext cx="4724400" cy="369332"/>
          </a:xfrm>
          <a:prstGeom prst="rect">
            <a:avLst/>
          </a:prstGeom>
          <a:noFill/>
        </p:spPr>
        <p:txBody>
          <a:bodyPr wrap="square" rtlCol="0">
            <a:spAutoFit/>
          </a:bodyPr>
          <a:lstStyle/>
          <a:p>
            <a:r>
              <a:rPr lang="en-US" dirty="0" smtClean="0"/>
              <a:t>– from </a:t>
            </a:r>
            <a:r>
              <a:rPr lang="en-US" i="1" dirty="0" smtClean="0"/>
              <a:t>The Economist as an Engineer</a:t>
            </a:r>
            <a:r>
              <a:rPr lang="en-US" dirty="0" smtClean="0"/>
              <a:t>, by Al Roth</a:t>
            </a:r>
            <a:endParaRPr lang="en-US" dirty="0"/>
          </a:p>
        </p:txBody>
      </p:sp>
      <p:sp>
        <p:nvSpPr>
          <p:cNvPr id="11" name="Title 1"/>
          <p:cNvSpPr>
            <a:spLocks noGrp="1"/>
          </p:cNvSpPr>
          <p:nvPr>
            <p:ph type="title"/>
          </p:nvPr>
        </p:nvSpPr>
        <p:spPr>
          <a:xfrm>
            <a:off x="457200" y="274638"/>
            <a:ext cx="8229600" cy="1143000"/>
          </a:xfrm>
        </p:spPr>
        <p:txBody>
          <a:bodyPr/>
          <a:lstStyle/>
          <a:p>
            <a:pPr algn="l"/>
            <a:r>
              <a:rPr lang="en-US" dirty="0" smtClean="0">
                <a:solidFill>
                  <a:schemeClr val="bg2"/>
                </a:solidFill>
              </a:rPr>
              <a:t>Market Design</a:t>
            </a:r>
            <a:endParaRPr lang="en-US" dirty="0">
              <a:solidFill>
                <a:schemeClr val="bg2"/>
              </a:solidFill>
            </a:endParaRPr>
          </a:p>
        </p:txBody>
      </p:sp>
    </p:spTree>
    <p:extLst>
      <p:ext uri="{BB962C8B-B14F-4D97-AF65-F5344CB8AC3E}">
        <p14:creationId xmlns:p14="http://schemas.microsoft.com/office/powerpoint/2010/main" val="324990058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1676400" y="1752600"/>
            <a:ext cx="6019800" cy="3046988"/>
          </a:xfrm>
          <a:prstGeom prst="rect">
            <a:avLst/>
          </a:prstGeom>
          <a:noFill/>
        </p:spPr>
        <p:txBody>
          <a:bodyPr wrap="square" rtlCol="0">
            <a:spAutoFit/>
          </a:bodyPr>
          <a:lstStyle/>
          <a:p>
            <a:r>
              <a:rPr lang="en-US" sz="2400" dirty="0" smtClean="0"/>
              <a:t>…this </a:t>
            </a:r>
            <a:r>
              <a:rPr lang="en-US" sz="2400" dirty="0"/>
              <a:t>paper makes the case that </a:t>
            </a:r>
            <a:r>
              <a:rPr lang="en-US" sz="2400" dirty="0">
                <a:solidFill>
                  <a:schemeClr val="accent2"/>
                </a:solidFill>
              </a:rPr>
              <a:t>experimental</a:t>
            </a:r>
            <a:r>
              <a:rPr lang="en-US" sz="2400" dirty="0"/>
              <a:t> and </a:t>
            </a:r>
            <a:r>
              <a:rPr lang="en-US" sz="2400" dirty="0" smtClean="0">
                <a:solidFill>
                  <a:schemeClr val="accent2"/>
                </a:solidFill>
              </a:rPr>
              <a:t>computational</a:t>
            </a:r>
            <a:r>
              <a:rPr lang="en-US" sz="2400" dirty="0" smtClean="0"/>
              <a:t> </a:t>
            </a:r>
            <a:r>
              <a:rPr lang="en-US" sz="2400" dirty="0" smtClean="0">
                <a:solidFill>
                  <a:schemeClr val="accent2"/>
                </a:solidFill>
              </a:rPr>
              <a:t>economics</a:t>
            </a:r>
            <a:r>
              <a:rPr lang="en-US" sz="2400" dirty="0" smtClean="0"/>
              <a:t> </a:t>
            </a:r>
            <a:r>
              <a:rPr lang="en-US" sz="2400" dirty="0"/>
              <a:t>are natural complements to game theory in the work of design. The paper </a:t>
            </a:r>
            <a:r>
              <a:rPr lang="en-US" sz="2400" dirty="0" smtClean="0"/>
              <a:t>also argues </a:t>
            </a:r>
            <a:r>
              <a:rPr lang="en-US" sz="2400" dirty="0"/>
              <a:t>that some of the challenges facing both markets involve dealing with related </a:t>
            </a:r>
            <a:r>
              <a:rPr lang="en-US" sz="2400" dirty="0" smtClean="0"/>
              <a:t>kinds of complementarities</a:t>
            </a:r>
            <a:r>
              <a:rPr lang="en-US" sz="2400" dirty="0"/>
              <a:t>, and that this suggests an agenda for future </a:t>
            </a:r>
            <a:r>
              <a:rPr lang="en-US" sz="2400" dirty="0">
                <a:solidFill>
                  <a:schemeClr val="accent2"/>
                </a:solidFill>
              </a:rPr>
              <a:t>theoretical research</a:t>
            </a:r>
            <a:r>
              <a:rPr lang="en-US" sz="2400" dirty="0"/>
              <a:t>.</a:t>
            </a:r>
          </a:p>
        </p:txBody>
      </p:sp>
      <p:sp>
        <p:nvSpPr>
          <p:cNvPr id="9" name="TextBox 8"/>
          <p:cNvSpPr txBox="1"/>
          <p:nvPr/>
        </p:nvSpPr>
        <p:spPr>
          <a:xfrm>
            <a:off x="3810000" y="5726668"/>
            <a:ext cx="4724400" cy="369332"/>
          </a:xfrm>
          <a:prstGeom prst="rect">
            <a:avLst/>
          </a:prstGeom>
          <a:noFill/>
        </p:spPr>
        <p:txBody>
          <a:bodyPr wrap="square" rtlCol="0">
            <a:spAutoFit/>
          </a:bodyPr>
          <a:lstStyle/>
          <a:p>
            <a:r>
              <a:rPr lang="en-US" dirty="0" smtClean="0"/>
              <a:t>– from </a:t>
            </a:r>
            <a:r>
              <a:rPr lang="en-US" i="1" dirty="0" smtClean="0"/>
              <a:t>The Economist as an Engineer</a:t>
            </a:r>
            <a:r>
              <a:rPr lang="en-US" dirty="0" smtClean="0"/>
              <a:t>, by Al Roth</a:t>
            </a:r>
            <a:endParaRPr lang="en-US" dirty="0"/>
          </a:p>
        </p:txBody>
      </p: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Market Design</a:t>
            </a:r>
            <a:endParaRPr lang="en-US" dirty="0">
              <a:solidFill>
                <a:schemeClr val="bg2"/>
              </a:solidFill>
            </a:endParaRPr>
          </a:p>
        </p:txBody>
      </p:sp>
    </p:spTree>
    <p:extLst>
      <p:ext uri="{BB962C8B-B14F-4D97-AF65-F5344CB8AC3E}">
        <p14:creationId xmlns:p14="http://schemas.microsoft.com/office/powerpoint/2010/main" val="11484837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1219200" y="2703493"/>
            <a:ext cx="6781800" cy="954107"/>
          </a:xfrm>
          <a:prstGeom prst="rect">
            <a:avLst/>
          </a:prstGeom>
          <a:noFill/>
        </p:spPr>
        <p:txBody>
          <a:bodyPr wrap="square" rtlCol="0">
            <a:spAutoFit/>
          </a:bodyPr>
          <a:lstStyle/>
          <a:p>
            <a:r>
              <a:rPr lang="en-US" sz="2800" dirty="0" smtClean="0"/>
              <a:t>Develop simple </a:t>
            </a:r>
            <a:r>
              <a:rPr lang="en-US" sz="2800" dirty="0" smtClean="0">
                <a:solidFill>
                  <a:schemeClr val="accent2"/>
                </a:solidFill>
              </a:rPr>
              <a:t>theory</a:t>
            </a:r>
            <a:r>
              <a:rPr lang="en-US" sz="2800" dirty="0" smtClean="0"/>
              <a:t>,</a:t>
            </a:r>
          </a:p>
          <a:p>
            <a:r>
              <a:rPr lang="en-US" sz="2800" dirty="0" smtClean="0"/>
              <a:t>	…to deal with complexity in practice.</a:t>
            </a:r>
            <a:endParaRPr lang="en-US" sz="2800" dirty="0"/>
          </a:p>
        </p:txBody>
      </p: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Market Design</a:t>
            </a:r>
            <a:endParaRPr lang="en-US" dirty="0">
              <a:solidFill>
                <a:schemeClr val="bg2"/>
              </a:solidFill>
            </a:endParaRPr>
          </a:p>
        </p:txBody>
      </p:sp>
    </p:spTree>
    <p:extLst>
      <p:ext uri="{BB962C8B-B14F-4D97-AF65-F5344CB8AC3E}">
        <p14:creationId xmlns:p14="http://schemas.microsoft.com/office/powerpoint/2010/main" val="25895783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0567" y="2274838"/>
            <a:ext cx="4722867" cy="2308324"/>
          </a:xfrm>
          <a:prstGeom prst="rect">
            <a:avLst/>
          </a:prstGeom>
          <a:noFill/>
        </p:spPr>
        <p:txBody>
          <a:bodyPr wrap="none" rtlCol="0">
            <a:spAutoFit/>
          </a:bodyPr>
          <a:lstStyle/>
          <a:p>
            <a:pPr algn="ctr"/>
            <a:r>
              <a:rPr lang="en-US" sz="4800" dirty="0" smtClean="0"/>
              <a:t>Computer Science</a:t>
            </a:r>
          </a:p>
          <a:p>
            <a:pPr algn="ctr"/>
            <a:r>
              <a:rPr lang="en-US" sz="4800" dirty="0" smtClean="0"/>
              <a:t>&amp;</a:t>
            </a:r>
          </a:p>
          <a:p>
            <a:pPr algn="ctr"/>
            <a:r>
              <a:rPr lang="en-US" sz="4800" dirty="0" smtClean="0"/>
              <a:t>Economics</a:t>
            </a:r>
            <a:endParaRPr lang="en-US" sz="4800" dirty="0"/>
          </a:p>
        </p:txBody>
      </p:sp>
    </p:spTree>
    <p:extLst>
      <p:ext uri="{BB962C8B-B14F-4D97-AF65-F5344CB8AC3E}">
        <p14:creationId xmlns:p14="http://schemas.microsoft.com/office/powerpoint/2010/main" val="412598572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smtClean="0">
                <a:solidFill>
                  <a:schemeClr val="bg2"/>
                </a:solidFill>
              </a:rPr>
              <a:t>On Spherical Cows …</a:t>
            </a:r>
            <a:endParaRPr lang="en-US" dirty="0">
              <a:solidFill>
                <a:schemeClr val="bg2"/>
              </a:solidFill>
            </a:endParaRPr>
          </a:p>
        </p:txBody>
      </p:sp>
      <p:pic>
        <p:nvPicPr>
          <p:cNvPr id="4098" name="Picture 2" descr="http://www.muylinux.com/wp-content/uploads/2012/05/fedora18-spherical-cows.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4206" y="1755588"/>
            <a:ext cx="5395589" cy="4111812"/>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2704351944"/>
      </p:ext>
    </p:extLst>
  </p:cSld>
  <p:clrMapOvr>
    <a:masterClrMapping/>
  </p:clrMapOvr>
  <p:transition advTm="62281"/>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smtClean="0">
                <a:solidFill>
                  <a:schemeClr val="bg2"/>
                </a:solidFill>
              </a:rPr>
              <a:t>Computer Science: </a:t>
            </a:r>
            <a:r>
              <a:rPr lang="en-US" dirty="0" smtClean="0">
                <a:solidFill>
                  <a:schemeClr val="accent2"/>
                </a:solidFill>
              </a:rPr>
              <a:t>computability</a:t>
            </a:r>
            <a:endParaRPr lang="en-US" dirty="0">
              <a:solidFill>
                <a:schemeClr val="accent2"/>
              </a:solidFill>
            </a:endParaRPr>
          </a:p>
        </p:txBody>
      </p:sp>
      <p:sp>
        <p:nvSpPr>
          <p:cNvPr id="2" name="TextBox 1"/>
          <p:cNvSpPr txBox="1"/>
          <p:nvPr/>
        </p:nvSpPr>
        <p:spPr>
          <a:xfrm>
            <a:off x="457200" y="5410200"/>
            <a:ext cx="8229600" cy="461665"/>
          </a:xfrm>
          <a:prstGeom prst="rect">
            <a:avLst/>
          </a:prstGeom>
          <a:noFill/>
        </p:spPr>
        <p:txBody>
          <a:bodyPr wrap="square" rtlCol="0">
            <a:spAutoFit/>
          </a:bodyPr>
          <a:lstStyle/>
          <a:p>
            <a:r>
              <a:rPr lang="en-US" sz="2400" dirty="0">
                <a:solidFill>
                  <a:schemeClr val="accent2"/>
                </a:solidFill>
              </a:rPr>
              <a:t>NP</a:t>
            </a:r>
            <a:r>
              <a:rPr lang="en-US" sz="2400" dirty="0"/>
              <a:t>: set of problems whose solutions can be </a:t>
            </a:r>
            <a:r>
              <a:rPr lang="en-US" sz="2400" i="1" dirty="0"/>
              <a:t>checked</a:t>
            </a:r>
            <a:r>
              <a:rPr lang="en-US" sz="2400" dirty="0"/>
              <a:t> </a:t>
            </a:r>
            <a:r>
              <a:rPr lang="en-US" sz="2400" dirty="0" smtClean="0"/>
              <a:t>efficiently.</a:t>
            </a:r>
            <a:endParaRPr lang="en-US" sz="2400" dirty="0"/>
          </a:p>
        </p:txBody>
      </p:sp>
      <p:sp>
        <p:nvSpPr>
          <p:cNvPr id="4" name="TextBox 3"/>
          <p:cNvSpPr txBox="1"/>
          <p:nvPr/>
        </p:nvSpPr>
        <p:spPr>
          <a:xfrm>
            <a:off x="457200" y="4267200"/>
            <a:ext cx="6157840" cy="830997"/>
          </a:xfrm>
          <a:prstGeom prst="rect">
            <a:avLst/>
          </a:prstGeom>
          <a:noFill/>
        </p:spPr>
        <p:txBody>
          <a:bodyPr wrap="none" rtlCol="0">
            <a:spAutoFit/>
          </a:bodyPr>
          <a:lstStyle/>
          <a:p>
            <a:r>
              <a:rPr lang="en-US" sz="2400" dirty="0">
                <a:solidFill>
                  <a:schemeClr val="accent2"/>
                </a:solidFill>
              </a:rPr>
              <a:t>P</a:t>
            </a:r>
            <a:r>
              <a:rPr lang="en-US" sz="2400" dirty="0"/>
              <a:t>: set of problems </a:t>
            </a:r>
            <a:r>
              <a:rPr lang="en-US" sz="2400" dirty="0" smtClean="0"/>
              <a:t>that can be solved efficiently </a:t>
            </a:r>
            <a:br>
              <a:rPr lang="en-US" sz="2400" dirty="0" smtClean="0"/>
            </a:br>
            <a:r>
              <a:rPr lang="en-US" sz="2400" dirty="0" smtClean="0"/>
              <a:t>(i.e., in </a:t>
            </a:r>
            <a:r>
              <a:rPr lang="en-US" sz="2400" dirty="0"/>
              <a:t>polynomial </a:t>
            </a:r>
            <a:r>
              <a:rPr lang="en-US" sz="2400" dirty="0" smtClean="0"/>
              <a:t>time).</a:t>
            </a:r>
            <a:endParaRPr lang="en-US" sz="2400" dirty="0"/>
          </a:p>
        </p:txBody>
      </p:sp>
      <p:sp>
        <p:nvSpPr>
          <p:cNvPr id="5" name="Rectangle 4"/>
          <p:cNvSpPr/>
          <p:nvPr/>
        </p:nvSpPr>
        <p:spPr>
          <a:xfrm>
            <a:off x="2218151" y="2057400"/>
            <a:ext cx="4707700" cy="1200329"/>
          </a:xfrm>
          <a:prstGeom prst="rect">
            <a:avLst/>
          </a:prstGeom>
          <a:noFill/>
        </p:spPr>
        <p:txBody>
          <a:bodyPr wrap="none" lIns="91440" tIns="45720" rIns="91440" bIns="45720">
            <a:spAutoFit/>
          </a:bodyPr>
          <a:lstStyle/>
          <a:p>
            <a:pPr algn="ctr"/>
            <a:r>
              <a:rPr lang="en-US" sz="7200" b="1" cap="none" spc="50" dirty="0" smtClean="0">
                <a:ln w="0"/>
                <a:solidFill>
                  <a:schemeClr val="bg2"/>
                </a:solidFill>
                <a:effectLst>
                  <a:innerShdw blurRad="63500" dist="50800" dir="13500000">
                    <a:srgbClr val="000000">
                      <a:alpha val="50000"/>
                    </a:srgbClr>
                  </a:innerShdw>
                </a:effectLst>
              </a:rPr>
              <a:t>P versus NP</a:t>
            </a:r>
            <a:endParaRPr lang="en-US" sz="7200" b="1" cap="none" spc="50" dirty="0">
              <a:ln w="0"/>
              <a:solidFill>
                <a:schemeClr val="bg2"/>
              </a:solidFill>
              <a:effectLst>
                <a:innerShdw blurRad="63500" dist="50800" dir="13500000">
                  <a:srgbClr val="000000">
                    <a:alpha val="50000"/>
                  </a:srgbClr>
                </a:innerShdw>
              </a:effectLst>
            </a:endParaRPr>
          </a:p>
        </p:txBody>
      </p:sp>
    </p:spTree>
    <p:extLst>
      <p:ext uri="{BB962C8B-B14F-4D97-AF65-F5344CB8AC3E}">
        <p14:creationId xmlns:p14="http://schemas.microsoft.com/office/powerpoint/2010/main" val="1085610055"/>
      </p:ext>
    </p:extLst>
  </p:cSld>
  <p:clrMapOvr>
    <a:masterClrMapping/>
  </p:clrMapOvr>
  <p:transition advTm="62281"/>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smtClean="0">
                <a:solidFill>
                  <a:schemeClr val="bg2"/>
                </a:solidFill>
              </a:rPr>
              <a:t>Computer Science: </a:t>
            </a:r>
            <a:r>
              <a:rPr lang="en-US" dirty="0" smtClean="0">
                <a:solidFill>
                  <a:schemeClr val="accent2"/>
                </a:solidFill>
              </a:rPr>
              <a:t>computability</a:t>
            </a:r>
            <a:endParaRPr lang="en-US"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972724221"/>
              </p:ext>
            </p:extLst>
          </p:nvPr>
        </p:nvGraphicFramePr>
        <p:xfrm>
          <a:off x="2057400" y="1447800"/>
          <a:ext cx="5029200" cy="5029200"/>
        </p:xfrm>
        <a:graphic>
          <a:graphicData uri="http://schemas.openxmlformats.org/drawingml/2006/table">
            <a:tbl>
              <a:tblPr>
                <a:tableStyleId>{5C22544A-7EE6-4342-B048-85BDC9FD1C3A}</a:tableStyleId>
              </a:tblPr>
              <a:tblGrid>
                <a:gridCol w="558800"/>
                <a:gridCol w="558800"/>
                <a:gridCol w="558800"/>
                <a:gridCol w="558800"/>
                <a:gridCol w="558800"/>
                <a:gridCol w="558800"/>
                <a:gridCol w="558800"/>
                <a:gridCol w="558800"/>
                <a:gridCol w="558800"/>
              </a:tblGrid>
              <a:tr h="558800">
                <a:tc>
                  <a:txBody>
                    <a:bodyPr/>
                    <a:lstStyle/>
                    <a:p>
                      <a:pPr algn="ct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n-US" sz="2400" b="1" dirty="0" smtClean="0">
                          <a:solidFill>
                            <a:schemeClr val="tx1"/>
                          </a:solidFill>
                        </a:rPr>
                        <a:t>3</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6</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8</a:t>
                      </a:r>
                      <a:endParaRPr lang="en-US" sz="2400" b="1" dirty="0">
                        <a:solidFill>
                          <a:schemeClr val="tx1"/>
                        </a:solidFill>
                      </a:endParaRPr>
                    </a:p>
                  </a:txBody>
                  <a:tcPr marL="0" marR="0" marT="0" marB="0" anchor="ctr">
                    <a:solidFill>
                      <a:schemeClr val="accent5">
                        <a:lumMod val="20000"/>
                        <a:lumOff val="80000"/>
                      </a:schemeClr>
                    </a:solidFill>
                  </a:tcPr>
                </a:tc>
              </a:tr>
              <a:tr h="558800">
                <a:tc>
                  <a:txBody>
                    <a:bodyPr/>
                    <a:lstStyle/>
                    <a:p>
                      <a:pPr algn="ct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b="1" dirty="0" smtClean="0">
                          <a:solidFill>
                            <a:schemeClr val="tx1"/>
                          </a:solidFill>
                        </a:rPr>
                        <a:t>1</a:t>
                      </a: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endParaRPr lang="en-US" sz="2400" b="1">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2</a:t>
                      </a:r>
                      <a:endParaRPr lang="en-US" sz="2400" b="1" dirty="0">
                        <a:solidFill>
                          <a:schemeClr val="tx1"/>
                        </a:solidFill>
                      </a:endParaRPr>
                    </a:p>
                  </a:txBody>
                  <a:tcPr marL="0" marR="0" marT="0" marB="0" anchor="ctr">
                    <a:solidFill>
                      <a:schemeClr val="accent5">
                        <a:lumMod val="20000"/>
                        <a:lumOff val="80000"/>
                      </a:schemeClr>
                    </a:solidFill>
                  </a:tcPr>
                </a:tc>
              </a:tr>
              <a:tr h="558800">
                <a:tc>
                  <a:txBody>
                    <a:bodyPr/>
                    <a:lstStyle/>
                    <a:p>
                      <a:pPr algn="ctr"/>
                      <a:r>
                        <a:rPr lang="en-US" sz="2400" b="1" dirty="0" smtClean="0">
                          <a:solidFill>
                            <a:schemeClr val="tx1"/>
                          </a:solidFill>
                        </a:rPr>
                        <a:t>9</a:t>
                      </a: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r>
              <a:tr h="558800">
                <a:tc>
                  <a:txBody>
                    <a:bodyPr/>
                    <a:lstStyle/>
                    <a:p>
                      <a:pPr algn="ctr"/>
                      <a:endParaRPr lang="en-US" sz="2400" b="1"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4</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r>
              <a:tr h="558800">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3</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2</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7</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r>
              <a:tr h="558800">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8</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5</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r>
              <a:tr h="558800">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9</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r>
              <a:tr h="558800">
                <a:tc>
                  <a:txBody>
                    <a:bodyPr/>
                    <a:lstStyle/>
                    <a:p>
                      <a:pPr algn="ctr"/>
                      <a:r>
                        <a:rPr lang="en-US" sz="2400" b="1" dirty="0" smtClean="0">
                          <a:solidFill>
                            <a:schemeClr val="tx1"/>
                          </a:solidFill>
                        </a:rPr>
                        <a:t>4</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5</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r>
              <a:tr h="558800">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8</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9</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endParaRPr lang="en-US" sz="2400" b="1" dirty="0">
                        <a:solidFill>
                          <a:schemeClr val="tx1"/>
                        </a:solidFill>
                      </a:endParaRPr>
                    </a:p>
                  </a:txBody>
                  <a:tcPr marL="0" marR="0" marT="0" marB="0" anchor="ctr">
                    <a:solidFill>
                      <a:schemeClr val="accent5">
                        <a:lumMod val="20000"/>
                        <a:lumOff val="80000"/>
                      </a:schemeClr>
                    </a:solidFill>
                  </a:tcPr>
                </a:tc>
              </a:tr>
            </a:tbl>
          </a:graphicData>
        </a:graphic>
      </p:graphicFrame>
    </p:spTree>
    <p:extLst>
      <p:ext uri="{BB962C8B-B14F-4D97-AF65-F5344CB8AC3E}">
        <p14:creationId xmlns:p14="http://schemas.microsoft.com/office/powerpoint/2010/main" val="3085386675"/>
      </p:ext>
    </p:extLst>
  </p:cSld>
  <p:clrMapOvr>
    <a:masterClrMapping/>
  </p:clrMapOvr>
  <p:transition advTm="62281"/>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smtClean="0">
                <a:solidFill>
                  <a:schemeClr val="bg2"/>
                </a:solidFill>
              </a:rPr>
              <a:t>Computer Science: </a:t>
            </a:r>
            <a:r>
              <a:rPr lang="en-US" dirty="0" smtClean="0">
                <a:solidFill>
                  <a:schemeClr val="accent2"/>
                </a:solidFill>
              </a:rPr>
              <a:t>computability</a:t>
            </a:r>
            <a:endParaRPr lang="en-US" dirty="0">
              <a:solidFill>
                <a:schemeClr val="accent2"/>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2436440166"/>
              </p:ext>
            </p:extLst>
          </p:nvPr>
        </p:nvGraphicFramePr>
        <p:xfrm>
          <a:off x="2057400" y="1447800"/>
          <a:ext cx="5029200" cy="5029200"/>
        </p:xfrm>
        <a:graphic>
          <a:graphicData uri="http://schemas.openxmlformats.org/drawingml/2006/table">
            <a:tbl>
              <a:tblPr>
                <a:tableStyleId>{5C22544A-7EE6-4342-B048-85BDC9FD1C3A}</a:tableStyleId>
              </a:tblPr>
              <a:tblGrid>
                <a:gridCol w="558800"/>
                <a:gridCol w="558800"/>
                <a:gridCol w="558800"/>
                <a:gridCol w="558800"/>
                <a:gridCol w="558800"/>
                <a:gridCol w="558800"/>
                <a:gridCol w="558800"/>
                <a:gridCol w="558800"/>
                <a:gridCol w="558800"/>
              </a:tblGrid>
              <a:tr h="558800">
                <a:tc>
                  <a:txBody>
                    <a:bodyPr/>
                    <a:lstStyle/>
                    <a:p>
                      <a:pPr algn="ctr"/>
                      <a:r>
                        <a:rPr lang="en-US" sz="2400" b="0" dirty="0" smtClean="0">
                          <a:solidFill>
                            <a:schemeClr val="tx1"/>
                          </a:solidFill>
                        </a:rPr>
                        <a:t>7</a:t>
                      </a: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b="0" dirty="0" smtClean="0">
                          <a:solidFill>
                            <a:schemeClr val="tx1"/>
                          </a:solidFill>
                        </a:rPr>
                        <a:t>5</a:t>
                      </a:r>
                      <a:endParaRPr lang="en-US" sz="2400" b="0"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b="0" dirty="0" smtClean="0">
                          <a:solidFill>
                            <a:schemeClr val="tx1"/>
                          </a:solidFill>
                        </a:rPr>
                        <a:t>1</a:t>
                      </a:r>
                      <a:endParaRPr lang="en-US" sz="2400" b="0" dirty="0">
                        <a:solidFill>
                          <a:schemeClr val="tx1"/>
                        </a:solidFill>
                      </a:endParaRPr>
                    </a:p>
                  </a:txBody>
                  <a:tcPr marL="0" marR="0" marT="0" marB="0"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b="0" dirty="0" smtClean="0">
                          <a:solidFill>
                            <a:schemeClr val="tx1"/>
                          </a:solidFill>
                        </a:rPr>
                        <a:t>9</a:t>
                      </a: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n-US" sz="2400" b="1" dirty="0" smtClean="0">
                          <a:solidFill>
                            <a:schemeClr val="tx1"/>
                          </a:solidFill>
                        </a:rPr>
                        <a:t>3</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2</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6</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4</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8</a:t>
                      </a:r>
                      <a:endParaRPr lang="en-US" sz="2400" b="1" dirty="0">
                        <a:solidFill>
                          <a:schemeClr val="tx1"/>
                        </a:solidFill>
                      </a:endParaRPr>
                    </a:p>
                  </a:txBody>
                  <a:tcPr marL="0" marR="0" marT="0" marB="0" anchor="ctr">
                    <a:solidFill>
                      <a:schemeClr val="accent5">
                        <a:lumMod val="20000"/>
                        <a:lumOff val="80000"/>
                      </a:schemeClr>
                    </a:solidFill>
                  </a:tcPr>
                </a:tc>
              </a:tr>
              <a:tr h="558800">
                <a:tc>
                  <a:txBody>
                    <a:bodyPr/>
                    <a:lstStyle/>
                    <a:p>
                      <a:pPr algn="ctr"/>
                      <a:r>
                        <a:rPr lang="en-US" sz="2400" b="0" dirty="0" smtClean="0">
                          <a:solidFill>
                            <a:schemeClr val="tx1"/>
                          </a:solidFill>
                        </a:rPr>
                        <a:t>3</a:t>
                      </a: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b="0" dirty="0" smtClean="0">
                          <a:solidFill>
                            <a:schemeClr val="tx1"/>
                          </a:solidFill>
                        </a:rPr>
                        <a:t>8</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4</a:t>
                      </a:r>
                      <a:endParaRPr lang="en-US" sz="2400" b="0" dirty="0">
                        <a:solidFill>
                          <a:schemeClr val="tx1"/>
                        </a:solidFill>
                      </a:endParaRPr>
                    </a:p>
                  </a:txBody>
                  <a:tcPr marL="0" marR="0" marT="0" marB="0" anchor="ct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b="1" dirty="0" smtClean="0">
                          <a:solidFill>
                            <a:schemeClr val="tx1"/>
                          </a:solidFill>
                        </a:rPr>
                        <a:t>1</a:t>
                      </a: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n-US" sz="2400" b="0" dirty="0" smtClean="0">
                          <a:solidFill>
                            <a:schemeClr val="tx1"/>
                          </a:solidFill>
                        </a:rPr>
                        <a:t>5</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6</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9</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7</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2</a:t>
                      </a:r>
                      <a:endParaRPr lang="en-US" sz="2400" b="1" dirty="0">
                        <a:solidFill>
                          <a:schemeClr val="tx1"/>
                        </a:solidFill>
                      </a:endParaRPr>
                    </a:p>
                  </a:txBody>
                  <a:tcPr marL="0" marR="0" marT="0" marB="0" anchor="ctr">
                    <a:solidFill>
                      <a:schemeClr val="accent5">
                        <a:lumMod val="20000"/>
                        <a:lumOff val="80000"/>
                      </a:schemeClr>
                    </a:solidFill>
                  </a:tcPr>
                </a:tc>
              </a:tr>
              <a:tr h="558800">
                <a:tc>
                  <a:txBody>
                    <a:bodyPr/>
                    <a:lstStyle/>
                    <a:p>
                      <a:pPr algn="ctr"/>
                      <a:r>
                        <a:rPr lang="en-US" sz="2400" b="1" dirty="0" smtClean="0">
                          <a:solidFill>
                            <a:schemeClr val="tx1"/>
                          </a:solidFill>
                        </a:rPr>
                        <a:t>9</a:t>
                      </a:r>
                      <a:endParaRPr lang="en-US" sz="24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0" dirty="0" smtClean="0">
                          <a:solidFill>
                            <a:schemeClr val="tx1"/>
                          </a:solidFill>
                        </a:rPr>
                        <a:t> 2</a:t>
                      </a:r>
                      <a:endParaRPr lang="en-US" sz="2400" b="0" dirty="0">
                        <a:solidFill>
                          <a:schemeClr val="tx1"/>
                        </a:solidFill>
                      </a:endParaRPr>
                    </a:p>
                  </a:txBody>
                  <a:tcPr marL="0" marR="0" marT="0" marB="0" anchor="ct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0" dirty="0" smtClean="0">
                          <a:solidFill>
                            <a:schemeClr val="tx1"/>
                          </a:solidFill>
                        </a:rPr>
                        <a:t>6</a:t>
                      </a:r>
                      <a:endParaRPr lang="en-US" sz="2400" b="0" dirty="0">
                        <a:solidFill>
                          <a:schemeClr val="tx1"/>
                        </a:solidFill>
                      </a:endParaRPr>
                    </a:p>
                  </a:txBody>
                  <a:tcPr marL="0" marR="0" marT="0" marB="0"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0" dirty="0" smtClean="0">
                          <a:solidFill>
                            <a:schemeClr val="tx1"/>
                          </a:solidFill>
                        </a:rPr>
                        <a:t>4</a:t>
                      </a:r>
                      <a:endParaRPr lang="en-US" sz="2400" b="0" dirty="0">
                        <a:solidFill>
                          <a:schemeClr val="tx1"/>
                        </a:solidFill>
                      </a:endParaRPr>
                    </a:p>
                  </a:txBody>
                  <a:tcPr marL="0" marR="0" marT="0" marB="0" anchor="ctr">
                    <a:lnL w="12700" cap="flat" cmpd="sng" algn="ctr">
                      <a:solidFill>
                        <a:schemeClr val="tx1"/>
                      </a:solidFill>
                      <a:prstDash val="solid"/>
                      <a:round/>
                      <a:headEnd type="none" w="med" len="med"/>
                      <a:tailEnd type="none" w="med" len="med"/>
                    </a:lnL>
                    <a:solidFill>
                      <a:schemeClr val="accent6">
                        <a:lumMod val="20000"/>
                        <a:lumOff val="80000"/>
                      </a:schemeClr>
                    </a:solidFill>
                  </a:tcPr>
                </a:tc>
                <a:tc>
                  <a:txBody>
                    <a:bodyPr/>
                    <a:lstStyle/>
                    <a:p>
                      <a:pPr algn="ctr"/>
                      <a:r>
                        <a:rPr lang="en-US" sz="2400" b="0" dirty="0" smtClean="0">
                          <a:solidFill>
                            <a:schemeClr val="tx1"/>
                          </a:solidFill>
                        </a:rPr>
                        <a:t>7</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8</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1</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3</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5</a:t>
                      </a:r>
                      <a:endParaRPr lang="en-US" sz="2400" b="0" dirty="0">
                        <a:solidFill>
                          <a:schemeClr val="tx1"/>
                        </a:solidFill>
                      </a:endParaRPr>
                    </a:p>
                  </a:txBody>
                  <a:tcPr marL="0" marR="0" marT="0" marB="0" anchor="ctr">
                    <a:solidFill>
                      <a:schemeClr val="accent5">
                        <a:lumMod val="20000"/>
                        <a:lumOff val="80000"/>
                      </a:schemeClr>
                    </a:solidFill>
                  </a:tcPr>
                </a:tc>
              </a:tr>
              <a:tr h="558800">
                <a:tc>
                  <a:txBody>
                    <a:bodyPr/>
                    <a:lstStyle/>
                    <a:p>
                      <a:pPr algn="ctr"/>
                      <a:r>
                        <a:rPr lang="en-US" sz="2400" b="0" dirty="0" smtClean="0">
                          <a:solidFill>
                            <a:schemeClr val="tx1"/>
                          </a:solidFill>
                        </a:rPr>
                        <a:t>6</a:t>
                      </a:r>
                      <a:endParaRPr lang="en-US" sz="2400" b="0"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n-US" sz="2400" b="0" dirty="0" smtClean="0">
                          <a:solidFill>
                            <a:schemeClr val="tx1"/>
                          </a:solidFill>
                        </a:rPr>
                        <a:t>9</a:t>
                      </a:r>
                      <a:endParaRPr lang="en-US" sz="2400" b="0"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n-US" sz="2400" b="0" dirty="0" smtClean="0">
                          <a:solidFill>
                            <a:schemeClr val="tx1"/>
                          </a:solidFill>
                        </a:rPr>
                        <a:t>7</a:t>
                      </a:r>
                      <a:endParaRPr lang="en-US" sz="2400" b="0" dirty="0">
                        <a:solidFill>
                          <a:schemeClr val="tx1"/>
                        </a:solidFill>
                      </a:endParaRPr>
                    </a:p>
                  </a:txBody>
                  <a:tcPr marL="0" marR="0" marT="0" marB="0" anchor="ctr">
                    <a:lnT w="12700" cap="flat" cmpd="sng" algn="ctr">
                      <a:solidFill>
                        <a:schemeClr val="tx1"/>
                      </a:solidFill>
                      <a:prstDash val="solid"/>
                      <a:round/>
                      <a:headEnd type="none" w="med" len="med"/>
                      <a:tailEnd type="none" w="med" len="med"/>
                    </a:lnT>
                    <a:solidFill>
                      <a:schemeClr val="accent6">
                        <a:lumMod val="20000"/>
                        <a:lumOff val="80000"/>
                      </a:schemeClr>
                    </a:solidFill>
                  </a:tcPr>
                </a:tc>
                <a:tc>
                  <a:txBody>
                    <a:bodyPr/>
                    <a:lstStyle/>
                    <a:p>
                      <a:pPr algn="ctr"/>
                      <a:r>
                        <a:rPr lang="en-US" sz="2400" b="0" dirty="0" smtClean="0">
                          <a:solidFill>
                            <a:schemeClr val="tx1"/>
                          </a:solidFill>
                        </a:rPr>
                        <a:t>2</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4</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1</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5</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8</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3</a:t>
                      </a:r>
                      <a:endParaRPr lang="en-US" sz="2400" b="0" dirty="0">
                        <a:solidFill>
                          <a:schemeClr val="tx1"/>
                        </a:solidFill>
                      </a:endParaRPr>
                    </a:p>
                  </a:txBody>
                  <a:tcPr marL="0" marR="0" marT="0" marB="0" anchor="ctr">
                    <a:solidFill>
                      <a:schemeClr val="accent6">
                        <a:lumMod val="20000"/>
                        <a:lumOff val="80000"/>
                      </a:schemeClr>
                    </a:solidFill>
                  </a:tcPr>
                </a:tc>
              </a:tr>
              <a:tr h="558800">
                <a:tc>
                  <a:txBody>
                    <a:bodyPr/>
                    <a:lstStyle/>
                    <a:p>
                      <a:pPr algn="ctr"/>
                      <a:r>
                        <a:rPr lang="en-US" sz="2400" b="0" dirty="0" smtClean="0">
                          <a:solidFill>
                            <a:schemeClr val="tx1"/>
                          </a:solidFill>
                        </a:rPr>
                        <a:t>5</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3</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2</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6</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8</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7</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4</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1</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9</a:t>
                      </a:r>
                      <a:endParaRPr lang="en-US" sz="2400" b="0" dirty="0">
                        <a:solidFill>
                          <a:schemeClr val="tx1"/>
                        </a:solidFill>
                      </a:endParaRPr>
                    </a:p>
                  </a:txBody>
                  <a:tcPr marL="0" marR="0" marT="0" marB="0" anchor="ctr">
                    <a:solidFill>
                      <a:schemeClr val="accent6">
                        <a:lumMod val="20000"/>
                        <a:lumOff val="80000"/>
                      </a:schemeClr>
                    </a:solidFill>
                  </a:tcPr>
                </a:tc>
              </a:tr>
              <a:tr h="558800">
                <a:tc>
                  <a:txBody>
                    <a:bodyPr/>
                    <a:lstStyle/>
                    <a:p>
                      <a:pPr algn="ctr"/>
                      <a:r>
                        <a:rPr lang="en-US" sz="2400" b="0" dirty="0" smtClean="0">
                          <a:solidFill>
                            <a:schemeClr val="tx1"/>
                          </a:solidFill>
                        </a:rPr>
                        <a:t>1</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4</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8</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3</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9</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5</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7</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2</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6</a:t>
                      </a:r>
                      <a:endParaRPr lang="en-US" sz="2400" b="0" dirty="0">
                        <a:solidFill>
                          <a:schemeClr val="tx1"/>
                        </a:solidFill>
                      </a:endParaRPr>
                    </a:p>
                  </a:txBody>
                  <a:tcPr marL="0" marR="0" marT="0" marB="0" anchor="ctr">
                    <a:solidFill>
                      <a:schemeClr val="accent6">
                        <a:lumMod val="20000"/>
                        <a:lumOff val="80000"/>
                      </a:schemeClr>
                    </a:solidFill>
                  </a:tcPr>
                </a:tc>
              </a:tr>
              <a:tr h="558800">
                <a:tc>
                  <a:txBody>
                    <a:bodyPr/>
                    <a:lstStyle/>
                    <a:p>
                      <a:pPr algn="ctr"/>
                      <a:r>
                        <a:rPr lang="en-US" sz="2400" b="0" dirty="0" smtClean="0">
                          <a:solidFill>
                            <a:schemeClr val="tx1"/>
                          </a:solidFill>
                        </a:rPr>
                        <a:t>8</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1</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3</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5</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6</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4</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2</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9</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7</a:t>
                      </a:r>
                      <a:endParaRPr lang="en-US" sz="2400" b="0" dirty="0">
                        <a:solidFill>
                          <a:schemeClr val="tx1"/>
                        </a:solidFill>
                      </a:endParaRPr>
                    </a:p>
                  </a:txBody>
                  <a:tcPr marL="0" marR="0" marT="0" marB="0" anchor="ctr">
                    <a:solidFill>
                      <a:schemeClr val="accent5">
                        <a:lumMod val="20000"/>
                        <a:lumOff val="80000"/>
                      </a:schemeClr>
                    </a:solidFill>
                  </a:tcPr>
                </a:tc>
              </a:tr>
              <a:tr h="558800">
                <a:tc>
                  <a:txBody>
                    <a:bodyPr/>
                    <a:lstStyle/>
                    <a:p>
                      <a:pPr algn="ctr"/>
                      <a:r>
                        <a:rPr lang="en-US" sz="2400" b="1" dirty="0" smtClean="0">
                          <a:solidFill>
                            <a:schemeClr val="tx1"/>
                          </a:solidFill>
                        </a:rPr>
                        <a:t>4</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6</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9</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7</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2</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3</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8</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5</a:t>
                      </a:r>
                      <a:endParaRPr lang="en-US" sz="2400" b="1"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1</a:t>
                      </a:r>
                      <a:endParaRPr lang="en-US" sz="2400" b="0" dirty="0">
                        <a:solidFill>
                          <a:schemeClr val="tx1"/>
                        </a:solidFill>
                      </a:endParaRPr>
                    </a:p>
                  </a:txBody>
                  <a:tcPr marL="0" marR="0" marT="0" marB="0" anchor="ctr">
                    <a:solidFill>
                      <a:schemeClr val="accent5">
                        <a:lumMod val="20000"/>
                        <a:lumOff val="80000"/>
                      </a:schemeClr>
                    </a:solidFill>
                  </a:tcPr>
                </a:tc>
              </a:tr>
              <a:tr h="558800">
                <a:tc>
                  <a:txBody>
                    <a:bodyPr/>
                    <a:lstStyle/>
                    <a:p>
                      <a:pPr algn="ctr"/>
                      <a:r>
                        <a:rPr lang="en-US" sz="2400" b="0" dirty="0" smtClean="0">
                          <a:solidFill>
                            <a:schemeClr val="tx1"/>
                          </a:solidFill>
                        </a:rPr>
                        <a:t>2</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7</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5</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1" dirty="0" smtClean="0">
                          <a:solidFill>
                            <a:schemeClr val="tx1"/>
                          </a:solidFill>
                        </a:rPr>
                        <a:t>8</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1</a:t>
                      </a:r>
                      <a:endParaRPr lang="en-US" sz="2400" b="0"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1" dirty="0" smtClean="0">
                          <a:solidFill>
                            <a:schemeClr val="tx1"/>
                          </a:solidFill>
                        </a:rPr>
                        <a:t>9</a:t>
                      </a:r>
                      <a:endParaRPr lang="en-US" sz="2400" b="1" dirty="0">
                        <a:solidFill>
                          <a:schemeClr val="tx1"/>
                        </a:solidFill>
                      </a:endParaRPr>
                    </a:p>
                  </a:txBody>
                  <a:tcPr marL="0" marR="0" marT="0" marB="0" anchor="ctr">
                    <a:solidFill>
                      <a:schemeClr val="accent6">
                        <a:lumMod val="20000"/>
                        <a:lumOff val="80000"/>
                      </a:schemeClr>
                    </a:solidFill>
                  </a:tcPr>
                </a:tc>
                <a:tc>
                  <a:txBody>
                    <a:bodyPr/>
                    <a:lstStyle/>
                    <a:p>
                      <a:pPr algn="ctr"/>
                      <a:r>
                        <a:rPr lang="en-US" sz="2400" b="0" dirty="0" smtClean="0">
                          <a:solidFill>
                            <a:schemeClr val="tx1"/>
                          </a:solidFill>
                        </a:rPr>
                        <a:t>3</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6</a:t>
                      </a:r>
                      <a:endParaRPr lang="en-US" sz="2400" b="0" dirty="0">
                        <a:solidFill>
                          <a:schemeClr val="tx1"/>
                        </a:solidFill>
                      </a:endParaRPr>
                    </a:p>
                  </a:txBody>
                  <a:tcPr marL="0" marR="0" marT="0" marB="0" anchor="ctr">
                    <a:solidFill>
                      <a:schemeClr val="accent5">
                        <a:lumMod val="20000"/>
                        <a:lumOff val="80000"/>
                      </a:schemeClr>
                    </a:solidFill>
                  </a:tcPr>
                </a:tc>
                <a:tc>
                  <a:txBody>
                    <a:bodyPr/>
                    <a:lstStyle/>
                    <a:p>
                      <a:pPr algn="ctr"/>
                      <a:r>
                        <a:rPr lang="en-US" sz="2400" b="0" dirty="0" smtClean="0">
                          <a:solidFill>
                            <a:schemeClr val="tx1"/>
                          </a:solidFill>
                        </a:rPr>
                        <a:t>4</a:t>
                      </a:r>
                      <a:endParaRPr lang="en-US" sz="2400" b="0" dirty="0">
                        <a:solidFill>
                          <a:schemeClr val="tx1"/>
                        </a:solidFill>
                      </a:endParaRPr>
                    </a:p>
                  </a:txBody>
                  <a:tcPr marL="0" marR="0" marT="0" marB="0" anchor="ctr">
                    <a:solidFill>
                      <a:schemeClr val="accent5">
                        <a:lumMod val="20000"/>
                        <a:lumOff val="80000"/>
                      </a:schemeClr>
                    </a:solidFill>
                  </a:tcPr>
                </a:tc>
              </a:tr>
            </a:tbl>
          </a:graphicData>
        </a:graphic>
      </p:graphicFrame>
    </p:spTree>
    <p:extLst>
      <p:ext uri="{BB962C8B-B14F-4D97-AF65-F5344CB8AC3E}">
        <p14:creationId xmlns:p14="http://schemas.microsoft.com/office/powerpoint/2010/main" val="3830251788"/>
      </p:ext>
    </p:extLst>
  </p:cSld>
  <p:clrMapOvr>
    <a:masterClrMapping/>
  </p:clrMapOvr>
  <p:transition advTm="62281"/>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129500" y="228600"/>
            <a:ext cx="6947700" cy="5486400"/>
            <a:chOff x="1271587" y="685800"/>
            <a:chExt cx="6947700" cy="548640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690271"/>
              <a:ext cx="6923887" cy="5481929"/>
            </a:xfrm>
            <a:prstGeom prst="rect">
              <a:avLst/>
            </a:prstGeom>
          </p:spPr>
        </p:pic>
        <p:sp>
          <p:nvSpPr>
            <p:cNvPr id="4" name="Rectangle 3"/>
            <p:cNvSpPr/>
            <p:nvPr/>
          </p:nvSpPr>
          <p:spPr>
            <a:xfrm>
              <a:off x="1271587" y="685800"/>
              <a:ext cx="2514600"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95399" y="5257800"/>
              <a:ext cx="1881187" cy="914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86600" y="4724400"/>
              <a:ext cx="1132687" cy="1295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1586" name="Rectangle 2"/>
          <p:cNvSpPr>
            <a:spLocks noGrp="1" noChangeArrowheads="1"/>
          </p:cNvSpPr>
          <p:nvPr>
            <p:ph type="title"/>
          </p:nvPr>
        </p:nvSpPr>
        <p:spPr/>
        <p:txBody>
          <a:bodyPr/>
          <a:lstStyle/>
          <a:p>
            <a:pPr algn="l"/>
            <a:r>
              <a:rPr lang="en-US" dirty="0" smtClean="0">
                <a:solidFill>
                  <a:schemeClr val="bg2"/>
                </a:solidFill>
              </a:rPr>
              <a:t>Computer Science: </a:t>
            </a:r>
            <a:r>
              <a:rPr lang="en-US" dirty="0" smtClean="0">
                <a:solidFill>
                  <a:schemeClr val="accent2"/>
                </a:solidFill>
              </a:rPr>
              <a:t>computability</a:t>
            </a:r>
            <a:endParaRPr lang="en-US" dirty="0">
              <a:solidFill>
                <a:schemeClr val="accent2"/>
              </a:solidFill>
            </a:endParaRPr>
          </a:p>
        </p:txBody>
      </p:sp>
      <p:sp>
        <p:nvSpPr>
          <p:cNvPr id="16" name="TextBox 15"/>
          <p:cNvSpPr txBox="1"/>
          <p:nvPr/>
        </p:nvSpPr>
        <p:spPr>
          <a:xfrm>
            <a:off x="457200" y="5897881"/>
            <a:ext cx="8229600" cy="461665"/>
          </a:xfrm>
          <a:prstGeom prst="rect">
            <a:avLst/>
          </a:prstGeom>
          <a:noFill/>
        </p:spPr>
        <p:txBody>
          <a:bodyPr wrap="square" rtlCol="0">
            <a:spAutoFit/>
          </a:bodyPr>
          <a:lstStyle/>
          <a:p>
            <a:r>
              <a:rPr lang="en-US" sz="2400" dirty="0" smtClean="0">
                <a:solidFill>
                  <a:schemeClr val="bg2"/>
                </a:solidFill>
              </a:rPr>
              <a:t>Traveling Salesman</a:t>
            </a:r>
            <a:r>
              <a:rPr lang="en-US" sz="2400" dirty="0" smtClean="0"/>
              <a:t>: find smallest route that visits each capitol.</a:t>
            </a:r>
            <a:endParaRPr lang="en-US" sz="2400" dirty="0"/>
          </a:p>
        </p:txBody>
      </p:sp>
    </p:spTree>
    <p:extLst>
      <p:ext uri="{BB962C8B-B14F-4D97-AF65-F5344CB8AC3E}">
        <p14:creationId xmlns:p14="http://schemas.microsoft.com/office/powerpoint/2010/main" val="3607970464"/>
      </p:ext>
    </p:extLst>
  </p:cSld>
  <p:clrMapOvr>
    <a:masterClrMapping/>
  </p:clrMapOvr>
  <p:transition advTm="62281"/>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ttp://upload.wikimedia.org/wikipedia/commons/thumb/4/44/Microsoft_logo.svg/439px-Microsoft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4800" y="2667000"/>
            <a:ext cx="653398" cy="653398"/>
          </a:xfrm>
          <a:prstGeom prst="rect">
            <a:avLst/>
          </a:prstGeom>
          <a:noFill/>
          <a:extLst>
            <a:ext uri="{909E8E84-426E-40dd-AFC4-6F175D3DCCD1}">
              <a14:hiddenFill xmlns:a14="http://schemas.microsoft.com/office/drawing/2010/main" xmlns="">
                <a:solidFill>
                  <a:srgbClr val="FFFFFF"/>
                </a:solidFill>
              </a14:hiddenFill>
            </a:ext>
          </a:extLst>
        </p:spPr>
      </p:pic>
      <p:sp>
        <p:nvSpPr>
          <p:cNvPr id="4" name="TextBox 3"/>
          <p:cNvSpPr txBox="1"/>
          <p:nvPr/>
        </p:nvSpPr>
        <p:spPr>
          <a:xfrm>
            <a:off x="457200" y="914400"/>
            <a:ext cx="7824450" cy="461665"/>
          </a:xfrm>
          <a:prstGeom prst="rect">
            <a:avLst/>
          </a:prstGeom>
          <a:noFill/>
        </p:spPr>
        <p:txBody>
          <a:bodyPr wrap="none" rtlCol="0">
            <a:spAutoFit/>
          </a:bodyPr>
          <a:lstStyle/>
          <a:p>
            <a:r>
              <a:rPr lang="en-US" sz="2400" dirty="0" smtClean="0">
                <a:solidFill>
                  <a:schemeClr val="bg2"/>
                </a:solidFill>
              </a:rPr>
              <a:t>Background</a:t>
            </a:r>
            <a:r>
              <a:rPr lang="en-US" sz="2400" dirty="0" smtClean="0"/>
              <a:t>. Computer science, economics, applied research.</a:t>
            </a:r>
            <a:endParaRPr lang="en-US" sz="2400" dirty="0"/>
          </a:p>
        </p:txBody>
      </p:sp>
      <p:sp>
        <p:nvSpPr>
          <p:cNvPr id="5" name="Subtitle 2"/>
          <p:cNvSpPr txBox="1">
            <a:spLocks/>
          </p:cNvSpPr>
          <p:nvPr/>
        </p:nvSpPr>
        <p:spPr>
          <a:xfrm>
            <a:off x="457200" y="152400"/>
            <a:ext cx="559308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cap="small" dirty="0" smtClean="0"/>
              <a:t>Nicole Immorlica, MSR NE Researcher</a:t>
            </a:r>
            <a:endParaRPr lang="en-US" sz="2800" cap="small" dirty="0"/>
          </a:p>
        </p:txBody>
      </p:sp>
      <p:cxnSp>
        <p:nvCxnSpPr>
          <p:cNvPr id="6" name="Straight Connector 5"/>
          <p:cNvCxnSpPr/>
          <p:nvPr/>
        </p:nvCxnSpPr>
        <p:spPr>
          <a:xfrm>
            <a:off x="563880" y="681273"/>
            <a:ext cx="5334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1710" y="1675301"/>
            <a:ext cx="939360" cy="485775"/>
          </a:xfrm>
          <a:prstGeom prst="rect">
            <a:avLst/>
          </a:prstGeom>
        </p:spPr>
      </p:pic>
      <p:pic>
        <p:nvPicPr>
          <p:cNvPr id="1026" name="Picture 2" descr="http://homepages.cwi.nl/~pietrzak/img/1b_CWI_LogoPMS193.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77198" y="2962033"/>
            <a:ext cx="1711358" cy="924167"/>
          </a:xfrm>
          <a:prstGeom prst="rect">
            <a:avLst/>
          </a:prstGeom>
          <a:noFill/>
          <a:extLst>
            <a:ext uri="{909E8E84-426E-40dd-AFC4-6F175D3DCCD1}">
              <a14:hiddenFill xmlns:a14="http://schemas.microsoft.com/office/drawing/2010/main" xmlns="">
                <a:solidFill>
                  <a:srgbClr val="FFFFFF"/>
                </a:solidFill>
              </a14:hiddenFill>
            </a:ext>
          </a:extLst>
        </p:spPr>
      </p:pic>
      <p:sp>
        <p:nvSpPr>
          <p:cNvPr id="19" name="AutoShape 6" descr="data:image/jpeg;base64,/9j/4AAQSkZJRgABAQAAAQABAAD/2wCEAAkGBhQPEBQUDxQUFBQUFhUUFBQVFBQUFBQVFhQWFRQUFRQXHCYeGBklGRUXHy8gIycpLi0uFx4xNTAqNSYrLCkBCQoKDgwOGg8PFzUkHyQ1LCwqMC0sNCw1LDUqKi8pKS0sKSwpKSwpKSkqKSkqKSwpLiksLCopKSkpNi4pNSksKf/AABEIAN0A5AMBIgACEQEDEQH/xAAcAAACAgMBAQAAAAAAAAAAAAAABwEGBAUIAwL/xABQEAACAQICBQYHCwkGBgMBAAABAgMABAURBgcSITETIkFRYXEIMjVyc4GxFBVCUmKRkqGys9EXGCMkQ1RVk+EzNHSCosElNlPC8PFFY7RE/8QAGgEBAAMBAQEAAAAAAAAAAAAAAAIDBQQBBv/EACQRAQACAQQBBQADAAAAAAAAAAABAgMEERIxMxMUIUFRIkJx/9oADAMBAAIRAxEAPwCp6rdX0WLx3L3NxLCICm9CuWRDEltoHhs1ZBquwc//ACz/AE4vwr41F+T8U8wfdyVQ7ccxfNHsFdWmwRlmd56SrXdf/wAluD/xZ/pxfhR+S3B/4s/04vwqiZUV2ewr+p8F7/Jbg/8AFn+nF+FfcWqjCHYKuKuSxAA24t5PAcKoNAp7Cv6cFttJptEcW2JWeSynyzY/CTht5cOUQ8R0jvFO3RvS+1xJWazlEgQgNuZSpIzGasAcu2lzhbx6SYY9ndEC7gG1FIeJyGSv/wBrD10qNF9ILjAMRJdSDGxiuIT8NM+cO/pBrMvSaWmsq5jZ1vUViYTisd3BHNAwaORQysOo9B6iOBHZWXUHiaKKigXmveQrg7lSQeUi3g5Hxuyl3olq1trrDobu8v5bflWZciyhc1YgAFunIZ0wtfXkaT0sX2qX1x/yxYf4l/bJU6V5Wir2Gx/Jdhf8Zb+ZF+NH5LsL/jLfzIvxqg5UZVp+wr+rOEL9+S7C/wCMt/Mi/Gj8l2F/xlv5kX41QcqMqewr+nCF+/Jdhf8AGW/mRfjR+S7C/wCMt/Mi/GqDlRlT2Ff04QY9hqcsLh9iDFZZGyz2UeNjkOJyHRVV0Ov4cG0gkW5nYQQGeLlH2mz5uS5qoO8nsqwalR/xI+hf7S0t9Y/la99PJ7a4M+KMV+MIWjaXT2j+n1liEhjs5xK6rtFQki5LnlnmygVYK518HTyjN6A/bWuiqoRTRRRQFFRRQTRRRQIPUX5PxXzB93JVDt/EXzR7BV81FeT8V8wfdyVQ4PEXzR7BWloO7LMb0ooorUWiiiigzMHxaS0nSaE5OhzHUR0qewjdV51m6NR41Ypiliv6ZFynjHjFV8YED4SfWvcKXVW7Vxpl73XOzIf1ebJZB0KeCyZdnA9ndXHqsHqV3juELV3Y2pLWL7hn9yXLZW8zcxid0Up3DuVuB6jkeuujq5l1xav/AHvuBc2w/Vbg7S7PCNzzim74J4r6x0UytSesX3fB7luW/WIFGyTxliG4HtZeB9R66xVJo0VFTQLnX15Gk9LF9ql9cf8ALFh/iX9slMLX35Gk9LF9ql7cf8sWH+Jf2yVbh8lf9ex2qVFFFfQugUUUUBRRRQX7Ur5SPoX+0tLbWP5WvfTye2mTqV8pN6F/tLS21j+Vr308ntrF1vlU37XTwdPKM3oD9ta6KrnXwdPKM3oD9ta6KrjQTRRRQFFRRQTRUVNAg9Rfk/FfMH3clUODxF80ewVfNRfk/FfMH3clUO38RfNHsFaWg7ssxvSiiitRaKKKKAooooGhq/xqLErV8Kv+cGUiFjxyG/ZB+Mp5y93ZSmxbDbnAMSyB2ZYHDxyAc2RM+a3apG4jvFZtvcNG6vGSroQysOIIOYIpp45hselGF8pGAt9bDh1tlmU818sx1GsjWYOM869SqvX7XzQfTCPFbNJ48g3iypnvjkHjL3dIPVVgrk/VzptJgt7nIG5JjydxH0gA5bWXx1P+4rqu0u0mjWSJgyOoZWG8MpGYINcCtX9YuipxTD5bdG2XOToeguh2gp7Dwz7aUerDF0nilwTEwUJZuQJ3NHKCSU84NvHrHTXQVJrXfoCxyxKyBWWLIzhNxIUjZmGXwl6ezupE7BfY5g0llcPBOMnQ8eh1PiuvYR/uKwaZkUq6T4YJUyGI2g2XXgZB1dzZZjqYHrpZkZZgjIjcQdxBG4g9tbmmz+rX57hfWdxRRRXUkKKKKC/alfKR9C/2lpbax/K176eT20ydSvlI+hf7S0ttY/la99PJ7axdb5VN+108HTyjN6A/bWuiq518HTyjN6A/bWuiq40E1FTRQRRRU0BRRRQIPUX5PxXzB93JVDt/EXzR7KvmovyfivmD7uSqHb+Ivmj2VpaDuyzG9KKKK1FoooooCiiigK3mh2lD4bdLKuZQ5LKnxkz3+scRWjoqNqxaNpeLtrp0ISVFxWw50cgUzhRu37lm3fM3bX3qJ1jckww+6bmMf1ZifFc7zET1Ho7d3TWVqs0tVCbG7yaCfNU2vFVm3FD8lvb31QdZegr4Necza5CQl7eTpGRz2CfjKf8AY1g5sU4rcZUTG0urq+ZIwwIYAgggg7wQdxBqhaotYYxW15OYj3VAAJB/1F4LKB28D294q/1S8c86S4ZLoriyXVqCbSYnm9Gyd8kB7RxU93bW21kaPRzRJilhzoJwGmC/BZuEmXRmea3Ue+m1pVo1FiVrJbzjmuNzdKOPFde0Gkvq9xt8HvZsIxQAwTMUXa8QM+4EZ/s5Acu/11ZjyTjtyh7E7KVRVi060QbDLopvML5tA56Vz3oT8Zc8u0ZHpqu1v0vF6xaF8TuKKKKm9X7Ur5Sb0L/aWltrH8rXvp5PbTJ1K+Uj6F/tLS21j+Vr308ntrF1vlU37XTwdPKM3oD9ta6KrnXwdPKM3oD9ta6LrjQFFRU0BRUUUBU0UUCD1F+T8V8wfdyVQ4PEXzR7KvmoryfivmD7uSqHb+Ivmj2CtLQd2WY3pRRVx0a0J98MMnkhH6xDLmg/6ibClou/pHb31oZMkY43lZM7KdRRl19xB3EHpBFFWPRRRRQFFFFAA03cEuItJMMeyuzlcxKCsnwsxuSUexh+NKIccunq6fmqy6J4Xfxzxz2dvMWQ557BVWU8VJbIZEVzanHW9Pn4n6RtG8KbZXdzgWI55FJrd9l1PiuvSp61ZentBrqvRfSSLEbWO4tzmrjeOlGHjI3aDS+1x6v2xG1W8hjK3USAyR7izx5ZsnN3FlOeWXEZjqpY6pdYhwm52JifcsxykG87DdEoA6uB6xWEodSUvdcGrz30tuVgH61ACUy4yJxaLv6R299fN5r5wuM5LJLJl8SFsvnfZrT3XhHWY/sre4fzuST/ALmoMXQjGU0hw17C9bK8txnHI3jHZ3JJ2keKw6Qe2lzf2L28rxTLsyRsVdeojq6weIPUanSDTaH3yjxDC0kt5M9uWNtnYL/C2Sp3q4zzBA6eumPi95hWPCKf3ZHaXJQK6PkMz0K+1lnsnPIg8DXXpc/pTtPSdbbFhRV8udT9yV27Sa3uU6Cj7JPz5r/qqr4lotdWv9vbyoOvYJX6S5itaualupWxMStWpXykfQv9paW2sfyte+nk9tMjUqf+JN6F/tLS31j+Vr308ntrK1vlVX7XTwdPKM3oD9ta6KrnXwdPKM3oD9ta6KrjQTRRRQFFRU0BRRRQIPUV5PxXzB93JVDg8RfNHsq+ai/J+K+YPu5Kodv4i+aPYK0tB3ZZjelN3U/fe58NvZSNoRO0mXDPYiDZZ+qlFTR1b+RcT82b/wDPXTrPFKV+mv1haPxXEKYph/OgnAaZR8Bzu5TLo37mHQd/SaX1bfVDrAFjKbW8O1Z3PNYNvWN23bWXxTwb5+irVfap2GIchHKqQyqZIHYM20oObRDLi6g57yMxkeuufS6mIjjeeka2+pL9EJIABJO4AbyT0ACrNhmrXELjIrbsgPwpSIx8x3/VVjutGcIwmQe7752mQq3JoCrA8VOygJHrNVDWZrSa+uF97p7qOEIFZC3JhnBPOUKcyCMuPVXuXW7eN7N/xa01SJANrEL+CAdIBXP1GQj2V5vcaOWXjyyXbDoXbdSf8oVfrrVaB6lffS3W6u7mVA5YcnyZ5Tccsy8h6ePCmRhWpDC4N7QtMeuV2YfRXIVx21OW39kOUqN+W2zg5uF4YM+gsEUk9oQFj89SdN9IsQ/ulqYVO4FYdnL/ADzGnRh+A29sMreCKIfIjVfrArLnmWNSzsFUDMsxAAHWSdwqiZme0SLOqzHb/wDv97sKeKtM7/6I+bW1wvwb7dcjc3MsnWI1WMHszO0asGkmvHD7PNYnNzIPgw5bGfbKeb82dLjEta+MYoSmHwPEh3foI2kf1zEbvVlXgYM+geBYSu3dJEMt4NxIZGPdGTzvo15Wut/A4Rsw5Io6EtSo+YLSM0o0TxC1CzYhFKvKk8+Rtsk9TNmcj2GvnRTQS7xR9m1iJXPnStmsSd7/AOwzPZQObE9YWjl1ny8SOT0+5GDfSAB+uqhi8OjM2ZiluYCfiJIyj/K4PtqyR6jsOsLflcVunOQ5zBlhjB6kGRZj9Z6qoGIYLZ30pt8AtLqZ8980knNA+NsZAKO1yO6g1t0sFo23hmJyE9A5Ke3fu2lzB+qtrhGu7E7fINKs67t0yBt3VtDI/XVz0Y8HMZB8Sn37jyMHR2NKw9g9dMKx1Z4XZpte5YclGbPNz8gOJZpCQKBcYDr6tRKJLqwWOUjZM0GyTkeIIYA5es0q9McTS6v7maHMpLKzpmMjkTuzHRTyxbWDo9FtJyMM2W79FaIVPc5AB7waWel+kGDXAPuSwuIJMtzLIka59Zj54I7sqDc+Dp5Rm9AftrXRVcn6r9N0we8M0sbSRuhjbYI2lzIO0Adx4cMxXS+jGl9ticXKWcgcDcynmuh6mQ7x38KDdVFFTQFRRU0EUVNFAg9Rfk/FfMH3clUODxF80ewVfNRfk/FfMH3clU7BcJmutlLeN5GyG5RnluG8ngB31o6GYibTKyjwpq6sIGkwfEUQFmblVVRxJMGQAHWTWpTV7b2CCXG7pIRxEEbZyN2Zjef8o9deK60JG/VNGbEqCf7QptyE8NsrvAPynJqWq1FLV4VLWifhqMJ1L8jGJ8buY7KHjsbSmZuzPeAewbR7K3+Ja7EgjjtMEgkmMaiOOafadtwyGwnjMe/Lur0wrUhd38gnxu6csd5jVuUk7i55qdyg009HNC7TDlytIEQ9L5bUjd8h3msxWSlhqlxTGZvdOKSchtZZtIAZSo4BYVyCjsbKnlhGjNvaKohhhQqANpIkRiQN5JAz31taKCKKmigisPF8IivIHguF245Bky5kZ9I3jeDmKzaKCt4Vq6w61y5G0hBHwmTlG79p8znViRAoyAyA4AbgPVU1oNJdO7PDR+tTKrdEa8+Vu5Bv+fKg3k0CupV1DKeIYAg94O6qPrC1n2+Cx8lGFkuCOZAu5UHQ0mXijsG89nGqlpRrmvjA0tjZPDbgge6bhd5zOQ2UOS5/Sqv6u9VJxyN72/nkAeRvFyLykeMxds8hnu4dFBWff9MTn90Y5dyFFPNghQlyOOxGNyRL25k+2mRgenlxyQh0fwZliHCSXNUJ62O4M3aXJqzto7gmAoHlSFGHBpf0szearZn5hWiuNbd5iDGLAbJ3A3cvKuSL2hc9kes+qg12PYZj06bV9fWtjE24Ly6wDM/B2lGZP+Y1f7XQkzYOLC+nMxZNlpkJJ8bbQgtmWy3ceOVKXSLAlW5iOk+Iu8j/ALC3AcQqfjncI1PyVNdBWMSJEixeIqqE6eaAAu/uyoFvodqItrCflp5DdMu+NXjCop+MVzO0e/dXj4QWBRyYaJ9lRJDIgDADMq52CpPVmQcuympSi8ILSiJbIWiOrSySKzoCCyImbZsBwzbLjQXnAtFrZsMt4JIY3i5GPmugYZsgLNv4EknfxpcaWavrjBrlL7Al2Y41JmjMpO1kSWUq55ybPQDnu3UzNBcfhvbCB7dwwWNEYZjaRlUKVYdBzFU3XjhdrJFbyX1zNFGrlBHEgkMhbIlgCQAQAd5oNbgPhBtcPsHD5nfIki3flWyHE7BUHL11a7PXFYMQtwZrVvi3MLx5Hq2gCB68q5oe7Fpdl7CVyIpCYZsthyAeaxHQcuIp9YTpjiktrFNdWEN/byqH2rdgXA6Q0L55sDmCB1UDNsMSiuEDwSJKh+FG6uvzqayaVmF2uEYhKfcTS4dejikZa1mB6jEeZJv7DVlgvcQsTldqL2Af/wBEC7Fwg65bfg/ehz7KC3UVj2V+k6B4mDKeBHsI4g9hooEdqEcLY4mWUMAqkqSQGAjkzUkcM63uOY7ce8kdzo+kcESrlcRrGOWjAAzKE7js9J3nIg1X9Rfk/FfMH3clWvCbaCfAEsre9t4pJIVEjFgci+TSDLaBz+DU4jesvVZ1barIcWhW/wAQuJbguzAx5su9TkQ8h5zDzchTpwrBoLSMR20SRIPgooX1npJ7TSUt9VGM2yAWGIIYx4qx3E0Y38clyKj56wcVTSbDonllml5KMZs/KwygDrIOZ+qoPHQ1Fcswa7sWTjchvOhhPsUVtMExrGtI5jEly6RDLlXT9DFGp69jIsT0Lmc6DpHbHDPfU1odENDYcLh2Idp3bIyTOdqSQ9ZJ4DqArf0BUVNFAVpNJ9MLXDI9u7kCZ+Kg50kh6kQbz38O2tDpPp5IZjZYPGLi84O/7C2HxpX4bXyf/VfWi2rRIJfdV+5vL1t5lk3pGeqJDuUDr+bKg1gusWxrfCDhdmeDsNq7lU9Kr8AEd3ea3ujurCxsTtrFy03EzznlZCevM7h6hVsJyqg43rDkuJWtcDjFzON0lwf7rb9GbPwduwfXwoNX4QtwowxE21DGZCELAMwAbeF4kCqTq8xnFrqySywpEhiiLCW7boLsWyDHcCAeCgnhwq922pOOcSS4tPJd3UqkcpmVSIngY16cu3IdgqhaOY1c6I3slvexs9tKc9pODZbhLETuJy3FTl6qBgYHqXtYCZ8Tka9m8Z3mYiIZbydknePOOXZXxeaay3zmy0cjUKnNlvdkLbwjp5IAZM3UfmHTWhs7q80ulYFvcuGRtk6IwMsx4hWy3k5dfNHaaadtBaYTahF5K2gjHwmCjPpJY72Y+smgrujeqGztc5Lke7Lhuc80/PzbiSqHMD15ntrC001uJaXCWeHolxdO6x5FsoYmYhVViOLZkbhw6TVN1k69OVDW+FEqhzD3O9WYdIiB3qPlHf1ZUn7C/aGaOZfHjdZBnv5ysGGfrFB0Lj+huO3cTF8RhjJU/oYVeJOHi8oOd6zXO10rB2DnNgxDHPPeDkd/Tv6a60wjTiG/w17qBhzYnMiZ86NwhJVh7D0iuSHbMknid576CxaAR3kl7HFhsrRTSbtoMVUKN5LjpAHRkacmlOL3FgkS6QwW9/Zs4AnjTZdJADltRNuJyz4ZdNJTQfHDY4hbzjgkihh1ox2WHzE01vCI0qjaOGzjIZ9rlpMvgDZIRT1E5k5dWXXQJXErhZJpHjQIjuzKg4IpYkKOwDdTO1Rawru0jePkjcWkPPkVN88Csd8iLxdAeI6M+ilTXTepDRIWeHLLJEFnnLMzMuUgjzyRTnvAyGeXbQWO/wACscat0kZUmVgGimTmyL1FZBzlIPR1jhXxgljd2LiKWQ3dsdyStkLmHqWXolT5Q5w6QeNfcGD+987SW4yt52zmhHixyH9vGOgHgyjsPXVjoMd8PjYklFzO8nLies9ZorIqaBB6ivJ+KeYPu5KocA5q9w9lXzUX5PxXzB93JVDg8RfNHsFaWg7ssxsiK5dDmjMp61Yj2Uy9WulwuVkw/EGaRJ1ZY2diSdoZNEWO/eN47fVSwqUcqQVJBBzBG4gjeCK78uKuSsxKyY3YenuhkmE3jQvmUPOhk6HjJ3HzhwI666L1QWMEWEW/uYq22u3Iw4mUnnhu0bhl2VWFSPSjCzDKQt9bjNXPxuAfzGyyYdB39VUPVZpvJgl69pe5pC77Eqt+xlB2RJ3dB6xkeisC9JpPGVExs6XqKhWBAIOYO8EcCOuvqovEVpcftLi5HIQOYEYfpZx/aBTxSEdDH454dGZrdUUGuwLR6CwhEVrGEUbz0s7dLOx3sx6zXvieKRWsTS3DrHGgzZmOQH4nsqMUxSO1iaSU5KvQASzE7lRFG9mJ3ACqvaaMS4jMtzioyRDtW1jxSLqkuOiSbs4Lw30GvEV1pBvcyWeGngg5lzeL1sf2cR6uJq8YTg8NpEsVtGsUa8FUZDvPWe01lgVqtJ9JIcOtnuLg5Kg3AeM7HxUUdJJoMXTTTSDCbYzTnMnMRxg86R/ijqHWeilho9oNdaRT+78ZLJbn+wtwSuaHgAPgJ28Wrb6LaFzYvcjE8aXm8bWzPionFWdT8+XSd56qa4GXCg5T1n4RDheJNDhzyIFRCw2zmjsM9kMN+WRU7+uqhc3skpzld3PWzFj9Zq868sKMGMSt8GZUlX1qFb/Uppf0BRRRQbHBsfns2ZreQptqUccVdCMirrwYVrqKKD6jkKkFTkQQQeojeDX1PcNIxaRizMc2ZiSSTxJJ41516W8DSOqICzMQqgcSScgB66C06rdHze4pbpsbaI4llzGahEO0drsJyHrrrWqdqx0BXCLQKwBuJcmnft6Iwfirn6zmauVBDLnuNAFTRQRRRU0CD1F+T8V8wfdyVQ7fxF80ewVfNRfk/FfMH3clUO38RfNHsFaWg7ssxvSiiitRa2Oj+OyWNwk8J5yneOh1PjIewirlrX0UjxW0TFcPGbBP06Dxio4kgfDTgesUvKuWrbTP3BPycxztpiFcHeEY7g+XV0Hsri1eD1I5R3CFq7t9qL1j8sgsLpv0iD9XZj46DjHn8Zejs7qcdc0a09CXwe8S7ss1gkcSROn7GTxtjPq6R2bqdWrXTtMXtA+4Tx5LOg6Gy3OB8VuI9Y6KxlK20UUUHhLYo7q7DNkz2M94UniwHxujOveiig8ru7SGNpJWCIilnYnIKoGZJNUTC8EfGbpL6+UrbRHOxtXGWfVczKek8Qp4DKrJiGGe7pAsv92iYMUP7eVTmNodMakZ5fCbsG/eAUBU1FFAsteWg7X9os8C7U1ttHZG8vEd7gdZGWY9dc1V3FSZ1majuXZ7nCwquc2kt/FVzxLRHgpPxTu7qBB1IFZOI4ZLbSGO4jeNxuKupU/MazNE5EW/tTNlyYniL58MtsZ559FB8Y1o1c2QiN1E0XLJyke1lzl7gdx7Dkd9ayulde2iT3tik0Cl5LZi5VRmTEw5+QHHLIHuBrmqg2ujejU+JTiC1UNIVZsiwUZKMyST/wCb62Gg0i2uLWxuhsiOdVcN8FgSu/ubL5qv3g62MQnuLiSSMOqiJELKH5x2mbInhuApeafzK2KXjR5bJuJSCOHjHeCKDsIVNUbU/pccSw1OUOc0GUMnWchzH9a/WDV5oCioooCipooEHqL8n4r5g+7kqhweIvmj2VfNRfk/FPMH3clUO38RfNHsrS0HdlmN6UUUVqLRRRRQNDQLG4sTtHwvEOdtKRCx45DeACfhqd47KXNrcXOi2LENmQhyYcFngY7iPVvHURXjb3DRurxkqykMrDiCN4Ipo41hyaUYWHQKL+2HDgSct6eY+WY6j66yNXg4zzr0qvX7NLBsXjvII54GDRyKGU+0HqIO4jsrNrm7U3rAOGXJs7slYJX2edu5CbPLMg8FJ3Hq3HrrpCuBWKKmigipqKKCaKKKAooooMDFsBt7xNi6hjlXqdQ2XceI9VUHFtQOHS5mLl4TxAR9pfouCfrpm1FBz5geq7G5s0e4ltoDmP0k7FivAfo0Y9HQSK31t4NkAy5W7lbr2Y0UZ9mZNOWigVD+DnY7PNnuQ3xtqM/Vs/70nNYOg0mD3XIu22jDbikyy20zy3joYHcRXXVc/eEdi6PdW8C5FokZn7DIRsqfUM/XQbXwardhHePnzS0SgZ9IDknLuIp21x/oFpbJhd7HNGTsEhZk6HjJ5wI6xxB6CK6+RswCOB3igmpoooCiiigQeovyfinmD7uSqHB4i+aPZV81F+T8V8wfdyVQ4PEXzR7K0tB3ZZjelFFFai0UUUUBW50S0lkw65SaPePFkTodDxHf0g1pqleNeWrFo2kW3wgNGYoZobyEbLXOfKL0FlAIfsJByPdTJ1J45LeYSjTttNG7QhjxKIF2do9JAOWfYKpvhFf3Ww73+wtWLwe/JB/xEv2Ur5pzGbRRRQRRWDjOOwWURlupUiQdLHLM9Sjix7BSQ038IGSXaiwtTEnDl3A5Q9qLwTvOZ7qB7+7Y+U5PbTlMtrk9obez8bZ45dte9JDwd7Rppby7mYu52ItpyWYk89jtHf1U6rm6SJC8rKiKM2ZiFUDrJPCg9awsVxmG0jMlzKkSD4TsAO4dZ7BSp0v19APyGDxmeQnZEpUlc+A5KMb3Pfu760+GapL/ABZ/dGNXDpu2hGSGmy6AE8WIf+ZUFxh162c13HbWsU8xkdY1dVVVJJyzAY55DjwFMmuWNVt1b2eL8peOsccCzEM/xl5qgAcW3ncKvGJ6f4hpBK1tgiNDAN0lwx2W2etn/Zj5IzY0DYxbTCzszlc3MMZ+Kzja+iN9an8rOF/vsX+v27NUPRfVNhZuDDc3LXt0AXkCMViXIgEErvJzPS3qpRabWCW+I3UUK7Mccrqi5k5KDuGZ317MTHY6ug0ttpbWS5t5UmiiVmYo2eWypJBHEHd01yLj+Mve3MtxKc2lcuezM7gOwDIeqjCscmteU5ByolQxyL8F0YZEMOmtfXg3+gmjZxHEILcZ7LMGkI+DGvOc/MPnIrsJVyGQ4DcKTPg46PqIJ7thz2fkUPUigM2XeSPo06KAoqKmgKKKKBB6i/J+KeYPu5Kodv4i+aPZV91FeT8U8wfdyVRYIW2F5reKPgt1d1aWg7ssomivvkW+K30W/CjkW+K30W/CtTda+KK++Rb4rfRb8KORb4rfRb8Kbj4qRxr65Fvit9FvwoELZ+K30W/Cm4YXhFf3Ww73+wtWLwe/JB/xEv2Uqu+EV/dbDvf7C1qNX2te3wfCTEVaW4M0jLGOaoBChWdzwG7gMzXzMuZ0FNOqKWdgqqM2ZiAoHWSdwFKXTfX9DBtRYaBPJwMzZ8ivmjjIfmHaaUOl+sW8xVv1iTKPPmwpzYl/y/CPac6rFBsse0juL+Uy3crSv0bR3KOpV4KOwVra2+jmidziMnJ2cTSH4TcETtdzuWnRgfg9RR20hu5OVuGjYIFzWKJyOaR0uc+k7uygq+qfWVbYPYXInDPK0qtFEo3vzMt7cFAI4n5jULDimlcheVhb2SEnaOa26AcdkcZXA6T84qrYlq2vbO0F5PEFjEmyUbxwAcg7J8QkZf8Aum2977/YGvuA8lJbgCa0TmqdlfECjo3bS9fDjUqRFrREzs9hWmxqzwdTFgyCSbLKS+lAZyeBEIO4Dt4d/Gttqf0hZr+Vbh2d503M5JJZDnlmezPdS69yP/05PoP+Fe1os0UiyRLKroQysEfMEcDwra9vSMc0hbxjbZv4tTktxil2bkmCyild2nYbO2pO3lFnx3He3Ad+6s3SbTiNIRZYQvIWibiy815us58cj1nefqrF0p00vcRVUkR0jAGaJHIA7D4Tbt/dwFVj3DJ/05P5b/hVOn0sU/lft5Wu3a9akx/xF/Qt9paWmsfyte+nf200NS9s64gxZHUciwzZGUeMvSRSv1j+Vr307+2uXWeVG/a1ahsMiury4iuEWSNrchkYZg89fmPaK+9aOp18PYz2KtJaneyjNng7+kp8ro6euvfwdPKM3oD9ta6KIrjQLvULFs4NGfjSSn/Vl/tTFrxtbRIl2YkVFzJyUBRmTmTkOs17UBRUVNBFTRRQc16CYvieBxz7OHSusmyztJHKoUID1DhvrYfnGT/udv8ASenhpOM7K5H/ANMv2DXHnvf8r6v60DT/ADjJ/wBzt/pPR+cZP+52/wBJ6Vnvf8r6v60e9/yvq/rQNP8AOMn/AHO3+k9H5xk/7nb/AEnpWe9/yvq/rR73/K+r+tA0/wA4yf8Ac7f6T0fnGT/udv8ASelZ73/K+r+tHvf8r6v60Fp1gaz5MaSJZYY4uSLEFGY57QAyO13VSqzPe/5X1f1oNh8r6v60BheETXcgito3lkPBUUk956h2mnJoX4PZ3SYq+7cfc8Z390kg9i/PTO1f4HBa2EHIRIheJGdlGTOxUElm4n11ZaDDwvCYrWMRW0aRRrwVAAO/tPaazKKig1mk+CLfWc1u/CVCufU3FT6mApBwYBiei16ZYY2uIuTzkZEcwumWZDkb1Knfn/sa6Qr5dAQQRmDuIPAjpBFAgvzkp/3OH+ZJ+FH5yc/7pD/Mk/CqprR0OjsMSljgOUbBZVXLxNveUBz3gHh2VUve/wCV9X9aBs/nJz/ukP8AMk/Cvn85O5/dIPpyUqPe/wCV9X9aPe/5X1f1oGt+cnc/ukH05KVuP4uby6muGUKZnLlRmQCegE15+9/yvq/rR73/ACvq/rQMzwdPKM3oD9ta6Lrnrwe7bYxCbfn+gPR8sV0JQTRRRQRU1FTQFFFFB//Z"/>
          <p:cNvSpPr>
            <a:spLocks noChangeAspect="1" noChangeArrowheads="1"/>
          </p:cNvSpPr>
          <p:nvPr/>
        </p:nvSpPr>
        <p:spPr bwMode="auto">
          <a:xfrm>
            <a:off x="155575" y="-1325563"/>
            <a:ext cx="2857500" cy="276225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2" name="Picture 8" descr="http://www.natcom.org/uploadedImages/More_Scholarly_Resources/Doctoral_Program_Resource_Guide/Northwestern%20Logo.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38099" y="4301991"/>
            <a:ext cx="769050" cy="743415"/>
          </a:xfrm>
          <a:prstGeom prst="rect">
            <a:avLst/>
          </a:prstGeom>
          <a:noFill/>
          <a:extLst>
            <a:ext uri="{909E8E84-426E-40dd-AFC4-6F175D3DCCD1}">
              <a14:hiddenFill xmlns:a14="http://schemas.microsoft.com/office/drawing/2010/main" xmlns="">
                <a:solidFill>
                  <a:srgbClr val="FFFFFF"/>
                </a:solidFill>
              </a14:hiddenFill>
            </a:ext>
          </a:extLst>
        </p:spPr>
      </p:pic>
      <p:pic>
        <p:nvPicPr>
          <p:cNvPr id="20" name="Picture 4" descr="http://upload.wikimedia.org/wikipedia/commons/thumb/4/44/Microsoft_logo.svg/439px-Microsoft_logo.svg.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1710" y="5366402"/>
            <a:ext cx="653398" cy="653398"/>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extBox 1"/>
          <p:cNvSpPr txBox="1"/>
          <p:nvPr/>
        </p:nvSpPr>
        <p:spPr>
          <a:xfrm>
            <a:off x="2362200" y="1502689"/>
            <a:ext cx="5379719" cy="830997"/>
          </a:xfrm>
          <a:prstGeom prst="rect">
            <a:avLst/>
          </a:prstGeom>
          <a:noFill/>
        </p:spPr>
        <p:txBody>
          <a:bodyPr wrap="square" rtlCol="0">
            <a:spAutoFit/>
          </a:bodyPr>
          <a:lstStyle/>
          <a:p>
            <a:r>
              <a:rPr lang="en-US" sz="2400" dirty="0" smtClean="0">
                <a:solidFill>
                  <a:schemeClr val="bg2"/>
                </a:solidFill>
              </a:rPr>
              <a:t>Ph.D. 2005</a:t>
            </a:r>
            <a:r>
              <a:rPr lang="en-US" sz="2400" dirty="0" smtClean="0"/>
              <a:t> (in computer science).  </a:t>
            </a:r>
            <a:br>
              <a:rPr lang="en-US" sz="2400" dirty="0" smtClean="0"/>
            </a:br>
            <a:r>
              <a:rPr lang="en-US" sz="2400" dirty="0" smtClean="0"/>
              <a:t>Thesis: </a:t>
            </a:r>
            <a:r>
              <a:rPr lang="en-US" sz="2400" i="1" dirty="0" smtClean="0"/>
              <a:t>Computing with Strategic Agents</a:t>
            </a:r>
            <a:r>
              <a:rPr lang="en-US" sz="2400" dirty="0" smtClean="0"/>
              <a:t>.</a:t>
            </a:r>
            <a:endParaRPr lang="en-US" sz="2400" dirty="0"/>
          </a:p>
        </p:txBody>
      </p:sp>
      <p:sp>
        <p:nvSpPr>
          <p:cNvPr id="21" name="TextBox 20"/>
          <p:cNvSpPr txBox="1"/>
          <p:nvPr/>
        </p:nvSpPr>
        <p:spPr>
          <a:xfrm>
            <a:off x="2362200" y="2640579"/>
            <a:ext cx="6553201" cy="1200329"/>
          </a:xfrm>
          <a:prstGeom prst="rect">
            <a:avLst/>
          </a:prstGeom>
          <a:noFill/>
        </p:spPr>
        <p:txBody>
          <a:bodyPr wrap="square" rtlCol="0">
            <a:spAutoFit/>
          </a:bodyPr>
          <a:lstStyle/>
          <a:p>
            <a:r>
              <a:rPr lang="en-US" sz="2400" dirty="0" smtClean="0">
                <a:solidFill>
                  <a:schemeClr val="bg2"/>
                </a:solidFill>
              </a:rPr>
              <a:t>Postdocs 2005-2008</a:t>
            </a:r>
            <a:r>
              <a:rPr lang="en-US" sz="2400" dirty="0" smtClean="0"/>
              <a:t>. Studied applications of:</a:t>
            </a:r>
            <a:br>
              <a:rPr lang="en-US" sz="2400" dirty="0" smtClean="0"/>
            </a:br>
            <a:r>
              <a:rPr lang="en-US" sz="2400" dirty="0" smtClean="0"/>
              <a:t>theory to advertising markets at MSR, </a:t>
            </a:r>
            <a:br>
              <a:rPr lang="en-US" sz="2400" dirty="0" smtClean="0"/>
            </a:br>
            <a:r>
              <a:rPr lang="en-US" sz="2400" dirty="0" err="1" smtClean="0"/>
              <a:t>combinatorics</a:t>
            </a:r>
            <a:r>
              <a:rPr lang="en-US" sz="2400" dirty="0" smtClean="0"/>
              <a:t> to economics at CWI.</a:t>
            </a:r>
            <a:endParaRPr lang="en-US" sz="2400" dirty="0"/>
          </a:p>
        </p:txBody>
      </p:sp>
      <p:sp>
        <p:nvSpPr>
          <p:cNvPr id="22" name="TextBox 21"/>
          <p:cNvSpPr txBox="1"/>
          <p:nvPr/>
        </p:nvSpPr>
        <p:spPr>
          <a:xfrm>
            <a:off x="2362200" y="4214409"/>
            <a:ext cx="6324600" cy="830997"/>
          </a:xfrm>
          <a:prstGeom prst="rect">
            <a:avLst/>
          </a:prstGeom>
          <a:noFill/>
        </p:spPr>
        <p:txBody>
          <a:bodyPr wrap="square" rtlCol="0">
            <a:spAutoFit/>
          </a:bodyPr>
          <a:lstStyle/>
          <a:p>
            <a:r>
              <a:rPr lang="en-US" sz="2400" dirty="0" smtClean="0">
                <a:solidFill>
                  <a:schemeClr val="bg2"/>
                </a:solidFill>
              </a:rPr>
              <a:t>Professor 2008-2012</a:t>
            </a:r>
            <a:r>
              <a:rPr lang="en-US" sz="2400" dirty="0" smtClean="0"/>
              <a:t> (of computer science).  </a:t>
            </a:r>
            <a:br>
              <a:rPr lang="en-US" sz="2400" dirty="0" smtClean="0"/>
            </a:br>
            <a:r>
              <a:rPr lang="en-US" sz="2400" dirty="0" smtClean="0"/>
              <a:t>Taught courses and advised students in CS-econ.</a:t>
            </a:r>
            <a:endParaRPr lang="en-US" sz="2400" dirty="0"/>
          </a:p>
        </p:txBody>
      </p:sp>
      <p:sp>
        <p:nvSpPr>
          <p:cNvPr id="23" name="TextBox 22"/>
          <p:cNvSpPr txBox="1"/>
          <p:nvPr/>
        </p:nvSpPr>
        <p:spPr>
          <a:xfrm>
            <a:off x="2362200" y="5277602"/>
            <a:ext cx="6324600" cy="830997"/>
          </a:xfrm>
          <a:prstGeom prst="rect">
            <a:avLst/>
          </a:prstGeom>
          <a:noFill/>
        </p:spPr>
        <p:txBody>
          <a:bodyPr wrap="square" rtlCol="0">
            <a:spAutoFit/>
          </a:bodyPr>
          <a:lstStyle/>
          <a:p>
            <a:r>
              <a:rPr lang="en-US" sz="2400" dirty="0" smtClean="0">
                <a:solidFill>
                  <a:schemeClr val="bg2"/>
                </a:solidFill>
              </a:rPr>
              <a:t>Researcher 2012-present</a:t>
            </a:r>
            <a:r>
              <a:rPr lang="en-US" sz="2400" dirty="0" smtClean="0"/>
              <a:t>. Study CS-econ issues from the very theoretical to the very applied.</a:t>
            </a:r>
            <a:endParaRPr lang="en-US" sz="2400" dirty="0"/>
          </a:p>
        </p:txBody>
      </p:sp>
    </p:spTree>
    <p:extLst>
      <p:ext uri="{BB962C8B-B14F-4D97-AF65-F5344CB8AC3E}">
        <p14:creationId xmlns:p14="http://schemas.microsoft.com/office/powerpoint/2010/main" val="28493895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smtClean="0">
                <a:solidFill>
                  <a:schemeClr val="bg2"/>
                </a:solidFill>
              </a:rPr>
              <a:t>Computer Science: </a:t>
            </a:r>
            <a:r>
              <a:rPr lang="en-US" dirty="0" smtClean="0">
                <a:solidFill>
                  <a:schemeClr val="accent2"/>
                </a:solidFill>
              </a:rPr>
              <a:t>computability</a:t>
            </a:r>
            <a:endParaRPr lang="en-US" dirty="0">
              <a:solidFill>
                <a:schemeClr val="accent2"/>
              </a:solidFill>
            </a:endParaRPr>
          </a:p>
        </p:txBody>
      </p:sp>
      <p:grpSp>
        <p:nvGrpSpPr>
          <p:cNvPr id="451604" name="Group 451603"/>
          <p:cNvGrpSpPr/>
          <p:nvPr/>
        </p:nvGrpSpPr>
        <p:grpSpPr>
          <a:xfrm>
            <a:off x="1905000" y="1442098"/>
            <a:ext cx="5745480" cy="3997522"/>
            <a:chOff x="1752600" y="1570018"/>
            <a:chExt cx="5745480" cy="3997522"/>
          </a:xfrm>
        </p:grpSpPr>
        <p:sp>
          <p:nvSpPr>
            <p:cNvPr id="26" name="Freeform 25"/>
            <p:cNvSpPr/>
            <p:nvPr/>
          </p:nvSpPr>
          <p:spPr>
            <a:xfrm>
              <a:off x="2834640" y="1570018"/>
              <a:ext cx="4526280" cy="1706582"/>
            </a:xfrm>
            <a:custGeom>
              <a:avLst/>
              <a:gdLst>
                <a:gd name="connsiteX0" fmla="*/ 0 w 4526280"/>
                <a:gd name="connsiteY0" fmla="*/ 848428 h 1819978"/>
                <a:gd name="connsiteX1" fmla="*/ 960120 w 4526280"/>
                <a:gd name="connsiteY1" fmla="*/ 36898 h 1819978"/>
                <a:gd name="connsiteX2" fmla="*/ 3634740 w 4526280"/>
                <a:gd name="connsiteY2" fmla="*/ 311218 h 1819978"/>
                <a:gd name="connsiteX3" fmla="*/ 4526280 w 4526280"/>
                <a:gd name="connsiteY3" fmla="*/ 1819978 h 1819978"/>
              </a:gdLst>
              <a:ahLst/>
              <a:cxnLst>
                <a:cxn ang="0">
                  <a:pos x="connsiteX0" y="connsiteY0"/>
                </a:cxn>
                <a:cxn ang="0">
                  <a:pos x="connsiteX1" y="connsiteY1"/>
                </a:cxn>
                <a:cxn ang="0">
                  <a:pos x="connsiteX2" y="connsiteY2"/>
                </a:cxn>
                <a:cxn ang="0">
                  <a:pos x="connsiteX3" y="connsiteY3"/>
                </a:cxn>
              </a:cxnLst>
              <a:rect l="l" t="t" r="r" b="b"/>
              <a:pathLst>
                <a:path w="4526280" h="1819978">
                  <a:moveTo>
                    <a:pt x="0" y="848428"/>
                  </a:moveTo>
                  <a:cubicBezTo>
                    <a:pt x="177165" y="487430"/>
                    <a:pt x="354330" y="126433"/>
                    <a:pt x="960120" y="36898"/>
                  </a:cubicBezTo>
                  <a:cubicBezTo>
                    <a:pt x="1565910" y="-52637"/>
                    <a:pt x="3040380" y="14038"/>
                    <a:pt x="3634740" y="311218"/>
                  </a:cubicBezTo>
                  <a:cubicBezTo>
                    <a:pt x="4229100" y="608398"/>
                    <a:pt x="4377690" y="1214188"/>
                    <a:pt x="4526280" y="181997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4503420" y="2057400"/>
              <a:ext cx="1668780" cy="617826"/>
            </a:xfrm>
            <a:custGeom>
              <a:avLst/>
              <a:gdLst>
                <a:gd name="connsiteX0" fmla="*/ 0 w 1668780"/>
                <a:gd name="connsiteY0" fmla="*/ 0 h 617826"/>
                <a:gd name="connsiteX1" fmla="*/ 662940 w 1668780"/>
                <a:gd name="connsiteY1" fmla="*/ 457200 h 617826"/>
                <a:gd name="connsiteX2" fmla="*/ 1314450 w 1668780"/>
                <a:gd name="connsiteY2" fmla="*/ 617220 h 617826"/>
                <a:gd name="connsiteX3" fmla="*/ 1668780 w 1668780"/>
                <a:gd name="connsiteY3" fmla="*/ 411480 h 617826"/>
              </a:gdLst>
              <a:ahLst/>
              <a:cxnLst>
                <a:cxn ang="0">
                  <a:pos x="connsiteX0" y="connsiteY0"/>
                </a:cxn>
                <a:cxn ang="0">
                  <a:pos x="connsiteX1" y="connsiteY1"/>
                </a:cxn>
                <a:cxn ang="0">
                  <a:pos x="connsiteX2" y="connsiteY2"/>
                </a:cxn>
                <a:cxn ang="0">
                  <a:pos x="connsiteX3" y="connsiteY3"/>
                </a:cxn>
              </a:cxnLst>
              <a:rect l="l" t="t" r="r" b="b"/>
              <a:pathLst>
                <a:path w="1668780" h="617826">
                  <a:moveTo>
                    <a:pt x="0" y="0"/>
                  </a:moveTo>
                  <a:cubicBezTo>
                    <a:pt x="221932" y="177165"/>
                    <a:pt x="443865" y="354330"/>
                    <a:pt x="662940" y="457200"/>
                  </a:cubicBezTo>
                  <a:cubicBezTo>
                    <a:pt x="882015" y="560070"/>
                    <a:pt x="1146810" y="624840"/>
                    <a:pt x="1314450" y="617220"/>
                  </a:cubicBezTo>
                  <a:cubicBezTo>
                    <a:pt x="1482090" y="609600"/>
                    <a:pt x="1575435" y="510540"/>
                    <a:pt x="1668780" y="4114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2926080" y="2011680"/>
              <a:ext cx="1567434" cy="485681"/>
            </a:xfrm>
            <a:custGeom>
              <a:avLst/>
              <a:gdLst>
                <a:gd name="connsiteX0" fmla="*/ 0 w 1567434"/>
                <a:gd name="connsiteY0" fmla="*/ 434340 h 485681"/>
                <a:gd name="connsiteX1" fmla="*/ 982980 w 1567434"/>
                <a:gd name="connsiteY1" fmla="*/ 457200 h 485681"/>
                <a:gd name="connsiteX2" fmla="*/ 1508760 w 1567434"/>
                <a:gd name="connsiteY2" fmla="*/ 91440 h 485681"/>
                <a:gd name="connsiteX3" fmla="*/ 1531620 w 1567434"/>
                <a:gd name="connsiteY3" fmla="*/ 0 h 485681"/>
              </a:gdLst>
              <a:ahLst/>
              <a:cxnLst>
                <a:cxn ang="0">
                  <a:pos x="connsiteX0" y="connsiteY0"/>
                </a:cxn>
                <a:cxn ang="0">
                  <a:pos x="connsiteX1" y="connsiteY1"/>
                </a:cxn>
                <a:cxn ang="0">
                  <a:pos x="connsiteX2" y="connsiteY2"/>
                </a:cxn>
                <a:cxn ang="0">
                  <a:pos x="connsiteX3" y="connsiteY3"/>
                </a:cxn>
              </a:cxnLst>
              <a:rect l="l" t="t" r="r" b="b"/>
              <a:pathLst>
                <a:path w="1567434" h="485681">
                  <a:moveTo>
                    <a:pt x="0" y="434340"/>
                  </a:moveTo>
                  <a:cubicBezTo>
                    <a:pt x="365760" y="474345"/>
                    <a:pt x="731520" y="514350"/>
                    <a:pt x="982980" y="457200"/>
                  </a:cubicBezTo>
                  <a:cubicBezTo>
                    <a:pt x="1234440" y="400050"/>
                    <a:pt x="1417320" y="167640"/>
                    <a:pt x="1508760" y="91440"/>
                  </a:cubicBezTo>
                  <a:cubicBezTo>
                    <a:pt x="1600200" y="15240"/>
                    <a:pt x="1565910" y="7620"/>
                    <a:pt x="153162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84" name="Freeform 451583"/>
            <p:cNvSpPr/>
            <p:nvPr/>
          </p:nvSpPr>
          <p:spPr>
            <a:xfrm>
              <a:off x="4469130" y="1931670"/>
              <a:ext cx="811530" cy="1805940"/>
            </a:xfrm>
            <a:custGeom>
              <a:avLst/>
              <a:gdLst>
                <a:gd name="connsiteX0" fmla="*/ 0 w 811530"/>
                <a:gd name="connsiteY0" fmla="*/ 0 h 1805940"/>
                <a:gd name="connsiteX1" fmla="*/ 160020 w 811530"/>
                <a:gd name="connsiteY1" fmla="*/ 1120140 h 1805940"/>
                <a:gd name="connsiteX2" fmla="*/ 811530 w 811530"/>
                <a:gd name="connsiteY2" fmla="*/ 1805940 h 1805940"/>
              </a:gdLst>
              <a:ahLst/>
              <a:cxnLst>
                <a:cxn ang="0">
                  <a:pos x="connsiteX0" y="connsiteY0"/>
                </a:cxn>
                <a:cxn ang="0">
                  <a:pos x="connsiteX1" y="connsiteY1"/>
                </a:cxn>
                <a:cxn ang="0">
                  <a:pos x="connsiteX2" y="connsiteY2"/>
                </a:cxn>
              </a:cxnLst>
              <a:rect l="l" t="t" r="r" b="b"/>
              <a:pathLst>
                <a:path w="811530" h="1805940">
                  <a:moveTo>
                    <a:pt x="0" y="0"/>
                  </a:moveTo>
                  <a:cubicBezTo>
                    <a:pt x="12382" y="409575"/>
                    <a:pt x="24765" y="819150"/>
                    <a:pt x="160020" y="1120140"/>
                  </a:cubicBezTo>
                  <a:cubicBezTo>
                    <a:pt x="295275" y="1421130"/>
                    <a:pt x="553402" y="1613535"/>
                    <a:pt x="811530" y="180594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87" name="Freeform 451586"/>
            <p:cNvSpPr/>
            <p:nvPr/>
          </p:nvSpPr>
          <p:spPr>
            <a:xfrm>
              <a:off x="1765105" y="2307385"/>
              <a:ext cx="1035245" cy="1235915"/>
            </a:xfrm>
            <a:custGeom>
              <a:avLst/>
              <a:gdLst>
                <a:gd name="connsiteX0" fmla="*/ 1035245 w 1035245"/>
                <a:gd name="connsiteY0" fmla="*/ 70055 h 1235915"/>
                <a:gd name="connsiteX1" fmla="*/ 97985 w 1035245"/>
                <a:gd name="connsiteY1" fmla="*/ 127205 h 1235915"/>
                <a:gd name="connsiteX2" fmla="*/ 75125 w 1035245"/>
                <a:gd name="connsiteY2" fmla="*/ 1235915 h 1235915"/>
              </a:gdLst>
              <a:ahLst/>
              <a:cxnLst>
                <a:cxn ang="0">
                  <a:pos x="connsiteX0" y="connsiteY0"/>
                </a:cxn>
                <a:cxn ang="0">
                  <a:pos x="connsiteX1" y="connsiteY1"/>
                </a:cxn>
                <a:cxn ang="0">
                  <a:pos x="connsiteX2" y="connsiteY2"/>
                </a:cxn>
              </a:cxnLst>
              <a:rect l="l" t="t" r="r" b="b"/>
              <a:pathLst>
                <a:path w="1035245" h="1235915">
                  <a:moveTo>
                    <a:pt x="1035245" y="70055"/>
                  </a:moveTo>
                  <a:cubicBezTo>
                    <a:pt x="646625" y="1475"/>
                    <a:pt x="258005" y="-67105"/>
                    <a:pt x="97985" y="127205"/>
                  </a:cubicBezTo>
                  <a:cubicBezTo>
                    <a:pt x="-62035" y="321515"/>
                    <a:pt x="6545" y="778715"/>
                    <a:pt x="75125" y="1235915"/>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89" name="Freeform 451588"/>
            <p:cNvSpPr/>
            <p:nvPr/>
          </p:nvSpPr>
          <p:spPr>
            <a:xfrm>
              <a:off x="1863090" y="3577590"/>
              <a:ext cx="788670" cy="1177290"/>
            </a:xfrm>
            <a:custGeom>
              <a:avLst/>
              <a:gdLst>
                <a:gd name="connsiteX0" fmla="*/ 0 w 788670"/>
                <a:gd name="connsiteY0" fmla="*/ 0 h 1177290"/>
                <a:gd name="connsiteX1" fmla="*/ 262890 w 788670"/>
                <a:gd name="connsiteY1" fmla="*/ 697230 h 1177290"/>
                <a:gd name="connsiteX2" fmla="*/ 788670 w 788670"/>
                <a:gd name="connsiteY2" fmla="*/ 1177290 h 1177290"/>
              </a:gdLst>
              <a:ahLst/>
              <a:cxnLst>
                <a:cxn ang="0">
                  <a:pos x="connsiteX0" y="connsiteY0"/>
                </a:cxn>
                <a:cxn ang="0">
                  <a:pos x="connsiteX1" y="connsiteY1"/>
                </a:cxn>
                <a:cxn ang="0">
                  <a:pos x="connsiteX2" y="connsiteY2"/>
                </a:cxn>
              </a:cxnLst>
              <a:rect l="l" t="t" r="r" b="b"/>
              <a:pathLst>
                <a:path w="788670" h="1177290">
                  <a:moveTo>
                    <a:pt x="0" y="0"/>
                  </a:moveTo>
                  <a:cubicBezTo>
                    <a:pt x="65722" y="250507"/>
                    <a:pt x="131445" y="501015"/>
                    <a:pt x="262890" y="697230"/>
                  </a:cubicBezTo>
                  <a:cubicBezTo>
                    <a:pt x="394335" y="893445"/>
                    <a:pt x="591502" y="1035367"/>
                    <a:pt x="788670" y="11772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0" name="Freeform 451589"/>
            <p:cNvSpPr/>
            <p:nvPr/>
          </p:nvSpPr>
          <p:spPr>
            <a:xfrm>
              <a:off x="2825754" y="2366010"/>
              <a:ext cx="786126" cy="1085850"/>
            </a:xfrm>
            <a:custGeom>
              <a:avLst/>
              <a:gdLst>
                <a:gd name="connsiteX0" fmla="*/ 786126 w 786126"/>
                <a:gd name="connsiteY0" fmla="*/ 1085850 h 1085850"/>
                <a:gd name="connsiteX1" fmla="*/ 88896 w 786126"/>
                <a:gd name="connsiteY1" fmla="*/ 822960 h 1085850"/>
                <a:gd name="connsiteX2" fmla="*/ 31746 w 786126"/>
                <a:gd name="connsiteY2" fmla="*/ 0 h 1085850"/>
              </a:gdLst>
              <a:ahLst/>
              <a:cxnLst>
                <a:cxn ang="0">
                  <a:pos x="connsiteX0" y="connsiteY0"/>
                </a:cxn>
                <a:cxn ang="0">
                  <a:pos x="connsiteX1" y="connsiteY1"/>
                </a:cxn>
                <a:cxn ang="0">
                  <a:pos x="connsiteX2" y="connsiteY2"/>
                </a:cxn>
              </a:cxnLst>
              <a:rect l="l" t="t" r="r" b="b"/>
              <a:pathLst>
                <a:path w="786126" h="1085850">
                  <a:moveTo>
                    <a:pt x="786126" y="1085850"/>
                  </a:moveTo>
                  <a:cubicBezTo>
                    <a:pt x="500376" y="1044892"/>
                    <a:pt x="214626" y="1003935"/>
                    <a:pt x="88896" y="822960"/>
                  </a:cubicBezTo>
                  <a:cubicBezTo>
                    <a:pt x="-36834" y="641985"/>
                    <a:pt x="-2544" y="320992"/>
                    <a:pt x="31746"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1" name="Freeform 451590"/>
            <p:cNvSpPr/>
            <p:nvPr/>
          </p:nvSpPr>
          <p:spPr>
            <a:xfrm>
              <a:off x="5280660" y="3737610"/>
              <a:ext cx="1154430" cy="491490"/>
            </a:xfrm>
            <a:custGeom>
              <a:avLst/>
              <a:gdLst>
                <a:gd name="connsiteX0" fmla="*/ 1154430 w 1154430"/>
                <a:gd name="connsiteY0" fmla="*/ 491490 h 491490"/>
                <a:gd name="connsiteX1" fmla="*/ 491490 w 1154430"/>
                <a:gd name="connsiteY1" fmla="*/ 342900 h 491490"/>
                <a:gd name="connsiteX2" fmla="*/ 0 w 1154430"/>
                <a:gd name="connsiteY2" fmla="*/ 0 h 491490"/>
              </a:gdLst>
              <a:ahLst/>
              <a:cxnLst>
                <a:cxn ang="0">
                  <a:pos x="connsiteX0" y="connsiteY0"/>
                </a:cxn>
                <a:cxn ang="0">
                  <a:pos x="connsiteX1" y="connsiteY1"/>
                </a:cxn>
                <a:cxn ang="0">
                  <a:pos x="connsiteX2" y="connsiteY2"/>
                </a:cxn>
              </a:cxnLst>
              <a:rect l="l" t="t" r="r" b="b"/>
              <a:pathLst>
                <a:path w="1154430" h="491490">
                  <a:moveTo>
                    <a:pt x="1154430" y="491490"/>
                  </a:moveTo>
                  <a:cubicBezTo>
                    <a:pt x="919162" y="458152"/>
                    <a:pt x="683895" y="424815"/>
                    <a:pt x="491490" y="342900"/>
                  </a:cubicBezTo>
                  <a:cubicBezTo>
                    <a:pt x="299085" y="260985"/>
                    <a:pt x="149542" y="130492"/>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2" name="Freeform 451591"/>
            <p:cNvSpPr/>
            <p:nvPr/>
          </p:nvSpPr>
          <p:spPr>
            <a:xfrm>
              <a:off x="5692140" y="4549140"/>
              <a:ext cx="1714500" cy="628650"/>
            </a:xfrm>
            <a:custGeom>
              <a:avLst/>
              <a:gdLst>
                <a:gd name="connsiteX0" fmla="*/ 0 w 1714500"/>
                <a:gd name="connsiteY0" fmla="*/ 628650 h 628650"/>
                <a:gd name="connsiteX1" fmla="*/ 1097280 w 1714500"/>
                <a:gd name="connsiteY1" fmla="*/ 468630 h 628650"/>
                <a:gd name="connsiteX2" fmla="*/ 1565910 w 1714500"/>
                <a:gd name="connsiteY2" fmla="*/ 251460 h 628650"/>
                <a:gd name="connsiteX3" fmla="*/ 1714500 w 1714500"/>
                <a:gd name="connsiteY3" fmla="*/ 0 h 628650"/>
              </a:gdLst>
              <a:ahLst/>
              <a:cxnLst>
                <a:cxn ang="0">
                  <a:pos x="connsiteX0" y="connsiteY0"/>
                </a:cxn>
                <a:cxn ang="0">
                  <a:pos x="connsiteX1" y="connsiteY1"/>
                </a:cxn>
                <a:cxn ang="0">
                  <a:pos x="connsiteX2" y="connsiteY2"/>
                </a:cxn>
                <a:cxn ang="0">
                  <a:pos x="connsiteX3" y="connsiteY3"/>
                </a:cxn>
              </a:cxnLst>
              <a:rect l="l" t="t" r="r" b="b"/>
              <a:pathLst>
                <a:path w="1714500" h="628650">
                  <a:moveTo>
                    <a:pt x="0" y="628650"/>
                  </a:moveTo>
                  <a:cubicBezTo>
                    <a:pt x="418147" y="580072"/>
                    <a:pt x="836295" y="531495"/>
                    <a:pt x="1097280" y="468630"/>
                  </a:cubicBezTo>
                  <a:cubicBezTo>
                    <a:pt x="1358265" y="405765"/>
                    <a:pt x="1463040" y="329565"/>
                    <a:pt x="1565910" y="251460"/>
                  </a:cubicBezTo>
                  <a:cubicBezTo>
                    <a:pt x="1668780" y="173355"/>
                    <a:pt x="1691640" y="86677"/>
                    <a:pt x="171450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3" name="Freeform 451592"/>
            <p:cNvSpPr/>
            <p:nvPr/>
          </p:nvSpPr>
          <p:spPr>
            <a:xfrm>
              <a:off x="7349490" y="3326130"/>
              <a:ext cx="45720" cy="1257300"/>
            </a:xfrm>
            <a:custGeom>
              <a:avLst/>
              <a:gdLst>
                <a:gd name="connsiteX0" fmla="*/ 0 w 45720"/>
                <a:gd name="connsiteY0" fmla="*/ 0 h 1257300"/>
                <a:gd name="connsiteX1" fmla="*/ 45720 w 45720"/>
                <a:gd name="connsiteY1" fmla="*/ 1257300 h 1257300"/>
              </a:gdLst>
              <a:ahLst/>
              <a:cxnLst>
                <a:cxn ang="0">
                  <a:pos x="connsiteX0" y="connsiteY0"/>
                </a:cxn>
                <a:cxn ang="0">
                  <a:pos x="connsiteX1" y="connsiteY1"/>
                </a:cxn>
              </a:cxnLst>
              <a:rect l="l" t="t" r="r" b="b"/>
              <a:pathLst>
                <a:path w="45720" h="1257300">
                  <a:moveTo>
                    <a:pt x="0" y="0"/>
                  </a:moveTo>
                  <a:lnTo>
                    <a:pt x="45720" y="1257300"/>
                  </a:ln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4" name="Freeform 451593"/>
            <p:cNvSpPr/>
            <p:nvPr/>
          </p:nvSpPr>
          <p:spPr>
            <a:xfrm>
              <a:off x="3646170" y="3427717"/>
              <a:ext cx="747197" cy="1007123"/>
            </a:xfrm>
            <a:custGeom>
              <a:avLst/>
              <a:gdLst>
                <a:gd name="connsiteX0" fmla="*/ 0 w 747197"/>
                <a:gd name="connsiteY0" fmla="*/ 24143 h 1007123"/>
                <a:gd name="connsiteX1" fmla="*/ 674370 w 747197"/>
                <a:gd name="connsiteY1" fmla="*/ 127013 h 1007123"/>
                <a:gd name="connsiteX2" fmla="*/ 697230 w 747197"/>
                <a:gd name="connsiteY2" fmla="*/ 1007123 h 1007123"/>
              </a:gdLst>
              <a:ahLst/>
              <a:cxnLst>
                <a:cxn ang="0">
                  <a:pos x="connsiteX0" y="connsiteY0"/>
                </a:cxn>
                <a:cxn ang="0">
                  <a:pos x="connsiteX1" y="connsiteY1"/>
                </a:cxn>
                <a:cxn ang="0">
                  <a:pos x="connsiteX2" y="connsiteY2"/>
                </a:cxn>
              </a:cxnLst>
              <a:rect l="l" t="t" r="r" b="b"/>
              <a:pathLst>
                <a:path w="747197" h="1007123">
                  <a:moveTo>
                    <a:pt x="0" y="24143"/>
                  </a:moveTo>
                  <a:cubicBezTo>
                    <a:pt x="279082" y="-6337"/>
                    <a:pt x="558165" y="-36817"/>
                    <a:pt x="674370" y="127013"/>
                  </a:cubicBezTo>
                  <a:cubicBezTo>
                    <a:pt x="790575" y="290843"/>
                    <a:pt x="743902" y="648983"/>
                    <a:pt x="697230" y="100712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5" name="Freeform 451594"/>
            <p:cNvSpPr/>
            <p:nvPr/>
          </p:nvSpPr>
          <p:spPr>
            <a:xfrm>
              <a:off x="2640330" y="3440430"/>
              <a:ext cx="1124299" cy="1280160"/>
            </a:xfrm>
            <a:custGeom>
              <a:avLst/>
              <a:gdLst>
                <a:gd name="connsiteX0" fmla="*/ 0 w 1124299"/>
                <a:gd name="connsiteY0" fmla="*/ 1280160 h 1280160"/>
                <a:gd name="connsiteX1" fmla="*/ 891540 w 1124299"/>
                <a:gd name="connsiteY1" fmla="*/ 845820 h 1280160"/>
                <a:gd name="connsiteX2" fmla="*/ 1120140 w 1124299"/>
                <a:gd name="connsiteY2" fmla="*/ 262890 h 1280160"/>
                <a:gd name="connsiteX3" fmla="*/ 1017270 w 1124299"/>
                <a:gd name="connsiteY3" fmla="*/ 0 h 1280160"/>
              </a:gdLst>
              <a:ahLst/>
              <a:cxnLst>
                <a:cxn ang="0">
                  <a:pos x="connsiteX0" y="connsiteY0"/>
                </a:cxn>
                <a:cxn ang="0">
                  <a:pos x="connsiteX1" y="connsiteY1"/>
                </a:cxn>
                <a:cxn ang="0">
                  <a:pos x="connsiteX2" y="connsiteY2"/>
                </a:cxn>
                <a:cxn ang="0">
                  <a:pos x="connsiteX3" y="connsiteY3"/>
                </a:cxn>
              </a:cxnLst>
              <a:rect l="l" t="t" r="r" b="b"/>
              <a:pathLst>
                <a:path w="1124299" h="1280160">
                  <a:moveTo>
                    <a:pt x="0" y="1280160"/>
                  </a:moveTo>
                  <a:cubicBezTo>
                    <a:pt x="352425" y="1147762"/>
                    <a:pt x="704850" y="1015365"/>
                    <a:pt x="891540" y="845820"/>
                  </a:cubicBezTo>
                  <a:cubicBezTo>
                    <a:pt x="1078230" y="676275"/>
                    <a:pt x="1099185" y="403860"/>
                    <a:pt x="1120140" y="262890"/>
                  </a:cubicBezTo>
                  <a:cubicBezTo>
                    <a:pt x="1141095" y="121920"/>
                    <a:pt x="1079182" y="60960"/>
                    <a:pt x="101727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6" name="Freeform 451595"/>
            <p:cNvSpPr/>
            <p:nvPr/>
          </p:nvSpPr>
          <p:spPr>
            <a:xfrm>
              <a:off x="5105964" y="3760470"/>
              <a:ext cx="597606" cy="1433878"/>
            </a:xfrm>
            <a:custGeom>
              <a:avLst/>
              <a:gdLst>
                <a:gd name="connsiteX0" fmla="*/ 174696 w 597606"/>
                <a:gd name="connsiteY0" fmla="*/ 0 h 1433878"/>
                <a:gd name="connsiteX1" fmla="*/ 3246 w 597606"/>
                <a:gd name="connsiteY1" fmla="*/ 697230 h 1433878"/>
                <a:gd name="connsiteX2" fmla="*/ 106116 w 597606"/>
                <a:gd name="connsiteY2" fmla="*/ 1325880 h 1433878"/>
                <a:gd name="connsiteX3" fmla="*/ 597606 w 597606"/>
                <a:gd name="connsiteY3" fmla="*/ 1428750 h 1433878"/>
              </a:gdLst>
              <a:ahLst/>
              <a:cxnLst>
                <a:cxn ang="0">
                  <a:pos x="connsiteX0" y="connsiteY0"/>
                </a:cxn>
                <a:cxn ang="0">
                  <a:pos x="connsiteX1" y="connsiteY1"/>
                </a:cxn>
                <a:cxn ang="0">
                  <a:pos x="connsiteX2" y="connsiteY2"/>
                </a:cxn>
                <a:cxn ang="0">
                  <a:pos x="connsiteX3" y="connsiteY3"/>
                </a:cxn>
              </a:cxnLst>
              <a:rect l="l" t="t" r="r" b="b"/>
              <a:pathLst>
                <a:path w="597606" h="1433878">
                  <a:moveTo>
                    <a:pt x="174696" y="0"/>
                  </a:moveTo>
                  <a:cubicBezTo>
                    <a:pt x="94686" y="238125"/>
                    <a:pt x="14676" y="476250"/>
                    <a:pt x="3246" y="697230"/>
                  </a:cubicBezTo>
                  <a:cubicBezTo>
                    <a:pt x="-8184" y="918210"/>
                    <a:pt x="7056" y="1203960"/>
                    <a:pt x="106116" y="1325880"/>
                  </a:cubicBezTo>
                  <a:cubicBezTo>
                    <a:pt x="205176" y="1447800"/>
                    <a:pt x="401391" y="1438275"/>
                    <a:pt x="597606" y="14287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8" name="Freeform 451597"/>
            <p:cNvSpPr/>
            <p:nvPr/>
          </p:nvSpPr>
          <p:spPr>
            <a:xfrm>
              <a:off x="2663190" y="4800600"/>
              <a:ext cx="3028950" cy="766940"/>
            </a:xfrm>
            <a:custGeom>
              <a:avLst/>
              <a:gdLst>
                <a:gd name="connsiteX0" fmla="*/ 0 w 3028950"/>
                <a:gd name="connsiteY0" fmla="*/ 0 h 766940"/>
                <a:gd name="connsiteX1" fmla="*/ 1440180 w 3028950"/>
                <a:gd name="connsiteY1" fmla="*/ 754380 h 766940"/>
                <a:gd name="connsiteX2" fmla="*/ 3028950 w 3028950"/>
                <a:gd name="connsiteY2" fmla="*/ 400050 h 766940"/>
              </a:gdLst>
              <a:ahLst/>
              <a:cxnLst>
                <a:cxn ang="0">
                  <a:pos x="connsiteX0" y="connsiteY0"/>
                </a:cxn>
                <a:cxn ang="0">
                  <a:pos x="connsiteX1" y="connsiteY1"/>
                </a:cxn>
                <a:cxn ang="0">
                  <a:pos x="connsiteX2" y="connsiteY2"/>
                </a:cxn>
              </a:cxnLst>
              <a:rect l="l" t="t" r="r" b="b"/>
              <a:pathLst>
                <a:path w="3028950" h="766940">
                  <a:moveTo>
                    <a:pt x="0" y="0"/>
                  </a:moveTo>
                  <a:cubicBezTo>
                    <a:pt x="467677" y="343852"/>
                    <a:pt x="935355" y="687705"/>
                    <a:pt x="1440180" y="754380"/>
                  </a:cubicBezTo>
                  <a:cubicBezTo>
                    <a:pt x="1945005" y="821055"/>
                    <a:pt x="2486977" y="610552"/>
                    <a:pt x="3028950" y="40005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599" name="Freeform 451598"/>
            <p:cNvSpPr/>
            <p:nvPr/>
          </p:nvSpPr>
          <p:spPr>
            <a:xfrm>
              <a:off x="5292090" y="3165020"/>
              <a:ext cx="2080260" cy="572590"/>
            </a:xfrm>
            <a:custGeom>
              <a:avLst/>
              <a:gdLst>
                <a:gd name="connsiteX0" fmla="*/ 0 w 2080260"/>
                <a:gd name="connsiteY0" fmla="*/ 572590 h 572590"/>
                <a:gd name="connsiteX1" fmla="*/ 857250 w 2080260"/>
                <a:gd name="connsiteY1" fmla="*/ 23950 h 572590"/>
                <a:gd name="connsiteX2" fmla="*/ 2080260 w 2080260"/>
                <a:gd name="connsiteY2" fmla="*/ 149680 h 572590"/>
              </a:gdLst>
              <a:ahLst/>
              <a:cxnLst>
                <a:cxn ang="0">
                  <a:pos x="connsiteX0" y="connsiteY0"/>
                </a:cxn>
                <a:cxn ang="0">
                  <a:pos x="connsiteX1" y="connsiteY1"/>
                </a:cxn>
                <a:cxn ang="0">
                  <a:pos x="connsiteX2" y="connsiteY2"/>
                </a:cxn>
              </a:cxnLst>
              <a:rect l="l" t="t" r="r" b="b"/>
              <a:pathLst>
                <a:path w="2080260" h="572590">
                  <a:moveTo>
                    <a:pt x="0" y="572590"/>
                  </a:moveTo>
                  <a:cubicBezTo>
                    <a:pt x="255270" y="333512"/>
                    <a:pt x="510540" y="94435"/>
                    <a:pt x="857250" y="23950"/>
                  </a:cubicBezTo>
                  <a:cubicBezTo>
                    <a:pt x="1203960" y="-46535"/>
                    <a:pt x="1642110" y="51572"/>
                    <a:pt x="2080260" y="14968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3505200" y="3338632"/>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Oval 10"/>
            <p:cNvSpPr/>
            <p:nvPr/>
          </p:nvSpPr>
          <p:spPr>
            <a:xfrm>
              <a:off x="4343400" y="185574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Oval 12"/>
            <p:cNvSpPr/>
            <p:nvPr/>
          </p:nvSpPr>
          <p:spPr>
            <a:xfrm>
              <a:off x="5181600" y="3610511"/>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6019800" y="22860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1752600" y="3452932"/>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p:cNvSpPr/>
            <p:nvPr/>
          </p:nvSpPr>
          <p:spPr>
            <a:xfrm>
              <a:off x="2754630" y="225255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p:cNvSpPr/>
            <p:nvPr/>
          </p:nvSpPr>
          <p:spPr>
            <a:xfrm>
              <a:off x="4191000" y="43278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p:cNvSpPr/>
            <p:nvPr/>
          </p:nvSpPr>
          <p:spPr>
            <a:xfrm>
              <a:off x="2526030" y="46326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1600" name="Freeform 451599"/>
            <p:cNvSpPr/>
            <p:nvPr/>
          </p:nvSpPr>
          <p:spPr>
            <a:xfrm>
              <a:off x="6412230" y="3291840"/>
              <a:ext cx="937260" cy="925830"/>
            </a:xfrm>
            <a:custGeom>
              <a:avLst/>
              <a:gdLst>
                <a:gd name="connsiteX0" fmla="*/ 0 w 937260"/>
                <a:gd name="connsiteY0" fmla="*/ 925830 h 925830"/>
                <a:gd name="connsiteX1" fmla="*/ 582930 w 937260"/>
                <a:gd name="connsiteY1" fmla="*/ 731520 h 925830"/>
                <a:gd name="connsiteX2" fmla="*/ 937260 w 937260"/>
                <a:gd name="connsiteY2" fmla="*/ 0 h 925830"/>
              </a:gdLst>
              <a:ahLst/>
              <a:cxnLst>
                <a:cxn ang="0">
                  <a:pos x="connsiteX0" y="connsiteY0"/>
                </a:cxn>
                <a:cxn ang="0">
                  <a:pos x="connsiteX1" y="connsiteY1"/>
                </a:cxn>
                <a:cxn ang="0">
                  <a:pos x="connsiteX2" y="connsiteY2"/>
                </a:cxn>
              </a:cxnLst>
              <a:rect l="l" t="t" r="r" b="b"/>
              <a:pathLst>
                <a:path w="937260" h="925830">
                  <a:moveTo>
                    <a:pt x="0" y="925830"/>
                  </a:moveTo>
                  <a:cubicBezTo>
                    <a:pt x="213360" y="905827"/>
                    <a:pt x="426720" y="885825"/>
                    <a:pt x="582930" y="731520"/>
                  </a:cubicBezTo>
                  <a:cubicBezTo>
                    <a:pt x="739140" y="577215"/>
                    <a:pt x="838200" y="288607"/>
                    <a:pt x="93726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601" name="Freeform 451600"/>
            <p:cNvSpPr/>
            <p:nvPr/>
          </p:nvSpPr>
          <p:spPr>
            <a:xfrm>
              <a:off x="5692140" y="4240530"/>
              <a:ext cx="708660" cy="948690"/>
            </a:xfrm>
            <a:custGeom>
              <a:avLst/>
              <a:gdLst>
                <a:gd name="connsiteX0" fmla="*/ 708660 w 708660"/>
                <a:gd name="connsiteY0" fmla="*/ 0 h 948690"/>
                <a:gd name="connsiteX1" fmla="*/ 182880 w 708660"/>
                <a:gd name="connsiteY1" fmla="*/ 320040 h 948690"/>
                <a:gd name="connsiteX2" fmla="*/ 0 w 708660"/>
                <a:gd name="connsiteY2" fmla="*/ 948690 h 948690"/>
              </a:gdLst>
              <a:ahLst/>
              <a:cxnLst>
                <a:cxn ang="0">
                  <a:pos x="connsiteX0" y="connsiteY0"/>
                </a:cxn>
                <a:cxn ang="0">
                  <a:pos x="connsiteX1" y="connsiteY1"/>
                </a:cxn>
                <a:cxn ang="0">
                  <a:pos x="connsiteX2" y="connsiteY2"/>
                </a:cxn>
              </a:cxnLst>
              <a:rect l="l" t="t" r="r" b="b"/>
              <a:pathLst>
                <a:path w="708660" h="948690">
                  <a:moveTo>
                    <a:pt x="708660" y="0"/>
                  </a:moveTo>
                  <a:cubicBezTo>
                    <a:pt x="504825" y="80962"/>
                    <a:pt x="300990" y="161925"/>
                    <a:pt x="182880" y="320040"/>
                  </a:cubicBezTo>
                  <a:cubicBezTo>
                    <a:pt x="64770" y="478155"/>
                    <a:pt x="32385" y="713422"/>
                    <a:pt x="0" y="94869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602" name="Freeform 451601"/>
            <p:cNvSpPr/>
            <p:nvPr/>
          </p:nvSpPr>
          <p:spPr>
            <a:xfrm>
              <a:off x="6412230" y="4206240"/>
              <a:ext cx="960120" cy="446313"/>
            </a:xfrm>
            <a:custGeom>
              <a:avLst/>
              <a:gdLst>
                <a:gd name="connsiteX0" fmla="*/ 960120 w 960120"/>
                <a:gd name="connsiteY0" fmla="*/ 354330 h 446313"/>
                <a:gd name="connsiteX1" fmla="*/ 354330 w 960120"/>
                <a:gd name="connsiteY1" fmla="*/ 422910 h 446313"/>
                <a:gd name="connsiteX2" fmla="*/ 0 w 960120"/>
                <a:gd name="connsiteY2" fmla="*/ 0 h 446313"/>
              </a:gdLst>
              <a:ahLst/>
              <a:cxnLst>
                <a:cxn ang="0">
                  <a:pos x="connsiteX0" y="connsiteY0"/>
                </a:cxn>
                <a:cxn ang="0">
                  <a:pos x="connsiteX1" y="connsiteY1"/>
                </a:cxn>
                <a:cxn ang="0">
                  <a:pos x="connsiteX2" y="connsiteY2"/>
                </a:cxn>
              </a:cxnLst>
              <a:rect l="l" t="t" r="r" b="b"/>
              <a:pathLst>
                <a:path w="960120" h="446313">
                  <a:moveTo>
                    <a:pt x="960120" y="354330"/>
                  </a:moveTo>
                  <a:cubicBezTo>
                    <a:pt x="737235" y="418147"/>
                    <a:pt x="514350" y="481965"/>
                    <a:pt x="354330" y="422910"/>
                  </a:cubicBezTo>
                  <a:cubicBezTo>
                    <a:pt x="194310" y="363855"/>
                    <a:pt x="97155" y="181927"/>
                    <a:pt x="0"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7239000" y="32004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p:cNvSpPr/>
            <p:nvPr/>
          </p:nvSpPr>
          <p:spPr>
            <a:xfrm>
              <a:off x="6324600" y="40992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p:cNvSpPr/>
            <p:nvPr/>
          </p:nvSpPr>
          <p:spPr>
            <a:xfrm>
              <a:off x="7269480" y="44421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5562600" y="5089863"/>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51603" name="TextBox 451602"/>
          <p:cNvSpPr txBox="1"/>
          <p:nvPr/>
        </p:nvSpPr>
        <p:spPr>
          <a:xfrm>
            <a:off x="451485" y="1442098"/>
            <a:ext cx="2099310" cy="830997"/>
          </a:xfrm>
          <a:prstGeom prst="rect">
            <a:avLst/>
          </a:prstGeom>
          <a:noFill/>
        </p:spPr>
        <p:txBody>
          <a:bodyPr wrap="square" rtlCol="0">
            <a:spAutoFit/>
          </a:bodyPr>
          <a:lstStyle/>
          <a:p>
            <a:r>
              <a:rPr lang="en-US" sz="2400" dirty="0" smtClean="0">
                <a:solidFill>
                  <a:schemeClr val="bg2"/>
                </a:solidFill>
              </a:rPr>
              <a:t>Student social network</a:t>
            </a:r>
            <a:r>
              <a:rPr lang="en-US" sz="2400" dirty="0" smtClean="0"/>
              <a:t>:</a:t>
            </a:r>
            <a:endParaRPr lang="en-US" sz="2400" dirty="0"/>
          </a:p>
        </p:txBody>
      </p:sp>
      <p:sp>
        <p:nvSpPr>
          <p:cNvPr id="451605" name="TextBox 451604"/>
          <p:cNvSpPr txBox="1"/>
          <p:nvPr/>
        </p:nvSpPr>
        <p:spPr>
          <a:xfrm>
            <a:off x="2409825" y="5809190"/>
            <a:ext cx="5227319" cy="461665"/>
          </a:xfrm>
          <a:prstGeom prst="rect">
            <a:avLst/>
          </a:prstGeom>
          <a:noFill/>
        </p:spPr>
        <p:txBody>
          <a:bodyPr wrap="square" rtlCol="0">
            <a:spAutoFit/>
          </a:bodyPr>
          <a:lstStyle/>
          <a:p>
            <a:pPr algn="ctr"/>
            <a:r>
              <a:rPr lang="en-US" sz="2400" dirty="0" smtClean="0"/>
              <a:t>Study groups of size </a:t>
            </a:r>
            <a:r>
              <a:rPr lang="en-US" sz="2400" dirty="0" smtClean="0">
                <a:solidFill>
                  <a:schemeClr val="accent2"/>
                </a:solidFill>
              </a:rPr>
              <a:t>two</a:t>
            </a:r>
            <a:r>
              <a:rPr lang="en-US" sz="2400" dirty="0" smtClean="0"/>
              <a:t>? Size </a:t>
            </a:r>
            <a:r>
              <a:rPr lang="en-US" sz="2400" dirty="0" smtClean="0">
                <a:solidFill>
                  <a:schemeClr val="accent2"/>
                </a:solidFill>
              </a:rPr>
              <a:t>three</a:t>
            </a:r>
            <a:r>
              <a:rPr lang="en-US" sz="2400" dirty="0" smtClean="0"/>
              <a:t>?</a:t>
            </a:r>
            <a:endParaRPr lang="en-US" sz="2400" dirty="0"/>
          </a:p>
        </p:txBody>
      </p:sp>
    </p:spTree>
    <p:extLst>
      <p:ext uri="{BB962C8B-B14F-4D97-AF65-F5344CB8AC3E}">
        <p14:creationId xmlns:p14="http://schemas.microsoft.com/office/powerpoint/2010/main" val="1653591657"/>
      </p:ext>
    </p:extLst>
  </p:cSld>
  <p:clrMapOvr>
    <a:masterClrMapping/>
  </p:clrMapOvr>
  <p:transition advTm="62281"/>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p:cNvSpPr>
            <a:spLocks noGrp="1" noChangeArrowheads="1"/>
          </p:cNvSpPr>
          <p:nvPr>
            <p:ph type="title"/>
          </p:nvPr>
        </p:nvSpPr>
        <p:spPr/>
        <p:txBody>
          <a:bodyPr/>
          <a:lstStyle/>
          <a:p>
            <a:pPr algn="l"/>
            <a:r>
              <a:rPr lang="en-US" dirty="0" smtClean="0">
                <a:solidFill>
                  <a:schemeClr val="bg2"/>
                </a:solidFill>
              </a:rPr>
              <a:t>Economics: </a:t>
            </a:r>
            <a:r>
              <a:rPr lang="en-US" dirty="0" smtClean="0">
                <a:solidFill>
                  <a:schemeClr val="accent2"/>
                </a:solidFill>
              </a:rPr>
              <a:t>rationality</a:t>
            </a:r>
            <a:endParaRPr lang="en-US" dirty="0">
              <a:solidFill>
                <a:schemeClr val="accent2"/>
              </a:solidFill>
            </a:endParaRPr>
          </a:p>
        </p:txBody>
      </p:sp>
      <p:sp>
        <p:nvSpPr>
          <p:cNvPr id="451587" name="Rectangle 3"/>
          <p:cNvSpPr>
            <a:spLocks noGrp="1" noChangeArrowheads="1"/>
          </p:cNvSpPr>
          <p:nvPr>
            <p:ph idx="1"/>
          </p:nvPr>
        </p:nvSpPr>
        <p:spPr/>
        <p:txBody>
          <a:bodyPr/>
          <a:lstStyle/>
          <a:p>
            <a:pPr marL="0" indent="0">
              <a:buNone/>
            </a:pPr>
            <a:r>
              <a:rPr lang="en-US" dirty="0"/>
              <a:t>Many systems are composed of </a:t>
            </a:r>
            <a:r>
              <a:rPr lang="en-US" dirty="0" smtClean="0"/>
              <a:t>many independent </a:t>
            </a:r>
            <a:r>
              <a:rPr lang="en-US" dirty="0"/>
              <a:t>self-interested </a:t>
            </a:r>
            <a:r>
              <a:rPr lang="en-US" dirty="0" smtClean="0"/>
              <a:t>agents</a:t>
            </a:r>
          </a:p>
          <a:p>
            <a:endParaRPr lang="en-US" dirty="0"/>
          </a:p>
          <a:p>
            <a:pPr marL="0" indent="0">
              <a:buNone/>
            </a:pPr>
            <a:r>
              <a:rPr lang="en-US" dirty="0"/>
              <a:t>These agents are </a:t>
            </a:r>
          </a:p>
          <a:p>
            <a:pPr>
              <a:buClr>
                <a:schemeClr val="tx1"/>
              </a:buClr>
            </a:pPr>
            <a:r>
              <a:rPr lang="en-US" dirty="0">
                <a:solidFill>
                  <a:schemeClr val="accent2"/>
                </a:solidFill>
              </a:rPr>
              <a:t>rational</a:t>
            </a:r>
            <a:r>
              <a:rPr lang="en-US" dirty="0"/>
              <a:t>, i.e. they act in their own self-interest</a:t>
            </a:r>
          </a:p>
          <a:p>
            <a:pPr>
              <a:buClr>
                <a:schemeClr val="tx1"/>
              </a:buClr>
            </a:pPr>
            <a:r>
              <a:rPr lang="en-US" dirty="0"/>
              <a:t>and </a:t>
            </a:r>
            <a:r>
              <a:rPr lang="en-US" dirty="0">
                <a:solidFill>
                  <a:schemeClr val="accent2"/>
                </a:solidFill>
              </a:rPr>
              <a:t>reason strategically</a:t>
            </a:r>
            <a:r>
              <a:rPr lang="en-US" dirty="0"/>
              <a:t>, i.e. they take into account the actions of others</a:t>
            </a:r>
          </a:p>
        </p:txBody>
      </p:sp>
    </p:spTree>
    <p:extLst>
      <p:ext uri="{BB962C8B-B14F-4D97-AF65-F5344CB8AC3E}">
        <p14:creationId xmlns:p14="http://schemas.microsoft.com/office/powerpoint/2010/main" val="875456485"/>
      </p:ext>
    </p:extLst>
  </p:cSld>
  <p:clrMapOvr>
    <a:masterClrMapping/>
  </p:clrMapOvr>
  <p:transition advTm="62281"/>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2"/>
                </a:solidFill>
              </a:rPr>
              <a:t>Let’s play a game</a:t>
            </a:r>
            <a:endParaRPr lang="en-US" dirty="0">
              <a:solidFill>
                <a:schemeClr val="bg2"/>
              </a:solidFill>
            </a:endParaRPr>
          </a:p>
        </p:txBody>
      </p:sp>
      <p:sp>
        <p:nvSpPr>
          <p:cNvPr id="4" name="Content Placeholder 2"/>
          <p:cNvSpPr>
            <a:spLocks noGrp="1"/>
          </p:cNvSpPr>
          <p:nvPr>
            <p:ph idx="1"/>
          </p:nvPr>
        </p:nvSpPr>
        <p:spPr>
          <a:solidFill>
            <a:schemeClr val="bg1"/>
          </a:solidFill>
        </p:spPr>
        <p:txBody>
          <a:bodyPr>
            <a:normAutofit/>
          </a:bodyPr>
          <a:lstStyle/>
          <a:p>
            <a:pPr>
              <a:buNone/>
            </a:pPr>
            <a:r>
              <a:rPr lang="en-US" dirty="0" smtClean="0">
                <a:solidFill>
                  <a:schemeClr val="tx2"/>
                </a:solidFill>
              </a:rPr>
              <a:t>Experiment</a:t>
            </a:r>
            <a:r>
              <a:rPr lang="en-US" dirty="0" smtClean="0"/>
              <a:t>: The median game.</a:t>
            </a:r>
          </a:p>
          <a:p>
            <a:pPr>
              <a:buNone/>
            </a:pPr>
            <a:endParaRPr lang="en-US" dirty="0" smtClean="0"/>
          </a:p>
          <a:p>
            <a:pPr>
              <a:buNone/>
            </a:pPr>
            <a:r>
              <a:rPr lang="en-US" dirty="0" smtClean="0"/>
              <a:t>	1. Guess an integer in [1, …, 100].</a:t>
            </a:r>
          </a:p>
          <a:p>
            <a:pPr>
              <a:buNone/>
            </a:pPr>
            <a:r>
              <a:rPr lang="en-US" dirty="0" smtClean="0"/>
              <a:t>	2. Write your number on a piece of paper.</a:t>
            </a:r>
          </a:p>
          <a:p>
            <a:pPr>
              <a:buNone/>
            </a:pPr>
            <a:endParaRPr lang="en-US" dirty="0" smtClean="0"/>
          </a:p>
          <a:p>
            <a:pPr>
              <a:buNone/>
            </a:pPr>
            <a:r>
              <a:rPr lang="nl-NL" b="1" dirty="0" smtClean="0">
                <a:solidFill>
                  <a:srgbClr val="FF0000"/>
                </a:solidFill>
              </a:rPr>
              <a:t>P </a:t>
            </a:r>
            <a:r>
              <a:rPr lang="nl-NL" b="1" dirty="0" smtClean="0">
                <a:solidFill>
                  <a:srgbClr val="FF6600"/>
                </a:solidFill>
              </a:rPr>
              <a:t>R </a:t>
            </a:r>
            <a:r>
              <a:rPr lang="nl-NL" b="1" dirty="0" smtClean="0">
                <a:solidFill>
                  <a:srgbClr val="FF9900"/>
                </a:solidFill>
              </a:rPr>
              <a:t>I </a:t>
            </a:r>
            <a:r>
              <a:rPr lang="nl-NL" b="1" dirty="0" smtClean="0">
                <a:solidFill>
                  <a:srgbClr val="009900"/>
                </a:solidFill>
              </a:rPr>
              <a:t>Z </a:t>
            </a:r>
            <a:r>
              <a:rPr lang="nl-NL" b="1" dirty="0" smtClean="0">
                <a:solidFill>
                  <a:srgbClr val="0033CC"/>
                </a:solidFill>
              </a:rPr>
              <a:t>E </a:t>
            </a:r>
            <a:r>
              <a:rPr lang="nl-NL" dirty="0" smtClean="0"/>
              <a:t>: The people whose numbers are closest to 2/3 of the </a:t>
            </a:r>
            <a:r>
              <a:rPr lang="nl-NL" dirty="0" err="1" smtClean="0"/>
              <a:t>median</a:t>
            </a:r>
            <a:r>
              <a:rPr lang="nl-NL" dirty="0" smtClean="0"/>
              <a:t> win.</a:t>
            </a:r>
            <a:endParaRPr lang="en-US" dirty="0" smtClean="0"/>
          </a:p>
        </p:txBody>
      </p:sp>
    </p:spTree>
    <p:extLst>
      <p:ext uri="{BB962C8B-B14F-4D97-AF65-F5344CB8AC3E}">
        <p14:creationId xmlns:p14="http://schemas.microsoft.com/office/powerpoint/2010/main" val="2791745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nl-NL" dirty="0">
                <a:solidFill>
                  <a:schemeClr val="bg2"/>
                </a:solidFill>
              </a:rPr>
              <a:t>The Median Game</a:t>
            </a:r>
            <a:endParaRPr lang="en-US" dirty="0">
              <a:solidFill>
                <a:schemeClr val="bg2"/>
              </a:solidFill>
            </a:endParaRPr>
          </a:p>
        </p:txBody>
      </p:sp>
      <p:sp>
        <p:nvSpPr>
          <p:cNvPr id="8195" name="Rectangle 3"/>
          <p:cNvSpPr>
            <a:spLocks noGrp="1" noChangeArrowheads="1"/>
          </p:cNvSpPr>
          <p:nvPr>
            <p:ph idx="1"/>
          </p:nvPr>
        </p:nvSpPr>
        <p:spPr/>
        <p:txBody>
          <a:bodyPr>
            <a:normAutofit/>
          </a:bodyPr>
          <a:lstStyle/>
          <a:p>
            <a:pPr>
              <a:buFont typeface="Wingdings" pitchFamily="2" charset="2"/>
              <a:buNone/>
            </a:pPr>
            <a:r>
              <a:rPr lang="nl-NL" dirty="0">
                <a:solidFill>
                  <a:schemeClr val="tx2"/>
                </a:solidFill>
              </a:rPr>
              <a:t>	</a:t>
            </a:r>
            <a:endParaRPr lang="nl-NL" sz="2600" dirty="0"/>
          </a:p>
          <a:p>
            <a:pPr>
              <a:buFont typeface="Wingdings" pitchFamily="2" charset="2"/>
              <a:buNone/>
            </a:pPr>
            <a:endParaRPr lang="nl-NL" sz="2600" dirty="0"/>
          </a:p>
          <a:p>
            <a:pPr>
              <a:buFont typeface="Wingdings" pitchFamily="2" charset="2"/>
              <a:buNone/>
            </a:pPr>
            <a:endParaRPr lang="nl-NL" sz="2600" dirty="0"/>
          </a:p>
          <a:p>
            <a:pPr>
              <a:buFont typeface="Wingdings" pitchFamily="2" charset="2"/>
              <a:buNone/>
            </a:pPr>
            <a:endParaRPr lang="nl-NL" sz="2600" dirty="0"/>
          </a:p>
          <a:p>
            <a:pPr>
              <a:buFont typeface="Wingdings" pitchFamily="2" charset="2"/>
              <a:buNone/>
            </a:pPr>
            <a:r>
              <a:rPr lang="nl-NL" dirty="0"/>
              <a:t>	</a:t>
            </a:r>
            <a:endParaRPr lang="nl-NL" dirty="0" smtClean="0"/>
          </a:p>
          <a:p>
            <a:pPr>
              <a:buFont typeface="Wingdings" pitchFamily="2" charset="2"/>
              <a:buNone/>
            </a:pPr>
            <a:r>
              <a:rPr lang="nl-NL" dirty="0" smtClean="0"/>
              <a:t>	</a:t>
            </a:r>
            <a:endParaRPr lang="en-US" dirty="0"/>
          </a:p>
        </p:txBody>
      </p:sp>
      <p:pic>
        <p:nvPicPr>
          <p:cNvPr id="8196" name="Picture 4" descr="MCj04244900000[1]"/>
          <p:cNvPicPr>
            <a:picLocks noChangeAspect="1" noChangeArrowheads="1"/>
          </p:cNvPicPr>
          <p:nvPr/>
        </p:nvPicPr>
        <p:blipFill>
          <a:blip r:embed="rId2"/>
          <a:srcRect/>
          <a:stretch>
            <a:fillRect/>
          </a:stretch>
        </p:blipFill>
        <p:spPr bwMode="auto">
          <a:xfrm>
            <a:off x="4389438" y="2681288"/>
            <a:ext cx="868362" cy="914400"/>
          </a:xfrm>
          <a:prstGeom prst="rect">
            <a:avLst/>
          </a:prstGeom>
          <a:noFill/>
        </p:spPr>
      </p:pic>
      <p:pic>
        <p:nvPicPr>
          <p:cNvPr id="8197" name="Picture 5" descr="MCj04257700000[1]"/>
          <p:cNvPicPr>
            <a:picLocks noChangeAspect="1" noChangeArrowheads="1"/>
          </p:cNvPicPr>
          <p:nvPr/>
        </p:nvPicPr>
        <p:blipFill>
          <a:blip r:embed="rId3"/>
          <a:srcRect/>
          <a:stretch>
            <a:fillRect/>
          </a:stretch>
        </p:blipFill>
        <p:spPr bwMode="auto">
          <a:xfrm>
            <a:off x="6937375" y="2681288"/>
            <a:ext cx="758825" cy="912812"/>
          </a:xfrm>
          <a:prstGeom prst="rect">
            <a:avLst/>
          </a:prstGeom>
          <a:noFill/>
        </p:spPr>
      </p:pic>
      <p:pic>
        <p:nvPicPr>
          <p:cNvPr id="8198" name="Picture 6" descr="MCj04244640000[1]"/>
          <p:cNvPicPr>
            <a:picLocks noChangeAspect="1" noChangeArrowheads="1"/>
          </p:cNvPicPr>
          <p:nvPr/>
        </p:nvPicPr>
        <p:blipFill>
          <a:blip r:embed="rId4"/>
          <a:srcRect/>
          <a:stretch>
            <a:fillRect/>
          </a:stretch>
        </p:blipFill>
        <p:spPr bwMode="auto">
          <a:xfrm>
            <a:off x="2895600" y="2681288"/>
            <a:ext cx="858838" cy="912812"/>
          </a:xfrm>
          <a:prstGeom prst="rect">
            <a:avLst/>
          </a:prstGeom>
          <a:noFill/>
        </p:spPr>
      </p:pic>
      <p:pic>
        <p:nvPicPr>
          <p:cNvPr id="8199" name="Picture 7" descr="MCj04257920000[1]"/>
          <p:cNvPicPr>
            <a:picLocks noChangeAspect="1" noChangeArrowheads="1"/>
          </p:cNvPicPr>
          <p:nvPr/>
        </p:nvPicPr>
        <p:blipFill>
          <a:blip r:embed="rId5"/>
          <a:srcRect/>
          <a:stretch>
            <a:fillRect/>
          </a:stretch>
        </p:blipFill>
        <p:spPr bwMode="auto">
          <a:xfrm>
            <a:off x="1295400" y="2682875"/>
            <a:ext cx="1041400" cy="915988"/>
          </a:xfrm>
          <a:prstGeom prst="rect">
            <a:avLst/>
          </a:prstGeom>
          <a:noFill/>
        </p:spPr>
      </p:pic>
      <p:pic>
        <p:nvPicPr>
          <p:cNvPr id="8200" name="Picture 8" descr="MCj04238280000[1]"/>
          <p:cNvPicPr>
            <a:picLocks noChangeAspect="1" noChangeArrowheads="1"/>
          </p:cNvPicPr>
          <p:nvPr/>
        </p:nvPicPr>
        <p:blipFill>
          <a:blip r:embed="rId6"/>
          <a:srcRect/>
          <a:stretch>
            <a:fillRect/>
          </a:stretch>
        </p:blipFill>
        <p:spPr bwMode="auto">
          <a:xfrm>
            <a:off x="5824538" y="2681288"/>
            <a:ext cx="576262" cy="914400"/>
          </a:xfrm>
          <a:prstGeom prst="rect">
            <a:avLst/>
          </a:prstGeom>
          <a:noFill/>
        </p:spPr>
      </p:pic>
      <p:sp>
        <p:nvSpPr>
          <p:cNvPr id="8201" name="Text Box 9"/>
          <p:cNvSpPr txBox="1">
            <a:spLocks noChangeArrowheads="1"/>
          </p:cNvSpPr>
          <p:nvPr/>
        </p:nvSpPr>
        <p:spPr bwMode="auto">
          <a:xfrm>
            <a:off x="1295400" y="3671888"/>
            <a:ext cx="914400" cy="461665"/>
          </a:xfrm>
          <a:prstGeom prst="rect">
            <a:avLst/>
          </a:prstGeom>
          <a:noFill/>
          <a:ln w="9525">
            <a:noFill/>
            <a:miter lim="800000"/>
            <a:headEnd/>
            <a:tailEnd/>
          </a:ln>
          <a:effectLst/>
        </p:spPr>
        <p:txBody>
          <a:bodyPr wrap="square">
            <a:spAutoFit/>
          </a:bodyPr>
          <a:lstStyle/>
          <a:p>
            <a:pPr algn="ctr">
              <a:spcBef>
                <a:spcPct val="50000"/>
              </a:spcBef>
            </a:pPr>
            <a:r>
              <a:rPr lang="nl-NL" sz="2400" dirty="0" smtClean="0"/>
              <a:t>Jose</a:t>
            </a:r>
            <a:endParaRPr lang="en-US" sz="2400" dirty="0"/>
          </a:p>
        </p:txBody>
      </p:sp>
      <p:sp>
        <p:nvSpPr>
          <p:cNvPr id="8202" name="Text Box 10"/>
          <p:cNvSpPr txBox="1">
            <a:spLocks noChangeArrowheads="1"/>
          </p:cNvSpPr>
          <p:nvPr/>
        </p:nvSpPr>
        <p:spPr bwMode="auto">
          <a:xfrm>
            <a:off x="2819400" y="3671888"/>
            <a:ext cx="1066800" cy="461665"/>
          </a:xfrm>
          <a:prstGeom prst="rect">
            <a:avLst/>
          </a:prstGeom>
          <a:noFill/>
          <a:ln w="9525">
            <a:noFill/>
            <a:miter lim="800000"/>
            <a:headEnd/>
            <a:tailEnd/>
          </a:ln>
          <a:effectLst/>
        </p:spPr>
        <p:txBody>
          <a:bodyPr>
            <a:spAutoFit/>
          </a:bodyPr>
          <a:lstStyle/>
          <a:p>
            <a:pPr algn="ctr">
              <a:spcBef>
                <a:spcPct val="50000"/>
              </a:spcBef>
            </a:pPr>
            <a:r>
              <a:rPr lang="nl-NL" sz="2400" dirty="0" smtClean="0"/>
              <a:t>Julian</a:t>
            </a:r>
            <a:endParaRPr lang="en-US" sz="2400" dirty="0"/>
          </a:p>
        </p:txBody>
      </p:sp>
      <p:sp>
        <p:nvSpPr>
          <p:cNvPr id="8203" name="Text Box 11"/>
          <p:cNvSpPr txBox="1">
            <a:spLocks noChangeArrowheads="1"/>
          </p:cNvSpPr>
          <p:nvPr/>
        </p:nvSpPr>
        <p:spPr bwMode="auto">
          <a:xfrm>
            <a:off x="4343400" y="3671888"/>
            <a:ext cx="914400" cy="461665"/>
          </a:xfrm>
          <a:prstGeom prst="rect">
            <a:avLst/>
          </a:prstGeom>
          <a:noFill/>
          <a:ln w="9525">
            <a:noFill/>
            <a:miter lim="800000"/>
            <a:headEnd/>
            <a:tailEnd/>
          </a:ln>
          <a:effectLst/>
        </p:spPr>
        <p:txBody>
          <a:bodyPr>
            <a:spAutoFit/>
          </a:bodyPr>
          <a:lstStyle/>
          <a:p>
            <a:pPr algn="ctr">
              <a:spcBef>
                <a:spcPct val="50000"/>
              </a:spcBef>
            </a:pPr>
            <a:r>
              <a:rPr lang="nl-NL" sz="2400" dirty="0" smtClean="0"/>
              <a:t>Bruce</a:t>
            </a:r>
            <a:endParaRPr lang="en-US" sz="2400" dirty="0"/>
          </a:p>
        </p:txBody>
      </p:sp>
      <p:sp>
        <p:nvSpPr>
          <p:cNvPr id="8204" name="Text Box 12"/>
          <p:cNvSpPr txBox="1">
            <a:spLocks noChangeArrowheads="1"/>
          </p:cNvSpPr>
          <p:nvPr/>
        </p:nvSpPr>
        <p:spPr bwMode="auto">
          <a:xfrm>
            <a:off x="5486400" y="3671888"/>
            <a:ext cx="1143000" cy="461665"/>
          </a:xfrm>
          <a:prstGeom prst="rect">
            <a:avLst/>
          </a:prstGeom>
          <a:noFill/>
          <a:ln w="9525">
            <a:noFill/>
            <a:miter lim="800000"/>
            <a:headEnd/>
            <a:tailEnd/>
          </a:ln>
          <a:effectLst/>
        </p:spPr>
        <p:txBody>
          <a:bodyPr wrap="square">
            <a:spAutoFit/>
          </a:bodyPr>
          <a:lstStyle/>
          <a:p>
            <a:pPr algn="ctr">
              <a:spcBef>
                <a:spcPct val="50000"/>
              </a:spcBef>
            </a:pPr>
            <a:r>
              <a:rPr lang="nl-NL" sz="2400" dirty="0" smtClean="0"/>
              <a:t>Marcos</a:t>
            </a:r>
            <a:endParaRPr lang="en-US" sz="2400" dirty="0"/>
          </a:p>
        </p:txBody>
      </p:sp>
      <p:sp>
        <p:nvSpPr>
          <p:cNvPr id="8205" name="Text Box 13"/>
          <p:cNvSpPr txBox="1">
            <a:spLocks noChangeArrowheads="1"/>
          </p:cNvSpPr>
          <p:nvPr/>
        </p:nvSpPr>
        <p:spPr bwMode="auto">
          <a:xfrm>
            <a:off x="6781800" y="3671888"/>
            <a:ext cx="1143000" cy="461665"/>
          </a:xfrm>
          <a:prstGeom prst="rect">
            <a:avLst/>
          </a:prstGeom>
          <a:noFill/>
          <a:ln w="9525">
            <a:noFill/>
            <a:miter lim="800000"/>
            <a:headEnd/>
            <a:tailEnd/>
          </a:ln>
          <a:effectLst/>
        </p:spPr>
        <p:txBody>
          <a:bodyPr>
            <a:spAutoFit/>
          </a:bodyPr>
          <a:lstStyle/>
          <a:p>
            <a:pPr algn="ctr">
              <a:spcBef>
                <a:spcPct val="50000"/>
              </a:spcBef>
            </a:pPr>
            <a:r>
              <a:rPr lang="nl-NL" sz="2400" dirty="0" smtClean="0"/>
              <a:t>Nicole</a:t>
            </a:r>
            <a:endParaRPr lang="en-US" sz="2400" dirty="0"/>
          </a:p>
        </p:txBody>
      </p:sp>
      <p:sp>
        <p:nvSpPr>
          <p:cNvPr id="8206" name="AutoShape 14"/>
          <p:cNvSpPr>
            <a:spLocks noChangeArrowheads="1"/>
          </p:cNvSpPr>
          <p:nvPr/>
        </p:nvSpPr>
        <p:spPr bwMode="auto">
          <a:xfrm>
            <a:off x="762000" y="1905000"/>
            <a:ext cx="838200" cy="762000"/>
          </a:xfrm>
          <a:prstGeom prst="cloudCallout">
            <a:avLst>
              <a:gd name="adj1" fmla="val 32009"/>
              <a:gd name="adj2" fmla="val 103125"/>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25</a:t>
            </a:r>
            <a:endParaRPr lang="en-US" sz="2400" dirty="0">
              <a:solidFill>
                <a:schemeClr val="bg1"/>
              </a:solidFill>
            </a:endParaRPr>
          </a:p>
        </p:txBody>
      </p:sp>
      <p:sp>
        <p:nvSpPr>
          <p:cNvPr id="8211" name="AutoShape 19"/>
          <p:cNvSpPr>
            <a:spLocks noChangeArrowheads="1"/>
          </p:cNvSpPr>
          <p:nvPr/>
        </p:nvSpPr>
        <p:spPr bwMode="auto">
          <a:xfrm>
            <a:off x="2362200" y="1905000"/>
            <a:ext cx="838200" cy="762000"/>
          </a:xfrm>
          <a:prstGeom prst="cloudCallout">
            <a:avLst>
              <a:gd name="adj1" fmla="val 32009"/>
              <a:gd name="adj2" fmla="val 103125"/>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45</a:t>
            </a:r>
            <a:endParaRPr lang="en-US" sz="2400" dirty="0">
              <a:solidFill>
                <a:schemeClr val="bg1"/>
              </a:solidFill>
            </a:endParaRPr>
          </a:p>
        </p:txBody>
      </p:sp>
      <p:sp>
        <p:nvSpPr>
          <p:cNvPr id="8212" name="AutoShape 20"/>
          <p:cNvSpPr>
            <a:spLocks noChangeArrowheads="1"/>
          </p:cNvSpPr>
          <p:nvPr/>
        </p:nvSpPr>
        <p:spPr bwMode="auto">
          <a:xfrm>
            <a:off x="3962400" y="1905000"/>
            <a:ext cx="838200" cy="762000"/>
          </a:xfrm>
          <a:prstGeom prst="cloudCallout">
            <a:avLst>
              <a:gd name="adj1" fmla="val 5491"/>
              <a:gd name="adj2" fmla="val 114792"/>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0</a:t>
            </a:r>
            <a:endParaRPr lang="en-US" sz="2400" dirty="0">
              <a:solidFill>
                <a:schemeClr val="bg1"/>
              </a:solidFill>
            </a:endParaRPr>
          </a:p>
        </p:txBody>
      </p:sp>
      <p:sp>
        <p:nvSpPr>
          <p:cNvPr id="8213" name="AutoShape 21"/>
          <p:cNvSpPr>
            <a:spLocks noChangeArrowheads="1"/>
          </p:cNvSpPr>
          <p:nvPr/>
        </p:nvSpPr>
        <p:spPr bwMode="auto">
          <a:xfrm>
            <a:off x="5562600" y="1905000"/>
            <a:ext cx="838200" cy="762000"/>
          </a:xfrm>
          <a:prstGeom prst="cloudCallout">
            <a:avLst>
              <a:gd name="adj1" fmla="val -27653"/>
              <a:gd name="adj2" fmla="val 79792"/>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50</a:t>
            </a:r>
            <a:endParaRPr lang="en-US" sz="2400" dirty="0">
              <a:solidFill>
                <a:schemeClr val="bg1"/>
              </a:solidFill>
            </a:endParaRPr>
          </a:p>
        </p:txBody>
      </p:sp>
      <p:sp>
        <p:nvSpPr>
          <p:cNvPr id="8214" name="AutoShape 22"/>
          <p:cNvSpPr>
            <a:spLocks noChangeArrowheads="1"/>
          </p:cNvSpPr>
          <p:nvPr/>
        </p:nvSpPr>
        <p:spPr bwMode="auto">
          <a:xfrm>
            <a:off x="7162800" y="1905000"/>
            <a:ext cx="838200" cy="762000"/>
          </a:xfrm>
          <a:prstGeom prst="cloudCallout">
            <a:avLst>
              <a:gd name="adj1" fmla="val -949"/>
              <a:gd name="adj2" fmla="val 125208"/>
            </a:avLst>
          </a:prstGeom>
          <a:solidFill>
            <a:schemeClr val="accent1"/>
          </a:solidFill>
          <a:ln w="9525">
            <a:solidFill>
              <a:schemeClr val="tx1"/>
            </a:solidFill>
            <a:round/>
            <a:headEnd/>
            <a:tailEnd/>
          </a:ln>
          <a:effectLst/>
        </p:spPr>
        <p:txBody>
          <a:bodyPr anchor="ctr" anchorCtr="1"/>
          <a:lstStyle/>
          <a:p>
            <a:pPr algn="ctr"/>
            <a:r>
              <a:rPr lang="nl-NL" sz="2400" dirty="0">
                <a:solidFill>
                  <a:schemeClr val="bg1"/>
                </a:solidFill>
              </a:rPr>
              <a:t>69</a:t>
            </a:r>
            <a:endParaRPr lang="en-US" sz="2400" dirty="0">
              <a:solidFill>
                <a:schemeClr val="bg1"/>
              </a:solidFill>
            </a:endParaRPr>
          </a:p>
        </p:txBody>
      </p:sp>
      <p:sp>
        <p:nvSpPr>
          <p:cNvPr id="19" name="TextBox 18"/>
          <p:cNvSpPr txBox="1"/>
          <p:nvPr/>
        </p:nvSpPr>
        <p:spPr>
          <a:xfrm>
            <a:off x="609600" y="4419600"/>
            <a:ext cx="7772400" cy="1815882"/>
          </a:xfrm>
          <a:prstGeom prst="rect">
            <a:avLst/>
          </a:prstGeom>
          <a:noFill/>
        </p:spPr>
        <p:txBody>
          <a:bodyPr wrap="square" rtlCol="0">
            <a:spAutoFit/>
          </a:bodyPr>
          <a:lstStyle/>
          <a:p>
            <a:r>
              <a:rPr lang="en-US" sz="2800" dirty="0" smtClean="0">
                <a:solidFill>
                  <a:schemeClr val="accent2"/>
                </a:solidFill>
              </a:rPr>
              <a:t>Calculating the winner</a:t>
            </a:r>
            <a:r>
              <a:rPr lang="en-US" sz="2800" dirty="0" smtClean="0"/>
              <a:t>:</a:t>
            </a:r>
          </a:p>
          <a:p>
            <a:r>
              <a:rPr lang="en-US" sz="2800" dirty="0" smtClean="0"/>
              <a:t>	1. Sort the numbers: </a:t>
            </a:r>
            <a:r>
              <a:rPr lang="en-US" sz="2800" dirty="0" smtClean="0">
                <a:solidFill>
                  <a:schemeClr val="accent2"/>
                </a:solidFill>
              </a:rPr>
              <a:t>0</a:t>
            </a:r>
            <a:r>
              <a:rPr lang="en-US" sz="2800" dirty="0" smtClean="0"/>
              <a:t>, </a:t>
            </a:r>
            <a:r>
              <a:rPr lang="en-US" sz="2800" dirty="0" smtClean="0">
                <a:solidFill>
                  <a:schemeClr val="accent2"/>
                </a:solidFill>
              </a:rPr>
              <a:t>25</a:t>
            </a:r>
            <a:r>
              <a:rPr lang="en-US" sz="2800" dirty="0" smtClean="0"/>
              <a:t>, </a:t>
            </a:r>
            <a:r>
              <a:rPr lang="en-US" sz="2800" dirty="0" smtClean="0">
                <a:solidFill>
                  <a:schemeClr val="accent2"/>
                </a:solidFill>
              </a:rPr>
              <a:t>45</a:t>
            </a:r>
            <a:r>
              <a:rPr lang="en-US" sz="2800" dirty="0" smtClean="0"/>
              <a:t>, </a:t>
            </a:r>
            <a:r>
              <a:rPr lang="en-US" sz="2800" dirty="0" smtClean="0">
                <a:solidFill>
                  <a:schemeClr val="accent2"/>
                </a:solidFill>
              </a:rPr>
              <a:t>50</a:t>
            </a:r>
            <a:r>
              <a:rPr lang="en-US" sz="2800" dirty="0" smtClean="0"/>
              <a:t>, </a:t>
            </a:r>
            <a:r>
              <a:rPr lang="en-US" sz="2800" dirty="0" smtClean="0">
                <a:solidFill>
                  <a:schemeClr val="accent2"/>
                </a:solidFill>
              </a:rPr>
              <a:t>69</a:t>
            </a:r>
          </a:p>
          <a:p>
            <a:r>
              <a:rPr lang="en-US" sz="2800" dirty="0" smtClean="0"/>
              <a:t>	2. Pick the middle one (the median): </a:t>
            </a:r>
            <a:r>
              <a:rPr lang="en-US" sz="2800" dirty="0" smtClean="0">
                <a:solidFill>
                  <a:schemeClr val="accent2"/>
                </a:solidFill>
              </a:rPr>
              <a:t>45</a:t>
            </a:r>
          </a:p>
          <a:p>
            <a:r>
              <a:rPr lang="en-US" sz="2800" dirty="0" smtClean="0"/>
              <a:t>	3. Compute 2/3 of the median: </a:t>
            </a:r>
            <a:r>
              <a:rPr lang="en-US" sz="2800" dirty="0" smtClean="0">
                <a:solidFill>
                  <a:schemeClr val="accent2"/>
                </a:solidFill>
              </a:rPr>
              <a:t>30</a:t>
            </a:r>
            <a:endParaRPr lang="en-US" sz="2800" dirty="0">
              <a:solidFill>
                <a:schemeClr val="accent2"/>
              </a:solidFill>
            </a:endParaRPr>
          </a:p>
        </p:txBody>
      </p:sp>
      <p:sp>
        <p:nvSpPr>
          <p:cNvPr id="2" name="7-Point Star 1"/>
          <p:cNvSpPr/>
          <p:nvPr/>
        </p:nvSpPr>
        <p:spPr>
          <a:xfrm>
            <a:off x="304800" y="1600200"/>
            <a:ext cx="2819400" cy="2819400"/>
          </a:xfrm>
          <a:prstGeom prst="star7">
            <a:avLst>
              <a:gd name="adj" fmla="val 35449"/>
              <a:gd name="hf" fmla="val 102572"/>
              <a:gd name="vf" fmla="val 105210"/>
            </a:avLst>
          </a:prstGeom>
          <a:noFill/>
          <a:ln w="76200" cmpd="sng">
            <a:solidFill>
              <a:schemeClr val="accent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accent6"/>
              </a:solidFill>
            </a:endParaRPr>
          </a:p>
        </p:txBody>
      </p:sp>
      <p:sp>
        <p:nvSpPr>
          <p:cNvPr id="22" name="Curved Down Ribbon 21"/>
          <p:cNvSpPr/>
          <p:nvPr/>
        </p:nvSpPr>
        <p:spPr>
          <a:xfrm>
            <a:off x="-16869" y="3657600"/>
            <a:ext cx="3657600" cy="1752600"/>
          </a:xfrm>
          <a:prstGeom prst="ellipseRibb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000" dirty="0" smtClean="0">
                <a:solidFill>
                  <a:schemeClr val="bg1"/>
                </a:solidFill>
              </a:rPr>
              <a:t>winner!</a:t>
            </a:r>
            <a:endParaRPr lang="en-US" sz="4000" dirty="0">
              <a:solidFill>
                <a:schemeClr val="bg1"/>
              </a:solidFill>
            </a:endParaRPr>
          </a:p>
        </p:txBody>
      </p:sp>
    </p:spTree>
    <p:extLst>
      <p:ext uri="{BB962C8B-B14F-4D97-AF65-F5344CB8AC3E}">
        <p14:creationId xmlns:p14="http://schemas.microsoft.com/office/powerpoint/2010/main" val="2688400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04555" y="3013502"/>
            <a:ext cx="4734890" cy="830997"/>
          </a:xfrm>
          <a:prstGeom prst="rect">
            <a:avLst/>
          </a:prstGeom>
          <a:noFill/>
        </p:spPr>
        <p:txBody>
          <a:bodyPr wrap="none" rtlCol="0">
            <a:spAutoFit/>
          </a:bodyPr>
          <a:lstStyle/>
          <a:p>
            <a:r>
              <a:rPr lang="en-US" sz="4800" dirty="0"/>
              <a:t>Are you a winner</a:t>
            </a:r>
            <a:r>
              <a:rPr lang="en-US" sz="4800" dirty="0" smtClean="0"/>
              <a:t>?</a:t>
            </a:r>
            <a:endParaRPr lang="en-US" sz="4800" dirty="0"/>
          </a:p>
        </p:txBody>
      </p:sp>
    </p:spTree>
    <p:extLst>
      <p:ext uri="{BB962C8B-B14F-4D97-AF65-F5344CB8AC3E}">
        <p14:creationId xmlns:p14="http://schemas.microsoft.com/office/powerpoint/2010/main" val="2342877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Rectangle 2"/>
          <p:cNvSpPr>
            <a:spLocks noGrp="1" noChangeArrowheads="1"/>
          </p:cNvSpPr>
          <p:nvPr>
            <p:ph type="title"/>
          </p:nvPr>
        </p:nvSpPr>
        <p:spPr/>
        <p:txBody>
          <a:bodyPr/>
          <a:lstStyle/>
          <a:p>
            <a:pPr algn="l"/>
            <a:r>
              <a:rPr lang="en-US" dirty="0">
                <a:solidFill>
                  <a:schemeClr val="bg2"/>
                </a:solidFill>
              </a:rPr>
              <a:t>Questions</a:t>
            </a:r>
          </a:p>
        </p:txBody>
      </p:sp>
      <p:sp>
        <p:nvSpPr>
          <p:cNvPr id="454659" name="Rectangle 3"/>
          <p:cNvSpPr>
            <a:spLocks noGrp="1" noChangeArrowheads="1"/>
          </p:cNvSpPr>
          <p:nvPr>
            <p:ph idx="1"/>
          </p:nvPr>
        </p:nvSpPr>
        <p:spPr/>
        <p:txBody>
          <a:bodyPr/>
          <a:lstStyle/>
          <a:p>
            <a:pPr marL="0" indent="0">
              <a:buNone/>
            </a:pPr>
            <a:r>
              <a:rPr lang="en-US" dirty="0" smtClean="0"/>
              <a:t>Given </a:t>
            </a:r>
            <a:r>
              <a:rPr lang="en-US" dirty="0" smtClean="0">
                <a:solidFill>
                  <a:schemeClr val="accent2"/>
                </a:solidFill>
              </a:rPr>
              <a:t>computability</a:t>
            </a:r>
            <a:r>
              <a:rPr lang="en-US" dirty="0" smtClean="0"/>
              <a:t> &amp; </a:t>
            </a:r>
            <a:r>
              <a:rPr lang="en-US" dirty="0" smtClean="0">
                <a:solidFill>
                  <a:schemeClr val="accent2"/>
                </a:solidFill>
              </a:rPr>
              <a:t>rationality</a:t>
            </a:r>
            <a:r>
              <a:rPr lang="en-US" dirty="0" smtClean="0"/>
              <a:t> assumptions:</a:t>
            </a:r>
          </a:p>
          <a:p>
            <a:r>
              <a:rPr lang="en-US" dirty="0" smtClean="0"/>
              <a:t>How </a:t>
            </a:r>
            <a:r>
              <a:rPr lang="en-US" dirty="0"/>
              <a:t>will selfish agents behave?</a:t>
            </a:r>
          </a:p>
          <a:p>
            <a:r>
              <a:rPr lang="en-US" dirty="0"/>
              <a:t>What properties emerge as a result of selfish behavior?</a:t>
            </a:r>
          </a:p>
          <a:p>
            <a:r>
              <a:rPr lang="en-US" dirty="0"/>
              <a:t>Is it possible to formulate the rules of the system to encourage socially-optimal behavior?</a:t>
            </a:r>
          </a:p>
        </p:txBody>
      </p:sp>
    </p:spTree>
    <p:extLst>
      <p:ext uri="{BB962C8B-B14F-4D97-AF65-F5344CB8AC3E}">
        <p14:creationId xmlns:p14="http://schemas.microsoft.com/office/powerpoint/2010/main" val="3195648232"/>
      </p:ext>
    </p:extLst>
  </p:cSld>
  <p:clrMapOvr>
    <a:masterClrMapping/>
  </p:clrMapOvr>
  <p:transition advTm="117437"/>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1219200" y="2703493"/>
            <a:ext cx="6781800" cy="954107"/>
          </a:xfrm>
          <a:prstGeom prst="rect">
            <a:avLst/>
          </a:prstGeom>
          <a:noFill/>
        </p:spPr>
        <p:txBody>
          <a:bodyPr wrap="square" rtlCol="0">
            <a:spAutoFit/>
          </a:bodyPr>
          <a:lstStyle/>
          <a:p>
            <a:r>
              <a:rPr lang="en-US" sz="2800" dirty="0" smtClean="0"/>
              <a:t>Develop simple theory,</a:t>
            </a:r>
          </a:p>
          <a:p>
            <a:r>
              <a:rPr lang="en-US" sz="2800" dirty="0" smtClean="0"/>
              <a:t>	…to deal with </a:t>
            </a:r>
            <a:r>
              <a:rPr lang="en-US" sz="2800" dirty="0" smtClean="0">
                <a:solidFill>
                  <a:schemeClr val="accent2"/>
                </a:solidFill>
              </a:rPr>
              <a:t>complexity in practice</a:t>
            </a:r>
            <a:r>
              <a:rPr lang="en-US" sz="2800" dirty="0" smtClean="0"/>
              <a:t>.</a:t>
            </a:r>
            <a:endParaRPr lang="en-US" sz="2800" dirty="0"/>
          </a:p>
        </p:txBody>
      </p: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Market Design</a:t>
            </a:r>
            <a:endParaRPr lang="en-US" dirty="0">
              <a:solidFill>
                <a:schemeClr val="bg2"/>
              </a:solidFill>
            </a:endParaRPr>
          </a:p>
        </p:txBody>
      </p:sp>
    </p:spTree>
    <p:extLst>
      <p:ext uri="{BB962C8B-B14F-4D97-AF65-F5344CB8AC3E}">
        <p14:creationId xmlns:p14="http://schemas.microsoft.com/office/powerpoint/2010/main" val="259714784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457200" y="1897380"/>
            <a:ext cx="7315200" cy="1384995"/>
          </a:xfrm>
          <a:prstGeom prst="rect">
            <a:avLst/>
          </a:prstGeom>
          <a:noFill/>
        </p:spPr>
        <p:txBody>
          <a:bodyPr wrap="square" rtlCol="0">
            <a:spAutoFit/>
          </a:bodyPr>
          <a:lstStyle/>
          <a:p>
            <a:r>
              <a:rPr lang="en-US" sz="2800" dirty="0" smtClean="0">
                <a:solidFill>
                  <a:schemeClr val="bg2"/>
                </a:solidFill>
              </a:rPr>
              <a:t>Thickness</a:t>
            </a:r>
            <a:r>
              <a:rPr lang="en-US" sz="2800" dirty="0" smtClean="0"/>
              <a:t>: need to attract a sufficient proportion of potential market participants to come together ready to transact with one another.</a:t>
            </a:r>
            <a:endParaRPr lang="en-US" sz="2800" dirty="0"/>
          </a:p>
        </p:txBody>
      </p: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Market Design Complexities</a:t>
            </a:r>
            <a:endParaRPr lang="en-US" dirty="0">
              <a:solidFill>
                <a:schemeClr val="bg2"/>
              </a:solidFill>
            </a:endParaRPr>
          </a:p>
        </p:txBody>
      </p:sp>
      <p:sp>
        <p:nvSpPr>
          <p:cNvPr id="8" name="TextBox 7"/>
          <p:cNvSpPr txBox="1"/>
          <p:nvPr/>
        </p:nvSpPr>
        <p:spPr>
          <a:xfrm>
            <a:off x="2514600" y="5726668"/>
            <a:ext cx="6019800" cy="369332"/>
          </a:xfrm>
          <a:prstGeom prst="rect">
            <a:avLst/>
          </a:prstGeom>
          <a:noFill/>
        </p:spPr>
        <p:txBody>
          <a:bodyPr wrap="square" rtlCol="0">
            <a:spAutoFit/>
          </a:bodyPr>
          <a:lstStyle/>
          <a:p>
            <a:r>
              <a:rPr lang="en-US" dirty="0" smtClean="0"/>
              <a:t>– from </a:t>
            </a:r>
            <a:r>
              <a:rPr lang="en-US" i="1" dirty="0" smtClean="0"/>
              <a:t>What have we learned from market design?</a:t>
            </a:r>
            <a:r>
              <a:rPr lang="en-US" dirty="0" smtClean="0"/>
              <a:t>, by Al Roth</a:t>
            </a:r>
            <a:endParaRPr lang="en-US" dirty="0"/>
          </a:p>
        </p:txBody>
      </p:sp>
    </p:spTree>
    <p:extLst>
      <p:ext uri="{BB962C8B-B14F-4D97-AF65-F5344CB8AC3E}">
        <p14:creationId xmlns:p14="http://schemas.microsoft.com/office/powerpoint/2010/main" val="7621473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457200" y="1897380"/>
            <a:ext cx="8077200" cy="1384995"/>
          </a:xfrm>
          <a:prstGeom prst="rect">
            <a:avLst/>
          </a:prstGeom>
          <a:noFill/>
        </p:spPr>
        <p:txBody>
          <a:bodyPr wrap="square" rtlCol="0">
            <a:spAutoFit/>
          </a:bodyPr>
          <a:lstStyle/>
          <a:p>
            <a:r>
              <a:rPr lang="en-US" sz="2800" dirty="0" smtClean="0">
                <a:solidFill>
                  <a:schemeClr val="bg2"/>
                </a:solidFill>
              </a:rPr>
              <a:t>Congestion</a:t>
            </a:r>
            <a:r>
              <a:rPr lang="en-US" sz="2800" dirty="0" smtClean="0"/>
              <a:t>: must provide enough time or fast enough transactions so that market participants can consider enough alternatives to arrive at satisfactory ones.</a:t>
            </a:r>
            <a:endParaRPr lang="en-US" sz="2800" dirty="0"/>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 Complexities</a:t>
            </a:r>
          </a:p>
        </p:txBody>
      </p:sp>
      <p:sp>
        <p:nvSpPr>
          <p:cNvPr id="5" name="TextBox 4"/>
          <p:cNvSpPr txBox="1"/>
          <p:nvPr/>
        </p:nvSpPr>
        <p:spPr>
          <a:xfrm>
            <a:off x="2514600" y="5726668"/>
            <a:ext cx="6019800" cy="369332"/>
          </a:xfrm>
          <a:prstGeom prst="rect">
            <a:avLst/>
          </a:prstGeom>
          <a:noFill/>
        </p:spPr>
        <p:txBody>
          <a:bodyPr wrap="square" rtlCol="0">
            <a:spAutoFit/>
          </a:bodyPr>
          <a:lstStyle/>
          <a:p>
            <a:r>
              <a:rPr lang="en-US" dirty="0" smtClean="0"/>
              <a:t>– from </a:t>
            </a:r>
            <a:r>
              <a:rPr lang="en-US" i="1" dirty="0" smtClean="0"/>
              <a:t>What have we learned from market design?</a:t>
            </a:r>
            <a:r>
              <a:rPr lang="en-US" dirty="0" smtClean="0"/>
              <a:t>, by Al Roth</a:t>
            </a:r>
            <a:endParaRPr lang="en-US" dirty="0"/>
          </a:p>
        </p:txBody>
      </p:sp>
    </p:spTree>
    <p:extLst>
      <p:ext uri="{BB962C8B-B14F-4D97-AF65-F5344CB8AC3E}">
        <p14:creationId xmlns:p14="http://schemas.microsoft.com/office/powerpoint/2010/main" val="36534459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457200" y="1897380"/>
            <a:ext cx="7315200" cy="1815882"/>
          </a:xfrm>
          <a:prstGeom prst="rect">
            <a:avLst/>
          </a:prstGeom>
          <a:noFill/>
        </p:spPr>
        <p:txBody>
          <a:bodyPr wrap="square" rtlCol="0">
            <a:spAutoFit/>
          </a:bodyPr>
          <a:lstStyle/>
          <a:p>
            <a:r>
              <a:rPr lang="en-US" sz="2800" dirty="0" smtClean="0">
                <a:solidFill>
                  <a:schemeClr val="bg2"/>
                </a:solidFill>
              </a:rPr>
              <a:t>Simplicity</a:t>
            </a:r>
            <a:r>
              <a:rPr lang="en-US" sz="2800" dirty="0" smtClean="0"/>
              <a:t>: must make it easy to participate in market as opposed to transacting outside of the marketplace or engaging in strategic behavior that reduces overall welfare.</a:t>
            </a:r>
            <a:endParaRPr lang="en-US" sz="2800" dirty="0"/>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 Complexities</a:t>
            </a:r>
          </a:p>
        </p:txBody>
      </p:sp>
      <p:sp>
        <p:nvSpPr>
          <p:cNvPr id="5" name="TextBox 4"/>
          <p:cNvSpPr txBox="1"/>
          <p:nvPr/>
        </p:nvSpPr>
        <p:spPr>
          <a:xfrm>
            <a:off x="2514600" y="5726668"/>
            <a:ext cx="6019800" cy="369332"/>
          </a:xfrm>
          <a:prstGeom prst="rect">
            <a:avLst/>
          </a:prstGeom>
          <a:noFill/>
        </p:spPr>
        <p:txBody>
          <a:bodyPr wrap="square" rtlCol="0">
            <a:spAutoFit/>
          </a:bodyPr>
          <a:lstStyle/>
          <a:p>
            <a:r>
              <a:rPr lang="en-US" dirty="0" smtClean="0"/>
              <a:t>– from </a:t>
            </a:r>
            <a:r>
              <a:rPr lang="en-US" i="1" dirty="0" smtClean="0"/>
              <a:t>What have we learned from market design?</a:t>
            </a:r>
            <a:r>
              <a:rPr lang="en-US" dirty="0" smtClean="0"/>
              <a:t>, by Al Roth</a:t>
            </a:r>
            <a:endParaRPr lang="en-US" dirty="0"/>
          </a:p>
        </p:txBody>
      </p:sp>
    </p:spTree>
    <p:extLst>
      <p:ext uri="{BB962C8B-B14F-4D97-AF65-F5344CB8AC3E}">
        <p14:creationId xmlns:p14="http://schemas.microsoft.com/office/powerpoint/2010/main" val="79011031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2" name="Straight Connector 161"/>
          <p:cNvCxnSpPr/>
          <p:nvPr/>
        </p:nvCxnSpPr>
        <p:spPr>
          <a:xfrm flipV="1">
            <a:off x="1222442" y="5299609"/>
            <a:ext cx="74341" cy="796391"/>
          </a:xfrm>
          <a:prstGeom prst="line">
            <a:avLst/>
          </a:prstGeom>
          <a:ln w="28575">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457200" y="914400"/>
            <a:ext cx="7226465" cy="461665"/>
          </a:xfrm>
          <a:prstGeom prst="rect">
            <a:avLst/>
          </a:prstGeom>
          <a:noFill/>
        </p:spPr>
        <p:txBody>
          <a:bodyPr wrap="none" rtlCol="0">
            <a:spAutoFit/>
          </a:bodyPr>
          <a:lstStyle/>
          <a:p>
            <a:r>
              <a:rPr lang="en-US" sz="2400" dirty="0" smtClean="0">
                <a:solidFill>
                  <a:schemeClr val="bg2"/>
                </a:solidFill>
              </a:rPr>
              <a:t>Research</a:t>
            </a:r>
            <a:r>
              <a:rPr lang="en-US" sz="2400" dirty="0" smtClean="0"/>
              <a:t>. What are realistic utopias for selfish societies?</a:t>
            </a:r>
            <a:endParaRPr lang="en-US" sz="2400" dirty="0"/>
          </a:p>
        </p:txBody>
      </p:sp>
      <p:sp>
        <p:nvSpPr>
          <p:cNvPr id="5" name="Subtitle 2"/>
          <p:cNvSpPr txBox="1">
            <a:spLocks/>
          </p:cNvSpPr>
          <p:nvPr/>
        </p:nvSpPr>
        <p:spPr>
          <a:xfrm>
            <a:off x="457200" y="152400"/>
            <a:ext cx="559308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cap="small" dirty="0" smtClean="0"/>
              <a:t>Nicole Immorlica, MSR NE Researcher</a:t>
            </a:r>
            <a:endParaRPr lang="en-US" sz="2800" cap="small" dirty="0"/>
          </a:p>
        </p:txBody>
      </p:sp>
      <p:cxnSp>
        <p:nvCxnSpPr>
          <p:cNvPr id="6" name="Straight Connector 5"/>
          <p:cNvCxnSpPr/>
          <p:nvPr/>
        </p:nvCxnSpPr>
        <p:spPr>
          <a:xfrm>
            <a:off x="563880" y="681273"/>
            <a:ext cx="533400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12" name="Pie 11"/>
          <p:cNvSpPr/>
          <p:nvPr/>
        </p:nvSpPr>
        <p:spPr>
          <a:xfrm>
            <a:off x="914400" y="1752600"/>
            <a:ext cx="457200" cy="457200"/>
          </a:xfrm>
          <a:prstGeom prst="pie">
            <a:avLst>
              <a:gd name="adj1" fmla="val 0"/>
              <a:gd name="adj2" fmla="val 18373496"/>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p:cNvSpPr txBox="1"/>
          <p:nvPr/>
        </p:nvSpPr>
        <p:spPr>
          <a:xfrm>
            <a:off x="2162722" y="1729090"/>
            <a:ext cx="5363554" cy="923330"/>
          </a:xfrm>
          <a:prstGeom prst="rect">
            <a:avLst/>
          </a:prstGeom>
          <a:noFill/>
        </p:spPr>
        <p:txBody>
          <a:bodyPr wrap="square" rtlCol="0">
            <a:spAutoFit/>
          </a:bodyPr>
          <a:lstStyle/>
          <a:p>
            <a:r>
              <a:rPr lang="en-US" dirty="0" smtClean="0">
                <a:solidFill>
                  <a:schemeClr val="accent2"/>
                </a:solidFill>
              </a:rPr>
              <a:t>Mechanism Design</a:t>
            </a:r>
            <a:r>
              <a:rPr lang="en-US" dirty="0" smtClean="0"/>
              <a:t>: Can we systematically allocate scare resources to people who need it the most?</a:t>
            </a:r>
            <a:br>
              <a:rPr lang="en-US" dirty="0" smtClean="0"/>
            </a:br>
            <a:r>
              <a:rPr lang="en-US" dirty="0" smtClean="0"/>
              <a:t>Or sell the resources and generate high revenue?</a:t>
            </a:r>
            <a:endParaRPr lang="en-US" dirty="0"/>
          </a:p>
        </p:txBody>
      </p:sp>
      <p:sp>
        <p:nvSpPr>
          <p:cNvPr id="14" name="TextBox 13"/>
          <p:cNvSpPr txBox="1"/>
          <p:nvPr/>
        </p:nvSpPr>
        <p:spPr>
          <a:xfrm rot="19202945">
            <a:off x="6801555" y="1903570"/>
            <a:ext cx="1609736" cy="523220"/>
          </a:xfrm>
          <a:prstGeom prst="rect">
            <a:avLst/>
          </a:prstGeom>
          <a:noFill/>
        </p:spPr>
        <p:txBody>
          <a:bodyPr wrap="none" rtlCol="0">
            <a:spAutoFit/>
          </a:bodyPr>
          <a:lstStyle/>
          <a:p>
            <a:r>
              <a:rPr lang="en-US" sz="2800" b="1" dirty="0" smtClean="0">
                <a:solidFill>
                  <a:schemeClr val="bg2"/>
                </a:solidFill>
              </a:rPr>
              <a:t>simplicity</a:t>
            </a:r>
            <a:endParaRPr lang="en-US" sz="2800" b="1" dirty="0">
              <a:solidFill>
                <a:schemeClr val="bg2"/>
              </a:solidFill>
            </a:endParaRPr>
          </a:p>
        </p:txBody>
      </p:sp>
      <p:grpSp>
        <p:nvGrpSpPr>
          <p:cNvPr id="64" name="Group 63"/>
          <p:cNvGrpSpPr>
            <a:grpSpLocks noChangeAspect="1"/>
          </p:cNvGrpSpPr>
          <p:nvPr/>
        </p:nvGrpSpPr>
        <p:grpSpPr>
          <a:xfrm>
            <a:off x="7445042" y="2971800"/>
            <a:ext cx="354179" cy="685800"/>
            <a:chOff x="1371600" y="4716333"/>
            <a:chExt cx="830582" cy="1608267"/>
          </a:xfrm>
        </p:grpSpPr>
        <p:grpSp>
          <p:nvGrpSpPr>
            <p:cNvPr id="56" name="Group 55"/>
            <p:cNvGrpSpPr/>
            <p:nvPr/>
          </p:nvGrpSpPr>
          <p:grpSpPr>
            <a:xfrm>
              <a:off x="1371600" y="4716333"/>
              <a:ext cx="830582" cy="1608267"/>
              <a:chOff x="7665718" y="1219200"/>
              <a:chExt cx="830582" cy="1608267"/>
            </a:xfrm>
          </p:grpSpPr>
          <p:cxnSp>
            <p:nvCxnSpPr>
              <p:cNvPr id="57" name="Straight Connector 56"/>
              <p:cNvCxnSpPr>
                <a:stCxn id="62" idx="4"/>
              </p:cNvCxnSpPr>
              <p:nvPr/>
            </p:nvCxnSpPr>
            <p:spPr>
              <a:xfrm>
                <a:off x="8084818" y="1676400"/>
                <a:ext cx="0" cy="62484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8084818" y="1807733"/>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8001000" y="2301241"/>
                <a:ext cx="0" cy="5262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8153400" y="2301241"/>
                <a:ext cx="0" cy="5181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V="1">
                <a:off x="7665718" y="1828800"/>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7856218" y="1219200"/>
                <a:ext cx="457200" cy="4572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Rectangle 62"/>
            <p:cNvSpPr/>
            <p:nvPr/>
          </p:nvSpPr>
          <p:spPr>
            <a:xfrm>
              <a:off x="1638300" y="5410200"/>
              <a:ext cx="297181" cy="38817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5" name="Group 64"/>
          <p:cNvGrpSpPr>
            <a:grpSpLocks noChangeAspect="1"/>
          </p:cNvGrpSpPr>
          <p:nvPr/>
        </p:nvGrpSpPr>
        <p:grpSpPr>
          <a:xfrm>
            <a:off x="8256421" y="3276600"/>
            <a:ext cx="354179" cy="685800"/>
            <a:chOff x="1371600" y="4716333"/>
            <a:chExt cx="830582" cy="1608267"/>
          </a:xfrm>
        </p:grpSpPr>
        <p:grpSp>
          <p:nvGrpSpPr>
            <p:cNvPr id="66" name="Group 65"/>
            <p:cNvGrpSpPr/>
            <p:nvPr/>
          </p:nvGrpSpPr>
          <p:grpSpPr>
            <a:xfrm>
              <a:off x="1371600" y="4716333"/>
              <a:ext cx="830582" cy="1608267"/>
              <a:chOff x="7665718" y="1219200"/>
              <a:chExt cx="830582" cy="1608267"/>
            </a:xfrm>
          </p:grpSpPr>
          <p:cxnSp>
            <p:nvCxnSpPr>
              <p:cNvPr id="68" name="Straight Connector 67"/>
              <p:cNvCxnSpPr>
                <a:stCxn id="73" idx="4"/>
              </p:cNvCxnSpPr>
              <p:nvPr/>
            </p:nvCxnSpPr>
            <p:spPr>
              <a:xfrm>
                <a:off x="8084818" y="1676400"/>
                <a:ext cx="0" cy="62484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8084818" y="1807733"/>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8001000" y="2301241"/>
                <a:ext cx="0" cy="5262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V="1">
                <a:off x="8153400" y="2301241"/>
                <a:ext cx="0" cy="5181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flipV="1">
                <a:off x="7665718" y="1828800"/>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73" name="Oval 72"/>
              <p:cNvSpPr/>
              <p:nvPr/>
            </p:nvSpPr>
            <p:spPr>
              <a:xfrm>
                <a:off x="7856218" y="1219200"/>
                <a:ext cx="457200" cy="4572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7" name="Rectangle 66"/>
            <p:cNvSpPr/>
            <p:nvPr/>
          </p:nvSpPr>
          <p:spPr>
            <a:xfrm>
              <a:off x="1638300" y="5410200"/>
              <a:ext cx="297181" cy="38817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73"/>
          <p:cNvGrpSpPr>
            <a:grpSpLocks noChangeAspect="1"/>
          </p:cNvGrpSpPr>
          <p:nvPr/>
        </p:nvGrpSpPr>
        <p:grpSpPr>
          <a:xfrm>
            <a:off x="6961021" y="3276600"/>
            <a:ext cx="354179" cy="685800"/>
            <a:chOff x="1371600" y="4716333"/>
            <a:chExt cx="830582" cy="1608267"/>
          </a:xfrm>
        </p:grpSpPr>
        <p:grpSp>
          <p:nvGrpSpPr>
            <p:cNvPr id="75" name="Group 74"/>
            <p:cNvGrpSpPr/>
            <p:nvPr/>
          </p:nvGrpSpPr>
          <p:grpSpPr>
            <a:xfrm>
              <a:off x="1371600" y="4716333"/>
              <a:ext cx="830582" cy="1608267"/>
              <a:chOff x="7665718" y="1219200"/>
              <a:chExt cx="830582" cy="1608267"/>
            </a:xfrm>
          </p:grpSpPr>
          <p:cxnSp>
            <p:nvCxnSpPr>
              <p:cNvPr id="77" name="Straight Connector 76"/>
              <p:cNvCxnSpPr>
                <a:stCxn id="82" idx="4"/>
              </p:cNvCxnSpPr>
              <p:nvPr/>
            </p:nvCxnSpPr>
            <p:spPr>
              <a:xfrm>
                <a:off x="8084818" y="1676400"/>
                <a:ext cx="0" cy="62484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8084818" y="1807733"/>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flipV="1">
                <a:off x="8001000" y="2301241"/>
                <a:ext cx="0" cy="5262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flipV="1">
                <a:off x="8153400" y="2301241"/>
                <a:ext cx="0" cy="5181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7665718" y="1828800"/>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7856218" y="1219200"/>
                <a:ext cx="457200" cy="4572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6" name="Rectangle 75"/>
            <p:cNvSpPr/>
            <p:nvPr/>
          </p:nvSpPr>
          <p:spPr>
            <a:xfrm>
              <a:off x="1638300" y="5410200"/>
              <a:ext cx="297181" cy="38817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Connector 92"/>
          <p:cNvCxnSpPr/>
          <p:nvPr/>
        </p:nvCxnSpPr>
        <p:spPr>
          <a:xfrm>
            <a:off x="7266461" y="3967944"/>
            <a:ext cx="526600" cy="29925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flipV="1">
            <a:off x="8066423" y="4056121"/>
            <a:ext cx="332970" cy="20764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a:off x="7720597" y="3652886"/>
            <a:ext cx="604506" cy="28144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3" name="Group 82"/>
          <p:cNvGrpSpPr>
            <a:grpSpLocks noChangeAspect="1"/>
          </p:cNvGrpSpPr>
          <p:nvPr/>
        </p:nvGrpSpPr>
        <p:grpSpPr>
          <a:xfrm>
            <a:off x="7749842" y="3657600"/>
            <a:ext cx="354179" cy="685800"/>
            <a:chOff x="1371600" y="4716333"/>
            <a:chExt cx="830582" cy="1608267"/>
          </a:xfrm>
        </p:grpSpPr>
        <p:grpSp>
          <p:nvGrpSpPr>
            <p:cNvPr id="84" name="Group 83"/>
            <p:cNvGrpSpPr/>
            <p:nvPr/>
          </p:nvGrpSpPr>
          <p:grpSpPr>
            <a:xfrm>
              <a:off x="1371600" y="4716333"/>
              <a:ext cx="830582" cy="1608267"/>
              <a:chOff x="7665718" y="1219200"/>
              <a:chExt cx="830582" cy="1608267"/>
            </a:xfrm>
          </p:grpSpPr>
          <p:cxnSp>
            <p:nvCxnSpPr>
              <p:cNvPr id="86" name="Straight Connector 85"/>
              <p:cNvCxnSpPr>
                <a:stCxn id="91" idx="4"/>
              </p:cNvCxnSpPr>
              <p:nvPr/>
            </p:nvCxnSpPr>
            <p:spPr>
              <a:xfrm>
                <a:off x="8084818" y="1676400"/>
                <a:ext cx="0" cy="624841"/>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8084818" y="1807733"/>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flipV="1">
                <a:off x="8001000" y="2301241"/>
                <a:ext cx="0" cy="526226"/>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V="1">
                <a:off x="8153400" y="2301241"/>
                <a:ext cx="0" cy="518159"/>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flipV="1">
                <a:off x="7665718" y="1828800"/>
                <a:ext cx="411482" cy="239133"/>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7856218" y="1219200"/>
                <a:ext cx="457200" cy="457200"/>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5" name="Rectangle 84"/>
            <p:cNvSpPr/>
            <p:nvPr/>
          </p:nvSpPr>
          <p:spPr>
            <a:xfrm>
              <a:off x="1638300" y="5410200"/>
              <a:ext cx="297181" cy="388174"/>
            </a:xfrm>
            <a:prstGeom prst="rect">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5" name="Straight Connector 104"/>
          <p:cNvCxnSpPr/>
          <p:nvPr/>
        </p:nvCxnSpPr>
        <p:spPr>
          <a:xfrm flipV="1">
            <a:off x="7210000" y="3684693"/>
            <a:ext cx="332970" cy="20764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1752600" y="3430209"/>
            <a:ext cx="5227918" cy="923330"/>
          </a:xfrm>
          <a:prstGeom prst="rect">
            <a:avLst/>
          </a:prstGeom>
          <a:noFill/>
        </p:spPr>
        <p:txBody>
          <a:bodyPr wrap="square" rtlCol="0">
            <a:spAutoFit/>
          </a:bodyPr>
          <a:lstStyle/>
          <a:p>
            <a:r>
              <a:rPr lang="en-US" dirty="0" smtClean="0">
                <a:solidFill>
                  <a:schemeClr val="accent2"/>
                </a:solidFill>
              </a:rPr>
              <a:t>Social Networks</a:t>
            </a:r>
            <a:r>
              <a:rPr lang="en-US" dirty="0" smtClean="0"/>
              <a:t>: What behavioral patterns can be</a:t>
            </a:r>
            <a:br>
              <a:rPr lang="en-US" dirty="0" smtClean="0"/>
            </a:br>
            <a:r>
              <a:rPr lang="en-US" dirty="0" smtClean="0"/>
              <a:t>supported by various structures? What information can be learned? How does behavior impact structure?</a:t>
            </a:r>
            <a:endParaRPr lang="en-US" dirty="0"/>
          </a:p>
        </p:txBody>
      </p:sp>
      <p:sp>
        <p:nvSpPr>
          <p:cNvPr id="108" name="TextBox 107"/>
          <p:cNvSpPr txBox="1"/>
          <p:nvPr/>
        </p:nvSpPr>
        <p:spPr>
          <a:xfrm rot="19202945">
            <a:off x="302102" y="3487857"/>
            <a:ext cx="1462580" cy="523220"/>
          </a:xfrm>
          <a:prstGeom prst="rect">
            <a:avLst/>
          </a:prstGeom>
          <a:noFill/>
        </p:spPr>
        <p:txBody>
          <a:bodyPr wrap="none" rtlCol="0">
            <a:spAutoFit/>
          </a:bodyPr>
          <a:lstStyle/>
          <a:p>
            <a:r>
              <a:rPr lang="en-US" sz="2800" b="1" dirty="0" smtClean="0">
                <a:solidFill>
                  <a:schemeClr val="bg2"/>
                </a:solidFill>
              </a:rPr>
              <a:t>diversity</a:t>
            </a:r>
            <a:endParaRPr lang="en-US" sz="2800" b="1" dirty="0">
              <a:solidFill>
                <a:schemeClr val="bg2"/>
              </a:solidFill>
            </a:endParaRPr>
          </a:p>
        </p:txBody>
      </p:sp>
      <p:grpSp>
        <p:nvGrpSpPr>
          <p:cNvPr id="140" name="Group 139"/>
          <p:cNvGrpSpPr>
            <a:grpSpLocks noChangeAspect="1"/>
          </p:cNvGrpSpPr>
          <p:nvPr/>
        </p:nvGrpSpPr>
        <p:grpSpPr>
          <a:xfrm>
            <a:off x="381000" y="5299608"/>
            <a:ext cx="354178" cy="685800"/>
            <a:chOff x="1371600" y="4716333"/>
            <a:chExt cx="830582" cy="1608267"/>
          </a:xfrm>
        </p:grpSpPr>
        <p:grpSp>
          <p:nvGrpSpPr>
            <p:cNvPr id="124" name="Group 123"/>
            <p:cNvGrpSpPr/>
            <p:nvPr/>
          </p:nvGrpSpPr>
          <p:grpSpPr>
            <a:xfrm>
              <a:off x="1371600" y="4716333"/>
              <a:ext cx="830582" cy="1608267"/>
              <a:chOff x="7665718" y="1219200"/>
              <a:chExt cx="830582" cy="1608267"/>
            </a:xfrm>
          </p:grpSpPr>
          <p:cxnSp>
            <p:nvCxnSpPr>
              <p:cNvPr id="125" name="Straight Connector 124"/>
              <p:cNvCxnSpPr>
                <a:stCxn id="130" idx="4"/>
              </p:cNvCxnSpPr>
              <p:nvPr/>
            </p:nvCxnSpPr>
            <p:spPr>
              <a:xfrm>
                <a:off x="8084818" y="1676400"/>
                <a:ext cx="0" cy="62484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a:off x="8084818" y="1807733"/>
                <a:ext cx="411482" cy="2391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flipV="1">
                <a:off x="8001000" y="2301241"/>
                <a:ext cx="0" cy="52622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V="1">
                <a:off x="8153400" y="2301241"/>
                <a:ext cx="0" cy="5181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flipV="1">
                <a:off x="7665718" y="1828800"/>
                <a:ext cx="411482" cy="2391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30" name="Oval 129"/>
              <p:cNvSpPr/>
              <p:nvPr/>
            </p:nvSpPr>
            <p:spPr>
              <a:xfrm>
                <a:off x="7856218" y="1219200"/>
                <a:ext cx="457200" cy="457200"/>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1" name="Rectangle 130"/>
            <p:cNvSpPr/>
            <p:nvPr/>
          </p:nvSpPr>
          <p:spPr>
            <a:xfrm>
              <a:off x="1638300" y="5410200"/>
              <a:ext cx="297181" cy="38817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p:cNvGrpSpPr>
            <a:grpSpLocks noChangeAspect="1"/>
          </p:cNvGrpSpPr>
          <p:nvPr/>
        </p:nvGrpSpPr>
        <p:grpSpPr>
          <a:xfrm>
            <a:off x="1779422" y="5257800"/>
            <a:ext cx="354178" cy="685800"/>
            <a:chOff x="7665718" y="1219200"/>
            <a:chExt cx="830582" cy="1608267"/>
          </a:xfrm>
        </p:grpSpPr>
        <p:cxnSp>
          <p:nvCxnSpPr>
            <p:cNvPr id="133" name="Straight Connector 132"/>
            <p:cNvCxnSpPr>
              <a:stCxn id="139" idx="4"/>
            </p:cNvCxnSpPr>
            <p:nvPr/>
          </p:nvCxnSpPr>
          <p:spPr>
            <a:xfrm>
              <a:off x="8084818" y="1676400"/>
              <a:ext cx="0" cy="624841"/>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sp>
          <p:nvSpPr>
            <p:cNvPr id="134" name="Isosceles Triangle 133"/>
            <p:cNvSpPr/>
            <p:nvPr/>
          </p:nvSpPr>
          <p:spPr>
            <a:xfrm>
              <a:off x="7763769" y="1807733"/>
              <a:ext cx="642098" cy="624841"/>
            </a:xfrm>
            <a:prstGeom prst="triangle">
              <a:avLst/>
            </a:prstGeom>
            <a:solidFill>
              <a:schemeClr val="bg1"/>
            </a:solidFill>
            <a:ln w="28575">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5" name="Straight Connector 134"/>
            <p:cNvCxnSpPr>
              <a:stCxn id="134" idx="0"/>
            </p:cNvCxnSpPr>
            <p:nvPr/>
          </p:nvCxnSpPr>
          <p:spPr>
            <a:xfrm>
              <a:off x="8084818" y="1807733"/>
              <a:ext cx="411482" cy="239133"/>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flipV="1">
              <a:off x="8001000" y="2446467"/>
              <a:ext cx="0" cy="381000"/>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flipV="1">
              <a:off x="8153400" y="2438400"/>
              <a:ext cx="0" cy="381000"/>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flipV="1">
              <a:off x="7665718" y="1828800"/>
              <a:ext cx="411482" cy="239133"/>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sp>
          <p:nvSpPr>
            <p:cNvPr id="139" name="Oval 138"/>
            <p:cNvSpPr/>
            <p:nvPr/>
          </p:nvSpPr>
          <p:spPr>
            <a:xfrm>
              <a:off x="7856218" y="1219200"/>
              <a:ext cx="457200" cy="457200"/>
            </a:xfrm>
            <a:prstGeom prst="ellipse">
              <a:avLst/>
            </a:prstGeom>
            <a:solidFill>
              <a:schemeClr val="bg1"/>
            </a:solidFill>
            <a:ln w="28575">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1" name="Group 140"/>
          <p:cNvGrpSpPr>
            <a:grpSpLocks noChangeAspect="1"/>
          </p:cNvGrpSpPr>
          <p:nvPr/>
        </p:nvGrpSpPr>
        <p:grpSpPr>
          <a:xfrm>
            <a:off x="1378137" y="4773509"/>
            <a:ext cx="354178" cy="685800"/>
            <a:chOff x="7665718" y="1219200"/>
            <a:chExt cx="830582" cy="1608267"/>
          </a:xfrm>
        </p:grpSpPr>
        <p:cxnSp>
          <p:nvCxnSpPr>
            <p:cNvPr id="142" name="Straight Connector 141"/>
            <p:cNvCxnSpPr>
              <a:stCxn id="148" idx="4"/>
            </p:cNvCxnSpPr>
            <p:nvPr/>
          </p:nvCxnSpPr>
          <p:spPr>
            <a:xfrm>
              <a:off x="8084818" y="1676400"/>
              <a:ext cx="0" cy="624841"/>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sp>
          <p:nvSpPr>
            <p:cNvPr id="143" name="Isosceles Triangle 142"/>
            <p:cNvSpPr/>
            <p:nvPr/>
          </p:nvSpPr>
          <p:spPr>
            <a:xfrm>
              <a:off x="7763769" y="1807733"/>
              <a:ext cx="642098" cy="624841"/>
            </a:xfrm>
            <a:prstGeom prst="triangle">
              <a:avLst/>
            </a:prstGeom>
            <a:solidFill>
              <a:schemeClr val="bg1"/>
            </a:solidFill>
            <a:ln w="28575">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4" name="Straight Connector 143"/>
            <p:cNvCxnSpPr>
              <a:stCxn id="143" idx="0"/>
            </p:cNvCxnSpPr>
            <p:nvPr/>
          </p:nvCxnSpPr>
          <p:spPr>
            <a:xfrm>
              <a:off x="8084818" y="1807733"/>
              <a:ext cx="411482" cy="239133"/>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a:xfrm flipV="1">
              <a:off x="8001000" y="2446467"/>
              <a:ext cx="0" cy="381000"/>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a:xfrm flipV="1">
              <a:off x="8153400" y="2438400"/>
              <a:ext cx="0" cy="381000"/>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flipV="1">
              <a:off x="7665718" y="1828800"/>
              <a:ext cx="411482" cy="239133"/>
            </a:xfrm>
            <a:prstGeom prst="line">
              <a:avLst/>
            </a:prstGeom>
            <a:ln w="28575">
              <a:solidFill>
                <a:srgbClr val="FF3399"/>
              </a:solidFill>
            </a:ln>
          </p:spPr>
          <p:style>
            <a:lnRef idx="1">
              <a:schemeClr val="accent1"/>
            </a:lnRef>
            <a:fillRef idx="0">
              <a:schemeClr val="accent1"/>
            </a:fillRef>
            <a:effectRef idx="0">
              <a:schemeClr val="accent1"/>
            </a:effectRef>
            <a:fontRef idx="minor">
              <a:schemeClr val="tx1"/>
            </a:fontRef>
          </p:style>
        </p:cxnSp>
        <p:sp>
          <p:nvSpPr>
            <p:cNvPr id="148" name="Oval 147"/>
            <p:cNvSpPr/>
            <p:nvPr/>
          </p:nvSpPr>
          <p:spPr>
            <a:xfrm>
              <a:off x="7856218" y="1219200"/>
              <a:ext cx="457200" cy="457200"/>
            </a:xfrm>
            <a:prstGeom prst="ellipse">
              <a:avLst/>
            </a:prstGeom>
            <a:solidFill>
              <a:schemeClr val="bg1"/>
            </a:solidFill>
            <a:ln w="28575">
              <a:solidFill>
                <a:srgbClr val="FF33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9" name="Group 148"/>
          <p:cNvGrpSpPr>
            <a:grpSpLocks noChangeAspect="1"/>
          </p:cNvGrpSpPr>
          <p:nvPr/>
        </p:nvGrpSpPr>
        <p:grpSpPr>
          <a:xfrm>
            <a:off x="762000" y="5791200"/>
            <a:ext cx="354178" cy="685800"/>
            <a:chOff x="1371600" y="4716333"/>
            <a:chExt cx="830582" cy="1608267"/>
          </a:xfrm>
        </p:grpSpPr>
        <p:grpSp>
          <p:nvGrpSpPr>
            <p:cNvPr id="150" name="Group 149"/>
            <p:cNvGrpSpPr/>
            <p:nvPr/>
          </p:nvGrpSpPr>
          <p:grpSpPr>
            <a:xfrm>
              <a:off x="1371600" y="4716333"/>
              <a:ext cx="830582" cy="1608267"/>
              <a:chOff x="7665718" y="1219200"/>
              <a:chExt cx="830582" cy="1608267"/>
            </a:xfrm>
          </p:grpSpPr>
          <p:cxnSp>
            <p:nvCxnSpPr>
              <p:cNvPr id="152" name="Straight Connector 151"/>
              <p:cNvCxnSpPr>
                <a:stCxn id="157" idx="4"/>
              </p:cNvCxnSpPr>
              <p:nvPr/>
            </p:nvCxnSpPr>
            <p:spPr>
              <a:xfrm>
                <a:off x="8084818" y="1676400"/>
                <a:ext cx="0" cy="624841"/>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a:off x="8084818" y="1807733"/>
                <a:ext cx="411482" cy="2391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p:cNvCxnSpPr/>
              <p:nvPr/>
            </p:nvCxnSpPr>
            <p:spPr>
              <a:xfrm flipV="1">
                <a:off x="8001000" y="2301241"/>
                <a:ext cx="0" cy="526226"/>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p:cNvCxnSpPr/>
              <p:nvPr/>
            </p:nvCxnSpPr>
            <p:spPr>
              <a:xfrm flipV="1">
                <a:off x="8153400" y="2301241"/>
                <a:ext cx="0" cy="518159"/>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a:xfrm flipV="1">
                <a:off x="7665718" y="1828800"/>
                <a:ext cx="411482" cy="239133"/>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57" name="Oval 156"/>
              <p:cNvSpPr/>
              <p:nvPr/>
            </p:nvSpPr>
            <p:spPr>
              <a:xfrm>
                <a:off x="7856218" y="1219200"/>
                <a:ext cx="457200" cy="457200"/>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1" name="Rectangle 150"/>
            <p:cNvSpPr/>
            <p:nvPr/>
          </p:nvSpPr>
          <p:spPr>
            <a:xfrm>
              <a:off x="1638300" y="5410200"/>
              <a:ext cx="297181" cy="388174"/>
            </a:xfrm>
            <a:prstGeom prst="rect">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8" name="Straight Connector 157"/>
          <p:cNvCxnSpPr/>
          <p:nvPr/>
        </p:nvCxnSpPr>
        <p:spPr>
          <a:xfrm flipV="1">
            <a:off x="800164" y="5299608"/>
            <a:ext cx="497445" cy="27434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a:xfrm flipV="1">
            <a:off x="1219200" y="5821653"/>
            <a:ext cx="497445" cy="274347"/>
          </a:xfrm>
          <a:prstGeom prst="line">
            <a:avLst/>
          </a:prstGeom>
          <a:ln w="28575">
            <a:solidFill>
              <a:schemeClr val="bg2"/>
            </a:solidFill>
          </a:ln>
        </p:spPr>
        <p:style>
          <a:lnRef idx="1">
            <a:schemeClr val="accent1"/>
          </a:lnRef>
          <a:fillRef idx="0">
            <a:schemeClr val="accent1"/>
          </a:fillRef>
          <a:effectRef idx="0">
            <a:schemeClr val="accent1"/>
          </a:effectRef>
          <a:fontRef idx="minor">
            <a:schemeClr val="tx1"/>
          </a:fontRef>
        </p:style>
      </p:cxnSp>
      <p:sp>
        <p:nvSpPr>
          <p:cNvPr id="161" name="Heart 160"/>
          <p:cNvSpPr/>
          <p:nvPr/>
        </p:nvSpPr>
        <p:spPr>
          <a:xfrm>
            <a:off x="1143000" y="5595488"/>
            <a:ext cx="228600" cy="228600"/>
          </a:xfrm>
          <a:prstGeom prst="hear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TextBox 166"/>
          <p:cNvSpPr txBox="1"/>
          <p:nvPr/>
        </p:nvSpPr>
        <p:spPr>
          <a:xfrm>
            <a:off x="2300785" y="5088906"/>
            <a:ext cx="5227918" cy="923330"/>
          </a:xfrm>
          <a:prstGeom prst="rect">
            <a:avLst/>
          </a:prstGeom>
          <a:noFill/>
        </p:spPr>
        <p:txBody>
          <a:bodyPr wrap="square" rtlCol="0">
            <a:spAutoFit/>
          </a:bodyPr>
          <a:lstStyle/>
          <a:p>
            <a:r>
              <a:rPr lang="en-US" dirty="0" smtClean="0">
                <a:solidFill>
                  <a:schemeClr val="accent2"/>
                </a:solidFill>
              </a:rPr>
              <a:t>Market Design</a:t>
            </a:r>
            <a:r>
              <a:rPr lang="en-US" dirty="0" smtClean="0"/>
              <a:t>: What outcomes will be observed</a:t>
            </a:r>
            <a:br>
              <a:rPr lang="en-US" dirty="0" smtClean="0"/>
            </a:br>
            <a:r>
              <a:rPr lang="en-US" dirty="0" smtClean="0"/>
              <a:t>in matching markets, and how can we facilitate</a:t>
            </a:r>
            <a:r>
              <a:rPr lang="en-US" dirty="0"/>
              <a:t/>
            </a:r>
            <a:br>
              <a:rPr lang="en-US" dirty="0"/>
            </a:br>
            <a:r>
              <a:rPr lang="en-US" dirty="0" smtClean="0"/>
              <a:t>the matching process in practical settings?</a:t>
            </a:r>
          </a:p>
        </p:txBody>
      </p:sp>
      <p:sp>
        <p:nvSpPr>
          <p:cNvPr id="168" name="Pie 167"/>
          <p:cNvSpPr/>
          <p:nvPr/>
        </p:nvSpPr>
        <p:spPr>
          <a:xfrm>
            <a:off x="1457219" y="2087853"/>
            <a:ext cx="457200" cy="457200"/>
          </a:xfrm>
          <a:prstGeom prst="pie">
            <a:avLst>
              <a:gd name="adj1" fmla="val 0"/>
              <a:gd name="adj2" fmla="val 18373496"/>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Pie 168"/>
          <p:cNvSpPr/>
          <p:nvPr/>
        </p:nvSpPr>
        <p:spPr>
          <a:xfrm>
            <a:off x="926711" y="2362200"/>
            <a:ext cx="457200" cy="457200"/>
          </a:xfrm>
          <a:prstGeom prst="pie">
            <a:avLst>
              <a:gd name="adj1" fmla="val 0"/>
              <a:gd name="adj2" fmla="val 18373496"/>
            </a:avLst>
          </a:prstGeom>
          <a:solidFill>
            <a:srgbClr val="FFCC00"/>
          </a:solidFill>
          <a:ln>
            <a:solidFill>
              <a:srgbClr val="FFCC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TextBox 169"/>
          <p:cNvSpPr txBox="1"/>
          <p:nvPr/>
        </p:nvSpPr>
        <p:spPr>
          <a:xfrm rot="19202945">
            <a:off x="6576099" y="5086882"/>
            <a:ext cx="1956498" cy="954107"/>
          </a:xfrm>
          <a:prstGeom prst="rect">
            <a:avLst/>
          </a:prstGeom>
          <a:noFill/>
        </p:spPr>
        <p:txBody>
          <a:bodyPr wrap="none" rtlCol="0">
            <a:spAutoFit/>
          </a:bodyPr>
          <a:lstStyle/>
          <a:p>
            <a:pPr algn="ctr"/>
            <a:r>
              <a:rPr lang="en-US" sz="2800" b="1" dirty="0">
                <a:solidFill>
                  <a:schemeClr val="bg2"/>
                </a:solidFill>
              </a:rPr>
              <a:t>p</a:t>
            </a:r>
            <a:r>
              <a:rPr lang="en-US" sz="2800" b="1" dirty="0" smtClean="0">
                <a:solidFill>
                  <a:schemeClr val="bg2"/>
                </a:solidFill>
              </a:rPr>
              <a:t>artial</a:t>
            </a:r>
            <a:br>
              <a:rPr lang="en-US" sz="2800" b="1" dirty="0" smtClean="0">
                <a:solidFill>
                  <a:schemeClr val="bg2"/>
                </a:solidFill>
              </a:rPr>
            </a:br>
            <a:r>
              <a:rPr lang="en-US" sz="2800" b="1" dirty="0" smtClean="0">
                <a:solidFill>
                  <a:schemeClr val="bg2"/>
                </a:solidFill>
              </a:rPr>
              <a:t>information</a:t>
            </a:r>
            <a:endParaRPr lang="en-US" sz="2800" b="1" dirty="0">
              <a:solidFill>
                <a:schemeClr val="bg2"/>
              </a:solidFill>
            </a:endParaRPr>
          </a:p>
        </p:txBody>
      </p:sp>
    </p:spTree>
    <p:extLst>
      <p:ext uri="{BB962C8B-B14F-4D97-AF65-F5344CB8AC3E}">
        <p14:creationId xmlns:p14="http://schemas.microsoft.com/office/powerpoint/2010/main" val="296136718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0" y="1905000"/>
            <a:ext cx="184731" cy="369332"/>
          </a:xfrm>
          <a:prstGeom prst="rect">
            <a:avLst/>
          </a:prstGeom>
          <a:noFill/>
        </p:spPr>
        <p:txBody>
          <a:bodyPr wrap="none" rtlCol="0">
            <a:spAutoFit/>
          </a:bodyPr>
          <a:lstStyle/>
          <a:p>
            <a:endParaRPr lang="en-US" dirty="0"/>
          </a:p>
        </p:txBody>
      </p:sp>
      <p:sp>
        <p:nvSpPr>
          <p:cNvPr id="4" name="TextBox 3"/>
          <p:cNvSpPr txBox="1"/>
          <p:nvPr/>
        </p:nvSpPr>
        <p:spPr>
          <a:xfrm>
            <a:off x="457200" y="1901952"/>
            <a:ext cx="6781800" cy="3539430"/>
          </a:xfrm>
          <a:prstGeom prst="rect">
            <a:avLst/>
          </a:prstGeom>
          <a:noFill/>
        </p:spPr>
        <p:txBody>
          <a:bodyPr wrap="square" rtlCol="0">
            <a:spAutoFit/>
          </a:bodyPr>
          <a:lstStyle/>
          <a:p>
            <a:r>
              <a:rPr lang="en-US" sz="2800" dirty="0" smtClean="0"/>
              <a:t>Others:</a:t>
            </a:r>
          </a:p>
          <a:p>
            <a:pPr marL="514350" indent="-514350">
              <a:buFont typeface="Arial" panose="020B0604020202020204" pitchFamily="34" charset="0"/>
              <a:buChar char="•"/>
            </a:pPr>
            <a:r>
              <a:rPr lang="en-US" sz="2800" dirty="0" smtClean="0"/>
              <a:t>Asset to be traded</a:t>
            </a:r>
          </a:p>
          <a:p>
            <a:pPr marL="514350" indent="-514350">
              <a:buFont typeface="Arial" panose="020B0604020202020204" pitchFamily="34" charset="0"/>
              <a:buChar char="•"/>
            </a:pPr>
            <a:r>
              <a:rPr lang="en-US" sz="2800" dirty="0" smtClean="0"/>
              <a:t>Nature of contracts</a:t>
            </a:r>
          </a:p>
          <a:p>
            <a:pPr marL="514350" indent="-514350">
              <a:buFont typeface="Arial" panose="020B0604020202020204" pitchFamily="34" charset="0"/>
              <a:buChar char="•"/>
            </a:pPr>
            <a:r>
              <a:rPr lang="en-US" sz="2800" dirty="0" smtClean="0"/>
              <a:t>Medium of exchange</a:t>
            </a:r>
          </a:p>
          <a:p>
            <a:pPr marL="514350" indent="-514350">
              <a:buFont typeface="Arial" panose="020B0604020202020204" pitchFamily="34" charset="0"/>
              <a:buChar char="•"/>
            </a:pPr>
            <a:r>
              <a:rPr lang="en-US" sz="2800" dirty="0" smtClean="0"/>
              <a:t>Measure of performance</a:t>
            </a:r>
          </a:p>
          <a:p>
            <a:pPr marL="514350" indent="-514350">
              <a:buFont typeface="Arial" panose="020B0604020202020204" pitchFamily="34" charset="0"/>
              <a:buChar char="•"/>
            </a:pPr>
            <a:r>
              <a:rPr lang="en-US" sz="2800" dirty="0" smtClean="0"/>
              <a:t>Need for design</a:t>
            </a:r>
          </a:p>
          <a:p>
            <a:pPr marL="514350" indent="-514350">
              <a:buFont typeface="Arial" panose="020B0604020202020204" pitchFamily="34" charset="0"/>
              <a:buChar char="•"/>
            </a:pPr>
            <a:r>
              <a:rPr lang="en-US" sz="2800" dirty="0" smtClean="0"/>
              <a:t>Market culture</a:t>
            </a:r>
          </a:p>
          <a:p>
            <a:pPr marL="514350" indent="-514350">
              <a:buFont typeface="Arial" panose="020B0604020202020204" pitchFamily="34" charset="0"/>
              <a:buChar char="•"/>
            </a:pPr>
            <a:r>
              <a:rPr lang="en-US" sz="2800" dirty="0" smtClean="0"/>
              <a:t>Fairness and repugnance</a:t>
            </a:r>
          </a:p>
        </p:txBody>
      </p:sp>
      <p:sp>
        <p:nvSpPr>
          <p:cNvPr id="7" name="Title 1"/>
          <p:cNvSpPr>
            <a:spLocks noGrp="1"/>
          </p:cNvSpPr>
          <p:nvPr>
            <p:ph type="title"/>
          </p:nvPr>
        </p:nvSpPr>
        <p:spPr>
          <a:xfrm>
            <a:off x="457200" y="274638"/>
            <a:ext cx="8229600" cy="1143000"/>
          </a:xfrm>
        </p:spPr>
        <p:txBody>
          <a:bodyPr/>
          <a:lstStyle/>
          <a:p>
            <a:pPr algn="l"/>
            <a:r>
              <a:rPr lang="en-US" dirty="0">
                <a:solidFill>
                  <a:schemeClr val="bg2"/>
                </a:solidFill>
              </a:rPr>
              <a:t>Market Design </a:t>
            </a:r>
            <a:r>
              <a:rPr lang="en-US" dirty="0" smtClean="0">
                <a:solidFill>
                  <a:schemeClr val="bg2"/>
                </a:solidFill>
              </a:rPr>
              <a:t>Complexities</a:t>
            </a:r>
            <a:endParaRPr lang="en-US" dirty="0">
              <a:solidFill>
                <a:schemeClr val="bg2"/>
              </a:solidFill>
            </a:endParaRPr>
          </a:p>
        </p:txBody>
      </p:sp>
      <p:sp>
        <p:nvSpPr>
          <p:cNvPr id="8" name="TextBox 7"/>
          <p:cNvSpPr txBox="1"/>
          <p:nvPr/>
        </p:nvSpPr>
        <p:spPr>
          <a:xfrm>
            <a:off x="2057400" y="5726668"/>
            <a:ext cx="6781800" cy="369332"/>
          </a:xfrm>
          <a:prstGeom prst="rect">
            <a:avLst/>
          </a:prstGeom>
          <a:noFill/>
        </p:spPr>
        <p:txBody>
          <a:bodyPr wrap="square" rtlCol="0">
            <a:spAutoFit/>
          </a:bodyPr>
          <a:lstStyle/>
          <a:p>
            <a:r>
              <a:rPr lang="en-US" dirty="0" smtClean="0"/>
              <a:t>– from 1/22/14 post on </a:t>
            </a:r>
            <a:r>
              <a:rPr lang="en-US" i="1" dirty="0" smtClean="0"/>
              <a:t>The Leisure of the Theory Class</a:t>
            </a:r>
            <a:r>
              <a:rPr lang="en-US" dirty="0" smtClean="0"/>
              <a:t>, by Ricky Vohra</a:t>
            </a:r>
            <a:endParaRPr lang="en-US" dirty="0"/>
          </a:p>
        </p:txBody>
      </p:sp>
    </p:spTree>
    <p:extLst>
      <p:ext uri="{BB962C8B-B14F-4D97-AF65-F5344CB8AC3E}">
        <p14:creationId xmlns:p14="http://schemas.microsoft.com/office/powerpoint/2010/main" val="228948333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traditional markets</a:t>
            </a:r>
            <a:endParaRPr lang="en-US" dirty="0"/>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smtClean="0">
                <a:solidFill>
                  <a:schemeClr val="accent2"/>
                </a:solidFill>
              </a:rPr>
              <a:t>FCC spectrum auctions</a:t>
            </a:r>
            <a:r>
              <a:rPr lang="en-US" sz="3200" dirty="0" smtClean="0"/>
              <a:t>, eBay, ad auctions etc.: </a:t>
            </a:r>
            <a:br>
              <a:rPr lang="en-US" sz="3200" dirty="0" smtClean="0"/>
            </a:br>
            <a:r>
              <a:rPr lang="en-US" sz="3200" dirty="0" smtClean="0"/>
              <a:t>sellers offer goods and services, buyers purchase via posted prices or auctions</a:t>
            </a:r>
          </a:p>
        </p:txBody>
      </p:sp>
      <p:sp>
        <p:nvSpPr>
          <p:cNvPr id="11" name="TextBox 10"/>
          <p:cNvSpPr txBox="1"/>
          <p:nvPr/>
        </p:nvSpPr>
        <p:spPr>
          <a:xfrm>
            <a:off x="609600" y="1752600"/>
            <a:ext cx="2166453" cy="769441"/>
          </a:xfrm>
          <a:prstGeom prst="rect">
            <a:avLst/>
          </a:prstGeom>
          <a:noFill/>
        </p:spPr>
        <p:txBody>
          <a:bodyPr wrap="none" rtlCol="0">
            <a:spAutoFit/>
          </a:bodyPr>
          <a:lstStyle/>
          <a:p>
            <a:r>
              <a:rPr lang="en-US" sz="4400" dirty="0" smtClean="0">
                <a:solidFill>
                  <a:schemeClr val="bg2"/>
                </a:solidFill>
              </a:rPr>
              <a:t>Practice</a:t>
            </a:r>
            <a:r>
              <a:rPr lang="en-US" sz="4400" dirty="0" smtClean="0"/>
              <a:t>:</a:t>
            </a:r>
            <a:endParaRPr lang="en-US" sz="4400" dirty="0"/>
          </a:p>
        </p:txBody>
      </p:sp>
    </p:spTree>
    <p:extLst>
      <p:ext uri="{BB962C8B-B14F-4D97-AF65-F5344CB8AC3E}">
        <p14:creationId xmlns:p14="http://schemas.microsoft.com/office/powerpoint/2010/main" val="211024757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traditional markets</a:t>
            </a:r>
            <a:endParaRPr lang="en-US" dirty="0"/>
          </a:p>
        </p:txBody>
      </p:sp>
      <p:sp>
        <p:nvSpPr>
          <p:cNvPr id="10" name="TextBox 9"/>
          <p:cNvSpPr txBox="1"/>
          <p:nvPr/>
        </p:nvSpPr>
        <p:spPr>
          <a:xfrm>
            <a:off x="609600" y="2849940"/>
            <a:ext cx="8077200" cy="1077218"/>
          </a:xfrm>
          <a:prstGeom prst="rect">
            <a:avLst/>
          </a:prstGeom>
          <a:noFill/>
        </p:spPr>
        <p:txBody>
          <a:bodyPr wrap="square" rtlCol="0">
            <a:spAutoFit/>
          </a:bodyPr>
          <a:lstStyle/>
          <a:p>
            <a:r>
              <a:rPr lang="en-US" sz="3200" dirty="0" smtClean="0"/>
              <a:t>Strategic behavior, complex agent preferences, price discovery, packages and deals</a:t>
            </a:r>
          </a:p>
        </p:txBody>
      </p:sp>
      <p:sp>
        <p:nvSpPr>
          <p:cNvPr id="11" name="TextBox 10"/>
          <p:cNvSpPr txBox="1"/>
          <p:nvPr/>
        </p:nvSpPr>
        <p:spPr>
          <a:xfrm>
            <a:off x="609600" y="1752600"/>
            <a:ext cx="1718740" cy="769441"/>
          </a:xfrm>
          <a:prstGeom prst="rect">
            <a:avLst/>
          </a:prstGeom>
          <a:noFill/>
        </p:spPr>
        <p:txBody>
          <a:bodyPr wrap="none" rtlCol="0">
            <a:spAutoFit/>
          </a:bodyPr>
          <a:lstStyle/>
          <a:p>
            <a:r>
              <a:rPr lang="en-US" sz="4400" dirty="0" smtClean="0">
                <a:solidFill>
                  <a:schemeClr val="bg2"/>
                </a:solidFill>
              </a:rPr>
              <a:t>Issues</a:t>
            </a:r>
            <a:r>
              <a:rPr lang="en-US" sz="4400" dirty="0" smtClean="0"/>
              <a:t>:</a:t>
            </a:r>
            <a:endParaRPr lang="en-US" sz="4400" dirty="0"/>
          </a:p>
        </p:txBody>
      </p:sp>
    </p:spTree>
    <p:extLst>
      <p:ext uri="{BB962C8B-B14F-4D97-AF65-F5344CB8AC3E}">
        <p14:creationId xmlns:p14="http://schemas.microsoft.com/office/powerpoint/2010/main" val="17718685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traditional markets</a:t>
            </a:r>
            <a:endParaRPr lang="en-US" dirty="0"/>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smtClean="0"/>
              <a:t>Existence of market-clearing prices, approximately optimal simple mechanisms, techniques to aid price discovery</a:t>
            </a:r>
          </a:p>
        </p:txBody>
      </p:sp>
      <p:sp>
        <p:nvSpPr>
          <p:cNvPr id="11" name="TextBox 10"/>
          <p:cNvSpPr txBox="1"/>
          <p:nvPr/>
        </p:nvSpPr>
        <p:spPr>
          <a:xfrm>
            <a:off x="609600" y="1752600"/>
            <a:ext cx="1941109" cy="769441"/>
          </a:xfrm>
          <a:prstGeom prst="rect">
            <a:avLst/>
          </a:prstGeom>
          <a:noFill/>
        </p:spPr>
        <p:txBody>
          <a:bodyPr wrap="none" rtlCol="0">
            <a:spAutoFit/>
          </a:bodyPr>
          <a:lstStyle/>
          <a:p>
            <a:r>
              <a:rPr lang="en-US" sz="4400" dirty="0" smtClean="0">
                <a:solidFill>
                  <a:schemeClr val="bg2"/>
                </a:solidFill>
              </a:rPr>
              <a:t>Theory</a:t>
            </a:r>
            <a:r>
              <a:rPr lang="en-US" sz="4400" dirty="0" smtClean="0"/>
              <a:t>:</a:t>
            </a:r>
            <a:endParaRPr lang="en-US" sz="4400" dirty="0"/>
          </a:p>
        </p:txBody>
      </p:sp>
    </p:spTree>
    <p:extLst>
      <p:ext uri="{BB962C8B-B14F-4D97-AF65-F5344CB8AC3E}">
        <p14:creationId xmlns:p14="http://schemas.microsoft.com/office/powerpoint/2010/main" val="1194623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school choice</a:t>
            </a:r>
            <a:endParaRPr lang="en-US" dirty="0"/>
          </a:p>
        </p:txBody>
      </p:sp>
      <p:sp>
        <p:nvSpPr>
          <p:cNvPr id="10" name="TextBox 9"/>
          <p:cNvSpPr txBox="1"/>
          <p:nvPr/>
        </p:nvSpPr>
        <p:spPr>
          <a:xfrm>
            <a:off x="609600" y="2849940"/>
            <a:ext cx="8077200" cy="2062103"/>
          </a:xfrm>
          <a:prstGeom prst="rect">
            <a:avLst/>
          </a:prstGeom>
          <a:noFill/>
        </p:spPr>
        <p:txBody>
          <a:bodyPr wrap="square" rtlCol="0">
            <a:spAutoFit/>
          </a:bodyPr>
          <a:lstStyle/>
          <a:p>
            <a:r>
              <a:rPr lang="en-US" sz="3200" dirty="0" smtClean="0"/>
              <a:t>Boston, New York City, </a:t>
            </a:r>
            <a:r>
              <a:rPr lang="en-US" sz="3200" dirty="0" err="1" smtClean="0"/>
              <a:t>etc</a:t>
            </a:r>
            <a:r>
              <a:rPr lang="en-US" sz="3200" dirty="0" smtClean="0"/>
              <a:t>:</a:t>
            </a:r>
          </a:p>
          <a:p>
            <a:r>
              <a:rPr lang="en-US" sz="3200" dirty="0" smtClean="0"/>
              <a:t>students submit preferences about different schools; matched based on “priorities” (e.g., test scores, geography, sibling matches)</a:t>
            </a:r>
            <a:endParaRPr lang="en-US" sz="3200" dirty="0"/>
          </a:p>
        </p:txBody>
      </p:sp>
      <p:sp>
        <p:nvSpPr>
          <p:cNvPr id="11" name="TextBox 10"/>
          <p:cNvSpPr txBox="1"/>
          <p:nvPr/>
        </p:nvSpPr>
        <p:spPr>
          <a:xfrm>
            <a:off x="609600" y="1752600"/>
            <a:ext cx="2166453" cy="769441"/>
          </a:xfrm>
          <a:prstGeom prst="rect">
            <a:avLst/>
          </a:prstGeom>
          <a:noFill/>
        </p:spPr>
        <p:txBody>
          <a:bodyPr wrap="none" rtlCol="0">
            <a:spAutoFit/>
          </a:bodyPr>
          <a:lstStyle/>
          <a:p>
            <a:r>
              <a:rPr lang="en-US" sz="4400" dirty="0" smtClean="0">
                <a:solidFill>
                  <a:schemeClr val="bg2"/>
                </a:solidFill>
              </a:rPr>
              <a:t>Practice</a:t>
            </a:r>
            <a:r>
              <a:rPr lang="en-US" sz="4400" dirty="0" smtClean="0"/>
              <a:t>:</a:t>
            </a:r>
            <a:endParaRPr lang="en-US" sz="4400" dirty="0"/>
          </a:p>
        </p:txBody>
      </p:sp>
    </p:spTree>
    <p:extLst>
      <p:ext uri="{BB962C8B-B14F-4D97-AF65-F5344CB8AC3E}">
        <p14:creationId xmlns:p14="http://schemas.microsoft.com/office/powerpoint/2010/main" val="1973352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school choice</a:t>
            </a:r>
            <a:endParaRPr lang="en-US" dirty="0"/>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smtClean="0"/>
              <a:t>NYC too </a:t>
            </a:r>
            <a:r>
              <a:rPr lang="en-US" sz="3200" dirty="0" smtClean="0">
                <a:solidFill>
                  <a:schemeClr val="accent2"/>
                </a:solidFill>
              </a:rPr>
              <a:t>slow to clear</a:t>
            </a:r>
            <a:r>
              <a:rPr lang="en-US" sz="3200" dirty="0" smtClean="0"/>
              <a:t>; Boston strategically </a:t>
            </a:r>
            <a:r>
              <a:rPr lang="en-US" sz="3200" dirty="0" smtClean="0">
                <a:solidFill>
                  <a:schemeClr val="accent2"/>
                </a:solidFill>
              </a:rPr>
              <a:t>complicated</a:t>
            </a:r>
            <a:r>
              <a:rPr lang="en-US" sz="3200" dirty="0" smtClean="0"/>
              <a:t>, result in </a:t>
            </a:r>
            <a:r>
              <a:rPr lang="en-US" sz="3200" dirty="0" smtClean="0">
                <a:solidFill>
                  <a:schemeClr val="accent2"/>
                </a:solidFill>
              </a:rPr>
              <a:t>unstable</a:t>
            </a:r>
            <a:r>
              <a:rPr lang="en-US" sz="3200" dirty="0" smtClean="0"/>
              <a:t> matches, many complaints in school boards</a:t>
            </a:r>
            <a:endParaRPr lang="en-US" sz="3200" dirty="0"/>
          </a:p>
        </p:txBody>
      </p:sp>
      <p:sp>
        <p:nvSpPr>
          <p:cNvPr id="11" name="TextBox 10"/>
          <p:cNvSpPr txBox="1"/>
          <p:nvPr/>
        </p:nvSpPr>
        <p:spPr>
          <a:xfrm>
            <a:off x="609600" y="1752600"/>
            <a:ext cx="1718740" cy="769441"/>
          </a:xfrm>
          <a:prstGeom prst="rect">
            <a:avLst/>
          </a:prstGeom>
          <a:noFill/>
        </p:spPr>
        <p:txBody>
          <a:bodyPr wrap="none" rtlCol="0">
            <a:spAutoFit/>
          </a:bodyPr>
          <a:lstStyle/>
          <a:p>
            <a:r>
              <a:rPr lang="en-US" sz="4400" dirty="0" smtClean="0">
                <a:solidFill>
                  <a:schemeClr val="bg2"/>
                </a:solidFill>
              </a:rPr>
              <a:t>Issues</a:t>
            </a:r>
            <a:r>
              <a:rPr lang="en-US" sz="4400" dirty="0" smtClean="0"/>
              <a:t>:</a:t>
            </a:r>
            <a:endParaRPr lang="en-US" sz="4400" dirty="0"/>
          </a:p>
        </p:txBody>
      </p:sp>
    </p:spTree>
    <p:extLst>
      <p:ext uri="{BB962C8B-B14F-4D97-AF65-F5344CB8AC3E}">
        <p14:creationId xmlns:p14="http://schemas.microsoft.com/office/powerpoint/2010/main" val="343383438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school choice</a:t>
            </a:r>
            <a:endParaRPr lang="en-US" dirty="0"/>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smtClean="0"/>
              <a:t>theorists proposed alternate mechanisms including the </a:t>
            </a:r>
            <a:r>
              <a:rPr lang="en-US" sz="3200" dirty="0" smtClean="0">
                <a:solidFill>
                  <a:schemeClr val="accent2"/>
                </a:solidFill>
              </a:rPr>
              <a:t>Gale-Shapley algorithm </a:t>
            </a:r>
            <a:r>
              <a:rPr lang="en-US" sz="3200" dirty="0" smtClean="0"/>
              <a:t>for stable marriage, schools adopt these</a:t>
            </a:r>
            <a:endParaRPr lang="en-US" sz="3200" dirty="0"/>
          </a:p>
        </p:txBody>
      </p:sp>
      <p:sp>
        <p:nvSpPr>
          <p:cNvPr id="11" name="TextBox 10"/>
          <p:cNvSpPr txBox="1"/>
          <p:nvPr/>
        </p:nvSpPr>
        <p:spPr>
          <a:xfrm>
            <a:off x="609600" y="1752600"/>
            <a:ext cx="1937500" cy="769441"/>
          </a:xfrm>
          <a:prstGeom prst="rect">
            <a:avLst/>
          </a:prstGeom>
          <a:noFill/>
        </p:spPr>
        <p:txBody>
          <a:bodyPr wrap="none" rtlCol="0">
            <a:spAutoFit/>
          </a:bodyPr>
          <a:lstStyle/>
          <a:p>
            <a:r>
              <a:rPr lang="en-US" sz="4400" dirty="0" smtClean="0">
                <a:solidFill>
                  <a:schemeClr val="bg2"/>
                </a:solidFill>
              </a:rPr>
              <a:t>Theory</a:t>
            </a:r>
            <a:r>
              <a:rPr lang="en-US" sz="4400" dirty="0" smtClean="0"/>
              <a:t>:</a:t>
            </a:r>
            <a:endParaRPr lang="en-US" sz="4400" dirty="0"/>
          </a:p>
        </p:txBody>
      </p:sp>
    </p:spTree>
    <p:extLst>
      <p:ext uri="{BB962C8B-B14F-4D97-AF65-F5344CB8AC3E}">
        <p14:creationId xmlns:p14="http://schemas.microsoft.com/office/powerpoint/2010/main" val="36016098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entry-level labor markets</a:t>
            </a:r>
            <a:endParaRPr lang="en-US" dirty="0"/>
          </a:p>
        </p:txBody>
      </p:sp>
      <p:sp>
        <p:nvSpPr>
          <p:cNvPr id="10" name="TextBox 9"/>
          <p:cNvSpPr txBox="1"/>
          <p:nvPr/>
        </p:nvSpPr>
        <p:spPr>
          <a:xfrm>
            <a:off x="609600" y="2849940"/>
            <a:ext cx="8077200" cy="1569660"/>
          </a:xfrm>
          <a:prstGeom prst="rect">
            <a:avLst/>
          </a:prstGeom>
          <a:noFill/>
        </p:spPr>
        <p:txBody>
          <a:bodyPr wrap="square" rtlCol="0">
            <a:spAutoFit/>
          </a:bodyPr>
          <a:lstStyle/>
          <a:p>
            <a:r>
              <a:rPr lang="en-US" sz="3200" dirty="0"/>
              <a:t>National Residency Matching </a:t>
            </a:r>
            <a:r>
              <a:rPr lang="en-US" sz="3200" dirty="0" smtClean="0"/>
              <a:t>Program (NRMP): </a:t>
            </a:r>
            <a:r>
              <a:rPr lang="en-US" sz="3200" dirty="0">
                <a:solidFill>
                  <a:schemeClr val="accent2"/>
                </a:solidFill>
              </a:rPr>
              <a:t>physicians</a:t>
            </a:r>
            <a:r>
              <a:rPr lang="en-US" sz="3200" dirty="0"/>
              <a:t> </a:t>
            </a:r>
            <a:r>
              <a:rPr lang="en-US" sz="3200" dirty="0" smtClean="0"/>
              <a:t>look </a:t>
            </a:r>
            <a:r>
              <a:rPr lang="en-US" sz="3200" dirty="0"/>
              <a:t>for </a:t>
            </a:r>
            <a:r>
              <a:rPr lang="en-US" sz="3200" dirty="0">
                <a:solidFill>
                  <a:schemeClr val="accent2"/>
                </a:solidFill>
              </a:rPr>
              <a:t>residency programs </a:t>
            </a:r>
            <a:r>
              <a:rPr lang="en-US" sz="3200" dirty="0"/>
              <a:t>at hospitals in the United </a:t>
            </a:r>
            <a:r>
              <a:rPr lang="en-US" sz="3200" dirty="0" smtClean="0"/>
              <a:t>States</a:t>
            </a:r>
            <a:endParaRPr lang="en-US" sz="3200" dirty="0"/>
          </a:p>
        </p:txBody>
      </p:sp>
      <p:sp>
        <p:nvSpPr>
          <p:cNvPr id="11" name="TextBox 10"/>
          <p:cNvSpPr txBox="1"/>
          <p:nvPr/>
        </p:nvSpPr>
        <p:spPr>
          <a:xfrm>
            <a:off x="609600" y="1752600"/>
            <a:ext cx="2166453" cy="769441"/>
          </a:xfrm>
          <a:prstGeom prst="rect">
            <a:avLst/>
          </a:prstGeom>
          <a:noFill/>
        </p:spPr>
        <p:txBody>
          <a:bodyPr wrap="none" rtlCol="0">
            <a:spAutoFit/>
          </a:bodyPr>
          <a:lstStyle/>
          <a:p>
            <a:r>
              <a:rPr lang="en-US" sz="4400" dirty="0" smtClean="0">
                <a:solidFill>
                  <a:schemeClr val="bg2"/>
                </a:solidFill>
              </a:rPr>
              <a:t>Practice</a:t>
            </a:r>
            <a:r>
              <a:rPr lang="en-US" sz="4400" dirty="0" smtClean="0"/>
              <a:t>:</a:t>
            </a:r>
            <a:endParaRPr lang="en-US" sz="4400" dirty="0"/>
          </a:p>
        </p:txBody>
      </p:sp>
    </p:spTree>
    <p:extLst>
      <p:ext uri="{BB962C8B-B14F-4D97-AF65-F5344CB8AC3E}">
        <p14:creationId xmlns:p14="http://schemas.microsoft.com/office/powerpoint/2010/main" val="36598239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entry-level labor markets</a:t>
            </a:r>
            <a:endParaRPr lang="en-US" dirty="0"/>
          </a:p>
        </p:txBody>
      </p:sp>
      <p:cxnSp>
        <p:nvCxnSpPr>
          <p:cNvPr id="5" name="Straight Connector 4"/>
          <p:cNvCxnSpPr/>
          <p:nvPr/>
        </p:nvCxnSpPr>
        <p:spPr>
          <a:xfrm>
            <a:off x="381000" y="3505200"/>
            <a:ext cx="830580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p:cNvCxnSpPr/>
          <p:nvPr/>
        </p:nvCxnSpPr>
        <p:spPr>
          <a:xfrm flipH="1">
            <a:off x="2743200" y="3048000"/>
            <a:ext cx="1770" cy="2667000"/>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p:cNvSpPr txBox="1"/>
          <p:nvPr/>
        </p:nvSpPr>
        <p:spPr>
          <a:xfrm>
            <a:off x="1752600" y="2971800"/>
            <a:ext cx="912630" cy="523220"/>
          </a:xfrm>
          <a:prstGeom prst="rect">
            <a:avLst/>
          </a:prstGeom>
          <a:noFill/>
        </p:spPr>
        <p:txBody>
          <a:bodyPr wrap="none" rtlCol="0">
            <a:spAutoFit/>
          </a:bodyPr>
          <a:lstStyle/>
          <a:p>
            <a:pPr algn="ctr"/>
            <a:r>
              <a:rPr lang="en-US" sz="2800" dirty="0" smtClean="0"/>
              <a:t>1950</a:t>
            </a:r>
            <a:endParaRPr lang="en-US" sz="2800" dirty="0"/>
          </a:p>
        </p:txBody>
      </p:sp>
      <p:cxnSp>
        <p:nvCxnSpPr>
          <p:cNvPr id="9" name="Straight Connector 8"/>
          <p:cNvCxnSpPr/>
          <p:nvPr/>
        </p:nvCxnSpPr>
        <p:spPr>
          <a:xfrm>
            <a:off x="5181600" y="3048000"/>
            <a:ext cx="0" cy="2667000"/>
          </a:xfrm>
          <a:prstGeom prst="line">
            <a:avLst/>
          </a:prstGeom>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4191000" y="2971800"/>
            <a:ext cx="912630" cy="523220"/>
          </a:xfrm>
          <a:prstGeom prst="rect">
            <a:avLst/>
          </a:prstGeom>
          <a:noFill/>
        </p:spPr>
        <p:txBody>
          <a:bodyPr wrap="none" rtlCol="0">
            <a:spAutoFit/>
          </a:bodyPr>
          <a:lstStyle/>
          <a:p>
            <a:pPr algn="ctr"/>
            <a:r>
              <a:rPr lang="en-US" sz="2800" dirty="0" smtClean="0"/>
              <a:t>1990</a:t>
            </a:r>
            <a:endParaRPr lang="en-US" sz="2800" dirty="0"/>
          </a:p>
        </p:txBody>
      </p:sp>
      <p:sp>
        <p:nvSpPr>
          <p:cNvPr id="11" name="TextBox 10"/>
          <p:cNvSpPr txBox="1"/>
          <p:nvPr/>
        </p:nvSpPr>
        <p:spPr>
          <a:xfrm>
            <a:off x="228600" y="3581400"/>
            <a:ext cx="2514600" cy="1815882"/>
          </a:xfrm>
          <a:prstGeom prst="rect">
            <a:avLst/>
          </a:prstGeom>
          <a:noFill/>
        </p:spPr>
        <p:txBody>
          <a:bodyPr wrap="square" rtlCol="0">
            <a:spAutoFit/>
          </a:bodyPr>
          <a:lstStyle/>
          <a:p>
            <a:pPr algn="ctr"/>
            <a:r>
              <a:rPr lang="en-US" sz="2800" dirty="0" smtClean="0"/>
              <a:t>decentralized, unraveling,</a:t>
            </a:r>
          </a:p>
          <a:p>
            <a:pPr algn="ctr"/>
            <a:r>
              <a:rPr lang="en-US" sz="2800" dirty="0"/>
              <a:t>e</a:t>
            </a:r>
            <a:r>
              <a:rPr lang="en-US" sz="2800" dirty="0" smtClean="0"/>
              <a:t>xploding offers inefficiencies</a:t>
            </a:r>
            <a:endParaRPr lang="en-US" sz="2800" dirty="0"/>
          </a:p>
        </p:txBody>
      </p:sp>
      <p:sp>
        <p:nvSpPr>
          <p:cNvPr id="12" name="TextBox 11"/>
          <p:cNvSpPr txBox="1"/>
          <p:nvPr/>
        </p:nvSpPr>
        <p:spPr>
          <a:xfrm>
            <a:off x="2743200" y="3581400"/>
            <a:ext cx="2438400" cy="1815882"/>
          </a:xfrm>
          <a:prstGeom prst="rect">
            <a:avLst/>
          </a:prstGeom>
          <a:noFill/>
        </p:spPr>
        <p:txBody>
          <a:bodyPr wrap="square" rtlCol="0">
            <a:spAutoFit/>
          </a:bodyPr>
          <a:lstStyle/>
          <a:p>
            <a:pPr algn="ctr"/>
            <a:r>
              <a:rPr lang="en-US" sz="2800" dirty="0" smtClean="0"/>
              <a:t>centralized clearinghouse, </a:t>
            </a:r>
            <a:br>
              <a:rPr lang="en-US" sz="2800" dirty="0" smtClean="0"/>
            </a:br>
            <a:r>
              <a:rPr lang="en-US" sz="2800" dirty="0" smtClean="0"/>
              <a:t>95% voluntary participation</a:t>
            </a:r>
            <a:endParaRPr lang="en-US" sz="2800" dirty="0"/>
          </a:p>
        </p:txBody>
      </p:sp>
      <p:sp>
        <p:nvSpPr>
          <p:cNvPr id="13" name="TextBox 12"/>
          <p:cNvSpPr txBox="1"/>
          <p:nvPr/>
        </p:nvSpPr>
        <p:spPr>
          <a:xfrm>
            <a:off x="5181600" y="3581400"/>
            <a:ext cx="3733799" cy="1815882"/>
          </a:xfrm>
          <a:prstGeom prst="rect">
            <a:avLst/>
          </a:prstGeom>
          <a:noFill/>
        </p:spPr>
        <p:txBody>
          <a:bodyPr wrap="square" rtlCol="0">
            <a:spAutoFit/>
          </a:bodyPr>
          <a:lstStyle/>
          <a:p>
            <a:pPr algn="ctr"/>
            <a:r>
              <a:rPr lang="en-US" sz="2800" dirty="0" smtClean="0"/>
              <a:t>dropping participation sparks redesign to accommodate couples, system still in use</a:t>
            </a:r>
            <a:endParaRPr lang="en-US" sz="2800" dirty="0"/>
          </a:p>
        </p:txBody>
      </p:sp>
      <p:sp>
        <p:nvSpPr>
          <p:cNvPr id="16" name="TextBox 15"/>
          <p:cNvSpPr txBox="1"/>
          <p:nvPr/>
        </p:nvSpPr>
        <p:spPr>
          <a:xfrm>
            <a:off x="609600" y="1752600"/>
            <a:ext cx="1718740" cy="769441"/>
          </a:xfrm>
          <a:prstGeom prst="rect">
            <a:avLst/>
          </a:prstGeom>
          <a:noFill/>
        </p:spPr>
        <p:txBody>
          <a:bodyPr wrap="none" rtlCol="0">
            <a:spAutoFit/>
          </a:bodyPr>
          <a:lstStyle/>
          <a:p>
            <a:r>
              <a:rPr lang="en-US" sz="4400" dirty="0" smtClean="0">
                <a:solidFill>
                  <a:schemeClr val="bg2"/>
                </a:solidFill>
              </a:rPr>
              <a:t>Issues</a:t>
            </a:r>
            <a:r>
              <a:rPr lang="en-US" sz="4400" dirty="0" smtClean="0"/>
              <a:t>:</a:t>
            </a:r>
            <a:endParaRPr lang="en-US" sz="4400" dirty="0"/>
          </a:p>
        </p:txBody>
      </p:sp>
    </p:spTree>
    <p:extLst>
      <p:ext uri="{BB962C8B-B14F-4D97-AF65-F5344CB8AC3E}">
        <p14:creationId xmlns:p14="http://schemas.microsoft.com/office/powerpoint/2010/main" val="35517700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entry-level labor markets</a:t>
            </a:r>
            <a:endParaRPr lang="en-US" dirty="0"/>
          </a:p>
        </p:txBody>
      </p:sp>
      <p:sp>
        <p:nvSpPr>
          <p:cNvPr id="10" name="TextBox 9"/>
          <p:cNvSpPr txBox="1"/>
          <p:nvPr/>
        </p:nvSpPr>
        <p:spPr>
          <a:xfrm>
            <a:off x="609600" y="2849940"/>
            <a:ext cx="8077200" cy="1077218"/>
          </a:xfrm>
          <a:prstGeom prst="rect">
            <a:avLst/>
          </a:prstGeom>
          <a:noFill/>
        </p:spPr>
        <p:txBody>
          <a:bodyPr wrap="square" rtlCol="0">
            <a:spAutoFit/>
          </a:bodyPr>
          <a:lstStyle/>
          <a:p>
            <a:r>
              <a:rPr lang="en-US" sz="3200" dirty="0" smtClean="0"/>
              <a:t>NRMP central clearinghouse algorithm corresponds to </a:t>
            </a:r>
            <a:r>
              <a:rPr lang="en-US" sz="3200" dirty="0" smtClean="0">
                <a:solidFill>
                  <a:schemeClr val="accent2"/>
                </a:solidFill>
              </a:rPr>
              <a:t>Gale-Shapley algorithm</a:t>
            </a:r>
            <a:endParaRPr lang="en-US" sz="3200" dirty="0">
              <a:solidFill>
                <a:schemeClr val="accent2"/>
              </a:solidFill>
            </a:endParaRPr>
          </a:p>
        </p:txBody>
      </p:sp>
      <p:sp>
        <p:nvSpPr>
          <p:cNvPr id="11" name="TextBox 10"/>
          <p:cNvSpPr txBox="1"/>
          <p:nvPr/>
        </p:nvSpPr>
        <p:spPr>
          <a:xfrm>
            <a:off x="609600" y="1752600"/>
            <a:ext cx="1937500" cy="769441"/>
          </a:xfrm>
          <a:prstGeom prst="rect">
            <a:avLst/>
          </a:prstGeom>
          <a:noFill/>
        </p:spPr>
        <p:txBody>
          <a:bodyPr wrap="none" rtlCol="0">
            <a:spAutoFit/>
          </a:bodyPr>
          <a:lstStyle/>
          <a:p>
            <a:r>
              <a:rPr lang="en-US" sz="4400" dirty="0" smtClean="0">
                <a:solidFill>
                  <a:schemeClr val="bg2"/>
                </a:solidFill>
              </a:rPr>
              <a:t>Theory</a:t>
            </a:r>
            <a:r>
              <a:rPr lang="en-US" sz="4400" dirty="0" smtClean="0"/>
              <a:t>:</a:t>
            </a:r>
            <a:endParaRPr lang="en-US" sz="4400" dirty="0"/>
          </a:p>
        </p:txBody>
      </p:sp>
    </p:spTree>
    <p:extLst>
      <p:ext uri="{BB962C8B-B14F-4D97-AF65-F5344CB8AC3E}">
        <p14:creationId xmlns:p14="http://schemas.microsoft.com/office/powerpoint/2010/main" val="3578023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p:cNvSpPr txBox="1">
            <a:spLocks/>
          </p:cNvSpPr>
          <p:nvPr/>
        </p:nvSpPr>
        <p:spPr>
          <a:xfrm>
            <a:off x="457200" y="152400"/>
            <a:ext cx="5593080" cy="60960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cap="small" dirty="0" smtClean="0"/>
              <a:t>Course Logistics</a:t>
            </a:r>
            <a:endParaRPr lang="en-US" sz="2800" cap="small" dirty="0"/>
          </a:p>
        </p:txBody>
      </p:sp>
      <p:cxnSp>
        <p:nvCxnSpPr>
          <p:cNvPr id="6" name="Straight Connector 5"/>
          <p:cNvCxnSpPr/>
          <p:nvPr/>
        </p:nvCxnSpPr>
        <p:spPr>
          <a:xfrm>
            <a:off x="563880" y="681273"/>
            <a:ext cx="2255520"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457200" y="1183477"/>
            <a:ext cx="7924800" cy="5262979"/>
          </a:xfrm>
          <a:prstGeom prst="rect">
            <a:avLst/>
          </a:prstGeom>
          <a:noFill/>
        </p:spPr>
        <p:txBody>
          <a:bodyPr wrap="square" rtlCol="0">
            <a:spAutoFit/>
          </a:bodyPr>
          <a:lstStyle/>
          <a:p>
            <a:r>
              <a:rPr lang="en-US" sz="2400" dirty="0" smtClean="0">
                <a:solidFill>
                  <a:schemeClr val="bg2"/>
                </a:solidFill>
              </a:rPr>
              <a:t>Course</a:t>
            </a:r>
            <a:r>
              <a:rPr lang="en-US" sz="2400" dirty="0" smtClean="0"/>
              <a:t>. CS 286r: Topics at the Interface of Computer Science and Economics – Matching and Market Design.</a:t>
            </a:r>
          </a:p>
          <a:p>
            <a:endParaRPr lang="en-US" sz="2400" dirty="0"/>
          </a:p>
          <a:p>
            <a:r>
              <a:rPr lang="en-US" sz="2400" dirty="0" smtClean="0">
                <a:solidFill>
                  <a:schemeClr val="bg2"/>
                </a:solidFill>
              </a:rPr>
              <a:t>Website</a:t>
            </a:r>
            <a:r>
              <a:rPr lang="en-US" sz="2400" dirty="0" smtClean="0"/>
              <a:t>. www.Immorlica.com/marketDesign/Harvard</a:t>
            </a:r>
          </a:p>
          <a:p>
            <a:endParaRPr lang="en-US" sz="2400" dirty="0"/>
          </a:p>
          <a:p>
            <a:r>
              <a:rPr lang="en-US" sz="2400" dirty="0" smtClean="0">
                <a:solidFill>
                  <a:schemeClr val="bg2"/>
                </a:solidFill>
              </a:rPr>
              <a:t>Lectures</a:t>
            </a:r>
            <a:r>
              <a:rPr lang="en-US" sz="2400" dirty="0" smtClean="0"/>
              <a:t>. </a:t>
            </a:r>
            <a:r>
              <a:rPr lang="en-US" sz="2400" smtClean="0"/>
              <a:t>Fridays, 9am</a:t>
            </a:r>
            <a:r>
              <a:rPr lang="en-US" sz="2400" dirty="0" smtClean="0"/>
              <a:t>-noon, MD 221.</a:t>
            </a:r>
          </a:p>
          <a:p>
            <a:r>
              <a:rPr lang="en-US" sz="2400" dirty="0" smtClean="0"/>
              <a:t>Includes a 20 minute coffee break halfway through, </a:t>
            </a:r>
            <a:br>
              <a:rPr lang="en-US" sz="2400" dirty="0" smtClean="0"/>
            </a:br>
            <a:r>
              <a:rPr lang="en-US" sz="2400" dirty="0" smtClean="0"/>
              <a:t>and you’re all invited to join me for lunch afterwards.</a:t>
            </a:r>
          </a:p>
          <a:p>
            <a:endParaRPr lang="en-US" sz="2400" dirty="0"/>
          </a:p>
          <a:p>
            <a:r>
              <a:rPr lang="en-US" sz="2400" dirty="0" smtClean="0">
                <a:solidFill>
                  <a:schemeClr val="bg2"/>
                </a:solidFill>
              </a:rPr>
              <a:t>Teachers</a:t>
            </a:r>
            <a:r>
              <a:rPr lang="en-US" sz="2400" dirty="0" smtClean="0"/>
              <a:t>. Nicole Immorlica, Ran Shorrer, Brendan Lucier, </a:t>
            </a:r>
            <a:br>
              <a:rPr lang="en-US" sz="2400" dirty="0" smtClean="0"/>
            </a:br>
            <a:r>
              <a:rPr lang="en-US" sz="2400" dirty="0" smtClean="0"/>
              <a:t>Scott </a:t>
            </a:r>
            <a:r>
              <a:rPr lang="en-US" sz="2400" dirty="0" err="1" smtClean="0"/>
              <a:t>Kominers</a:t>
            </a:r>
            <a:r>
              <a:rPr lang="en-US" sz="2400" dirty="0" smtClean="0"/>
              <a:t>, and more!</a:t>
            </a:r>
          </a:p>
          <a:p>
            <a:endParaRPr lang="en-US" sz="2400" dirty="0"/>
          </a:p>
          <a:p>
            <a:r>
              <a:rPr lang="en-US" sz="2400" dirty="0" smtClean="0">
                <a:solidFill>
                  <a:schemeClr val="bg2"/>
                </a:solidFill>
              </a:rPr>
              <a:t>Workload</a:t>
            </a:r>
            <a:r>
              <a:rPr lang="en-US" sz="2400" dirty="0" smtClean="0"/>
              <a:t>. Readings/participation (around 20 pages/week), </a:t>
            </a:r>
            <a:br>
              <a:rPr lang="en-US" sz="2400" dirty="0" smtClean="0"/>
            </a:br>
            <a:r>
              <a:rPr lang="en-US" sz="2400" dirty="0" smtClean="0"/>
              <a:t>2 problem sets (around 6 </a:t>
            </a:r>
            <a:r>
              <a:rPr lang="en-US" sz="2400" dirty="0" err="1" smtClean="0"/>
              <a:t>hrs</a:t>
            </a:r>
            <a:r>
              <a:rPr lang="en-US" sz="2400" dirty="0" smtClean="0"/>
              <a:t> each), course project (3 stages).</a:t>
            </a:r>
            <a:endParaRPr lang="en-US" sz="2400" dirty="0"/>
          </a:p>
        </p:txBody>
      </p:sp>
    </p:spTree>
    <p:extLst>
      <p:ext uri="{BB962C8B-B14F-4D97-AF65-F5344CB8AC3E}">
        <p14:creationId xmlns:p14="http://schemas.microsoft.com/office/powerpoint/2010/main" val="1051021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kidney exchange</a:t>
            </a:r>
            <a:endParaRPr lang="en-US" dirty="0"/>
          </a:p>
        </p:txBody>
      </p:sp>
      <p:sp>
        <p:nvSpPr>
          <p:cNvPr id="10" name="TextBox 9"/>
          <p:cNvSpPr txBox="1"/>
          <p:nvPr/>
        </p:nvSpPr>
        <p:spPr>
          <a:xfrm>
            <a:off x="609600" y="2849940"/>
            <a:ext cx="8077200" cy="2554545"/>
          </a:xfrm>
          <a:prstGeom prst="rect">
            <a:avLst/>
          </a:prstGeom>
          <a:noFill/>
        </p:spPr>
        <p:txBody>
          <a:bodyPr wrap="square" rtlCol="0">
            <a:spAutoFit/>
          </a:bodyPr>
          <a:lstStyle/>
          <a:p>
            <a:r>
              <a:rPr lang="en-US" sz="3200" dirty="0"/>
              <a:t>I</a:t>
            </a:r>
            <a:r>
              <a:rPr lang="en-US" sz="3200" dirty="0" smtClean="0"/>
              <a:t>n 2005:</a:t>
            </a:r>
          </a:p>
          <a:p>
            <a:pPr marL="457200" indent="-457200">
              <a:buFont typeface="Arial"/>
              <a:buChar char="•"/>
            </a:pPr>
            <a:r>
              <a:rPr lang="en-US" sz="3200" dirty="0" smtClean="0"/>
              <a:t>75,000 patients waiting for transplants</a:t>
            </a:r>
          </a:p>
          <a:p>
            <a:pPr marL="457200" indent="-457200">
              <a:buFont typeface="Arial"/>
              <a:buChar char="•"/>
            </a:pPr>
            <a:r>
              <a:rPr lang="en-US" sz="3200" dirty="0" smtClean="0"/>
              <a:t>16,370 transplants performed (9,800 from deceased donors, 6,570 from living donors)</a:t>
            </a:r>
          </a:p>
          <a:p>
            <a:pPr marL="457200" indent="-457200">
              <a:buFont typeface="Arial"/>
              <a:buChar char="•"/>
            </a:pPr>
            <a:r>
              <a:rPr lang="en-US" sz="3200" dirty="0" smtClean="0"/>
              <a:t>4,200 patients died while waiting</a:t>
            </a:r>
            <a:endParaRPr lang="en-US" sz="3200" dirty="0"/>
          </a:p>
        </p:txBody>
      </p:sp>
      <p:sp>
        <p:nvSpPr>
          <p:cNvPr id="11" name="TextBox 10"/>
          <p:cNvSpPr txBox="1"/>
          <p:nvPr/>
        </p:nvSpPr>
        <p:spPr>
          <a:xfrm>
            <a:off x="609600" y="1752600"/>
            <a:ext cx="2166453" cy="769441"/>
          </a:xfrm>
          <a:prstGeom prst="rect">
            <a:avLst/>
          </a:prstGeom>
          <a:noFill/>
        </p:spPr>
        <p:txBody>
          <a:bodyPr wrap="none" rtlCol="0">
            <a:spAutoFit/>
          </a:bodyPr>
          <a:lstStyle/>
          <a:p>
            <a:r>
              <a:rPr lang="en-US" sz="4400" dirty="0" smtClean="0">
                <a:solidFill>
                  <a:schemeClr val="bg2"/>
                </a:solidFill>
              </a:rPr>
              <a:t>Practice</a:t>
            </a:r>
            <a:r>
              <a:rPr lang="en-US" sz="4400" dirty="0" smtClean="0"/>
              <a:t>:</a:t>
            </a:r>
            <a:endParaRPr lang="en-US" sz="4400" dirty="0"/>
          </a:p>
        </p:txBody>
      </p:sp>
    </p:spTree>
    <p:extLst>
      <p:ext uri="{BB962C8B-B14F-4D97-AF65-F5344CB8AC3E}">
        <p14:creationId xmlns:p14="http://schemas.microsoft.com/office/powerpoint/2010/main" val="16737753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kidney exchange</a:t>
            </a:r>
            <a:endParaRPr lang="en-US" dirty="0"/>
          </a:p>
        </p:txBody>
      </p:sp>
      <p:sp>
        <p:nvSpPr>
          <p:cNvPr id="10" name="TextBox 9"/>
          <p:cNvSpPr txBox="1"/>
          <p:nvPr/>
        </p:nvSpPr>
        <p:spPr>
          <a:xfrm>
            <a:off x="609600" y="2849940"/>
            <a:ext cx="8077200" cy="3046988"/>
          </a:xfrm>
          <a:prstGeom prst="rect">
            <a:avLst/>
          </a:prstGeom>
          <a:noFill/>
        </p:spPr>
        <p:txBody>
          <a:bodyPr wrap="square" rtlCol="0">
            <a:spAutoFit/>
          </a:bodyPr>
          <a:lstStyle/>
          <a:p>
            <a:r>
              <a:rPr lang="en-US" sz="3200" dirty="0" smtClean="0"/>
              <a:t>Source and allocation of kidneys:</a:t>
            </a:r>
          </a:p>
          <a:p>
            <a:pPr marL="457200" indent="-457200">
              <a:buFont typeface="Arial"/>
              <a:buChar char="•"/>
            </a:pPr>
            <a:r>
              <a:rPr lang="en-US" sz="3200" dirty="0" smtClean="0"/>
              <a:t>cadaver kidneys: centralized matching mechanism based on priority queue</a:t>
            </a:r>
          </a:p>
          <a:p>
            <a:pPr marL="457200" indent="-457200">
              <a:buFont typeface="Arial"/>
              <a:buChar char="•"/>
            </a:pPr>
            <a:r>
              <a:rPr lang="en-US" sz="3200" dirty="0" smtClean="0"/>
              <a:t>living donors: patient must identify donor, needs to be compatible</a:t>
            </a:r>
          </a:p>
          <a:p>
            <a:pPr marL="457200" indent="-457200">
              <a:buFont typeface="Arial"/>
              <a:buChar char="•"/>
            </a:pPr>
            <a:r>
              <a:rPr lang="en-US" sz="3200" dirty="0" smtClean="0"/>
              <a:t>other: angel donors, black market sales</a:t>
            </a:r>
            <a:endParaRPr lang="en-US" sz="3200" dirty="0"/>
          </a:p>
        </p:txBody>
      </p:sp>
      <p:sp>
        <p:nvSpPr>
          <p:cNvPr id="11" name="TextBox 10"/>
          <p:cNvSpPr txBox="1"/>
          <p:nvPr/>
        </p:nvSpPr>
        <p:spPr>
          <a:xfrm>
            <a:off x="609600" y="1752600"/>
            <a:ext cx="1718740" cy="769441"/>
          </a:xfrm>
          <a:prstGeom prst="rect">
            <a:avLst/>
          </a:prstGeom>
          <a:noFill/>
        </p:spPr>
        <p:txBody>
          <a:bodyPr wrap="none" rtlCol="0">
            <a:spAutoFit/>
          </a:bodyPr>
          <a:lstStyle/>
          <a:p>
            <a:r>
              <a:rPr lang="en-US" sz="4400" dirty="0" smtClean="0">
                <a:solidFill>
                  <a:schemeClr val="bg2"/>
                </a:solidFill>
              </a:rPr>
              <a:t>Issues</a:t>
            </a:r>
            <a:r>
              <a:rPr lang="en-US" sz="4400" dirty="0" smtClean="0"/>
              <a:t>:</a:t>
            </a:r>
            <a:endParaRPr lang="en-US" sz="4400" dirty="0"/>
          </a:p>
        </p:txBody>
      </p:sp>
    </p:spTree>
    <p:extLst>
      <p:ext uri="{BB962C8B-B14F-4D97-AF65-F5344CB8AC3E}">
        <p14:creationId xmlns:p14="http://schemas.microsoft.com/office/powerpoint/2010/main" val="331285605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kidney exchange</a:t>
            </a:r>
            <a:endParaRPr lang="en-US" dirty="0"/>
          </a:p>
        </p:txBody>
      </p:sp>
      <p:sp>
        <p:nvSpPr>
          <p:cNvPr id="10" name="TextBox 9"/>
          <p:cNvSpPr txBox="1"/>
          <p:nvPr/>
        </p:nvSpPr>
        <p:spPr>
          <a:xfrm>
            <a:off x="609600" y="2849940"/>
            <a:ext cx="8077200" cy="584776"/>
          </a:xfrm>
          <a:prstGeom prst="rect">
            <a:avLst/>
          </a:prstGeom>
          <a:noFill/>
        </p:spPr>
        <p:txBody>
          <a:bodyPr wrap="square" rtlCol="0">
            <a:spAutoFit/>
          </a:bodyPr>
          <a:lstStyle/>
          <a:p>
            <a:r>
              <a:rPr lang="en-US" sz="3200" dirty="0" smtClean="0"/>
              <a:t>living donor exchanges:</a:t>
            </a:r>
          </a:p>
        </p:txBody>
      </p:sp>
      <p:sp>
        <p:nvSpPr>
          <p:cNvPr id="11" name="TextBox 10"/>
          <p:cNvSpPr txBox="1"/>
          <p:nvPr/>
        </p:nvSpPr>
        <p:spPr>
          <a:xfrm>
            <a:off x="609600" y="1752600"/>
            <a:ext cx="1937500" cy="769441"/>
          </a:xfrm>
          <a:prstGeom prst="rect">
            <a:avLst/>
          </a:prstGeom>
          <a:noFill/>
        </p:spPr>
        <p:txBody>
          <a:bodyPr wrap="none" rtlCol="0">
            <a:spAutoFit/>
          </a:bodyPr>
          <a:lstStyle/>
          <a:p>
            <a:r>
              <a:rPr lang="en-US" sz="4400" dirty="0" smtClean="0">
                <a:solidFill>
                  <a:schemeClr val="bg2"/>
                </a:solidFill>
              </a:rPr>
              <a:t>Theory</a:t>
            </a:r>
            <a:r>
              <a:rPr lang="en-US" sz="4400" dirty="0" smtClean="0"/>
              <a:t>:</a:t>
            </a:r>
            <a:endParaRPr lang="en-US" sz="4400" dirty="0"/>
          </a:p>
        </p:txBody>
      </p:sp>
      <p:sp>
        <p:nvSpPr>
          <p:cNvPr id="5" name="Oval 4"/>
          <p:cNvSpPr/>
          <p:nvPr/>
        </p:nvSpPr>
        <p:spPr>
          <a:xfrm>
            <a:off x="3962400" y="38862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4572000" y="38862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6"/>
          <p:cNvSpPr txBox="1"/>
          <p:nvPr/>
        </p:nvSpPr>
        <p:spPr>
          <a:xfrm>
            <a:off x="2133600" y="3657600"/>
            <a:ext cx="1683474" cy="584776"/>
          </a:xfrm>
          <a:prstGeom prst="rect">
            <a:avLst/>
          </a:prstGeom>
          <a:noFill/>
        </p:spPr>
        <p:txBody>
          <a:bodyPr wrap="none" rtlCol="0">
            <a:spAutoFit/>
          </a:bodyPr>
          <a:lstStyle/>
          <a:p>
            <a:r>
              <a:rPr lang="en-US" sz="3200" dirty="0" smtClean="0"/>
              <a:t>patient 1</a:t>
            </a:r>
            <a:endParaRPr lang="en-US" sz="3200" dirty="0"/>
          </a:p>
        </p:txBody>
      </p:sp>
      <p:sp>
        <p:nvSpPr>
          <p:cNvPr id="8" name="TextBox 7"/>
          <p:cNvSpPr txBox="1"/>
          <p:nvPr/>
        </p:nvSpPr>
        <p:spPr>
          <a:xfrm>
            <a:off x="4908284" y="3657600"/>
            <a:ext cx="1492516" cy="584776"/>
          </a:xfrm>
          <a:prstGeom prst="rect">
            <a:avLst/>
          </a:prstGeom>
          <a:noFill/>
        </p:spPr>
        <p:txBody>
          <a:bodyPr wrap="none" rtlCol="0">
            <a:spAutoFit/>
          </a:bodyPr>
          <a:lstStyle/>
          <a:p>
            <a:r>
              <a:rPr lang="en-US" sz="3200" dirty="0" smtClean="0"/>
              <a:t>donor 1</a:t>
            </a:r>
            <a:endParaRPr lang="en-US" sz="3200" dirty="0"/>
          </a:p>
        </p:txBody>
      </p:sp>
      <p:sp>
        <p:nvSpPr>
          <p:cNvPr id="9" name="Oval 8"/>
          <p:cNvSpPr/>
          <p:nvPr/>
        </p:nvSpPr>
        <p:spPr>
          <a:xfrm>
            <a:off x="3962400" y="54102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4572000" y="5410200"/>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p:cNvSpPr txBox="1"/>
          <p:nvPr/>
        </p:nvSpPr>
        <p:spPr>
          <a:xfrm>
            <a:off x="2133600" y="5181600"/>
            <a:ext cx="1683474" cy="584776"/>
          </a:xfrm>
          <a:prstGeom prst="rect">
            <a:avLst/>
          </a:prstGeom>
          <a:noFill/>
        </p:spPr>
        <p:txBody>
          <a:bodyPr wrap="none" rtlCol="0">
            <a:spAutoFit/>
          </a:bodyPr>
          <a:lstStyle/>
          <a:p>
            <a:r>
              <a:rPr lang="en-US" sz="3200" dirty="0" smtClean="0"/>
              <a:t>patient 2</a:t>
            </a:r>
            <a:endParaRPr lang="en-US" sz="3200" dirty="0"/>
          </a:p>
        </p:txBody>
      </p:sp>
      <p:sp>
        <p:nvSpPr>
          <p:cNvPr id="14" name="TextBox 13"/>
          <p:cNvSpPr txBox="1"/>
          <p:nvPr/>
        </p:nvSpPr>
        <p:spPr>
          <a:xfrm>
            <a:off x="4908284" y="5181600"/>
            <a:ext cx="1492516" cy="584776"/>
          </a:xfrm>
          <a:prstGeom prst="rect">
            <a:avLst/>
          </a:prstGeom>
          <a:noFill/>
        </p:spPr>
        <p:txBody>
          <a:bodyPr wrap="none" rtlCol="0">
            <a:spAutoFit/>
          </a:bodyPr>
          <a:lstStyle/>
          <a:p>
            <a:r>
              <a:rPr lang="en-US" sz="3200" dirty="0" smtClean="0"/>
              <a:t>donor 2</a:t>
            </a:r>
            <a:endParaRPr lang="en-US" sz="3200" dirty="0"/>
          </a:p>
        </p:txBody>
      </p:sp>
      <p:cxnSp>
        <p:nvCxnSpPr>
          <p:cNvPr id="15" name="Straight Connector 14"/>
          <p:cNvCxnSpPr>
            <a:stCxn id="9" idx="0"/>
            <a:endCxn id="6" idx="4"/>
          </p:cNvCxnSpPr>
          <p:nvPr/>
        </p:nvCxnSpPr>
        <p:spPr>
          <a:xfrm flipV="1">
            <a:off x="4076700" y="4114800"/>
            <a:ext cx="609600" cy="1295400"/>
          </a:xfrm>
          <a:prstGeom prst="line">
            <a:avLst/>
          </a:prstGeom>
          <a:ln w="38100" cmpd="sng">
            <a:solidFill>
              <a:schemeClr val="accent1"/>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12" idx="0"/>
            <a:endCxn id="5" idx="4"/>
          </p:cNvCxnSpPr>
          <p:nvPr/>
        </p:nvCxnSpPr>
        <p:spPr>
          <a:xfrm flipH="1" flipV="1">
            <a:off x="4076700" y="4114800"/>
            <a:ext cx="609600" cy="1295400"/>
          </a:xfrm>
          <a:prstGeom prst="line">
            <a:avLst/>
          </a:prstGeom>
          <a:ln w="38100" cmpd="sng">
            <a:solidFill>
              <a:schemeClr val="accent1"/>
            </a:solidFill>
            <a:headEnd type="none"/>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5453247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kidney exchange</a:t>
            </a:r>
            <a:endParaRPr lang="en-US" dirty="0"/>
          </a:p>
        </p:txBody>
      </p:sp>
      <p:sp>
        <p:nvSpPr>
          <p:cNvPr id="10" name="TextBox 9"/>
          <p:cNvSpPr txBox="1"/>
          <p:nvPr/>
        </p:nvSpPr>
        <p:spPr>
          <a:xfrm>
            <a:off x="609600" y="2849940"/>
            <a:ext cx="8077200" cy="2062103"/>
          </a:xfrm>
          <a:prstGeom prst="rect">
            <a:avLst/>
          </a:prstGeom>
          <a:noFill/>
        </p:spPr>
        <p:txBody>
          <a:bodyPr wrap="square" rtlCol="0">
            <a:spAutoFit/>
          </a:bodyPr>
          <a:lstStyle/>
          <a:p>
            <a:r>
              <a:rPr lang="en-US" sz="3200" dirty="0" smtClean="0"/>
              <a:t>living donor exchanges:</a:t>
            </a:r>
          </a:p>
          <a:p>
            <a:r>
              <a:rPr lang="en-US" sz="3200" dirty="0" smtClean="0"/>
              <a:t>adopted mechanism uses </a:t>
            </a:r>
            <a:r>
              <a:rPr lang="en-US" sz="3200" dirty="0" smtClean="0">
                <a:solidFill>
                  <a:schemeClr val="accent2"/>
                </a:solidFill>
              </a:rPr>
              <a:t>top-trading cycles</a:t>
            </a:r>
            <a:r>
              <a:rPr lang="en-US" sz="3200" dirty="0" smtClean="0"/>
              <a:t>, theory of maximum matching, results in improved welfare (many more transplants)</a:t>
            </a:r>
          </a:p>
        </p:txBody>
      </p:sp>
      <p:sp>
        <p:nvSpPr>
          <p:cNvPr id="11" name="TextBox 10"/>
          <p:cNvSpPr txBox="1"/>
          <p:nvPr/>
        </p:nvSpPr>
        <p:spPr>
          <a:xfrm>
            <a:off x="609600" y="1752600"/>
            <a:ext cx="1937500" cy="769441"/>
          </a:xfrm>
          <a:prstGeom prst="rect">
            <a:avLst/>
          </a:prstGeom>
          <a:noFill/>
        </p:spPr>
        <p:txBody>
          <a:bodyPr wrap="none" rtlCol="0">
            <a:spAutoFit/>
          </a:bodyPr>
          <a:lstStyle/>
          <a:p>
            <a:r>
              <a:rPr lang="en-US" sz="4400" dirty="0" smtClean="0">
                <a:solidFill>
                  <a:schemeClr val="bg2"/>
                </a:solidFill>
              </a:rPr>
              <a:t>Theory</a:t>
            </a:r>
            <a:r>
              <a:rPr lang="en-US" sz="4400" dirty="0" smtClean="0"/>
              <a:t>:</a:t>
            </a:r>
            <a:endParaRPr lang="en-US" sz="4400" dirty="0"/>
          </a:p>
        </p:txBody>
      </p:sp>
    </p:spTree>
    <p:extLst>
      <p:ext uri="{BB962C8B-B14F-4D97-AF65-F5344CB8AC3E}">
        <p14:creationId xmlns:p14="http://schemas.microsoft.com/office/powerpoint/2010/main" val="315241198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838200"/>
            <a:ext cx="1822550" cy="830997"/>
          </a:xfrm>
          <a:prstGeom prst="rect">
            <a:avLst/>
          </a:prstGeom>
          <a:noFill/>
        </p:spPr>
        <p:txBody>
          <a:bodyPr wrap="none" rtlCol="0">
            <a:spAutoFit/>
          </a:bodyPr>
          <a:lstStyle/>
          <a:p>
            <a:r>
              <a:rPr lang="en-US" sz="4800" dirty="0">
                <a:solidFill>
                  <a:schemeClr val="bg2"/>
                </a:solidFill>
              </a:rPr>
              <a:t>Part </a:t>
            </a:r>
            <a:r>
              <a:rPr lang="en-US" sz="4800" dirty="0" smtClean="0">
                <a:solidFill>
                  <a:schemeClr val="bg2"/>
                </a:solidFill>
              </a:rPr>
              <a:t>2</a:t>
            </a:r>
            <a:r>
              <a:rPr lang="en-US" sz="4800" dirty="0" smtClean="0"/>
              <a:t>:</a:t>
            </a:r>
            <a:endParaRPr lang="en-US" sz="4800" dirty="0"/>
          </a:p>
        </p:txBody>
      </p:sp>
      <p:sp>
        <p:nvSpPr>
          <p:cNvPr id="6" name="TextBox 5"/>
          <p:cNvSpPr txBox="1"/>
          <p:nvPr/>
        </p:nvSpPr>
        <p:spPr>
          <a:xfrm>
            <a:off x="1066800" y="1905000"/>
            <a:ext cx="3787768" cy="646331"/>
          </a:xfrm>
          <a:prstGeom prst="rect">
            <a:avLst/>
          </a:prstGeom>
          <a:noFill/>
        </p:spPr>
        <p:txBody>
          <a:bodyPr wrap="none" rtlCol="0">
            <a:spAutoFit/>
          </a:bodyPr>
          <a:lstStyle/>
          <a:p>
            <a:r>
              <a:rPr lang="en-US" sz="3600" dirty="0" smtClean="0"/>
              <a:t>Bipartite Matching.</a:t>
            </a:r>
            <a:endParaRPr lang="en-US" sz="3600" dirty="0"/>
          </a:p>
        </p:txBody>
      </p:sp>
    </p:spTree>
    <p:extLst>
      <p:ext uri="{BB962C8B-B14F-4D97-AF65-F5344CB8AC3E}">
        <p14:creationId xmlns:p14="http://schemas.microsoft.com/office/powerpoint/2010/main" val="31200960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sp>
        <p:nvSpPr>
          <p:cNvPr id="5" name="Oval 4"/>
          <p:cNvSpPr/>
          <p:nvPr/>
        </p:nvSpPr>
        <p:spPr>
          <a:xfrm>
            <a:off x="3217417" y="1924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579173" y="2610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11" idx="6"/>
            <a:endCxn id="46" idx="2"/>
          </p:cNvCxnSpPr>
          <p:nvPr/>
        </p:nvCxnSpPr>
        <p:spPr>
          <a:xfrm>
            <a:off x="3446017" y="4324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947509" y="1371600"/>
            <a:ext cx="768415" cy="461665"/>
          </a:xfrm>
          <a:prstGeom prst="rect">
            <a:avLst/>
          </a:prstGeom>
          <a:noFill/>
        </p:spPr>
        <p:txBody>
          <a:bodyPr wrap="none" rtlCol="0">
            <a:spAutoFit/>
          </a:bodyPr>
          <a:lstStyle/>
          <a:p>
            <a:r>
              <a:rPr lang="en-US" sz="2400" dirty="0" smtClean="0"/>
              <a:t>Boys</a:t>
            </a:r>
            <a:endParaRPr lang="en-US" sz="2400" dirty="0"/>
          </a:p>
        </p:txBody>
      </p:sp>
      <p:sp>
        <p:nvSpPr>
          <p:cNvPr id="76" name="TextBox 75"/>
          <p:cNvSpPr txBox="1"/>
          <p:nvPr/>
        </p:nvSpPr>
        <p:spPr>
          <a:xfrm>
            <a:off x="5319813" y="1371600"/>
            <a:ext cx="747320" cy="461665"/>
          </a:xfrm>
          <a:prstGeom prst="rect">
            <a:avLst/>
          </a:prstGeom>
          <a:noFill/>
        </p:spPr>
        <p:txBody>
          <a:bodyPr wrap="none" rtlCol="0">
            <a:spAutoFit/>
          </a:bodyPr>
          <a:lstStyle/>
          <a:p>
            <a:r>
              <a:rPr lang="en-US" sz="2400" dirty="0" smtClean="0"/>
              <a:t>Girls</a:t>
            </a:r>
            <a:endParaRPr lang="en-US" sz="2400" dirty="0"/>
          </a:p>
        </p:txBody>
      </p:sp>
      <p:cxnSp>
        <p:nvCxnSpPr>
          <p:cNvPr id="19" name="Straight Connector 18"/>
          <p:cNvCxnSpPr>
            <a:stCxn id="5" idx="6"/>
            <a:endCxn id="13" idx="2"/>
          </p:cNvCxnSpPr>
          <p:nvPr/>
        </p:nvCxnSpPr>
        <p:spPr>
          <a:xfrm>
            <a:off x="3446017" y="2038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2" idx="6"/>
            <a:endCxn id="46" idx="2"/>
          </p:cNvCxnSpPr>
          <p:nvPr/>
        </p:nvCxnSpPr>
        <p:spPr>
          <a:xfrm flipV="1">
            <a:off x="3446017" y="45534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104704" y="5257800"/>
            <a:ext cx="6934591" cy="1200329"/>
          </a:xfrm>
          <a:prstGeom prst="rect">
            <a:avLst/>
          </a:prstGeom>
          <a:noFill/>
        </p:spPr>
        <p:txBody>
          <a:bodyPr wrap="none" rtlCol="0">
            <a:spAutoFit/>
          </a:bodyPr>
          <a:lstStyle/>
          <a:p>
            <a:r>
              <a:rPr lang="en-US" sz="2400" dirty="0" smtClean="0">
                <a:solidFill>
                  <a:schemeClr val="bg2"/>
                </a:solidFill>
              </a:rPr>
              <a:t>Questions</a:t>
            </a:r>
            <a:r>
              <a:rPr lang="en-US" sz="2400" dirty="0" smtClean="0"/>
              <a:t>. </a:t>
            </a:r>
          </a:p>
          <a:p>
            <a:r>
              <a:rPr lang="en-US" sz="2400" dirty="0" smtClean="0"/>
              <a:t>1) What’s the most # of agents we can accommodate?</a:t>
            </a:r>
          </a:p>
          <a:p>
            <a:r>
              <a:rPr lang="en-US" sz="2400" dirty="0" smtClean="0"/>
              <a:t>2) How </a:t>
            </a:r>
            <a:r>
              <a:rPr lang="en-US" sz="2400" dirty="0"/>
              <a:t>can we find this allocation</a:t>
            </a:r>
            <a:r>
              <a:rPr lang="en-US" sz="2400" dirty="0" smtClean="0"/>
              <a:t>?</a:t>
            </a:r>
            <a:endParaRPr lang="en-US" sz="2400" dirty="0"/>
          </a:p>
        </p:txBody>
      </p:sp>
    </p:spTree>
    <p:extLst>
      <p:ext uri="{BB962C8B-B14F-4D97-AF65-F5344CB8AC3E}">
        <p14:creationId xmlns:p14="http://schemas.microsoft.com/office/powerpoint/2010/main" val="243000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7" presetClass="emph" presetSubtype="2" fill="hold" nodeType="clickEffect">
                                  <p:stCondLst>
                                    <p:cond delay="0"/>
                                  </p:stCondLst>
                                  <p:childTnLst>
                                    <p:animClr clrSpc="rgb" dir="cw">
                                      <p:cBhvr>
                                        <p:cTn id="40" dur="500" fill="hold"/>
                                        <p:tgtEl>
                                          <p:spTgt spid="19"/>
                                        </p:tgtEl>
                                        <p:attrNameLst>
                                          <p:attrName>stroke.color</p:attrName>
                                        </p:attrNameLst>
                                      </p:cBhvr>
                                      <p:to>
                                        <a:srgbClr val="FF3300"/>
                                      </p:to>
                                    </p:animClr>
                                    <p:set>
                                      <p:cBhvr>
                                        <p:cTn id="41" dur="500" fill="hold"/>
                                        <p:tgtEl>
                                          <p:spTgt spid="19"/>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500" fill="hold"/>
                                        <p:tgtEl>
                                          <p:spTgt spid="22"/>
                                        </p:tgtEl>
                                        <p:attrNameLst>
                                          <p:attrName>stroke.color</p:attrName>
                                        </p:attrNameLst>
                                      </p:cBhvr>
                                      <p:to>
                                        <a:srgbClr val="FF3300"/>
                                      </p:to>
                                    </p:animClr>
                                    <p:set>
                                      <p:cBhvr>
                                        <p:cTn id="44" dur="500" fill="hold"/>
                                        <p:tgtEl>
                                          <p:spTgt spid="22"/>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500" fill="hold"/>
                                        <p:tgtEl>
                                          <p:spTgt spid="50"/>
                                        </p:tgtEl>
                                        <p:attrNameLst>
                                          <p:attrName>stroke.color</p:attrName>
                                        </p:attrNameLst>
                                      </p:cBhvr>
                                      <p:to>
                                        <a:srgbClr val="FF3300"/>
                                      </p:to>
                                    </p:animClr>
                                    <p:set>
                                      <p:cBhvr>
                                        <p:cTn id="47" dur="500" fill="hold"/>
                                        <p:tgtEl>
                                          <p:spTgt spid="50"/>
                                        </p:tgtEl>
                                        <p:attrNameLst>
                                          <p:attrName>stroke.on</p:attrName>
                                        </p:attrNameLst>
                                      </p:cBhvr>
                                      <p:to>
                                        <p:strVal val="true"/>
                                      </p:to>
                                    </p:set>
                                  </p:childTnLst>
                                </p:cTn>
                              </p:par>
                              <p:par>
                                <p:cTn id="48" presetID="7" presetClass="emph" presetSubtype="2" fill="hold" nodeType="withEffect">
                                  <p:stCondLst>
                                    <p:cond delay="0"/>
                                  </p:stCondLst>
                                  <p:childTnLst>
                                    <p:animClr clrSpc="rgb" dir="cw">
                                      <p:cBhvr>
                                        <p:cTn id="49" dur="500" fill="hold"/>
                                        <p:tgtEl>
                                          <p:spTgt spid="53"/>
                                        </p:tgtEl>
                                        <p:attrNameLst>
                                          <p:attrName>stroke.color</p:attrName>
                                        </p:attrNameLst>
                                      </p:cBhvr>
                                      <p:to>
                                        <a:srgbClr val="FF3300"/>
                                      </p:to>
                                    </p:animClr>
                                    <p:set>
                                      <p:cBhvr>
                                        <p:cTn id="50" dur="500" fill="hold"/>
                                        <p:tgtEl>
                                          <p:spTgt spid="53"/>
                                        </p:tgtEl>
                                        <p:attrNameLst>
                                          <p:attrName>stroke.on</p:attrName>
                                        </p:attrNameLst>
                                      </p:cBhvr>
                                      <p:to>
                                        <p:strVal val="true"/>
                                      </p:to>
                                    </p:set>
                                  </p:childTnLst>
                                </p:cTn>
                              </p:par>
                              <p:par>
                                <p:cTn id="51" presetID="7" presetClass="emph" presetSubtype="2" fill="hold" nodeType="withEffect">
                                  <p:stCondLst>
                                    <p:cond delay="0"/>
                                  </p:stCondLst>
                                  <p:childTnLst>
                                    <p:animClr clrSpc="rgb" dir="cw">
                                      <p:cBhvr>
                                        <p:cTn id="52" dur="500" fill="hold"/>
                                        <p:tgtEl>
                                          <p:spTgt spid="56"/>
                                        </p:tgtEl>
                                        <p:attrNameLst>
                                          <p:attrName>stroke.color</p:attrName>
                                        </p:attrNameLst>
                                      </p:cBhvr>
                                      <p:to>
                                        <a:srgbClr val="FF3300"/>
                                      </p:to>
                                    </p:animClr>
                                    <p:set>
                                      <p:cBhvr>
                                        <p:cTn id="53" dur="500" fill="hold"/>
                                        <p:tgtEl>
                                          <p:spTgt spid="56"/>
                                        </p:tgtEl>
                                        <p:attrNameLst>
                                          <p:attrName>stroke.on</p:attrName>
                                        </p:attrNameLst>
                                      </p:cBhvr>
                                      <p:to>
                                        <p:strVal val="true"/>
                                      </p:to>
                                    </p:set>
                                  </p:childTnLst>
                                </p:cTn>
                              </p:par>
                              <p:par>
                                <p:cTn id="54" presetID="7" presetClass="emph" presetSubtype="2" fill="hold" nodeType="withEffect">
                                  <p:stCondLst>
                                    <p:cond delay="0"/>
                                  </p:stCondLst>
                                  <p:childTnLst>
                                    <p:animClr clrSpc="rgb" dir="cw">
                                      <p:cBhvr>
                                        <p:cTn id="55" dur="500" fill="hold"/>
                                        <p:tgtEl>
                                          <p:spTgt spid="24"/>
                                        </p:tgtEl>
                                        <p:attrNameLst>
                                          <p:attrName>stroke.color</p:attrName>
                                        </p:attrNameLst>
                                      </p:cBhvr>
                                      <p:to>
                                        <a:srgbClr val="FF3300"/>
                                      </p:to>
                                    </p:animClr>
                                    <p:set>
                                      <p:cBhvr>
                                        <p:cTn id="56" dur="500" fill="hold"/>
                                        <p:tgtEl>
                                          <p:spTgt spid="24"/>
                                        </p:tgtEl>
                                        <p:attrNameLst>
                                          <p:attrName>stroke.on</p:attrName>
                                        </p:attrNameLst>
                                      </p:cBhvr>
                                      <p:to>
                                        <p:strVal val="true"/>
                                      </p:to>
                                    </p:set>
                                  </p:childTnLst>
                                </p:cTn>
                              </p:par>
                              <p:par>
                                <p:cTn id="57" presetID="7" presetClass="emph" presetSubtype="2" fill="hold" nodeType="withEffect">
                                  <p:stCondLst>
                                    <p:cond delay="0"/>
                                  </p:stCondLst>
                                  <p:childTnLst>
                                    <p:animClr clrSpc="rgb" dir="cw">
                                      <p:cBhvr>
                                        <p:cTn id="58" dur="500" fill="hold"/>
                                        <p:tgtEl>
                                          <p:spTgt spid="20"/>
                                        </p:tgtEl>
                                        <p:attrNameLst>
                                          <p:attrName>stroke.color</p:attrName>
                                        </p:attrNameLst>
                                      </p:cBhvr>
                                      <p:to>
                                        <a:srgbClr val="D8D8D8"/>
                                      </p:to>
                                    </p:animClr>
                                    <p:set>
                                      <p:cBhvr>
                                        <p:cTn id="59" dur="500" fill="hold"/>
                                        <p:tgtEl>
                                          <p:spTgt spid="20"/>
                                        </p:tgtEl>
                                        <p:attrNameLst>
                                          <p:attrName>stroke.on</p:attrName>
                                        </p:attrNameLst>
                                      </p:cBhvr>
                                      <p:to>
                                        <p:strVal val="true"/>
                                      </p:to>
                                    </p:set>
                                  </p:childTnLst>
                                </p:cTn>
                              </p:par>
                              <p:par>
                                <p:cTn id="60" presetID="7" presetClass="emph" presetSubtype="2" fill="hold" nodeType="withEffect">
                                  <p:stCondLst>
                                    <p:cond delay="0"/>
                                  </p:stCondLst>
                                  <p:childTnLst>
                                    <p:animClr clrSpc="rgb" dir="cw">
                                      <p:cBhvr>
                                        <p:cTn id="61" dur="500" fill="hold"/>
                                        <p:tgtEl>
                                          <p:spTgt spid="21"/>
                                        </p:tgtEl>
                                        <p:attrNameLst>
                                          <p:attrName>stroke.color</p:attrName>
                                        </p:attrNameLst>
                                      </p:cBhvr>
                                      <p:to>
                                        <a:srgbClr val="D8D8D8"/>
                                      </p:to>
                                    </p:animClr>
                                    <p:set>
                                      <p:cBhvr>
                                        <p:cTn id="62" dur="500" fill="hold"/>
                                        <p:tgtEl>
                                          <p:spTgt spid="21"/>
                                        </p:tgtEl>
                                        <p:attrNameLst>
                                          <p:attrName>stroke.on</p:attrName>
                                        </p:attrNameLst>
                                      </p:cBhvr>
                                      <p:to>
                                        <p:strVal val="true"/>
                                      </p:to>
                                    </p:set>
                                  </p:childTnLst>
                                </p:cTn>
                              </p:par>
                              <p:par>
                                <p:cTn id="63" presetID="7" presetClass="emph" presetSubtype="2" fill="hold" nodeType="withEffect">
                                  <p:stCondLst>
                                    <p:cond delay="0"/>
                                  </p:stCondLst>
                                  <p:childTnLst>
                                    <p:animClr clrSpc="rgb" dir="cw">
                                      <p:cBhvr>
                                        <p:cTn id="64" dur="500" fill="hold"/>
                                        <p:tgtEl>
                                          <p:spTgt spid="23"/>
                                        </p:tgtEl>
                                        <p:attrNameLst>
                                          <p:attrName>stroke.color</p:attrName>
                                        </p:attrNameLst>
                                      </p:cBhvr>
                                      <p:to>
                                        <a:srgbClr val="D8D8D8"/>
                                      </p:to>
                                    </p:animClr>
                                    <p:set>
                                      <p:cBhvr>
                                        <p:cTn id="65" dur="500" fill="hold"/>
                                        <p:tgtEl>
                                          <p:spTgt spid="23"/>
                                        </p:tgtEl>
                                        <p:attrNameLst>
                                          <p:attrName>stroke.on</p:attrName>
                                        </p:attrNameLst>
                                      </p:cBhvr>
                                      <p:to>
                                        <p:strVal val="true"/>
                                      </p:to>
                                    </p:set>
                                  </p:childTnLst>
                                </p:cTn>
                              </p:par>
                              <p:par>
                                <p:cTn id="66" presetID="7" presetClass="emph" presetSubtype="2" fill="hold" nodeType="withEffect">
                                  <p:stCondLst>
                                    <p:cond delay="0"/>
                                  </p:stCondLst>
                                  <p:childTnLst>
                                    <p:animClr clrSpc="rgb" dir="cw">
                                      <p:cBhvr>
                                        <p:cTn id="67" dur="500" fill="hold"/>
                                        <p:tgtEl>
                                          <p:spTgt spid="47"/>
                                        </p:tgtEl>
                                        <p:attrNameLst>
                                          <p:attrName>stroke.color</p:attrName>
                                        </p:attrNameLst>
                                      </p:cBhvr>
                                      <p:to>
                                        <a:srgbClr val="D8D8D8"/>
                                      </p:to>
                                    </p:animClr>
                                    <p:set>
                                      <p:cBhvr>
                                        <p:cTn id="68" dur="500" fill="hold"/>
                                        <p:tgtEl>
                                          <p:spTgt spid="47"/>
                                        </p:tgtEl>
                                        <p:attrNameLst>
                                          <p:attrName>stroke.on</p:attrName>
                                        </p:attrNameLst>
                                      </p:cBhvr>
                                      <p:to>
                                        <p:strVal val="true"/>
                                      </p:to>
                                    </p:set>
                                  </p:childTnLst>
                                </p:cTn>
                              </p:par>
                              <p:par>
                                <p:cTn id="69" presetID="7" presetClass="emph" presetSubtype="2" fill="hold" nodeType="withEffect">
                                  <p:stCondLst>
                                    <p:cond delay="0"/>
                                  </p:stCondLst>
                                  <p:childTnLst>
                                    <p:animClr clrSpc="rgb" dir="cw">
                                      <p:cBhvr>
                                        <p:cTn id="70" dur="500" fill="hold"/>
                                        <p:tgtEl>
                                          <p:spTgt spid="59"/>
                                        </p:tgtEl>
                                        <p:attrNameLst>
                                          <p:attrName>stroke.color</p:attrName>
                                        </p:attrNameLst>
                                      </p:cBhvr>
                                      <p:to>
                                        <a:srgbClr val="D8D8D8"/>
                                      </p:to>
                                    </p:animClr>
                                    <p:set>
                                      <p:cBhvr>
                                        <p:cTn id="71" dur="500" fill="hold"/>
                                        <p:tgtEl>
                                          <p:spTgt spid="59"/>
                                        </p:tgtEl>
                                        <p:attrNameLst>
                                          <p:attrName>stroke.on</p:attrName>
                                        </p:attrNameLst>
                                      </p:cBhvr>
                                      <p:to>
                                        <p:strVal val="true"/>
                                      </p:to>
                                    </p:set>
                                  </p:childTnLst>
                                </p:cTn>
                              </p:par>
                              <p:par>
                                <p:cTn id="72" presetID="7" presetClass="emph" presetSubtype="2" fill="hold" nodeType="withEffect">
                                  <p:stCondLst>
                                    <p:cond delay="0"/>
                                  </p:stCondLst>
                                  <p:childTnLst>
                                    <p:animClr clrSpc="rgb" dir="cw">
                                      <p:cBhvr>
                                        <p:cTn id="73" dur="500" fill="hold"/>
                                        <p:tgtEl>
                                          <p:spTgt spid="62"/>
                                        </p:tgtEl>
                                        <p:attrNameLst>
                                          <p:attrName>stroke.color</p:attrName>
                                        </p:attrNameLst>
                                      </p:cBhvr>
                                      <p:to>
                                        <a:srgbClr val="D8D8D8"/>
                                      </p:to>
                                    </p:animClr>
                                    <p:set>
                                      <p:cBhvr>
                                        <p:cTn id="74" dur="500" fill="hold"/>
                                        <p:tgtEl>
                                          <p:spTgt spid="62"/>
                                        </p:tgtEl>
                                        <p:attrNameLst>
                                          <p:attrName>stroke.on</p:attrName>
                                        </p:attrNameLst>
                                      </p:cBhvr>
                                      <p:to>
                                        <p:strVal val="true"/>
                                      </p:to>
                                    </p:set>
                                  </p:childTnLst>
                                </p:cTn>
                              </p:par>
                              <p:par>
                                <p:cTn id="75" presetID="7" presetClass="emph" presetSubtype="2" fill="hold" nodeType="withEffect">
                                  <p:stCondLst>
                                    <p:cond delay="0"/>
                                  </p:stCondLst>
                                  <p:childTnLst>
                                    <p:animClr clrSpc="rgb" dir="cw">
                                      <p:cBhvr>
                                        <p:cTn id="76" dur="500" fill="hold"/>
                                        <p:tgtEl>
                                          <p:spTgt spid="65"/>
                                        </p:tgtEl>
                                        <p:attrNameLst>
                                          <p:attrName>stroke.color</p:attrName>
                                        </p:attrNameLst>
                                      </p:cBhvr>
                                      <p:to>
                                        <a:srgbClr val="D8D8D8"/>
                                      </p:to>
                                    </p:animClr>
                                    <p:set>
                                      <p:cBhvr>
                                        <p:cTn id="77" dur="500" fill="hold"/>
                                        <p:tgtEl>
                                          <p:spTgt spid="65"/>
                                        </p:tgtEl>
                                        <p:attrNameLst>
                                          <p:attrName>stroke.on</p:attrName>
                                        </p:attrNameLst>
                                      </p:cBhvr>
                                      <p:to>
                                        <p:strVal val="true"/>
                                      </p:to>
                                    </p:set>
                                  </p:childTnLst>
                                </p:cTn>
                              </p:par>
                              <p:par>
                                <p:cTn id="78" presetID="7" presetClass="emph" presetSubtype="2" fill="hold" nodeType="withEffect">
                                  <p:stCondLst>
                                    <p:cond delay="0"/>
                                  </p:stCondLst>
                                  <p:childTnLst>
                                    <p:animClr clrSpc="rgb" dir="cw">
                                      <p:cBhvr>
                                        <p:cTn id="79" dur="500" fill="hold"/>
                                        <p:tgtEl>
                                          <p:spTgt spid="68"/>
                                        </p:tgtEl>
                                        <p:attrNameLst>
                                          <p:attrName>stroke.color</p:attrName>
                                        </p:attrNameLst>
                                      </p:cBhvr>
                                      <p:to>
                                        <a:srgbClr val="D8D8D8"/>
                                      </p:to>
                                    </p:animClr>
                                    <p:set>
                                      <p:cBhvr>
                                        <p:cTn id="80" dur="500" fill="hold"/>
                                        <p:tgtEl>
                                          <p:spTgt spid="68"/>
                                        </p:tgtEl>
                                        <p:attrNameLst>
                                          <p:attrName>stroke.on</p:attrName>
                                        </p:attrNameLst>
                                      </p:cBhvr>
                                      <p:to>
                                        <p:strVal val="true"/>
                                      </p:to>
                                    </p:set>
                                  </p:childTnLst>
                                </p:cTn>
                              </p:par>
                              <p:par>
                                <p:cTn id="81" presetID="7" presetClass="emph" presetSubtype="2" fill="hold" nodeType="withEffect">
                                  <p:stCondLst>
                                    <p:cond delay="0"/>
                                  </p:stCondLst>
                                  <p:childTnLst>
                                    <p:animClr clrSpc="rgb" dir="cw">
                                      <p:cBhvr>
                                        <p:cTn id="82" dur="500" fill="hold"/>
                                        <p:tgtEl>
                                          <p:spTgt spid="71"/>
                                        </p:tgtEl>
                                        <p:attrNameLst>
                                          <p:attrName>stroke.color</p:attrName>
                                        </p:attrNameLst>
                                      </p:cBhvr>
                                      <p:to>
                                        <a:srgbClr val="D8D8D8"/>
                                      </p:to>
                                    </p:animClr>
                                    <p:set>
                                      <p:cBhvr>
                                        <p:cTn id="83" dur="500" fill="hold"/>
                                        <p:tgtEl>
                                          <p:spTgt spid="71"/>
                                        </p:tgtEl>
                                        <p:attrNameLst>
                                          <p:attrName>stroke.on</p:attrName>
                                        </p:attrNameLst>
                                      </p:cBhvr>
                                      <p:to>
                                        <p:strVal val="tru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sp>
        <p:nvSpPr>
          <p:cNvPr id="5" name="Oval 4"/>
          <p:cNvSpPr/>
          <p:nvPr/>
        </p:nvSpPr>
        <p:spPr>
          <a:xfrm>
            <a:off x="3217417" y="26625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1197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5769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0341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44913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9485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54057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8911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8055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47199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30054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3005435"/>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919835"/>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579173" y="33483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42627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51771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11" idx="6"/>
            <a:endCxn id="46" idx="2"/>
          </p:cNvCxnSpPr>
          <p:nvPr/>
        </p:nvCxnSpPr>
        <p:spPr>
          <a:xfrm>
            <a:off x="3446017" y="50628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3462635"/>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46056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919835"/>
            <a:ext cx="2133156" cy="11430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919835"/>
            <a:ext cx="2133156" cy="16002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36912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947509" y="2109588"/>
            <a:ext cx="768415" cy="461665"/>
          </a:xfrm>
          <a:prstGeom prst="rect">
            <a:avLst/>
          </a:prstGeom>
          <a:noFill/>
        </p:spPr>
        <p:txBody>
          <a:bodyPr wrap="none" rtlCol="0">
            <a:spAutoFit/>
          </a:bodyPr>
          <a:lstStyle/>
          <a:p>
            <a:r>
              <a:rPr lang="en-US" sz="2400" dirty="0" smtClean="0"/>
              <a:t>Boys</a:t>
            </a:r>
            <a:endParaRPr lang="en-US" sz="2400" dirty="0"/>
          </a:p>
        </p:txBody>
      </p:sp>
      <p:sp>
        <p:nvSpPr>
          <p:cNvPr id="76" name="TextBox 75"/>
          <p:cNvSpPr txBox="1"/>
          <p:nvPr/>
        </p:nvSpPr>
        <p:spPr>
          <a:xfrm>
            <a:off x="5319813" y="2109588"/>
            <a:ext cx="747320" cy="461665"/>
          </a:xfrm>
          <a:prstGeom prst="rect">
            <a:avLst/>
          </a:prstGeom>
          <a:noFill/>
        </p:spPr>
        <p:txBody>
          <a:bodyPr wrap="none" rtlCol="0">
            <a:spAutoFit/>
          </a:bodyPr>
          <a:lstStyle/>
          <a:p>
            <a:r>
              <a:rPr lang="en-US" sz="2400" dirty="0" smtClean="0"/>
              <a:t>Girls</a:t>
            </a:r>
            <a:endParaRPr lang="en-US" sz="2400" dirty="0"/>
          </a:p>
        </p:txBody>
      </p:sp>
      <p:cxnSp>
        <p:nvCxnSpPr>
          <p:cNvPr id="19" name="Straight Connector 18"/>
          <p:cNvCxnSpPr>
            <a:stCxn id="5" idx="6"/>
            <a:endCxn id="13" idx="2"/>
          </p:cNvCxnSpPr>
          <p:nvPr/>
        </p:nvCxnSpPr>
        <p:spPr>
          <a:xfrm>
            <a:off x="3446017" y="27768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9198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8342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2" idx="6"/>
            <a:endCxn id="46" idx="2"/>
          </p:cNvCxnSpPr>
          <p:nvPr/>
        </p:nvCxnSpPr>
        <p:spPr>
          <a:xfrm flipV="1">
            <a:off x="3446017" y="52914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43770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462635"/>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8" name="Left Brace 77"/>
          <p:cNvSpPr/>
          <p:nvPr/>
        </p:nvSpPr>
        <p:spPr>
          <a:xfrm>
            <a:off x="2795109" y="2662535"/>
            <a:ext cx="304800" cy="2971800"/>
          </a:xfrm>
          <a:prstGeom prst="leftBrace">
            <a:avLst>
              <a:gd name="adj1" fmla="val 577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0" name="Left Brace 79"/>
          <p:cNvSpPr/>
          <p:nvPr/>
        </p:nvSpPr>
        <p:spPr>
          <a:xfrm flipH="1">
            <a:off x="5883973" y="2886668"/>
            <a:ext cx="304800" cy="2519068"/>
          </a:xfrm>
          <a:prstGeom prst="leftBrace">
            <a:avLst>
              <a:gd name="adj1" fmla="val 577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TextBox 80"/>
          <p:cNvSpPr txBox="1"/>
          <p:nvPr/>
        </p:nvSpPr>
        <p:spPr>
          <a:xfrm>
            <a:off x="1143000" y="3884859"/>
            <a:ext cx="1647310" cy="461665"/>
          </a:xfrm>
          <a:prstGeom prst="rect">
            <a:avLst/>
          </a:prstGeom>
          <a:noFill/>
        </p:spPr>
        <p:txBody>
          <a:bodyPr wrap="none" rtlCol="0">
            <a:spAutoFit/>
          </a:bodyPr>
          <a:lstStyle/>
          <a:p>
            <a:r>
              <a:rPr lang="en-US" sz="2400" dirty="0"/>
              <a:t>l</a:t>
            </a:r>
            <a:r>
              <a:rPr lang="en-US" sz="2400" dirty="0" smtClean="0"/>
              <a:t>eft vertices</a:t>
            </a:r>
            <a:endParaRPr lang="en-US" sz="2400" dirty="0"/>
          </a:p>
        </p:txBody>
      </p:sp>
      <p:sp>
        <p:nvSpPr>
          <p:cNvPr id="82" name="TextBox 81"/>
          <p:cNvSpPr txBox="1"/>
          <p:nvPr/>
        </p:nvSpPr>
        <p:spPr>
          <a:xfrm>
            <a:off x="6188773" y="3884859"/>
            <a:ext cx="1812227" cy="461665"/>
          </a:xfrm>
          <a:prstGeom prst="rect">
            <a:avLst/>
          </a:prstGeom>
          <a:noFill/>
        </p:spPr>
        <p:txBody>
          <a:bodyPr wrap="none" rtlCol="0">
            <a:spAutoFit/>
          </a:bodyPr>
          <a:lstStyle/>
          <a:p>
            <a:r>
              <a:rPr lang="en-US" sz="2400" dirty="0"/>
              <a:t>r</a:t>
            </a:r>
            <a:r>
              <a:rPr lang="en-US" sz="2400" dirty="0" smtClean="0"/>
              <a:t>ight vertices</a:t>
            </a:r>
            <a:endParaRPr lang="en-US" sz="2400" dirty="0"/>
          </a:p>
        </p:txBody>
      </p:sp>
      <p:sp>
        <p:nvSpPr>
          <p:cNvPr id="83" name="TextBox 82"/>
          <p:cNvSpPr txBox="1"/>
          <p:nvPr/>
        </p:nvSpPr>
        <p:spPr>
          <a:xfrm>
            <a:off x="4113862" y="5634335"/>
            <a:ext cx="916276" cy="461665"/>
          </a:xfrm>
          <a:prstGeom prst="rect">
            <a:avLst/>
          </a:prstGeom>
          <a:noFill/>
        </p:spPr>
        <p:txBody>
          <a:bodyPr wrap="none" rtlCol="0">
            <a:spAutoFit/>
          </a:bodyPr>
          <a:lstStyle/>
          <a:p>
            <a:pPr algn="ctr"/>
            <a:r>
              <a:rPr lang="en-US" sz="2400" dirty="0" smtClean="0"/>
              <a:t>edges</a:t>
            </a:r>
            <a:endParaRPr lang="en-US" sz="2400" dirty="0"/>
          </a:p>
        </p:txBody>
      </p:sp>
      <p:sp>
        <p:nvSpPr>
          <p:cNvPr id="84" name="TextBox 83"/>
          <p:cNvSpPr txBox="1"/>
          <p:nvPr/>
        </p:nvSpPr>
        <p:spPr>
          <a:xfrm>
            <a:off x="484992" y="1443335"/>
            <a:ext cx="2182008" cy="461665"/>
          </a:xfrm>
          <a:prstGeom prst="rect">
            <a:avLst/>
          </a:prstGeom>
          <a:noFill/>
        </p:spPr>
        <p:txBody>
          <a:bodyPr wrap="none" rtlCol="0">
            <a:spAutoFit/>
          </a:bodyPr>
          <a:lstStyle/>
          <a:p>
            <a:r>
              <a:rPr lang="en-US" sz="2400" dirty="0" smtClean="0">
                <a:solidFill>
                  <a:schemeClr val="accent2"/>
                </a:solidFill>
              </a:rPr>
              <a:t>Bipartite Graph</a:t>
            </a:r>
            <a:r>
              <a:rPr lang="en-US" sz="2400" dirty="0" smtClean="0"/>
              <a:t>:</a:t>
            </a:r>
            <a:endParaRPr lang="en-US" sz="2400" dirty="0"/>
          </a:p>
        </p:txBody>
      </p:sp>
    </p:spTree>
    <p:extLst>
      <p:ext uri="{BB962C8B-B14F-4D97-AF65-F5344CB8AC3E}">
        <p14:creationId xmlns:p14="http://schemas.microsoft.com/office/powerpoint/2010/main" val="164443427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sp>
        <p:nvSpPr>
          <p:cNvPr id="5" name="Oval 4"/>
          <p:cNvSpPr/>
          <p:nvPr/>
        </p:nvSpPr>
        <p:spPr>
          <a:xfrm>
            <a:off x="3217417" y="26625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1197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5769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0341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44913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9485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540573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78" name="Left Brace 77"/>
          <p:cNvSpPr/>
          <p:nvPr/>
        </p:nvSpPr>
        <p:spPr>
          <a:xfrm>
            <a:off x="2795109" y="2662535"/>
            <a:ext cx="304800" cy="2971800"/>
          </a:xfrm>
          <a:prstGeom prst="leftBrace">
            <a:avLst>
              <a:gd name="adj1" fmla="val 577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2" name="Group 1"/>
          <p:cNvGrpSpPr/>
          <p:nvPr/>
        </p:nvGrpSpPr>
        <p:grpSpPr>
          <a:xfrm rot="16200000">
            <a:off x="4624439" y="985637"/>
            <a:ext cx="609600" cy="2519068"/>
            <a:chOff x="5579173" y="2886668"/>
            <a:chExt cx="609600" cy="2519068"/>
          </a:xfrm>
        </p:grpSpPr>
        <p:sp>
          <p:nvSpPr>
            <p:cNvPr id="13" name="Oval 12"/>
            <p:cNvSpPr/>
            <p:nvPr/>
          </p:nvSpPr>
          <p:spPr>
            <a:xfrm>
              <a:off x="5579173" y="28911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8055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47199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33483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42627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517713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Left Brace 79"/>
            <p:cNvSpPr/>
            <p:nvPr/>
          </p:nvSpPr>
          <p:spPr>
            <a:xfrm flipH="1">
              <a:off x="5883973" y="2886668"/>
              <a:ext cx="304800" cy="2519068"/>
            </a:xfrm>
            <a:prstGeom prst="leftBrace">
              <a:avLst>
                <a:gd name="adj1" fmla="val 57745"/>
                <a:gd name="adj2" fmla="val 50000"/>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81" name="TextBox 80"/>
          <p:cNvSpPr txBox="1"/>
          <p:nvPr/>
        </p:nvSpPr>
        <p:spPr>
          <a:xfrm>
            <a:off x="1143000" y="3884859"/>
            <a:ext cx="1647310" cy="461665"/>
          </a:xfrm>
          <a:prstGeom prst="rect">
            <a:avLst/>
          </a:prstGeom>
          <a:noFill/>
        </p:spPr>
        <p:txBody>
          <a:bodyPr wrap="none" rtlCol="0">
            <a:spAutoFit/>
          </a:bodyPr>
          <a:lstStyle/>
          <a:p>
            <a:r>
              <a:rPr lang="en-US" sz="2400" dirty="0"/>
              <a:t>l</a:t>
            </a:r>
            <a:r>
              <a:rPr lang="en-US" sz="2400" dirty="0" smtClean="0"/>
              <a:t>eft vertices</a:t>
            </a:r>
            <a:endParaRPr lang="en-US" sz="2400" dirty="0"/>
          </a:p>
        </p:txBody>
      </p:sp>
      <p:sp>
        <p:nvSpPr>
          <p:cNvPr id="82" name="TextBox 81"/>
          <p:cNvSpPr txBox="1"/>
          <p:nvPr/>
        </p:nvSpPr>
        <p:spPr>
          <a:xfrm>
            <a:off x="4023125" y="1358364"/>
            <a:ext cx="1812227" cy="461665"/>
          </a:xfrm>
          <a:prstGeom prst="rect">
            <a:avLst/>
          </a:prstGeom>
          <a:noFill/>
        </p:spPr>
        <p:txBody>
          <a:bodyPr wrap="none" rtlCol="0">
            <a:spAutoFit/>
          </a:bodyPr>
          <a:lstStyle/>
          <a:p>
            <a:r>
              <a:rPr lang="en-US" sz="2400" dirty="0"/>
              <a:t>r</a:t>
            </a:r>
            <a:r>
              <a:rPr lang="en-US" sz="2400" dirty="0" smtClean="0"/>
              <a:t>ight vertices</a:t>
            </a:r>
            <a:endParaRPr lang="en-US" sz="2400" dirty="0"/>
          </a:p>
        </p:txBody>
      </p:sp>
      <p:sp>
        <p:nvSpPr>
          <p:cNvPr id="83" name="TextBox 82"/>
          <p:cNvSpPr txBox="1"/>
          <p:nvPr/>
        </p:nvSpPr>
        <p:spPr>
          <a:xfrm>
            <a:off x="5158196" y="4374802"/>
            <a:ext cx="916276" cy="461665"/>
          </a:xfrm>
          <a:prstGeom prst="rect">
            <a:avLst/>
          </a:prstGeom>
          <a:noFill/>
        </p:spPr>
        <p:txBody>
          <a:bodyPr wrap="none" rtlCol="0">
            <a:spAutoFit/>
          </a:bodyPr>
          <a:lstStyle/>
          <a:p>
            <a:pPr algn="ctr"/>
            <a:r>
              <a:rPr lang="en-US" sz="2400" dirty="0" smtClean="0"/>
              <a:t>edges</a:t>
            </a:r>
            <a:endParaRPr lang="en-US" sz="2400" dirty="0"/>
          </a:p>
        </p:txBody>
      </p:sp>
      <p:sp>
        <p:nvSpPr>
          <p:cNvPr id="84" name="TextBox 83"/>
          <p:cNvSpPr txBox="1"/>
          <p:nvPr/>
        </p:nvSpPr>
        <p:spPr>
          <a:xfrm>
            <a:off x="484992" y="1443335"/>
            <a:ext cx="2182008" cy="461665"/>
          </a:xfrm>
          <a:prstGeom prst="rect">
            <a:avLst/>
          </a:prstGeom>
          <a:noFill/>
        </p:spPr>
        <p:txBody>
          <a:bodyPr wrap="none" rtlCol="0">
            <a:spAutoFit/>
          </a:bodyPr>
          <a:lstStyle/>
          <a:p>
            <a:r>
              <a:rPr lang="en-US" sz="2400" dirty="0" smtClean="0">
                <a:solidFill>
                  <a:schemeClr val="accent2"/>
                </a:solidFill>
              </a:rPr>
              <a:t>Bipartite Graph</a:t>
            </a:r>
            <a:r>
              <a:rPr lang="en-US" sz="2400" dirty="0" smtClean="0"/>
              <a:t>:</a:t>
            </a:r>
            <a:endParaRPr lang="en-US" sz="2400" dirty="0"/>
          </a:p>
        </p:txBody>
      </p:sp>
      <p:cxnSp>
        <p:nvCxnSpPr>
          <p:cNvPr id="25" name="Straight Connector 24"/>
          <p:cNvCxnSpPr/>
          <p:nvPr/>
        </p:nvCxnSpPr>
        <p:spPr>
          <a:xfrm>
            <a:off x="3581400" y="2662535"/>
            <a:ext cx="0" cy="31650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581400" y="2662535"/>
            <a:ext cx="28785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3581400" y="3007668"/>
            <a:ext cx="28785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3581400" y="3352800"/>
            <a:ext cx="287858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a:off x="4038600" y="2667000"/>
            <a:ext cx="0" cy="31650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4495800" y="2667000"/>
            <a:ext cx="0" cy="31650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flipH="1">
            <a:off x="4095750" y="2590800"/>
            <a:ext cx="342900" cy="461665"/>
          </a:xfrm>
          <a:prstGeom prst="rect">
            <a:avLst/>
          </a:prstGeom>
          <a:noFill/>
        </p:spPr>
        <p:txBody>
          <a:bodyPr wrap="square" rtlCol="0">
            <a:spAutoFit/>
          </a:bodyPr>
          <a:lstStyle/>
          <a:p>
            <a:r>
              <a:rPr lang="en-US" sz="2400" dirty="0" smtClean="0"/>
              <a:t>1</a:t>
            </a:r>
            <a:endParaRPr lang="en-US" sz="2400" dirty="0"/>
          </a:p>
        </p:txBody>
      </p:sp>
      <p:sp>
        <p:nvSpPr>
          <p:cNvPr id="55" name="TextBox 54"/>
          <p:cNvSpPr txBox="1"/>
          <p:nvPr/>
        </p:nvSpPr>
        <p:spPr>
          <a:xfrm flipH="1">
            <a:off x="3630042" y="2590800"/>
            <a:ext cx="342900" cy="461665"/>
          </a:xfrm>
          <a:prstGeom prst="rect">
            <a:avLst/>
          </a:prstGeom>
          <a:noFill/>
        </p:spPr>
        <p:txBody>
          <a:bodyPr wrap="square" rtlCol="0">
            <a:spAutoFit/>
          </a:bodyPr>
          <a:lstStyle/>
          <a:p>
            <a:r>
              <a:rPr lang="en-US" sz="2400" dirty="0" smtClean="0"/>
              <a:t>0</a:t>
            </a:r>
            <a:endParaRPr lang="en-US" sz="2400" dirty="0"/>
          </a:p>
        </p:txBody>
      </p:sp>
    </p:spTree>
    <p:extLst>
      <p:ext uri="{BB962C8B-B14F-4D97-AF65-F5344CB8AC3E}">
        <p14:creationId xmlns:p14="http://schemas.microsoft.com/office/powerpoint/2010/main" val="1159726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8" idx="6"/>
            <a:endCxn id="13" idx="2"/>
          </p:cNvCxnSpPr>
          <p:nvPr/>
        </p:nvCxnSpPr>
        <p:spPr>
          <a:xfrm flipV="1">
            <a:off x="3446017" y="22674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471632" y="5257800"/>
            <a:ext cx="6200736" cy="461665"/>
          </a:xfrm>
          <a:prstGeom prst="rect">
            <a:avLst/>
          </a:prstGeom>
          <a:noFill/>
        </p:spPr>
        <p:txBody>
          <a:bodyPr wrap="none" rtlCol="0">
            <a:spAutoFit/>
          </a:bodyPr>
          <a:lstStyle/>
          <a:p>
            <a:r>
              <a:rPr lang="en-US" sz="2400" dirty="0">
                <a:solidFill>
                  <a:schemeClr val="accent2"/>
                </a:solidFill>
              </a:rPr>
              <a:t>m</a:t>
            </a:r>
            <a:r>
              <a:rPr lang="en-US" sz="2400" dirty="0" smtClean="0">
                <a:solidFill>
                  <a:schemeClr val="accent2"/>
                </a:solidFill>
              </a:rPr>
              <a:t>atching</a:t>
            </a:r>
            <a:r>
              <a:rPr lang="en-US" sz="2400" dirty="0" smtClean="0"/>
              <a:t> = a set of edges that share no vertices.</a:t>
            </a:r>
            <a:endParaRPr lang="en-US" sz="2400" dirty="0"/>
          </a:p>
        </p:txBody>
      </p: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021493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8" idx="6"/>
            <a:endCxn id="13" idx="2"/>
          </p:cNvCxnSpPr>
          <p:nvPr/>
        </p:nvCxnSpPr>
        <p:spPr>
          <a:xfrm flipV="1">
            <a:off x="3446017" y="22674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992416" y="5410200"/>
            <a:ext cx="5159169" cy="830997"/>
          </a:xfrm>
          <a:prstGeom prst="rect">
            <a:avLst/>
          </a:prstGeom>
          <a:noFill/>
        </p:spPr>
        <p:txBody>
          <a:bodyPr wrap="none" rtlCol="0">
            <a:spAutoFit/>
          </a:bodyPr>
          <a:lstStyle/>
          <a:p>
            <a:r>
              <a:rPr lang="en-US" sz="2400" dirty="0" smtClean="0"/>
              <a:t>How to find a maximum matching?</a:t>
            </a:r>
            <a:br>
              <a:rPr lang="en-US" sz="2400" dirty="0" smtClean="0"/>
            </a:br>
            <a:r>
              <a:rPr lang="en-US" sz="2400" dirty="0" smtClean="0">
                <a:solidFill>
                  <a:schemeClr val="bg2"/>
                </a:solidFill>
              </a:rPr>
              <a:t>Idea</a:t>
            </a:r>
            <a:r>
              <a:rPr lang="en-US" sz="2400" dirty="0" smtClean="0"/>
              <a:t>: add edges until we can’t anymore.</a:t>
            </a:r>
            <a:endParaRPr lang="en-US" sz="2400" dirty="0"/>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4" name="Oval 13"/>
          <p:cNvSpPr/>
          <p:nvPr/>
        </p:nvSpPr>
        <p:spPr>
          <a:xfrm>
            <a:off x="5579173" y="30675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p:cNvCxnSpPr>
            <a:stCxn id="5" idx="6"/>
            <a:endCxn id="13" idx="2"/>
          </p:cNvCxnSpPr>
          <p:nvPr/>
        </p:nvCxnSpPr>
        <p:spPr>
          <a:xfrm>
            <a:off x="3446017" y="2038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674395" y="1295400"/>
            <a:ext cx="1676400" cy="461665"/>
          </a:xfrm>
          <a:prstGeom prst="rect">
            <a:avLst/>
          </a:prstGeom>
          <a:noFill/>
        </p:spPr>
        <p:txBody>
          <a:bodyPr wrap="square" rtlCol="0">
            <a:spAutoFit/>
          </a:bodyPr>
          <a:lstStyle/>
          <a:p>
            <a:pPr algn="ctr"/>
            <a:r>
              <a:rPr lang="en-US" sz="2400" dirty="0" smtClean="0">
                <a:solidFill>
                  <a:schemeClr val="accent2"/>
                </a:solidFill>
              </a:rPr>
              <a:t>maximal</a:t>
            </a:r>
            <a:endParaRPr lang="en-US" sz="2400" dirty="0">
              <a:solidFill>
                <a:schemeClr val="accent2"/>
              </a:solidFill>
            </a:endParaRPr>
          </a:p>
        </p:txBody>
      </p:sp>
    </p:spTree>
    <p:extLst>
      <p:ext uri="{BB962C8B-B14F-4D97-AF65-F5344CB8AC3E}">
        <p14:creationId xmlns:p14="http://schemas.microsoft.com/office/powerpoint/2010/main" val="1576006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2"/>
                </a:solidFill>
              </a:rPr>
              <a:t>Outline</a:t>
            </a:r>
            <a:endParaRPr lang="en-US" dirty="0">
              <a:solidFill>
                <a:schemeClr val="bg2"/>
              </a:solidFill>
            </a:endParaRPr>
          </a:p>
        </p:txBody>
      </p:sp>
      <p:sp>
        <p:nvSpPr>
          <p:cNvPr id="3" name="Content Placeholder 2"/>
          <p:cNvSpPr>
            <a:spLocks noGrp="1"/>
          </p:cNvSpPr>
          <p:nvPr>
            <p:ph idx="1"/>
          </p:nvPr>
        </p:nvSpPr>
        <p:spPr/>
        <p:txBody>
          <a:bodyPr/>
          <a:lstStyle/>
          <a:p>
            <a:pPr marL="514350" indent="-514350">
              <a:buClr>
                <a:schemeClr val="tx1"/>
              </a:buClr>
              <a:buFont typeface="+mj-lt"/>
              <a:buAutoNum type="arabicPeriod"/>
            </a:pPr>
            <a:r>
              <a:rPr lang="en-US" dirty="0" smtClean="0">
                <a:solidFill>
                  <a:schemeClr val="accent2"/>
                </a:solidFill>
              </a:rPr>
              <a:t>Introduction</a:t>
            </a:r>
            <a:r>
              <a:rPr lang="en-US" dirty="0" smtClean="0"/>
              <a:t>: markets in practice and theory, discussion of market design</a:t>
            </a:r>
          </a:p>
          <a:p>
            <a:pPr marL="514350" indent="-514350">
              <a:buClr>
                <a:schemeClr val="tx1"/>
              </a:buClr>
              <a:buFont typeface="+mj-lt"/>
              <a:buAutoNum type="arabicPeriod"/>
            </a:pPr>
            <a:r>
              <a:rPr lang="en-US" dirty="0" smtClean="0">
                <a:solidFill>
                  <a:schemeClr val="accent2"/>
                </a:solidFill>
              </a:rPr>
              <a:t>Bipartite Matching</a:t>
            </a:r>
            <a:r>
              <a:rPr lang="en-US" dirty="0" smtClean="0"/>
              <a:t>: elementary definitions, max cardinality &amp; max weight </a:t>
            </a:r>
            <a:r>
              <a:rPr lang="en-US" dirty="0" err="1" smtClean="0"/>
              <a:t>matchings</a:t>
            </a:r>
            <a:endParaRPr lang="en-US" dirty="0" smtClean="0"/>
          </a:p>
        </p:txBody>
      </p:sp>
    </p:spTree>
    <p:extLst>
      <p:ext uri="{BB962C8B-B14F-4D97-AF65-F5344CB8AC3E}">
        <p14:creationId xmlns:p14="http://schemas.microsoft.com/office/powerpoint/2010/main" val="86196621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cxnSp>
        <p:nvCxnSpPr>
          <p:cNvPr id="20" name="Straight Connector 19"/>
          <p:cNvCxnSpPr>
            <a:stCxn id="6" idx="6"/>
            <a:endCxn id="13" idx="2"/>
          </p:cNvCxnSpPr>
          <p:nvPr/>
        </p:nvCxnSpPr>
        <p:spPr>
          <a:xfrm flipV="1">
            <a:off x="5486400" y="23876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5486400" y="23876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5486400" y="33020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5486400" y="44450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5486400" y="28448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5486400" y="39878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5486400" y="3302019"/>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5486400" y="3302019"/>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5486400" y="30734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5486400" y="21590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5486400" y="33020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5486400" y="42164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5486400" y="37592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5486400" y="28448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5257800" y="2044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5257800" y="2501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5257800" y="29591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5257800" y="34163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5257800" y="38735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5257800" y="4330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5257800" y="4787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7619556" y="2273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19556" y="31877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619556" y="41021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619556" y="27305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619556" y="36449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619556" y="4559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p:nvGrpSpPr>
        <p:grpSpPr>
          <a:xfrm>
            <a:off x="1295400" y="2044719"/>
            <a:ext cx="2590356" cy="2971800"/>
            <a:chOff x="3217417" y="1924547"/>
            <a:chExt cx="2590356" cy="2971800"/>
          </a:xfrm>
        </p:grpSpPr>
        <p:cxnSp>
          <p:nvCxnSpPr>
            <p:cNvPr id="32" name="Straight Connector 31"/>
            <p:cNvCxnSpPr>
              <a:stCxn id="51" idx="6"/>
              <a:endCxn id="69" idx="2"/>
            </p:cNvCxnSpPr>
            <p:nvPr/>
          </p:nvCxnSpPr>
          <p:spPr>
            <a:xfrm flipV="1">
              <a:off x="3446017" y="22674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51" idx="6"/>
              <a:endCxn id="61" idx="2"/>
            </p:cNvCxnSpPr>
            <p:nvPr/>
          </p:nvCxnSpPr>
          <p:spPr>
            <a:xfrm flipV="1">
              <a:off x="3446017" y="2724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52" idx="6"/>
              <a:endCxn id="58" idx="2"/>
            </p:cNvCxnSpPr>
            <p:nvPr/>
          </p:nvCxnSpPr>
          <p:spPr>
            <a:xfrm flipV="1">
              <a:off x="3446017" y="3181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50" idx="6"/>
              <a:endCxn id="69" idx="2"/>
            </p:cNvCxnSpPr>
            <p:nvPr/>
          </p:nvCxnSpPr>
          <p:spPr>
            <a:xfrm flipV="1">
              <a:off x="3446017" y="22674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4" idx="6"/>
              <a:endCxn id="58" idx="2"/>
            </p:cNvCxnSpPr>
            <p:nvPr/>
          </p:nvCxnSpPr>
          <p:spPr>
            <a:xfrm flipV="1">
              <a:off x="3446017" y="31818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55" idx="6"/>
              <a:endCxn id="64" idx="2"/>
            </p:cNvCxnSpPr>
            <p:nvPr/>
          </p:nvCxnSpPr>
          <p:spPr>
            <a:xfrm>
              <a:off x="3446017" y="43248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52" idx="6"/>
              <a:endCxn id="61" idx="2"/>
            </p:cNvCxnSpPr>
            <p:nvPr/>
          </p:nvCxnSpPr>
          <p:spPr>
            <a:xfrm flipV="1">
              <a:off x="3446017" y="2724647"/>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54" idx="6"/>
              <a:endCxn id="60" idx="2"/>
            </p:cNvCxnSpPr>
            <p:nvPr/>
          </p:nvCxnSpPr>
          <p:spPr>
            <a:xfrm>
              <a:off x="3446017" y="3867647"/>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55" idx="6"/>
              <a:endCxn id="58" idx="2"/>
            </p:cNvCxnSpPr>
            <p:nvPr/>
          </p:nvCxnSpPr>
          <p:spPr>
            <a:xfrm flipV="1">
              <a:off x="3446017" y="3181847"/>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57" idx="6"/>
              <a:endCxn id="58" idx="2"/>
            </p:cNvCxnSpPr>
            <p:nvPr/>
          </p:nvCxnSpPr>
          <p:spPr>
            <a:xfrm flipV="1">
              <a:off x="3446017" y="3181847"/>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51" idx="6"/>
              <a:endCxn id="58" idx="2"/>
            </p:cNvCxnSpPr>
            <p:nvPr/>
          </p:nvCxnSpPr>
          <p:spPr>
            <a:xfrm>
              <a:off x="3446017" y="2953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67" idx="6"/>
              <a:endCxn id="69" idx="2"/>
            </p:cNvCxnSpPr>
            <p:nvPr/>
          </p:nvCxnSpPr>
          <p:spPr>
            <a:xfrm>
              <a:off x="3446017" y="2038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55" idx="6"/>
              <a:endCxn id="60"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4" idx="6"/>
              <a:endCxn id="63"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1" name="Oval 50"/>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2" name="Oval 51"/>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4" name="Oval 53"/>
            <p:cNvSpPr/>
            <p:nvPr/>
          </p:nvSpPr>
          <p:spPr>
            <a:xfrm>
              <a:off x="3217417" y="37533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5" name="Oval 54"/>
            <p:cNvSpPr/>
            <p:nvPr/>
          </p:nvSpPr>
          <p:spPr>
            <a:xfrm>
              <a:off x="3217417" y="4210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7" name="Oval 56"/>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Oval 57"/>
            <p:cNvSpPr/>
            <p:nvPr/>
          </p:nvSpPr>
          <p:spPr>
            <a:xfrm>
              <a:off x="5579173" y="30675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579173" y="26103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a:stCxn id="67" idx="6"/>
              <a:endCxn id="69" idx="2"/>
            </p:cNvCxnSpPr>
            <p:nvPr/>
          </p:nvCxnSpPr>
          <p:spPr>
            <a:xfrm>
              <a:off x="3446017" y="2038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9" name="Oval 68"/>
            <p:cNvSpPr/>
            <p:nvPr/>
          </p:nvSpPr>
          <p:spPr>
            <a:xfrm>
              <a:off x="5579173" y="2153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70" name="TextBox 69"/>
          <p:cNvSpPr txBox="1"/>
          <p:nvPr/>
        </p:nvSpPr>
        <p:spPr>
          <a:xfrm>
            <a:off x="1992416" y="5410200"/>
            <a:ext cx="5159169" cy="1200329"/>
          </a:xfrm>
          <a:prstGeom prst="rect">
            <a:avLst/>
          </a:prstGeom>
          <a:noFill/>
        </p:spPr>
        <p:txBody>
          <a:bodyPr wrap="none" rtlCol="0">
            <a:spAutoFit/>
          </a:bodyPr>
          <a:lstStyle/>
          <a:p>
            <a:r>
              <a:rPr lang="en-US" sz="2400" dirty="0" smtClean="0">
                <a:solidFill>
                  <a:schemeClr val="accent2"/>
                </a:solidFill>
              </a:rPr>
              <a:t>How to find a maximum matching</a:t>
            </a:r>
            <a:r>
              <a:rPr lang="en-US" sz="2400" dirty="0" smtClean="0"/>
              <a:t>?</a:t>
            </a:r>
            <a:br>
              <a:rPr lang="en-US" sz="2400" dirty="0" smtClean="0"/>
            </a:br>
            <a:r>
              <a:rPr lang="en-US" sz="2400" dirty="0" smtClean="0">
                <a:solidFill>
                  <a:schemeClr val="bg2"/>
                </a:solidFill>
              </a:rPr>
              <a:t>Idea</a:t>
            </a:r>
            <a:r>
              <a:rPr lang="en-US" sz="2400" dirty="0" smtClean="0"/>
              <a:t>: add edges until we can’t anymore.</a:t>
            </a:r>
            <a:br>
              <a:rPr lang="en-US" sz="2400" dirty="0" smtClean="0"/>
            </a:br>
            <a:r>
              <a:rPr lang="en-US" sz="2400" i="1" dirty="0" smtClean="0"/>
              <a:t>Not maximum, but close!</a:t>
            </a:r>
            <a:endParaRPr lang="en-US" sz="2400" dirty="0"/>
          </a:p>
        </p:txBody>
      </p:sp>
      <p:sp>
        <p:nvSpPr>
          <p:cNvPr id="72" name="TextBox 71"/>
          <p:cNvSpPr txBox="1"/>
          <p:nvPr/>
        </p:nvSpPr>
        <p:spPr>
          <a:xfrm>
            <a:off x="1752378" y="1529873"/>
            <a:ext cx="1676400" cy="461665"/>
          </a:xfrm>
          <a:prstGeom prst="rect">
            <a:avLst/>
          </a:prstGeom>
          <a:noFill/>
        </p:spPr>
        <p:txBody>
          <a:bodyPr wrap="square" rtlCol="0">
            <a:spAutoFit/>
          </a:bodyPr>
          <a:lstStyle/>
          <a:p>
            <a:pPr algn="ctr"/>
            <a:r>
              <a:rPr lang="en-US" sz="2400" dirty="0" smtClean="0">
                <a:solidFill>
                  <a:schemeClr val="accent2"/>
                </a:solidFill>
              </a:rPr>
              <a:t>maximal</a:t>
            </a:r>
            <a:endParaRPr lang="en-US" sz="2400" dirty="0">
              <a:solidFill>
                <a:schemeClr val="accent2"/>
              </a:solidFill>
            </a:endParaRPr>
          </a:p>
        </p:txBody>
      </p:sp>
      <p:sp>
        <p:nvSpPr>
          <p:cNvPr id="73" name="TextBox 72"/>
          <p:cNvSpPr txBox="1"/>
          <p:nvPr/>
        </p:nvSpPr>
        <p:spPr>
          <a:xfrm>
            <a:off x="5714778" y="1524000"/>
            <a:ext cx="1676400" cy="461665"/>
          </a:xfrm>
          <a:prstGeom prst="rect">
            <a:avLst/>
          </a:prstGeom>
          <a:noFill/>
        </p:spPr>
        <p:txBody>
          <a:bodyPr wrap="square" rtlCol="0">
            <a:spAutoFit/>
          </a:bodyPr>
          <a:lstStyle/>
          <a:p>
            <a:pPr algn="ctr"/>
            <a:r>
              <a:rPr lang="en-US" sz="2400" dirty="0" smtClean="0">
                <a:solidFill>
                  <a:schemeClr val="accent2"/>
                </a:solidFill>
              </a:rPr>
              <a:t>maximum</a:t>
            </a:r>
            <a:endParaRPr lang="en-US" sz="2400" dirty="0">
              <a:solidFill>
                <a:schemeClr val="accent2"/>
              </a:solidFill>
            </a:endParaRPr>
          </a:p>
        </p:txBody>
      </p:sp>
    </p:spTree>
    <p:extLst>
      <p:ext uri="{BB962C8B-B14F-4D97-AF65-F5344CB8AC3E}">
        <p14:creationId xmlns:p14="http://schemas.microsoft.com/office/powerpoint/2010/main" val="35739575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cxnSp>
        <p:nvCxnSpPr>
          <p:cNvPr id="20" name="Straight Connector 19"/>
          <p:cNvCxnSpPr>
            <a:stCxn id="6" idx="6"/>
            <a:endCxn id="13" idx="2"/>
          </p:cNvCxnSpPr>
          <p:nvPr/>
        </p:nvCxnSpPr>
        <p:spPr>
          <a:xfrm flipV="1">
            <a:off x="5486400" y="23876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5486400" y="23876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5486400" y="33020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5486400" y="44450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5486400" y="39878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5486400" y="3302019"/>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5486400" y="3302019"/>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5486400" y="30734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5486400" y="21590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5486400" y="33020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5486400" y="42164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5486400" y="37592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5486400" y="2844819"/>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5257800" y="2044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5257800" y="2501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5257800" y="29591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5257800" y="34163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5257800" y="38735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5257800" y="4330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5257800" y="4787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7619556" y="2273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19556" y="31877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619556" y="41021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619556" y="27305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619556" y="36449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619556" y="4559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51" idx="6"/>
            <a:endCxn id="69" idx="2"/>
          </p:cNvCxnSpPr>
          <p:nvPr/>
        </p:nvCxnSpPr>
        <p:spPr>
          <a:xfrm flipV="1">
            <a:off x="1524000" y="23876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51" idx="6"/>
            <a:endCxn id="61" idx="2"/>
          </p:cNvCxnSpPr>
          <p:nvPr/>
        </p:nvCxnSpPr>
        <p:spPr>
          <a:xfrm flipV="1">
            <a:off x="1524000" y="2844819"/>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52" idx="6"/>
            <a:endCxn id="58" idx="2"/>
          </p:cNvCxnSpPr>
          <p:nvPr/>
        </p:nvCxnSpPr>
        <p:spPr>
          <a:xfrm flipV="1">
            <a:off x="1524000" y="3302019"/>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50" idx="6"/>
            <a:endCxn id="69" idx="2"/>
          </p:cNvCxnSpPr>
          <p:nvPr/>
        </p:nvCxnSpPr>
        <p:spPr>
          <a:xfrm flipV="1">
            <a:off x="1524000" y="23876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4" idx="6"/>
            <a:endCxn id="58" idx="2"/>
          </p:cNvCxnSpPr>
          <p:nvPr/>
        </p:nvCxnSpPr>
        <p:spPr>
          <a:xfrm flipV="1">
            <a:off x="1524000" y="3302019"/>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55" idx="6"/>
            <a:endCxn id="64" idx="2"/>
          </p:cNvCxnSpPr>
          <p:nvPr/>
        </p:nvCxnSpPr>
        <p:spPr>
          <a:xfrm>
            <a:off x="1524000" y="44450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54" idx="6"/>
            <a:endCxn id="60" idx="2"/>
          </p:cNvCxnSpPr>
          <p:nvPr/>
        </p:nvCxnSpPr>
        <p:spPr>
          <a:xfrm>
            <a:off x="1524000" y="3987819"/>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55" idx="6"/>
            <a:endCxn id="58" idx="2"/>
          </p:cNvCxnSpPr>
          <p:nvPr/>
        </p:nvCxnSpPr>
        <p:spPr>
          <a:xfrm flipV="1">
            <a:off x="1524000" y="3302019"/>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57" idx="6"/>
            <a:endCxn id="58" idx="2"/>
          </p:cNvCxnSpPr>
          <p:nvPr/>
        </p:nvCxnSpPr>
        <p:spPr>
          <a:xfrm flipV="1">
            <a:off x="1524000" y="3302019"/>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41"/>
          <p:cNvCxnSpPr>
            <a:stCxn id="51" idx="6"/>
            <a:endCxn id="58" idx="2"/>
          </p:cNvCxnSpPr>
          <p:nvPr/>
        </p:nvCxnSpPr>
        <p:spPr>
          <a:xfrm>
            <a:off x="1524000" y="3073419"/>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67" idx="6"/>
            <a:endCxn id="69" idx="2"/>
          </p:cNvCxnSpPr>
          <p:nvPr/>
        </p:nvCxnSpPr>
        <p:spPr>
          <a:xfrm>
            <a:off x="1524000" y="2159019"/>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55" idx="6"/>
            <a:endCxn id="60" idx="2"/>
          </p:cNvCxnSpPr>
          <p:nvPr/>
        </p:nvCxnSpPr>
        <p:spPr>
          <a:xfrm flipV="1">
            <a:off x="1524000" y="4216419"/>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4" idx="6"/>
            <a:endCxn id="63" idx="2"/>
          </p:cNvCxnSpPr>
          <p:nvPr/>
        </p:nvCxnSpPr>
        <p:spPr>
          <a:xfrm flipV="1">
            <a:off x="1524000" y="3759219"/>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1295400" y="2501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1" name="Oval 50"/>
          <p:cNvSpPr/>
          <p:nvPr/>
        </p:nvSpPr>
        <p:spPr>
          <a:xfrm>
            <a:off x="1295400" y="29591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2" name="Oval 51"/>
          <p:cNvSpPr/>
          <p:nvPr/>
        </p:nvSpPr>
        <p:spPr>
          <a:xfrm>
            <a:off x="1295400" y="34163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4" name="Oval 53"/>
          <p:cNvSpPr/>
          <p:nvPr/>
        </p:nvSpPr>
        <p:spPr>
          <a:xfrm>
            <a:off x="1295400" y="38735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5" name="Oval 54"/>
          <p:cNvSpPr/>
          <p:nvPr/>
        </p:nvSpPr>
        <p:spPr>
          <a:xfrm>
            <a:off x="1295400" y="4330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7" name="Oval 56"/>
          <p:cNvSpPr/>
          <p:nvPr/>
        </p:nvSpPr>
        <p:spPr>
          <a:xfrm>
            <a:off x="1295400" y="47879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Oval 57"/>
          <p:cNvSpPr/>
          <p:nvPr/>
        </p:nvSpPr>
        <p:spPr>
          <a:xfrm>
            <a:off x="3657156" y="31877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3657156" y="41021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3657156" y="27305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657156" y="36449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657156" y="4559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a:stCxn id="67" idx="6"/>
            <a:endCxn id="69" idx="2"/>
          </p:cNvCxnSpPr>
          <p:nvPr/>
        </p:nvCxnSpPr>
        <p:spPr>
          <a:xfrm>
            <a:off x="1524000" y="2159019"/>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1295400" y="2044719"/>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9" name="Oval 68"/>
          <p:cNvSpPr/>
          <p:nvPr/>
        </p:nvSpPr>
        <p:spPr>
          <a:xfrm>
            <a:off x="3657156" y="2273319"/>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457200" y="5410200"/>
            <a:ext cx="8229600" cy="1200329"/>
          </a:xfrm>
          <a:prstGeom prst="rect">
            <a:avLst/>
          </a:prstGeom>
          <a:noFill/>
        </p:spPr>
        <p:txBody>
          <a:bodyPr wrap="square" rtlCol="0">
            <a:spAutoFit/>
          </a:bodyPr>
          <a:lstStyle/>
          <a:p>
            <a:r>
              <a:rPr lang="en-US" sz="2400" dirty="0" err="1" smtClean="0">
                <a:solidFill>
                  <a:schemeClr val="bg2"/>
                </a:solidFill>
              </a:rPr>
              <a:t>Defn</a:t>
            </a:r>
            <a:r>
              <a:rPr lang="en-US" sz="2400" dirty="0" smtClean="0"/>
              <a:t>. A soln. S to a maximization problem is an </a:t>
            </a:r>
            <a:r>
              <a:rPr lang="el-GR" sz="2400" dirty="0" smtClean="0">
                <a:solidFill>
                  <a:schemeClr val="accent2"/>
                </a:solidFill>
              </a:rPr>
              <a:t>α</a:t>
            </a:r>
            <a:r>
              <a:rPr lang="en-US" sz="2400" dirty="0" smtClean="0">
                <a:solidFill>
                  <a:schemeClr val="accent2"/>
                </a:solidFill>
              </a:rPr>
              <a:t>-approximation</a:t>
            </a:r>
            <a:r>
              <a:rPr lang="en-US" sz="2400" dirty="0" smtClean="0"/>
              <a:t> if its value is at least an </a:t>
            </a:r>
            <a:r>
              <a:rPr lang="el-GR" sz="2400" dirty="0" smtClean="0"/>
              <a:t>α</a:t>
            </a:r>
            <a:r>
              <a:rPr lang="en-US" sz="2400" dirty="0" smtClean="0"/>
              <a:t> fraction of the optimal value.</a:t>
            </a:r>
            <a:br>
              <a:rPr lang="en-US" sz="2400" dirty="0" smtClean="0"/>
            </a:br>
            <a:r>
              <a:rPr lang="en-US" sz="2400" dirty="0" err="1" smtClean="0">
                <a:solidFill>
                  <a:schemeClr val="bg2"/>
                </a:solidFill>
              </a:rPr>
              <a:t>Thm</a:t>
            </a:r>
            <a:r>
              <a:rPr lang="en-US" sz="2400" dirty="0" smtClean="0"/>
              <a:t>. </a:t>
            </a:r>
            <a:r>
              <a:rPr lang="en-US" sz="2400" dirty="0"/>
              <a:t>M</a:t>
            </a:r>
            <a:r>
              <a:rPr lang="en-US" sz="2400" dirty="0" smtClean="0"/>
              <a:t>aximal matching (½)-approximates maximum matching.</a:t>
            </a:r>
            <a:endParaRPr lang="en-US" sz="2400" dirty="0"/>
          </a:p>
        </p:txBody>
      </p:sp>
      <p:sp>
        <p:nvSpPr>
          <p:cNvPr id="72" name="TextBox 71"/>
          <p:cNvSpPr txBox="1"/>
          <p:nvPr/>
        </p:nvSpPr>
        <p:spPr>
          <a:xfrm>
            <a:off x="1752378" y="1529873"/>
            <a:ext cx="1676400" cy="461665"/>
          </a:xfrm>
          <a:prstGeom prst="rect">
            <a:avLst/>
          </a:prstGeom>
          <a:noFill/>
        </p:spPr>
        <p:txBody>
          <a:bodyPr wrap="square" rtlCol="0">
            <a:spAutoFit/>
          </a:bodyPr>
          <a:lstStyle/>
          <a:p>
            <a:pPr algn="ctr"/>
            <a:r>
              <a:rPr lang="en-US" sz="2400" dirty="0" smtClean="0">
                <a:solidFill>
                  <a:schemeClr val="accent2"/>
                </a:solidFill>
              </a:rPr>
              <a:t>maximal</a:t>
            </a:r>
            <a:endParaRPr lang="en-US" sz="2400" dirty="0">
              <a:solidFill>
                <a:schemeClr val="accent2"/>
              </a:solidFill>
            </a:endParaRPr>
          </a:p>
        </p:txBody>
      </p:sp>
      <p:sp>
        <p:nvSpPr>
          <p:cNvPr id="73" name="TextBox 72"/>
          <p:cNvSpPr txBox="1"/>
          <p:nvPr/>
        </p:nvSpPr>
        <p:spPr>
          <a:xfrm>
            <a:off x="5714778" y="1524000"/>
            <a:ext cx="1676400" cy="461665"/>
          </a:xfrm>
          <a:prstGeom prst="rect">
            <a:avLst/>
          </a:prstGeom>
          <a:noFill/>
        </p:spPr>
        <p:txBody>
          <a:bodyPr wrap="square" rtlCol="0">
            <a:spAutoFit/>
          </a:bodyPr>
          <a:lstStyle/>
          <a:p>
            <a:pPr algn="ctr"/>
            <a:r>
              <a:rPr lang="en-US" sz="2400" dirty="0" smtClean="0">
                <a:solidFill>
                  <a:schemeClr val="accent2"/>
                </a:solidFill>
              </a:rPr>
              <a:t>maximum</a:t>
            </a:r>
            <a:endParaRPr lang="en-US" sz="2400" dirty="0">
              <a:solidFill>
                <a:schemeClr val="accent2"/>
              </a:solidFill>
            </a:endParaRPr>
          </a:p>
        </p:txBody>
      </p:sp>
    </p:spTree>
    <p:extLst>
      <p:ext uri="{BB962C8B-B14F-4D97-AF65-F5344CB8AC3E}">
        <p14:creationId xmlns:p14="http://schemas.microsoft.com/office/powerpoint/2010/main" val="51183902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cxnSp>
        <p:nvCxnSpPr>
          <p:cNvPr id="20" name="Straight Connector 19"/>
          <p:cNvCxnSpPr>
            <a:stCxn id="6" idx="6"/>
            <a:endCxn id="13" idx="2"/>
          </p:cNvCxnSpPr>
          <p:nvPr/>
        </p:nvCxnSpPr>
        <p:spPr>
          <a:xfrm flipV="1">
            <a:off x="5486400" y="21297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5486400" y="21297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5486400" y="30441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5486400" y="41871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5486400" y="25869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5486400" y="37299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5486400" y="3044190"/>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5486400" y="3044190"/>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5486400" y="28155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5486400" y="19011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5486400" y="30441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5486400" y="39585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5486400" y="35013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5486400" y="2586990"/>
            <a:ext cx="2133156" cy="228600"/>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5257800" y="17868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5257800" y="22440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5257800" y="27012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5257800" y="31584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5257800" y="36156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5257800" y="40728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5257800" y="45300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7619556" y="20154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7619556" y="29298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7619556" y="38442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7619556" y="24726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7619556" y="33870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7619556" y="43014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2" name="Straight Connector 31"/>
          <p:cNvCxnSpPr>
            <a:stCxn id="51" idx="6"/>
            <a:endCxn id="69" idx="2"/>
          </p:cNvCxnSpPr>
          <p:nvPr/>
        </p:nvCxnSpPr>
        <p:spPr>
          <a:xfrm flipV="1">
            <a:off x="1524000" y="21297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a:stCxn id="51" idx="6"/>
            <a:endCxn id="61" idx="2"/>
          </p:cNvCxnSpPr>
          <p:nvPr/>
        </p:nvCxnSpPr>
        <p:spPr>
          <a:xfrm flipV="1">
            <a:off x="1524000" y="2586990"/>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a:stCxn id="52" idx="6"/>
            <a:endCxn id="58" idx="2"/>
          </p:cNvCxnSpPr>
          <p:nvPr/>
        </p:nvCxnSpPr>
        <p:spPr>
          <a:xfrm flipV="1">
            <a:off x="1524000" y="3044190"/>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a:stCxn id="50" idx="6"/>
            <a:endCxn id="69" idx="2"/>
          </p:cNvCxnSpPr>
          <p:nvPr/>
        </p:nvCxnSpPr>
        <p:spPr>
          <a:xfrm flipV="1">
            <a:off x="1524000" y="21297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a:stCxn id="54" idx="6"/>
            <a:endCxn id="58" idx="2"/>
          </p:cNvCxnSpPr>
          <p:nvPr/>
        </p:nvCxnSpPr>
        <p:spPr>
          <a:xfrm flipV="1">
            <a:off x="1524000" y="30441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a:stCxn id="55" idx="6"/>
            <a:endCxn id="64" idx="2"/>
          </p:cNvCxnSpPr>
          <p:nvPr/>
        </p:nvCxnSpPr>
        <p:spPr>
          <a:xfrm>
            <a:off x="1524000" y="41871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a:stCxn id="52" idx="6"/>
            <a:endCxn id="61" idx="2"/>
          </p:cNvCxnSpPr>
          <p:nvPr/>
        </p:nvCxnSpPr>
        <p:spPr>
          <a:xfrm flipV="1">
            <a:off x="1524000" y="2586990"/>
            <a:ext cx="2133156" cy="6858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54" idx="6"/>
            <a:endCxn id="60" idx="2"/>
          </p:cNvCxnSpPr>
          <p:nvPr/>
        </p:nvCxnSpPr>
        <p:spPr>
          <a:xfrm>
            <a:off x="1524000" y="3729990"/>
            <a:ext cx="2133156" cy="2286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55" idx="6"/>
            <a:endCxn id="58" idx="2"/>
          </p:cNvCxnSpPr>
          <p:nvPr/>
        </p:nvCxnSpPr>
        <p:spPr>
          <a:xfrm flipV="1">
            <a:off x="1524000" y="3044190"/>
            <a:ext cx="2133156" cy="11430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a:stCxn id="57" idx="6"/>
            <a:endCxn id="58" idx="2"/>
          </p:cNvCxnSpPr>
          <p:nvPr/>
        </p:nvCxnSpPr>
        <p:spPr>
          <a:xfrm flipV="1">
            <a:off x="1524000" y="3044190"/>
            <a:ext cx="2133156" cy="160020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67" idx="6"/>
            <a:endCxn id="69" idx="2"/>
          </p:cNvCxnSpPr>
          <p:nvPr/>
        </p:nvCxnSpPr>
        <p:spPr>
          <a:xfrm>
            <a:off x="1524000" y="1901190"/>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8" name="Straight Connector 47"/>
          <p:cNvCxnSpPr>
            <a:stCxn id="55" idx="6"/>
            <a:endCxn id="60" idx="2"/>
          </p:cNvCxnSpPr>
          <p:nvPr/>
        </p:nvCxnSpPr>
        <p:spPr>
          <a:xfrm flipV="1">
            <a:off x="1524000" y="3958590"/>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54" idx="6"/>
            <a:endCxn id="63" idx="2"/>
          </p:cNvCxnSpPr>
          <p:nvPr/>
        </p:nvCxnSpPr>
        <p:spPr>
          <a:xfrm flipV="1">
            <a:off x="1524000" y="3501390"/>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0" name="Oval 49"/>
          <p:cNvSpPr/>
          <p:nvPr/>
        </p:nvSpPr>
        <p:spPr>
          <a:xfrm>
            <a:off x="1295400" y="22440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4" name="Oval 53"/>
          <p:cNvSpPr/>
          <p:nvPr/>
        </p:nvSpPr>
        <p:spPr>
          <a:xfrm>
            <a:off x="1295400" y="36156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5" name="Oval 54"/>
          <p:cNvSpPr/>
          <p:nvPr/>
        </p:nvSpPr>
        <p:spPr>
          <a:xfrm>
            <a:off x="1295400" y="40728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7" name="Oval 56"/>
          <p:cNvSpPr/>
          <p:nvPr/>
        </p:nvSpPr>
        <p:spPr>
          <a:xfrm>
            <a:off x="1295400" y="45300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0" name="Oval 59"/>
          <p:cNvSpPr/>
          <p:nvPr/>
        </p:nvSpPr>
        <p:spPr>
          <a:xfrm>
            <a:off x="3657156" y="38442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3657156" y="33870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Oval 63"/>
          <p:cNvSpPr/>
          <p:nvPr/>
        </p:nvSpPr>
        <p:spPr>
          <a:xfrm>
            <a:off x="3657156" y="43014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6" name="Straight Connector 65"/>
          <p:cNvCxnSpPr>
            <a:stCxn id="67" idx="6"/>
            <a:endCxn id="69" idx="2"/>
          </p:cNvCxnSpPr>
          <p:nvPr/>
        </p:nvCxnSpPr>
        <p:spPr>
          <a:xfrm>
            <a:off x="1524000" y="1901190"/>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7" name="Oval 66"/>
          <p:cNvSpPr/>
          <p:nvPr/>
        </p:nvSpPr>
        <p:spPr>
          <a:xfrm>
            <a:off x="1295400" y="17868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9" name="Oval 68"/>
          <p:cNvSpPr/>
          <p:nvPr/>
        </p:nvSpPr>
        <p:spPr>
          <a:xfrm>
            <a:off x="3657156" y="20154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1992416" y="5410200"/>
            <a:ext cx="5228098" cy="1200329"/>
          </a:xfrm>
          <a:prstGeom prst="rect">
            <a:avLst/>
          </a:prstGeom>
          <a:noFill/>
        </p:spPr>
        <p:txBody>
          <a:bodyPr wrap="none" rtlCol="0">
            <a:spAutoFit/>
          </a:bodyPr>
          <a:lstStyle/>
          <a:p>
            <a:r>
              <a:rPr lang="en-US" sz="2400" dirty="0" smtClean="0">
                <a:solidFill>
                  <a:schemeClr val="accent2"/>
                </a:solidFill>
              </a:rPr>
              <a:t>How to find a maximum matching</a:t>
            </a:r>
            <a:r>
              <a:rPr lang="en-US" sz="2400" dirty="0" smtClean="0"/>
              <a:t>?</a:t>
            </a:r>
            <a:br>
              <a:rPr lang="en-US" sz="2400" dirty="0" smtClean="0"/>
            </a:br>
            <a:r>
              <a:rPr lang="en-US" sz="2400" dirty="0" smtClean="0">
                <a:solidFill>
                  <a:schemeClr val="bg2"/>
                </a:solidFill>
              </a:rPr>
              <a:t>Idea</a:t>
            </a:r>
            <a:r>
              <a:rPr lang="en-US" sz="2400" dirty="0" smtClean="0"/>
              <a:t>: add edges until we can’t anymore, </a:t>
            </a:r>
            <a:br>
              <a:rPr lang="en-US" sz="2400" dirty="0" smtClean="0"/>
            </a:br>
            <a:r>
              <a:rPr lang="en-US" sz="2400" dirty="0" smtClean="0"/>
              <a:t>allowing people to push each other out.</a:t>
            </a:r>
            <a:endParaRPr lang="en-US" sz="2400" dirty="0"/>
          </a:p>
        </p:txBody>
      </p:sp>
      <p:cxnSp>
        <p:nvCxnSpPr>
          <p:cNvPr id="73" name="Straight Connector 72"/>
          <p:cNvCxnSpPr>
            <a:stCxn id="51" idx="6"/>
            <a:endCxn id="61" idx="2"/>
          </p:cNvCxnSpPr>
          <p:nvPr/>
        </p:nvCxnSpPr>
        <p:spPr>
          <a:xfrm flipV="1">
            <a:off x="1524000" y="258699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1" name="Oval 60"/>
          <p:cNvSpPr/>
          <p:nvPr/>
        </p:nvSpPr>
        <p:spPr>
          <a:xfrm>
            <a:off x="3657156" y="24726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Oval 57"/>
          <p:cNvSpPr/>
          <p:nvPr/>
        </p:nvSpPr>
        <p:spPr>
          <a:xfrm>
            <a:off x="3657156" y="292989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a:stCxn id="51" idx="6"/>
            <a:endCxn id="58" idx="2"/>
          </p:cNvCxnSpPr>
          <p:nvPr/>
        </p:nvCxnSpPr>
        <p:spPr>
          <a:xfrm>
            <a:off x="1524000" y="281559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1" name="Oval 50"/>
          <p:cNvSpPr/>
          <p:nvPr/>
        </p:nvSpPr>
        <p:spPr>
          <a:xfrm>
            <a:off x="1295400" y="27012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2" name="Straight Connector 71"/>
          <p:cNvCxnSpPr>
            <a:stCxn id="52" idx="6"/>
            <a:endCxn id="58" idx="2"/>
          </p:cNvCxnSpPr>
          <p:nvPr/>
        </p:nvCxnSpPr>
        <p:spPr>
          <a:xfrm flipV="1">
            <a:off x="1524000" y="304419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Oval 51"/>
          <p:cNvSpPr/>
          <p:nvPr/>
        </p:nvSpPr>
        <p:spPr>
          <a:xfrm>
            <a:off x="1295400" y="315849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Tree>
    <p:extLst>
      <p:ext uri="{BB962C8B-B14F-4D97-AF65-F5344CB8AC3E}">
        <p14:creationId xmlns:p14="http://schemas.microsoft.com/office/powerpoint/2010/main" val="391655311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sp>
        <p:nvSpPr>
          <p:cNvPr id="2" name="TextBox 1"/>
          <p:cNvSpPr txBox="1"/>
          <p:nvPr/>
        </p:nvSpPr>
        <p:spPr>
          <a:xfrm>
            <a:off x="908946" y="5048071"/>
            <a:ext cx="7326108" cy="1200329"/>
          </a:xfrm>
          <a:prstGeom prst="rect">
            <a:avLst/>
          </a:prstGeom>
          <a:noFill/>
        </p:spPr>
        <p:txBody>
          <a:bodyPr wrap="none" rtlCol="0">
            <a:spAutoFit/>
          </a:bodyPr>
          <a:lstStyle/>
          <a:p>
            <a:pPr algn="ctr"/>
            <a:r>
              <a:rPr lang="en-US" sz="2400" dirty="0">
                <a:solidFill>
                  <a:schemeClr val="accent2"/>
                </a:solidFill>
              </a:rPr>
              <a:t>a</a:t>
            </a:r>
            <a:r>
              <a:rPr lang="en-US" sz="2400" dirty="0" smtClean="0">
                <a:solidFill>
                  <a:schemeClr val="accent2"/>
                </a:solidFill>
              </a:rPr>
              <a:t>ugmenting path</a:t>
            </a:r>
            <a:r>
              <a:rPr lang="en-US" sz="2400" dirty="0" smtClean="0"/>
              <a:t> = path between exposed vertices</a:t>
            </a:r>
          </a:p>
          <a:p>
            <a:pPr algn="ctr"/>
            <a:endParaRPr lang="en-US" sz="2400" dirty="0" smtClean="0">
              <a:solidFill>
                <a:schemeClr val="bg2"/>
              </a:solidFill>
            </a:endParaRPr>
          </a:p>
          <a:p>
            <a:pPr algn="ctr"/>
            <a:r>
              <a:rPr lang="en-US" sz="2400" dirty="0" smtClean="0">
                <a:solidFill>
                  <a:schemeClr val="bg2"/>
                </a:solidFill>
              </a:rPr>
              <a:t>Theorem</a:t>
            </a:r>
            <a:r>
              <a:rPr lang="en-US" sz="2400" dirty="0" smtClean="0"/>
              <a:t>. Matching is maximum </a:t>
            </a:r>
            <a:r>
              <a:rPr lang="en-US" sz="2400" dirty="0" err="1" smtClean="0"/>
              <a:t>iff</a:t>
            </a:r>
            <a:r>
              <a:rPr lang="en-US" sz="2400" dirty="0" smtClean="0"/>
              <a:t> no augmenting paths.</a:t>
            </a:r>
            <a:endParaRPr lang="en-US" sz="2400" dirty="0"/>
          </a:p>
        </p:txBody>
      </p:sp>
      <p:grpSp>
        <p:nvGrpSpPr>
          <p:cNvPr id="3" name="Group 2"/>
          <p:cNvGrpSpPr/>
          <p:nvPr/>
        </p:nvGrpSpPr>
        <p:grpSpPr>
          <a:xfrm>
            <a:off x="3276822" y="1752600"/>
            <a:ext cx="2590356" cy="2971800"/>
            <a:chOff x="609600" y="1981200"/>
            <a:chExt cx="2590356" cy="2971800"/>
          </a:xfrm>
        </p:grpSpPr>
        <p:cxnSp>
          <p:nvCxnSpPr>
            <p:cNvPr id="20" name="Straight Connector 19"/>
            <p:cNvCxnSpPr>
              <a:stCxn id="6" idx="6"/>
              <a:endCxn id="13" idx="2"/>
            </p:cNvCxnSpPr>
            <p:nvPr/>
          </p:nvCxnSpPr>
          <p:spPr>
            <a:xfrm flipV="1">
              <a:off x="838200" y="23241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838200" y="23241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838200" y="32385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838200" y="43815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838200" y="27813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838200" y="39243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838200" y="3238500"/>
              <a:ext cx="2133156" cy="11430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838200" y="3238500"/>
              <a:ext cx="2133156" cy="16002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838200" y="20955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838200" y="4152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838200" y="36957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838200" y="278130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9600" y="1981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1" name="Straight Connector 70"/>
            <p:cNvCxnSpPr>
              <a:stCxn id="8" idx="6"/>
              <a:endCxn id="14" idx="2"/>
            </p:cNvCxnSpPr>
            <p:nvPr/>
          </p:nvCxnSpPr>
          <p:spPr>
            <a:xfrm>
              <a:off x="838200" y="3009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09600" y="24384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9600" y="2895600"/>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9600" y="38100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9600" y="4267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9600" y="47244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2971356" y="2209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971356" y="3124200"/>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71356" y="40386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2971356" y="26670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2971356" y="35814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2971356" y="4495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a:stCxn id="9" idx="6"/>
              <a:endCxn id="14" idx="2"/>
            </p:cNvCxnSpPr>
            <p:nvPr/>
          </p:nvCxnSpPr>
          <p:spPr>
            <a:xfrm flipV="1">
              <a:off x="838200" y="323850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9" name="Oval 8"/>
            <p:cNvSpPr/>
            <p:nvPr/>
          </p:nvSpPr>
          <p:spPr>
            <a:xfrm>
              <a:off x="609600" y="33528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grpSp>
    </p:spTree>
    <p:extLst>
      <p:ext uri="{BB962C8B-B14F-4D97-AF65-F5344CB8AC3E}">
        <p14:creationId xmlns:p14="http://schemas.microsoft.com/office/powerpoint/2010/main" val="38176054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cxnSp>
        <p:nvCxnSpPr>
          <p:cNvPr id="20" name="Straight Connector 19"/>
          <p:cNvCxnSpPr>
            <a:stCxn id="6" idx="6"/>
            <a:endCxn id="13" idx="2"/>
          </p:cNvCxnSpPr>
          <p:nvPr/>
        </p:nvCxnSpPr>
        <p:spPr>
          <a:xfrm flipV="1">
            <a:off x="3446017" y="22674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19050">
            <a:solidFill>
              <a:schemeClr val="tx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1471632" y="5257800"/>
            <a:ext cx="6200736" cy="461665"/>
          </a:xfrm>
          <a:prstGeom prst="rect">
            <a:avLst/>
          </a:prstGeom>
          <a:noFill/>
        </p:spPr>
        <p:txBody>
          <a:bodyPr wrap="none" rtlCol="0">
            <a:spAutoFit/>
          </a:bodyPr>
          <a:lstStyle/>
          <a:p>
            <a:r>
              <a:rPr lang="en-US" sz="2400" dirty="0">
                <a:solidFill>
                  <a:schemeClr val="accent2"/>
                </a:solidFill>
              </a:rPr>
              <a:t>m</a:t>
            </a:r>
            <a:r>
              <a:rPr lang="en-US" sz="2400" dirty="0" smtClean="0">
                <a:solidFill>
                  <a:schemeClr val="accent2"/>
                </a:solidFill>
              </a:rPr>
              <a:t>atching</a:t>
            </a:r>
            <a:r>
              <a:rPr lang="en-US" sz="2400" dirty="0" smtClean="0"/>
              <a:t> = a set of edges that share no vertices.</a:t>
            </a:r>
            <a:endParaRPr lang="en-US" sz="2400" dirty="0"/>
          </a:p>
        </p:txBody>
      </p:sp>
      <p:sp>
        <p:nvSpPr>
          <p:cNvPr id="40" name="TextBox 39"/>
          <p:cNvSpPr txBox="1"/>
          <p:nvPr/>
        </p:nvSpPr>
        <p:spPr>
          <a:xfrm>
            <a:off x="1471632" y="5645944"/>
            <a:ext cx="6605463" cy="830997"/>
          </a:xfrm>
          <a:prstGeom prst="rect">
            <a:avLst/>
          </a:prstGeom>
          <a:noFill/>
        </p:spPr>
        <p:txBody>
          <a:bodyPr wrap="none" rtlCol="0">
            <a:spAutoFit/>
          </a:bodyPr>
          <a:lstStyle/>
          <a:p>
            <a:r>
              <a:rPr lang="en-US" sz="2400" dirty="0" smtClean="0">
                <a:solidFill>
                  <a:schemeClr val="accent2"/>
                </a:solidFill>
              </a:rPr>
              <a:t>vertex cover </a:t>
            </a:r>
            <a:r>
              <a:rPr lang="en-US" sz="2400" dirty="0" smtClean="0"/>
              <a:t>= a set of vertices such that each edge </a:t>
            </a:r>
            <a:br>
              <a:rPr lang="en-US" sz="2400" dirty="0" smtClean="0"/>
            </a:br>
            <a:r>
              <a:rPr lang="en-US" sz="2400" dirty="0" smtClean="0"/>
              <a:t>is incident to at least one vertex in the set.</a:t>
            </a:r>
            <a:endParaRPr lang="en-US" sz="2400" dirty="0"/>
          </a:p>
        </p:txBody>
      </p: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53534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cxnSp>
        <p:nvCxnSpPr>
          <p:cNvPr id="20" name="Straight Connector 19"/>
          <p:cNvCxnSpPr>
            <a:stCxn id="6" idx="6"/>
            <a:endCxn id="13" idx="2"/>
          </p:cNvCxnSpPr>
          <p:nvPr/>
        </p:nvCxnSpPr>
        <p:spPr>
          <a:xfrm flipV="1">
            <a:off x="3446017" y="22674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717964" y="5634335"/>
            <a:ext cx="7708072" cy="461665"/>
          </a:xfrm>
          <a:prstGeom prst="rect">
            <a:avLst/>
          </a:prstGeom>
          <a:noFill/>
        </p:spPr>
        <p:txBody>
          <a:bodyPr wrap="none" rtlCol="0">
            <a:spAutoFit/>
          </a:bodyPr>
          <a:lstStyle/>
          <a:p>
            <a:r>
              <a:rPr lang="en-US" sz="2400" dirty="0" smtClean="0">
                <a:solidFill>
                  <a:schemeClr val="bg2"/>
                </a:solidFill>
              </a:rPr>
              <a:t>Theorem</a:t>
            </a:r>
            <a:r>
              <a:rPr lang="en-US" sz="2400" dirty="0" smtClean="0"/>
              <a:t>. Maximum matching equals minimum vertex cover.</a:t>
            </a:r>
            <a:endParaRPr lang="en-US" sz="2400" dirty="0"/>
          </a:p>
        </p:txBody>
      </p: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538872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sp>
        <p:nvSpPr>
          <p:cNvPr id="77" name="TextBox 76"/>
          <p:cNvSpPr txBox="1"/>
          <p:nvPr/>
        </p:nvSpPr>
        <p:spPr>
          <a:xfrm>
            <a:off x="3657600" y="3093303"/>
            <a:ext cx="5346316" cy="830997"/>
          </a:xfrm>
          <a:prstGeom prst="rect">
            <a:avLst/>
          </a:prstGeom>
          <a:noFill/>
        </p:spPr>
        <p:txBody>
          <a:bodyPr wrap="square" rtlCol="0">
            <a:spAutoFit/>
          </a:bodyPr>
          <a:lstStyle/>
          <a:p>
            <a:r>
              <a:rPr lang="en-US" sz="2400" dirty="0" smtClean="0">
                <a:solidFill>
                  <a:schemeClr val="bg2"/>
                </a:solidFill>
              </a:rPr>
              <a:t>Theorem</a:t>
            </a:r>
            <a:r>
              <a:rPr lang="en-US" sz="2400" dirty="0" smtClean="0"/>
              <a:t>. Maximum matching equals minimum vertex cover (bipartite graphs).</a:t>
            </a:r>
            <a:endParaRPr lang="en-US" sz="2400" dirty="0"/>
          </a:p>
        </p:txBody>
      </p:sp>
      <p:grpSp>
        <p:nvGrpSpPr>
          <p:cNvPr id="29" name="Group 28"/>
          <p:cNvGrpSpPr/>
          <p:nvPr/>
        </p:nvGrpSpPr>
        <p:grpSpPr>
          <a:xfrm>
            <a:off x="609600" y="1981200"/>
            <a:ext cx="2590356" cy="2971800"/>
            <a:chOff x="6020244" y="554186"/>
            <a:chExt cx="2590356" cy="2971800"/>
          </a:xfrm>
        </p:grpSpPr>
        <p:cxnSp>
          <p:nvCxnSpPr>
            <p:cNvPr id="20" name="Straight Connector 19"/>
            <p:cNvCxnSpPr>
              <a:stCxn id="6" idx="6"/>
              <a:endCxn id="13" idx="2"/>
            </p:cNvCxnSpPr>
            <p:nvPr/>
          </p:nvCxnSpPr>
          <p:spPr>
            <a:xfrm flipV="1">
              <a:off x="6248844" y="8970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6248844" y="8970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6248844" y="18114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6248844" y="29544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6248844" y="13542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6248844" y="24972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6248844" y="1811486"/>
              <a:ext cx="2133156" cy="11430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6248844" y="1811486"/>
              <a:ext cx="2133156" cy="16002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6248844" y="6684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6248844" y="18114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6248844" y="27258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6248844" y="22686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6248844" y="13542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20244" y="5541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1" name="Straight Connector 70"/>
            <p:cNvCxnSpPr>
              <a:stCxn id="8" idx="6"/>
              <a:endCxn id="14" idx="2"/>
            </p:cNvCxnSpPr>
            <p:nvPr/>
          </p:nvCxnSpPr>
          <p:spPr>
            <a:xfrm>
              <a:off x="6248844" y="15828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020244" y="10113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20244" y="1468586"/>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6020244" y="19257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20244" y="2382986"/>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20244" y="2840186"/>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20244" y="32973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8382000" y="782786"/>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382000" y="1697186"/>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82000" y="26115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82000" y="1239986"/>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382000" y="21543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382000" y="30687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3657600" y="4037865"/>
            <a:ext cx="5085552" cy="830997"/>
          </a:xfrm>
          <a:prstGeom prst="rect">
            <a:avLst/>
          </a:prstGeom>
          <a:noFill/>
        </p:spPr>
        <p:txBody>
          <a:bodyPr wrap="square" rtlCol="0">
            <a:spAutoFit/>
          </a:bodyPr>
          <a:lstStyle/>
          <a:p>
            <a:r>
              <a:rPr lang="en-US" sz="2400" dirty="0" smtClean="0">
                <a:solidFill>
                  <a:schemeClr val="bg2"/>
                </a:solidFill>
              </a:rPr>
              <a:t>Proof</a:t>
            </a:r>
            <a:r>
              <a:rPr lang="en-US" sz="2400" dirty="0" smtClean="0"/>
              <a:t>. Matching = M, cover = C.</a:t>
            </a:r>
          </a:p>
          <a:p>
            <a:pPr marL="457200" indent="-457200">
              <a:buAutoNum type="arabicPeriod"/>
            </a:pPr>
            <a:r>
              <a:rPr lang="en-US" sz="2400" dirty="0" smtClean="0"/>
              <a:t>|M| ≤ |C|. </a:t>
            </a:r>
          </a:p>
        </p:txBody>
      </p:sp>
    </p:spTree>
    <p:extLst>
      <p:ext uri="{BB962C8B-B14F-4D97-AF65-F5344CB8AC3E}">
        <p14:creationId xmlns:p14="http://schemas.microsoft.com/office/powerpoint/2010/main" val="33186183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sp>
        <p:nvSpPr>
          <p:cNvPr id="77" name="TextBox 76"/>
          <p:cNvSpPr txBox="1"/>
          <p:nvPr/>
        </p:nvSpPr>
        <p:spPr>
          <a:xfrm>
            <a:off x="3657600" y="3093303"/>
            <a:ext cx="5346316" cy="830997"/>
          </a:xfrm>
          <a:prstGeom prst="rect">
            <a:avLst/>
          </a:prstGeom>
          <a:noFill/>
        </p:spPr>
        <p:txBody>
          <a:bodyPr wrap="square" rtlCol="0">
            <a:spAutoFit/>
          </a:bodyPr>
          <a:lstStyle/>
          <a:p>
            <a:r>
              <a:rPr lang="en-US" sz="2400" dirty="0" smtClean="0">
                <a:solidFill>
                  <a:schemeClr val="bg2"/>
                </a:solidFill>
              </a:rPr>
              <a:t>Theorem</a:t>
            </a:r>
            <a:r>
              <a:rPr lang="en-US" sz="2400" dirty="0" smtClean="0"/>
              <a:t>. Maximum matching equals minimum vertex cover (bipartite graphs).</a:t>
            </a:r>
            <a:endParaRPr lang="en-US" sz="2400" dirty="0"/>
          </a:p>
        </p:txBody>
      </p:sp>
      <p:grpSp>
        <p:nvGrpSpPr>
          <p:cNvPr id="29" name="Group 28"/>
          <p:cNvGrpSpPr/>
          <p:nvPr/>
        </p:nvGrpSpPr>
        <p:grpSpPr>
          <a:xfrm>
            <a:off x="609600" y="1981200"/>
            <a:ext cx="2590356" cy="2971800"/>
            <a:chOff x="6020244" y="554186"/>
            <a:chExt cx="2590356" cy="2971800"/>
          </a:xfrm>
        </p:grpSpPr>
        <p:cxnSp>
          <p:nvCxnSpPr>
            <p:cNvPr id="20" name="Straight Connector 19"/>
            <p:cNvCxnSpPr>
              <a:stCxn id="6" idx="6"/>
              <a:endCxn id="13" idx="2"/>
            </p:cNvCxnSpPr>
            <p:nvPr/>
          </p:nvCxnSpPr>
          <p:spPr>
            <a:xfrm flipV="1">
              <a:off x="6248844" y="8970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6248844" y="8970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6248844" y="18114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6248844" y="29544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6248844" y="1354286"/>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6248844" y="24972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6248844" y="1811486"/>
              <a:ext cx="2133156" cy="11430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6248844" y="1811486"/>
              <a:ext cx="2133156" cy="16002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6248844" y="6684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6248844" y="18114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6248844" y="27258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6248844" y="22686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6248844" y="1354286"/>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20244" y="5541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1" name="Straight Connector 70"/>
            <p:cNvCxnSpPr>
              <a:stCxn id="8" idx="6"/>
              <a:endCxn id="14" idx="2"/>
            </p:cNvCxnSpPr>
            <p:nvPr/>
          </p:nvCxnSpPr>
          <p:spPr>
            <a:xfrm>
              <a:off x="6248844" y="1582886"/>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020244" y="10113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20244" y="14685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6020244" y="19257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20244" y="23829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20244" y="28401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20244" y="3297386"/>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8382000" y="7827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8382000" y="16971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8382000" y="26115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8382000" y="12399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8382000" y="21543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8382000" y="3068786"/>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2" name="TextBox 31"/>
          <p:cNvSpPr txBox="1"/>
          <p:nvPr/>
        </p:nvSpPr>
        <p:spPr>
          <a:xfrm>
            <a:off x="3657600" y="4037865"/>
            <a:ext cx="5085552" cy="830997"/>
          </a:xfrm>
          <a:prstGeom prst="rect">
            <a:avLst/>
          </a:prstGeom>
          <a:noFill/>
        </p:spPr>
        <p:txBody>
          <a:bodyPr wrap="square" rtlCol="0">
            <a:spAutoFit/>
          </a:bodyPr>
          <a:lstStyle/>
          <a:p>
            <a:r>
              <a:rPr lang="en-US" sz="2400" dirty="0" smtClean="0">
                <a:solidFill>
                  <a:schemeClr val="bg2"/>
                </a:solidFill>
              </a:rPr>
              <a:t>Proof</a:t>
            </a:r>
            <a:r>
              <a:rPr lang="en-US" sz="2400" dirty="0" smtClean="0"/>
              <a:t>. Matching = M, cover = C.</a:t>
            </a:r>
          </a:p>
          <a:p>
            <a:pPr marL="457200" indent="-457200">
              <a:buFont typeface="+mj-lt"/>
              <a:buAutoNum type="arabicPeriod" startAt="2"/>
            </a:pPr>
            <a:r>
              <a:rPr lang="en-US" sz="2400" dirty="0" smtClean="0"/>
              <a:t>|max M| ≥ |min C| (constructive).</a:t>
            </a:r>
            <a:endParaRPr lang="en-US" sz="2400" dirty="0"/>
          </a:p>
        </p:txBody>
      </p:sp>
    </p:spTree>
    <p:extLst>
      <p:ext uri="{BB962C8B-B14F-4D97-AF65-F5344CB8AC3E}">
        <p14:creationId xmlns:p14="http://schemas.microsoft.com/office/powerpoint/2010/main" val="61574123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sp>
        <p:nvSpPr>
          <p:cNvPr id="77" name="TextBox 76"/>
          <p:cNvSpPr txBox="1"/>
          <p:nvPr/>
        </p:nvSpPr>
        <p:spPr>
          <a:xfrm>
            <a:off x="3657600" y="3093303"/>
            <a:ext cx="5346316" cy="830997"/>
          </a:xfrm>
          <a:prstGeom prst="rect">
            <a:avLst/>
          </a:prstGeom>
          <a:noFill/>
        </p:spPr>
        <p:txBody>
          <a:bodyPr wrap="square" rtlCol="0">
            <a:spAutoFit/>
          </a:bodyPr>
          <a:lstStyle/>
          <a:p>
            <a:r>
              <a:rPr lang="en-US" sz="2400" dirty="0" smtClean="0">
                <a:solidFill>
                  <a:schemeClr val="bg2"/>
                </a:solidFill>
              </a:rPr>
              <a:t>Theorem</a:t>
            </a:r>
            <a:r>
              <a:rPr lang="en-US" sz="2400" dirty="0" smtClean="0"/>
              <a:t>. Maximum matching equals minimum vertex cover (bipartite graphs).</a:t>
            </a:r>
            <a:endParaRPr lang="en-US" sz="2400" dirty="0"/>
          </a:p>
        </p:txBody>
      </p:sp>
      <p:cxnSp>
        <p:nvCxnSpPr>
          <p:cNvPr id="20" name="Straight Connector 19"/>
          <p:cNvCxnSpPr>
            <a:stCxn id="6" idx="6"/>
            <a:endCxn id="13" idx="2"/>
          </p:cNvCxnSpPr>
          <p:nvPr/>
        </p:nvCxnSpPr>
        <p:spPr>
          <a:xfrm flipV="1">
            <a:off x="838200" y="23241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838200" y="23241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838200" y="32385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838200" y="43815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838200" y="2781300"/>
            <a:ext cx="2133156" cy="6858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838200" y="3924300"/>
            <a:ext cx="2133156" cy="2286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838200" y="3238500"/>
            <a:ext cx="2133156" cy="11430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838200" y="3238500"/>
            <a:ext cx="2133156" cy="1600200"/>
          </a:xfrm>
          <a:prstGeom prst="line">
            <a:avLst/>
          </a:prstGeom>
          <a:ln w="19050">
            <a:solidFill>
              <a:schemeClr val="bg1">
                <a:lumMod val="75000"/>
              </a:schemeClr>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838200" y="20955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838200" y="323850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838200" y="4152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838200" y="36957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838200" y="2781300"/>
            <a:ext cx="2133156" cy="2286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9600" y="1981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71" name="Straight Connector 70"/>
          <p:cNvCxnSpPr>
            <a:stCxn id="8" idx="6"/>
            <a:endCxn id="14" idx="2"/>
          </p:cNvCxnSpPr>
          <p:nvPr/>
        </p:nvCxnSpPr>
        <p:spPr>
          <a:xfrm>
            <a:off x="838200" y="3009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6" name="Oval 5"/>
          <p:cNvSpPr/>
          <p:nvPr/>
        </p:nvSpPr>
        <p:spPr>
          <a:xfrm>
            <a:off x="609600" y="24384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9600" y="2895600"/>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609600" y="33528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9600" y="38100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9600" y="4267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9600" y="47244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2971356" y="2209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971356" y="3124200"/>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71356" y="40386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2971356" y="26670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2971356" y="35814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2971356" y="4495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657600" y="4037865"/>
            <a:ext cx="5085552" cy="830997"/>
          </a:xfrm>
          <a:prstGeom prst="rect">
            <a:avLst/>
          </a:prstGeom>
          <a:noFill/>
        </p:spPr>
        <p:txBody>
          <a:bodyPr wrap="square" rtlCol="0">
            <a:spAutoFit/>
          </a:bodyPr>
          <a:lstStyle/>
          <a:p>
            <a:r>
              <a:rPr lang="en-US" sz="2400" dirty="0" smtClean="0">
                <a:solidFill>
                  <a:schemeClr val="bg2"/>
                </a:solidFill>
              </a:rPr>
              <a:t>Proof</a:t>
            </a:r>
            <a:r>
              <a:rPr lang="en-US" sz="2400" dirty="0" smtClean="0"/>
              <a:t>. Matching = M, cover = C.</a:t>
            </a:r>
          </a:p>
          <a:p>
            <a:pPr marL="457200" indent="-457200">
              <a:buFont typeface="+mj-lt"/>
              <a:buAutoNum type="arabicPeriod" startAt="2"/>
            </a:pPr>
            <a:r>
              <a:rPr lang="en-US" sz="2400" dirty="0" smtClean="0"/>
              <a:t>|max M| ≥ |min C| (constructive).</a:t>
            </a:r>
            <a:endParaRPr lang="en-US" sz="2400" dirty="0"/>
          </a:p>
        </p:txBody>
      </p:sp>
      <p:sp>
        <p:nvSpPr>
          <p:cNvPr id="2" name="TextBox 1"/>
          <p:cNvSpPr txBox="1"/>
          <p:nvPr/>
        </p:nvSpPr>
        <p:spPr>
          <a:xfrm>
            <a:off x="1284016" y="5715000"/>
            <a:ext cx="6575967" cy="461665"/>
          </a:xfrm>
          <a:prstGeom prst="rect">
            <a:avLst/>
          </a:prstGeom>
          <a:noFill/>
        </p:spPr>
        <p:txBody>
          <a:bodyPr wrap="none" rtlCol="0">
            <a:spAutoFit/>
          </a:bodyPr>
          <a:lstStyle/>
          <a:p>
            <a:r>
              <a:rPr lang="en-US" sz="2400" dirty="0">
                <a:solidFill>
                  <a:schemeClr val="accent2"/>
                </a:solidFill>
              </a:rPr>
              <a:t>a</a:t>
            </a:r>
            <a:r>
              <a:rPr lang="en-US" sz="2400" dirty="0" smtClean="0">
                <a:solidFill>
                  <a:schemeClr val="accent2"/>
                </a:solidFill>
              </a:rPr>
              <a:t>ugmenting path</a:t>
            </a:r>
            <a:r>
              <a:rPr lang="en-US" sz="2400" dirty="0" smtClean="0"/>
              <a:t> = path between exposed vertices</a:t>
            </a:r>
            <a:endParaRPr lang="en-US" sz="2400" dirty="0"/>
          </a:p>
        </p:txBody>
      </p:sp>
    </p:spTree>
    <p:extLst>
      <p:ext uri="{BB962C8B-B14F-4D97-AF65-F5344CB8AC3E}">
        <p14:creationId xmlns:p14="http://schemas.microsoft.com/office/powerpoint/2010/main" val="139106291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sp>
        <p:nvSpPr>
          <p:cNvPr id="77" name="TextBox 76"/>
          <p:cNvSpPr txBox="1"/>
          <p:nvPr/>
        </p:nvSpPr>
        <p:spPr>
          <a:xfrm>
            <a:off x="3657600" y="3093303"/>
            <a:ext cx="5346316" cy="830997"/>
          </a:xfrm>
          <a:prstGeom prst="rect">
            <a:avLst/>
          </a:prstGeom>
          <a:noFill/>
        </p:spPr>
        <p:txBody>
          <a:bodyPr wrap="square" rtlCol="0">
            <a:spAutoFit/>
          </a:bodyPr>
          <a:lstStyle/>
          <a:p>
            <a:r>
              <a:rPr lang="en-US" sz="2400" dirty="0" smtClean="0">
                <a:solidFill>
                  <a:schemeClr val="bg2"/>
                </a:solidFill>
              </a:rPr>
              <a:t>Theorem</a:t>
            </a:r>
            <a:r>
              <a:rPr lang="en-US" sz="2400" dirty="0" smtClean="0"/>
              <a:t>. Maximum matching equals minimum vertex cover (bipartite graphs).</a:t>
            </a:r>
            <a:endParaRPr lang="en-US" sz="2400" dirty="0"/>
          </a:p>
        </p:txBody>
      </p:sp>
      <p:cxnSp>
        <p:nvCxnSpPr>
          <p:cNvPr id="71" name="Straight Connector 70"/>
          <p:cNvCxnSpPr>
            <a:stCxn id="8" idx="6"/>
            <a:endCxn id="14" idx="2"/>
          </p:cNvCxnSpPr>
          <p:nvPr/>
        </p:nvCxnSpPr>
        <p:spPr>
          <a:xfrm>
            <a:off x="838200" y="3009900"/>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6" idx="6"/>
            <a:endCxn id="13" idx="2"/>
          </p:cNvCxnSpPr>
          <p:nvPr/>
        </p:nvCxnSpPr>
        <p:spPr>
          <a:xfrm flipV="1">
            <a:off x="838200" y="2324100"/>
            <a:ext cx="2133156" cy="2286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838200" y="2324100"/>
            <a:ext cx="2133156" cy="6858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838200" y="3238500"/>
            <a:ext cx="2133156" cy="6858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838200" y="4381500"/>
            <a:ext cx="2133156" cy="2286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838200" y="2781300"/>
            <a:ext cx="2133156" cy="6858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838200" y="3924300"/>
            <a:ext cx="2133156" cy="2286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838200" y="3238500"/>
            <a:ext cx="2133156" cy="11430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838200" y="3238500"/>
            <a:ext cx="2133156" cy="1600200"/>
          </a:xfrm>
          <a:prstGeom prst="line">
            <a:avLst/>
          </a:prstGeom>
          <a:ln w="19050">
            <a:solidFill>
              <a:schemeClr val="bg1">
                <a:lumMod val="75000"/>
              </a:schemeClr>
            </a:solidFill>
            <a:tailEnd type="arrow" w="lg" len="lg"/>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838200" y="20955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838200" y="32385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838200" y="41529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838200" y="36957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838200" y="2781300"/>
            <a:ext cx="2133156" cy="22860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609600" y="1981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609600" y="24384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609600" y="28956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609600" y="33528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609600" y="38100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609600" y="4267200"/>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609600" y="47244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2971356" y="2209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2971356" y="31242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2971356" y="40386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2971356" y="26670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2971356" y="35814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2971356" y="4495800"/>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extBox 31"/>
          <p:cNvSpPr txBox="1"/>
          <p:nvPr/>
        </p:nvSpPr>
        <p:spPr>
          <a:xfrm>
            <a:off x="3657600" y="4037865"/>
            <a:ext cx="5085552" cy="830997"/>
          </a:xfrm>
          <a:prstGeom prst="rect">
            <a:avLst/>
          </a:prstGeom>
          <a:noFill/>
        </p:spPr>
        <p:txBody>
          <a:bodyPr wrap="square" rtlCol="0">
            <a:spAutoFit/>
          </a:bodyPr>
          <a:lstStyle/>
          <a:p>
            <a:r>
              <a:rPr lang="en-US" sz="2400" dirty="0" smtClean="0">
                <a:solidFill>
                  <a:schemeClr val="bg2"/>
                </a:solidFill>
              </a:rPr>
              <a:t>Proof</a:t>
            </a:r>
            <a:r>
              <a:rPr lang="en-US" sz="2400" dirty="0" smtClean="0"/>
              <a:t>. Matching = M, cover = C.</a:t>
            </a:r>
          </a:p>
          <a:p>
            <a:pPr marL="457200" indent="-457200">
              <a:buFont typeface="+mj-lt"/>
              <a:buAutoNum type="arabicPeriod" startAt="2"/>
            </a:pPr>
            <a:r>
              <a:rPr lang="en-US" sz="2400" dirty="0" smtClean="0"/>
              <a:t>|max M| ≥ |min C| (constructive).</a:t>
            </a:r>
            <a:endParaRPr lang="en-US" sz="2400" dirty="0"/>
          </a:p>
        </p:txBody>
      </p:sp>
      <p:sp>
        <p:nvSpPr>
          <p:cNvPr id="70" name="5-Point Star 69"/>
          <p:cNvSpPr/>
          <p:nvPr/>
        </p:nvSpPr>
        <p:spPr>
          <a:xfrm>
            <a:off x="304800" y="38100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5-Point Star 72"/>
          <p:cNvSpPr/>
          <p:nvPr/>
        </p:nvSpPr>
        <p:spPr>
          <a:xfrm>
            <a:off x="304800" y="42672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5-Point Star 73"/>
          <p:cNvSpPr/>
          <p:nvPr/>
        </p:nvSpPr>
        <p:spPr>
          <a:xfrm>
            <a:off x="3276600" y="31242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5-Point Star 74"/>
          <p:cNvSpPr/>
          <p:nvPr/>
        </p:nvSpPr>
        <p:spPr>
          <a:xfrm>
            <a:off x="3276600" y="26670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5-Point Star 75"/>
          <p:cNvSpPr/>
          <p:nvPr/>
        </p:nvSpPr>
        <p:spPr>
          <a:xfrm>
            <a:off x="3276600" y="2210535"/>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p:cNvSpPr txBox="1"/>
          <p:nvPr/>
        </p:nvSpPr>
        <p:spPr>
          <a:xfrm>
            <a:off x="533400" y="5486400"/>
            <a:ext cx="756426" cy="461665"/>
          </a:xfrm>
          <a:prstGeom prst="rect">
            <a:avLst/>
          </a:prstGeom>
          <a:noFill/>
        </p:spPr>
        <p:txBody>
          <a:bodyPr wrap="none" rtlCol="0">
            <a:spAutoFit/>
          </a:bodyPr>
          <a:lstStyle/>
          <a:p>
            <a:r>
              <a:rPr lang="en-US" sz="2400" dirty="0" smtClean="0">
                <a:solidFill>
                  <a:schemeClr val="bg2"/>
                </a:solidFill>
              </a:rPr>
              <a:t>Key</a:t>
            </a:r>
            <a:r>
              <a:rPr lang="en-US" sz="2400" dirty="0" smtClean="0"/>
              <a:t>. </a:t>
            </a:r>
            <a:endParaRPr lang="en-US" sz="2400" dirty="0"/>
          </a:p>
        </p:txBody>
      </p:sp>
      <p:sp>
        <p:nvSpPr>
          <p:cNvPr id="79" name="Oval 78"/>
          <p:cNvSpPr/>
          <p:nvPr/>
        </p:nvSpPr>
        <p:spPr>
          <a:xfrm>
            <a:off x="1382984" y="5602932"/>
            <a:ext cx="228600" cy="228600"/>
          </a:xfrm>
          <a:prstGeom prst="ellipse">
            <a:avLst/>
          </a:prstGeom>
          <a:solidFill>
            <a:schemeClr val="bg1">
              <a:lumMod val="75000"/>
            </a:schemeClr>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0" name="TextBox 79"/>
          <p:cNvSpPr txBox="1"/>
          <p:nvPr/>
        </p:nvSpPr>
        <p:spPr>
          <a:xfrm>
            <a:off x="1769558" y="5486400"/>
            <a:ext cx="6475427" cy="461665"/>
          </a:xfrm>
          <a:prstGeom prst="rect">
            <a:avLst/>
          </a:prstGeom>
          <a:noFill/>
        </p:spPr>
        <p:txBody>
          <a:bodyPr wrap="none" rtlCol="0">
            <a:spAutoFit/>
          </a:bodyPr>
          <a:lstStyle/>
          <a:p>
            <a:r>
              <a:rPr lang="en-US" sz="2400" dirty="0" smtClean="0"/>
              <a:t>vertices reachable from left-side exposed vertices.</a:t>
            </a:r>
            <a:endParaRPr lang="en-US" sz="2400" dirty="0"/>
          </a:p>
        </p:txBody>
      </p:sp>
      <p:sp>
        <p:nvSpPr>
          <p:cNvPr id="81" name="5-Point Star 80"/>
          <p:cNvSpPr/>
          <p:nvPr/>
        </p:nvSpPr>
        <p:spPr>
          <a:xfrm>
            <a:off x="1388815" y="6019800"/>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769557" y="5902899"/>
            <a:ext cx="3019416" cy="461665"/>
          </a:xfrm>
          <a:prstGeom prst="rect">
            <a:avLst/>
          </a:prstGeom>
          <a:noFill/>
        </p:spPr>
        <p:txBody>
          <a:bodyPr wrap="none" rtlCol="0">
            <a:spAutoFit/>
          </a:bodyPr>
          <a:lstStyle/>
          <a:p>
            <a:r>
              <a:rPr lang="en-US" sz="2400" dirty="0"/>
              <a:t>p</a:t>
            </a:r>
            <a:r>
              <a:rPr lang="en-US" sz="2400" dirty="0" smtClean="0"/>
              <a:t>roposed vertex cover.</a:t>
            </a:r>
            <a:endParaRPr lang="en-US" sz="2400" dirty="0"/>
          </a:p>
        </p:txBody>
      </p:sp>
    </p:spTree>
    <p:extLst>
      <p:ext uri="{BB962C8B-B14F-4D97-AF65-F5344CB8AC3E}">
        <p14:creationId xmlns:p14="http://schemas.microsoft.com/office/powerpoint/2010/main" val="1041549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13"/>
                                        </p:tgtEl>
                                        <p:attrNameLst>
                                          <p:attrName>stroke.color</p:attrName>
                                        </p:attrNameLst>
                                      </p:cBhvr>
                                      <p:to>
                                        <a:srgbClr val="000099"/>
                                      </p:to>
                                    </p:animClr>
                                    <p:set>
                                      <p:cBhvr>
                                        <p:cTn id="7" dur="500" fill="hold"/>
                                        <p:tgtEl>
                                          <p:spTgt spid="13"/>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14"/>
                                        </p:tgtEl>
                                        <p:attrNameLst>
                                          <p:attrName>stroke.color</p:attrName>
                                        </p:attrNameLst>
                                      </p:cBhvr>
                                      <p:to>
                                        <a:srgbClr val="000099"/>
                                      </p:to>
                                    </p:animClr>
                                    <p:set>
                                      <p:cBhvr>
                                        <p:cTn id="10" dur="500" fill="hold"/>
                                        <p:tgtEl>
                                          <p:spTgt spid="14"/>
                                        </p:tgtEl>
                                        <p:attrNameLst>
                                          <p:attrName>stroke.on</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7" presetClass="emph" presetSubtype="2" fill="hold" nodeType="clickEffect">
                                  <p:stCondLst>
                                    <p:cond delay="0"/>
                                  </p:stCondLst>
                                  <p:childTnLst>
                                    <p:animClr clrSpc="rgb" dir="cw">
                                      <p:cBhvr>
                                        <p:cTn id="14" dur="500" fill="hold"/>
                                        <p:tgtEl>
                                          <p:spTgt spid="9"/>
                                        </p:tgtEl>
                                        <p:attrNameLst>
                                          <p:attrName>stroke.color</p:attrName>
                                        </p:attrNameLst>
                                      </p:cBhvr>
                                      <p:to>
                                        <a:srgbClr val="000099"/>
                                      </p:to>
                                    </p:animClr>
                                    <p:set>
                                      <p:cBhvr>
                                        <p:cTn id="15" dur="500" fill="hold"/>
                                        <p:tgtEl>
                                          <p:spTgt spid="9"/>
                                        </p:tgtEl>
                                        <p:attrNameLst>
                                          <p:attrName>stroke.on</p:attrName>
                                        </p:attrNameLst>
                                      </p:cBhvr>
                                      <p:to>
                                        <p:strVal val="true"/>
                                      </p:to>
                                    </p:set>
                                  </p:childTnLst>
                                </p:cTn>
                              </p:par>
                              <p:par>
                                <p:cTn id="16" presetID="7" presetClass="emph" presetSubtype="2" fill="hold" nodeType="withEffect">
                                  <p:stCondLst>
                                    <p:cond delay="0"/>
                                  </p:stCondLst>
                                  <p:childTnLst>
                                    <p:animClr clrSpc="rgb" dir="cw">
                                      <p:cBhvr>
                                        <p:cTn id="17" dur="500" fill="hold"/>
                                        <p:tgtEl>
                                          <p:spTgt spid="5"/>
                                        </p:tgtEl>
                                        <p:attrNameLst>
                                          <p:attrName>stroke.color</p:attrName>
                                        </p:attrNameLst>
                                      </p:cBhvr>
                                      <p:to>
                                        <a:srgbClr val="000099"/>
                                      </p:to>
                                    </p:animClr>
                                    <p:set>
                                      <p:cBhvr>
                                        <p:cTn id="18" dur="500" fill="hold"/>
                                        <p:tgtEl>
                                          <p:spTgt spid="5"/>
                                        </p:tgtEl>
                                        <p:attrNameLst>
                                          <p:attrName>stroke.on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44"/>
                                        </p:tgtEl>
                                        <p:attrNameLst>
                                          <p:attrName>stroke.color</p:attrName>
                                        </p:attrNameLst>
                                      </p:cBhvr>
                                      <p:to>
                                        <a:srgbClr val="000099"/>
                                      </p:to>
                                    </p:animClr>
                                    <p:set>
                                      <p:cBhvr>
                                        <p:cTn id="23" dur="500" fill="hold"/>
                                        <p:tgtEl>
                                          <p:spTgt spid="44"/>
                                        </p:tgtEl>
                                        <p:attrNameLst>
                                          <p:attrName>stroke.on</p:attrName>
                                        </p:attrNameLst>
                                      </p:cBhvr>
                                      <p:to>
                                        <p:strVal val="true"/>
                                      </p:to>
                                    </p:set>
                                  </p:childTnLst>
                                </p:cTn>
                              </p:par>
                            </p:childTnLst>
                          </p:cTn>
                        </p:par>
                      </p:childTnLst>
                    </p:cTn>
                  </p:par>
                  <p:par>
                    <p:cTn id="24" fill="hold">
                      <p:stCondLst>
                        <p:cond delay="indefinite"/>
                      </p:stCondLst>
                      <p:childTnLst>
                        <p:par>
                          <p:cTn id="25" fill="hold">
                            <p:stCondLst>
                              <p:cond delay="0"/>
                            </p:stCondLst>
                            <p:childTnLst>
                              <p:par>
                                <p:cTn id="26" presetID="7" presetClass="emph" presetSubtype="2" fill="hold" nodeType="clickEffect">
                                  <p:stCondLst>
                                    <p:cond delay="0"/>
                                  </p:stCondLst>
                                  <p:childTnLst>
                                    <p:animClr clrSpc="rgb" dir="cw">
                                      <p:cBhvr>
                                        <p:cTn id="27" dur="500" fill="hold"/>
                                        <p:tgtEl>
                                          <p:spTgt spid="8"/>
                                        </p:tgtEl>
                                        <p:attrNameLst>
                                          <p:attrName>stroke.color</p:attrName>
                                        </p:attrNameLst>
                                      </p:cBhvr>
                                      <p:to>
                                        <a:srgbClr val="000099"/>
                                      </p:to>
                                    </p:animClr>
                                    <p:set>
                                      <p:cBhvr>
                                        <p:cTn id="28" dur="500" fill="hold"/>
                                        <p:tgtEl>
                                          <p:spTgt spid="8"/>
                                        </p:tgtEl>
                                        <p:attrNameLst>
                                          <p:attrName>stroke.on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3" grpId="0" animBg="1"/>
      <p:bldP spid="74" grpId="0" animBg="1"/>
      <p:bldP spid="75" grpId="0" animBg="1"/>
      <p:bldP spid="7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066800" y="838200"/>
            <a:ext cx="1822550" cy="830997"/>
          </a:xfrm>
          <a:prstGeom prst="rect">
            <a:avLst/>
          </a:prstGeom>
          <a:noFill/>
        </p:spPr>
        <p:txBody>
          <a:bodyPr wrap="none" rtlCol="0">
            <a:spAutoFit/>
          </a:bodyPr>
          <a:lstStyle/>
          <a:p>
            <a:r>
              <a:rPr lang="en-US" sz="4800" dirty="0">
                <a:solidFill>
                  <a:schemeClr val="bg2"/>
                </a:solidFill>
              </a:rPr>
              <a:t>Part 1</a:t>
            </a:r>
            <a:r>
              <a:rPr lang="en-US" sz="4800" dirty="0" smtClean="0"/>
              <a:t>:</a:t>
            </a:r>
            <a:endParaRPr lang="en-US" sz="4800" dirty="0"/>
          </a:p>
        </p:txBody>
      </p:sp>
      <p:sp>
        <p:nvSpPr>
          <p:cNvPr id="6" name="TextBox 5"/>
          <p:cNvSpPr txBox="1"/>
          <p:nvPr/>
        </p:nvSpPr>
        <p:spPr>
          <a:xfrm>
            <a:off x="1066800" y="1905000"/>
            <a:ext cx="2736134" cy="646331"/>
          </a:xfrm>
          <a:prstGeom prst="rect">
            <a:avLst/>
          </a:prstGeom>
          <a:noFill/>
        </p:spPr>
        <p:txBody>
          <a:bodyPr wrap="none" rtlCol="0">
            <a:spAutoFit/>
          </a:bodyPr>
          <a:lstStyle/>
          <a:p>
            <a:r>
              <a:rPr lang="en-US" sz="3600" dirty="0" smtClean="0"/>
              <a:t>Introduction</a:t>
            </a:r>
            <a:r>
              <a:rPr lang="en-US" sz="3600" dirty="0"/>
              <a:t>.</a:t>
            </a:r>
          </a:p>
        </p:txBody>
      </p:sp>
    </p:spTree>
    <p:extLst>
      <p:ext uri="{BB962C8B-B14F-4D97-AF65-F5344CB8AC3E}">
        <p14:creationId xmlns:p14="http://schemas.microsoft.com/office/powerpoint/2010/main" val="364879355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a:t>
            </a:r>
            <a:endParaRPr lang="en-US" dirty="0">
              <a:solidFill>
                <a:schemeClr val="bg2"/>
              </a:solidFill>
            </a:endParaRPr>
          </a:p>
        </p:txBody>
      </p:sp>
      <p:cxnSp>
        <p:nvCxnSpPr>
          <p:cNvPr id="20" name="Straight Connector 19"/>
          <p:cNvCxnSpPr>
            <a:stCxn id="6" idx="6"/>
            <a:endCxn id="13" idx="2"/>
          </p:cNvCxnSpPr>
          <p:nvPr/>
        </p:nvCxnSpPr>
        <p:spPr>
          <a:xfrm flipV="1">
            <a:off x="3446017" y="22674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7" name="Straight Connector 46"/>
          <p:cNvCxnSpPr>
            <a:stCxn id="11" idx="6"/>
            <a:endCxn id="46" idx="2"/>
          </p:cNvCxnSpPr>
          <p:nvPr/>
        </p:nvCxnSpPr>
        <p:spPr>
          <a:xfrm>
            <a:off x="3446017" y="43248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w="19050">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038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717964" y="5486400"/>
            <a:ext cx="7708072" cy="461665"/>
          </a:xfrm>
          <a:prstGeom prst="rect">
            <a:avLst/>
          </a:prstGeom>
          <a:noFill/>
        </p:spPr>
        <p:txBody>
          <a:bodyPr wrap="none" rtlCol="0">
            <a:spAutoFit/>
          </a:bodyPr>
          <a:lstStyle/>
          <a:p>
            <a:r>
              <a:rPr lang="en-US" sz="2400" dirty="0" smtClean="0">
                <a:solidFill>
                  <a:schemeClr val="bg2"/>
                </a:solidFill>
              </a:rPr>
              <a:t>Theorem</a:t>
            </a:r>
            <a:r>
              <a:rPr lang="en-US" sz="2400" dirty="0" smtClean="0"/>
              <a:t>. Maximum matching equals minimum vertex cover.</a:t>
            </a:r>
            <a:endParaRPr lang="en-US" sz="2400" dirty="0"/>
          </a:p>
        </p:txBody>
      </p:sp>
      <p:sp>
        <p:nvSpPr>
          <p:cNvPr id="5" name="Oval 4"/>
          <p:cNvSpPr/>
          <p:nvPr/>
        </p:nvSpPr>
        <p:spPr>
          <a:xfrm>
            <a:off x="3217417" y="19245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w="762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579173" y="2610347"/>
            <a:ext cx="228600" cy="228600"/>
          </a:xfrm>
          <a:prstGeom prst="ellipse">
            <a:avLst/>
          </a:prstGeom>
          <a:solidFill>
            <a:srgbClr val="FF3399"/>
          </a:solidFill>
          <a:ln w="76200">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w="76200">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717964" y="5939135"/>
            <a:ext cx="5390065" cy="461665"/>
          </a:xfrm>
          <a:prstGeom prst="rect">
            <a:avLst/>
          </a:prstGeom>
          <a:noFill/>
        </p:spPr>
        <p:txBody>
          <a:bodyPr wrap="none" rtlCol="0">
            <a:spAutoFit/>
          </a:bodyPr>
          <a:lstStyle/>
          <a:p>
            <a:r>
              <a:rPr lang="en-US" sz="2400" dirty="0" smtClean="0">
                <a:solidFill>
                  <a:schemeClr val="bg2"/>
                </a:solidFill>
              </a:rPr>
              <a:t>Question</a:t>
            </a:r>
            <a:r>
              <a:rPr lang="en-US" sz="2400" dirty="0" smtClean="0"/>
              <a:t>. When can we match everyone?</a:t>
            </a:r>
            <a:endParaRPr lang="en-US" sz="2400" dirty="0"/>
          </a:p>
        </p:txBody>
      </p:sp>
    </p:spTree>
    <p:extLst>
      <p:ext uri="{BB962C8B-B14F-4D97-AF65-F5344CB8AC3E}">
        <p14:creationId xmlns:p14="http://schemas.microsoft.com/office/powerpoint/2010/main" val="12016984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Perfect Matching</a:t>
            </a:r>
            <a:endParaRPr lang="en-US" dirty="0">
              <a:solidFill>
                <a:schemeClr val="bg2"/>
              </a:solidFill>
            </a:endParaRPr>
          </a:p>
        </p:txBody>
      </p:sp>
      <p:sp>
        <p:nvSpPr>
          <p:cNvPr id="77" name="TextBox 76"/>
          <p:cNvSpPr txBox="1"/>
          <p:nvPr/>
        </p:nvSpPr>
        <p:spPr>
          <a:xfrm>
            <a:off x="702724" y="5901016"/>
            <a:ext cx="6900351" cy="461665"/>
          </a:xfrm>
          <a:prstGeom prst="rect">
            <a:avLst/>
          </a:prstGeom>
          <a:noFill/>
        </p:spPr>
        <p:txBody>
          <a:bodyPr wrap="none" rtlCol="0">
            <a:spAutoFit/>
          </a:bodyPr>
          <a:lstStyle/>
          <a:p>
            <a:r>
              <a:rPr lang="en-US" sz="2400" dirty="0" err="1" smtClean="0">
                <a:solidFill>
                  <a:schemeClr val="bg2"/>
                </a:solidFill>
              </a:rPr>
              <a:t>Defn</a:t>
            </a:r>
            <a:r>
              <a:rPr lang="en-US" sz="2400" dirty="0" smtClean="0"/>
              <a:t>. A matching is </a:t>
            </a:r>
            <a:r>
              <a:rPr lang="en-US" sz="2400" dirty="0" smtClean="0">
                <a:solidFill>
                  <a:schemeClr val="accent2"/>
                </a:solidFill>
              </a:rPr>
              <a:t>perfect</a:t>
            </a:r>
            <a:r>
              <a:rPr lang="en-US" sz="2400" dirty="0" smtClean="0"/>
              <a:t> if every vertex is matched.</a:t>
            </a:r>
            <a:endParaRPr lang="en-US" sz="2400" dirty="0"/>
          </a:p>
        </p:txBody>
      </p:sp>
      <p:cxnSp>
        <p:nvCxnSpPr>
          <p:cNvPr id="49" name="Straight Connector 48"/>
          <p:cNvCxnSpPr>
            <a:stCxn id="31" idx="6"/>
            <a:endCxn id="41" idx="2"/>
          </p:cNvCxnSpPr>
          <p:nvPr/>
        </p:nvCxnSpPr>
        <p:spPr>
          <a:xfrm>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6"/>
            <a:endCxn id="40" idx="2"/>
          </p:cNvCxnSpPr>
          <p:nvPr/>
        </p:nvCxnSpPr>
        <p:spPr>
          <a:xfrm>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35" idx="6"/>
            <a:endCxn id="40" idx="2"/>
          </p:cNvCxnSpPr>
          <p:nvPr/>
        </p:nvCxnSpPr>
        <p:spPr>
          <a:xfrm>
            <a:off x="3545369" y="38481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6"/>
            <a:endCxn id="38" idx="2"/>
          </p:cNvCxnSpPr>
          <p:nvPr/>
        </p:nvCxnSpPr>
        <p:spPr>
          <a:xfrm flipV="1">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a:stCxn id="35" idx="6"/>
            <a:endCxn id="48" idx="2"/>
          </p:cNvCxnSpPr>
          <p:nvPr/>
        </p:nvCxnSpPr>
        <p:spPr>
          <a:xfrm>
            <a:off x="3545369" y="3848100"/>
            <a:ext cx="2157675" cy="907079"/>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3" idx="6"/>
            <a:endCxn id="43" idx="2"/>
          </p:cNvCxnSpPr>
          <p:nvPr/>
        </p:nvCxnSpPr>
        <p:spPr>
          <a:xfrm>
            <a:off x="3545369" y="2933700"/>
            <a:ext cx="2157675" cy="137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a:stCxn id="37" idx="6"/>
            <a:endCxn id="48" idx="2"/>
          </p:cNvCxnSpPr>
          <p:nvPr/>
        </p:nvCxnSpPr>
        <p:spPr>
          <a:xfrm flipV="1">
            <a:off x="3545369" y="4755179"/>
            <a:ext cx="2157675" cy="7321"/>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3" idx="6"/>
            <a:endCxn id="41" idx="2"/>
          </p:cNvCxnSpPr>
          <p:nvPr/>
        </p:nvCxnSpPr>
        <p:spPr>
          <a:xfrm flipV="1">
            <a:off x="3545369" y="24765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6"/>
            <a:endCxn id="41" idx="2"/>
          </p:cNvCxnSpPr>
          <p:nvPr/>
        </p:nvCxnSpPr>
        <p:spPr>
          <a:xfrm>
            <a:off x="3545369" y="2476500"/>
            <a:ext cx="215767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3" idx="6"/>
            <a:endCxn id="39" idx="2"/>
          </p:cNvCxnSpPr>
          <p:nvPr/>
        </p:nvCxnSpPr>
        <p:spPr>
          <a:xfrm>
            <a:off x="3545369" y="2933700"/>
            <a:ext cx="215767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6"/>
            <a:endCxn id="48" idx="2"/>
          </p:cNvCxnSpPr>
          <p:nvPr/>
        </p:nvCxnSpPr>
        <p:spPr>
          <a:xfrm>
            <a:off x="3545369" y="4305300"/>
            <a:ext cx="2157675" cy="449879"/>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37" idx="6"/>
            <a:endCxn id="43" idx="2"/>
          </p:cNvCxnSpPr>
          <p:nvPr/>
        </p:nvCxnSpPr>
        <p:spPr>
          <a:xfrm flipV="1">
            <a:off x="3545369" y="4305300"/>
            <a:ext cx="2157675" cy="4572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1" idx="6"/>
            <a:endCxn id="38" idx="2"/>
          </p:cNvCxnSpPr>
          <p:nvPr/>
        </p:nvCxnSpPr>
        <p:spPr>
          <a:xfrm>
            <a:off x="3545369" y="2019300"/>
            <a:ext cx="2157675"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4" idx="6"/>
            <a:endCxn id="40" idx="2"/>
          </p:cNvCxnSpPr>
          <p:nvPr/>
        </p:nvCxnSpPr>
        <p:spPr>
          <a:xfrm>
            <a:off x="3545369" y="3390900"/>
            <a:ext cx="2157675" cy="4572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5" idx="6"/>
            <a:endCxn id="42" idx="2"/>
          </p:cNvCxnSpPr>
          <p:nvPr/>
        </p:nvCxnSpPr>
        <p:spPr>
          <a:xfrm flipV="1">
            <a:off x="3545369" y="3390900"/>
            <a:ext cx="2157675" cy="45720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03044" y="19050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Oval 38"/>
          <p:cNvSpPr/>
          <p:nvPr/>
        </p:nvSpPr>
        <p:spPr>
          <a:xfrm>
            <a:off x="5703044" y="2819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703044" y="3733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703044" y="23622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5703044" y="32766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703044" y="41910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p:cNvSpPr/>
          <p:nvPr/>
        </p:nvSpPr>
        <p:spPr>
          <a:xfrm>
            <a:off x="5703044" y="464087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316769" y="19050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2" name="Oval 31"/>
          <p:cNvSpPr/>
          <p:nvPr/>
        </p:nvSpPr>
        <p:spPr>
          <a:xfrm>
            <a:off x="3316769" y="23622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3" name="Oval 32"/>
          <p:cNvSpPr/>
          <p:nvPr/>
        </p:nvSpPr>
        <p:spPr>
          <a:xfrm>
            <a:off x="3316769" y="2819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4" name="Oval 33"/>
          <p:cNvSpPr/>
          <p:nvPr/>
        </p:nvSpPr>
        <p:spPr>
          <a:xfrm>
            <a:off x="3316769" y="32766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5" name="Oval 34"/>
          <p:cNvSpPr/>
          <p:nvPr/>
        </p:nvSpPr>
        <p:spPr>
          <a:xfrm>
            <a:off x="3316769" y="3733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6" name="Oval 35"/>
          <p:cNvSpPr/>
          <p:nvPr/>
        </p:nvSpPr>
        <p:spPr>
          <a:xfrm>
            <a:off x="3316769" y="41910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7" name="Oval 36"/>
          <p:cNvSpPr/>
          <p:nvPr/>
        </p:nvSpPr>
        <p:spPr>
          <a:xfrm>
            <a:off x="3316769" y="46482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70" name="TextBox 69"/>
          <p:cNvSpPr txBox="1"/>
          <p:nvPr/>
        </p:nvSpPr>
        <p:spPr>
          <a:xfrm>
            <a:off x="702724" y="5439351"/>
            <a:ext cx="5390065" cy="461665"/>
          </a:xfrm>
          <a:prstGeom prst="rect">
            <a:avLst/>
          </a:prstGeom>
          <a:noFill/>
        </p:spPr>
        <p:txBody>
          <a:bodyPr wrap="none" rtlCol="0">
            <a:spAutoFit/>
          </a:bodyPr>
          <a:lstStyle/>
          <a:p>
            <a:r>
              <a:rPr lang="en-US" sz="2400" dirty="0" smtClean="0">
                <a:solidFill>
                  <a:schemeClr val="bg2"/>
                </a:solidFill>
              </a:rPr>
              <a:t>Question</a:t>
            </a:r>
            <a:r>
              <a:rPr lang="en-US" sz="2400" dirty="0" smtClean="0"/>
              <a:t>. When can we match everyone?</a:t>
            </a:r>
            <a:endParaRPr lang="en-US" sz="2400" dirty="0"/>
          </a:p>
        </p:txBody>
      </p:sp>
    </p:spTree>
    <p:extLst>
      <p:ext uri="{BB962C8B-B14F-4D97-AF65-F5344CB8AC3E}">
        <p14:creationId xmlns:p14="http://schemas.microsoft.com/office/powerpoint/2010/main" val="396244102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Hall’s Marriage Theorem</a:t>
            </a:r>
            <a:endParaRPr lang="en-US" dirty="0">
              <a:solidFill>
                <a:schemeClr val="bg2"/>
              </a:solidFill>
            </a:endParaRPr>
          </a:p>
        </p:txBody>
      </p:sp>
      <p:sp>
        <p:nvSpPr>
          <p:cNvPr id="77" name="TextBox 76"/>
          <p:cNvSpPr txBox="1"/>
          <p:nvPr/>
        </p:nvSpPr>
        <p:spPr>
          <a:xfrm>
            <a:off x="702724" y="5262265"/>
            <a:ext cx="7741286" cy="830997"/>
          </a:xfrm>
          <a:prstGeom prst="rect">
            <a:avLst/>
          </a:prstGeom>
          <a:noFill/>
        </p:spPr>
        <p:txBody>
          <a:bodyPr wrap="none" rtlCol="0">
            <a:spAutoFit/>
          </a:bodyPr>
          <a:lstStyle/>
          <a:p>
            <a:r>
              <a:rPr lang="en-US" sz="2400" dirty="0" err="1" smtClean="0">
                <a:solidFill>
                  <a:schemeClr val="bg2"/>
                </a:solidFill>
              </a:rPr>
              <a:t>Thm</a:t>
            </a:r>
            <a:r>
              <a:rPr lang="en-US" sz="2400" dirty="0" smtClean="0"/>
              <a:t>. A perfect matching exists if and only if every set of girls</a:t>
            </a:r>
            <a:br>
              <a:rPr lang="en-US" sz="2400" dirty="0" smtClean="0"/>
            </a:br>
            <a:r>
              <a:rPr lang="en-US" sz="2400" dirty="0" smtClean="0"/>
              <a:t>likes at least as large a set of boys.</a:t>
            </a:r>
            <a:endParaRPr lang="en-US" sz="2400" dirty="0"/>
          </a:p>
        </p:txBody>
      </p:sp>
      <p:cxnSp>
        <p:nvCxnSpPr>
          <p:cNvPr id="49" name="Straight Connector 48"/>
          <p:cNvCxnSpPr>
            <a:stCxn id="31" idx="6"/>
            <a:endCxn id="41" idx="2"/>
          </p:cNvCxnSpPr>
          <p:nvPr/>
        </p:nvCxnSpPr>
        <p:spPr>
          <a:xfrm>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6"/>
            <a:endCxn id="40" idx="2"/>
          </p:cNvCxnSpPr>
          <p:nvPr/>
        </p:nvCxnSpPr>
        <p:spPr>
          <a:xfrm>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6"/>
            <a:endCxn id="38" idx="2"/>
          </p:cNvCxnSpPr>
          <p:nvPr/>
        </p:nvCxnSpPr>
        <p:spPr>
          <a:xfrm flipV="1">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6"/>
            <a:endCxn id="41" idx="2"/>
          </p:cNvCxnSpPr>
          <p:nvPr/>
        </p:nvCxnSpPr>
        <p:spPr>
          <a:xfrm>
            <a:off x="3545369" y="24765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6"/>
            <a:endCxn id="43" idx="2"/>
          </p:cNvCxnSpPr>
          <p:nvPr/>
        </p:nvCxnSpPr>
        <p:spPr>
          <a:xfrm>
            <a:off x="3545369" y="43053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1" idx="6"/>
            <a:endCxn id="38" idx="2"/>
          </p:cNvCxnSpPr>
          <p:nvPr/>
        </p:nvCxnSpPr>
        <p:spPr>
          <a:xfrm>
            <a:off x="3545369" y="20193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03044" y="19050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316769" y="19050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2" name="Oval 31"/>
          <p:cNvSpPr/>
          <p:nvPr/>
        </p:nvSpPr>
        <p:spPr>
          <a:xfrm>
            <a:off x="3316769" y="23622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3" name="Oval 32"/>
          <p:cNvSpPr/>
          <p:nvPr/>
        </p:nvSpPr>
        <p:spPr>
          <a:xfrm>
            <a:off x="3316769" y="28194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4" name="Oval 33"/>
          <p:cNvSpPr/>
          <p:nvPr/>
        </p:nvSpPr>
        <p:spPr>
          <a:xfrm>
            <a:off x="3316769" y="32766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5" name="Oval 34"/>
          <p:cNvSpPr/>
          <p:nvPr/>
        </p:nvSpPr>
        <p:spPr>
          <a:xfrm>
            <a:off x="3316769" y="37338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6" name="Oval 35"/>
          <p:cNvSpPr/>
          <p:nvPr/>
        </p:nvSpPr>
        <p:spPr>
          <a:xfrm>
            <a:off x="3316769" y="41910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70" name="TextBox 69"/>
          <p:cNvSpPr txBox="1"/>
          <p:nvPr/>
        </p:nvSpPr>
        <p:spPr>
          <a:xfrm>
            <a:off x="702724" y="4800600"/>
            <a:ext cx="6900351" cy="461665"/>
          </a:xfrm>
          <a:prstGeom prst="rect">
            <a:avLst/>
          </a:prstGeom>
          <a:noFill/>
        </p:spPr>
        <p:txBody>
          <a:bodyPr wrap="none" rtlCol="0">
            <a:spAutoFit/>
          </a:bodyPr>
          <a:lstStyle/>
          <a:p>
            <a:r>
              <a:rPr lang="en-US" sz="2400" dirty="0" err="1">
                <a:solidFill>
                  <a:schemeClr val="bg2"/>
                </a:solidFill>
              </a:rPr>
              <a:t>Defn</a:t>
            </a:r>
            <a:r>
              <a:rPr lang="en-US" sz="2400" dirty="0"/>
              <a:t>. A matching is </a:t>
            </a:r>
            <a:r>
              <a:rPr lang="en-US" sz="2400" dirty="0">
                <a:solidFill>
                  <a:schemeClr val="accent2"/>
                </a:solidFill>
              </a:rPr>
              <a:t>perfect</a:t>
            </a:r>
            <a:r>
              <a:rPr lang="en-US" sz="2400" dirty="0"/>
              <a:t> if every vertex is matched.</a:t>
            </a:r>
          </a:p>
        </p:txBody>
      </p:sp>
      <p:sp>
        <p:nvSpPr>
          <p:cNvPr id="44" name="TextBox 43"/>
          <p:cNvSpPr txBox="1"/>
          <p:nvPr/>
        </p:nvSpPr>
        <p:spPr>
          <a:xfrm>
            <a:off x="3052576" y="1371600"/>
            <a:ext cx="768415" cy="461665"/>
          </a:xfrm>
          <a:prstGeom prst="rect">
            <a:avLst/>
          </a:prstGeom>
          <a:noFill/>
        </p:spPr>
        <p:txBody>
          <a:bodyPr wrap="none" rtlCol="0">
            <a:spAutoFit/>
          </a:bodyPr>
          <a:lstStyle/>
          <a:p>
            <a:r>
              <a:rPr lang="en-US" sz="2400" dirty="0" smtClean="0"/>
              <a:t>Boys</a:t>
            </a:r>
            <a:endParaRPr lang="en-US" sz="2400" dirty="0"/>
          </a:p>
        </p:txBody>
      </p:sp>
      <p:sp>
        <p:nvSpPr>
          <p:cNvPr id="45" name="TextBox 44"/>
          <p:cNvSpPr txBox="1"/>
          <p:nvPr/>
        </p:nvSpPr>
        <p:spPr>
          <a:xfrm>
            <a:off x="5424880" y="1371600"/>
            <a:ext cx="747320" cy="461665"/>
          </a:xfrm>
          <a:prstGeom prst="rect">
            <a:avLst/>
          </a:prstGeom>
          <a:noFill/>
        </p:spPr>
        <p:txBody>
          <a:bodyPr wrap="none" rtlCol="0">
            <a:spAutoFit/>
          </a:bodyPr>
          <a:lstStyle/>
          <a:p>
            <a:r>
              <a:rPr lang="en-US" sz="2400" dirty="0" smtClean="0"/>
              <a:t>Girls</a:t>
            </a:r>
            <a:endParaRPr lang="en-US" sz="2400" dirty="0"/>
          </a:p>
        </p:txBody>
      </p:sp>
      <p:cxnSp>
        <p:nvCxnSpPr>
          <p:cNvPr id="54" name="Straight Connector 53"/>
          <p:cNvCxnSpPr>
            <a:stCxn id="35" idx="6"/>
            <a:endCxn id="40" idx="2"/>
          </p:cNvCxnSpPr>
          <p:nvPr/>
        </p:nvCxnSpPr>
        <p:spPr>
          <a:xfrm>
            <a:off x="3545369" y="3848100"/>
            <a:ext cx="2157675" cy="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3" idx="6"/>
            <a:endCxn id="43" idx="2"/>
          </p:cNvCxnSpPr>
          <p:nvPr/>
        </p:nvCxnSpPr>
        <p:spPr>
          <a:xfrm>
            <a:off x="3545369" y="2933700"/>
            <a:ext cx="2157675" cy="13716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3" idx="6"/>
            <a:endCxn id="41" idx="2"/>
          </p:cNvCxnSpPr>
          <p:nvPr/>
        </p:nvCxnSpPr>
        <p:spPr>
          <a:xfrm flipV="1">
            <a:off x="3545369" y="2476500"/>
            <a:ext cx="2157675" cy="4572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3" idx="6"/>
            <a:endCxn id="39" idx="2"/>
          </p:cNvCxnSpPr>
          <p:nvPr/>
        </p:nvCxnSpPr>
        <p:spPr>
          <a:xfrm>
            <a:off x="3545369" y="2933700"/>
            <a:ext cx="2157675" cy="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4" idx="6"/>
            <a:endCxn id="40" idx="2"/>
          </p:cNvCxnSpPr>
          <p:nvPr/>
        </p:nvCxnSpPr>
        <p:spPr>
          <a:xfrm>
            <a:off x="3545369" y="3390900"/>
            <a:ext cx="2157675" cy="4572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5" idx="6"/>
            <a:endCxn id="42" idx="2"/>
          </p:cNvCxnSpPr>
          <p:nvPr/>
        </p:nvCxnSpPr>
        <p:spPr>
          <a:xfrm flipV="1">
            <a:off x="3545369" y="3390900"/>
            <a:ext cx="2157675" cy="457200"/>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03044" y="28194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p:cNvSpPr/>
          <p:nvPr/>
        </p:nvSpPr>
        <p:spPr>
          <a:xfrm>
            <a:off x="5703044" y="37338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703044" y="23622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5703044" y="32766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703044" y="41910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738754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Hall’s Marriage Theorem</a:t>
            </a:r>
            <a:endParaRPr lang="en-US" dirty="0">
              <a:solidFill>
                <a:schemeClr val="bg2"/>
              </a:solidFill>
            </a:endParaRPr>
          </a:p>
        </p:txBody>
      </p:sp>
      <p:sp>
        <p:nvSpPr>
          <p:cNvPr id="77" name="TextBox 76"/>
          <p:cNvSpPr txBox="1"/>
          <p:nvPr/>
        </p:nvSpPr>
        <p:spPr>
          <a:xfrm>
            <a:off x="457200" y="4724400"/>
            <a:ext cx="8229600" cy="461665"/>
          </a:xfrm>
          <a:prstGeom prst="rect">
            <a:avLst/>
          </a:prstGeom>
          <a:noFill/>
        </p:spPr>
        <p:txBody>
          <a:bodyPr wrap="square" rtlCol="0">
            <a:spAutoFit/>
          </a:bodyPr>
          <a:lstStyle/>
          <a:p>
            <a:r>
              <a:rPr lang="en-US" sz="2400" dirty="0" smtClean="0">
                <a:solidFill>
                  <a:schemeClr val="bg2"/>
                </a:solidFill>
              </a:rPr>
              <a:t>Condition</a:t>
            </a:r>
            <a:r>
              <a:rPr lang="en-US" sz="2400" dirty="0" smtClean="0"/>
              <a:t>. Every set of girls likes at least as large a set of boys.</a:t>
            </a:r>
            <a:endParaRPr lang="en-US" sz="2400" dirty="0"/>
          </a:p>
        </p:txBody>
      </p:sp>
      <p:cxnSp>
        <p:nvCxnSpPr>
          <p:cNvPr id="49" name="Straight Connector 48"/>
          <p:cNvCxnSpPr>
            <a:stCxn id="31" idx="6"/>
            <a:endCxn id="41" idx="2"/>
          </p:cNvCxnSpPr>
          <p:nvPr/>
        </p:nvCxnSpPr>
        <p:spPr>
          <a:xfrm>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34" idx="6"/>
            <a:endCxn id="40" idx="2"/>
          </p:cNvCxnSpPr>
          <p:nvPr/>
        </p:nvCxnSpPr>
        <p:spPr>
          <a:xfrm>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32" idx="6"/>
            <a:endCxn id="38" idx="2"/>
          </p:cNvCxnSpPr>
          <p:nvPr/>
        </p:nvCxnSpPr>
        <p:spPr>
          <a:xfrm flipV="1">
            <a:off x="3545369" y="20193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32" idx="6"/>
            <a:endCxn id="41" idx="2"/>
          </p:cNvCxnSpPr>
          <p:nvPr/>
        </p:nvCxnSpPr>
        <p:spPr>
          <a:xfrm>
            <a:off x="3545369" y="24765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36" idx="6"/>
            <a:endCxn id="43" idx="2"/>
          </p:cNvCxnSpPr>
          <p:nvPr/>
        </p:nvCxnSpPr>
        <p:spPr>
          <a:xfrm>
            <a:off x="3545369" y="43053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1" idx="6"/>
            <a:endCxn id="38" idx="2"/>
          </p:cNvCxnSpPr>
          <p:nvPr/>
        </p:nvCxnSpPr>
        <p:spPr>
          <a:xfrm>
            <a:off x="3545369" y="20193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5703044" y="19050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Oval 33"/>
          <p:cNvSpPr/>
          <p:nvPr/>
        </p:nvSpPr>
        <p:spPr>
          <a:xfrm>
            <a:off x="3316769" y="3276600"/>
            <a:ext cx="228600" cy="228600"/>
          </a:xfrm>
          <a:prstGeom prst="ellipse">
            <a:avLst/>
          </a:prstGeom>
          <a:solidFill>
            <a:srgbClr val="0070C0"/>
          </a:solidFill>
          <a:ln w="31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5" name="Oval 34"/>
          <p:cNvSpPr/>
          <p:nvPr/>
        </p:nvSpPr>
        <p:spPr>
          <a:xfrm>
            <a:off x="3316769" y="3733800"/>
            <a:ext cx="228600" cy="228600"/>
          </a:xfrm>
          <a:prstGeom prst="ellipse">
            <a:avLst/>
          </a:prstGeom>
          <a:solidFill>
            <a:srgbClr val="0070C0"/>
          </a:solidFill>
          <a:ln w="31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6" name="Oval 35"/>
          <p:cNvSpPr/>
          <p:nvPr/>
        </p:nvSpPr>
        <p:spPr>
          <a:xfrm>
            <a:off x="3316769" y="4191000"/>
            <a:ext cx="228600" cy="228600"/>
          </a:xfrm>
          <a:prstGeom prst="ellipse">
            <a:avLst/>
          </a:prstGeom>
          <a:solidFill>
            <a:srgbClr val="0070C0"/>
          </a:solidFill>
          <a:ln w="3175">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4" name="TextBox 43"/>
          <p:cNvSpPr txBox="1"/>
          <p:nvPr/>
        </p:nvSpPr>
        <p:spPr>
          <a:xfrm>
            <a:off x="3052576" y="1371600"/>
            <a:ext cx="768415" cy="461665"/>
          </a:xfrm>
          <a:prstGeom prst="rect">
            <a:avLst/>
          </a:prstGeom>
          <a:noFill/>
        </p:spPr>
        <p:txBody>
          <a:bodyPr wrap="none" rtlCol="0">
            <a:spAutoFit/>
          </a:bodyPr>
          <a:lstStyle/>
          <a:p>
            <a:r>
              <a:rPr lang="en-US" sz="2400" dirty="0" smtClean="0"/>
              <a:t>Boys</a:t>
            </a:r>
            <a:endParaRPr lang="en-US" sz="2400" dirty="0"/>
          </a:p>
        </p:txBody>
      </p:sp>
      <p:sp>
        <p:nvSpPr>
          <p:cNvPr id="45" name="TextBox 44"/>
          <p:cNvSpPr txBox="1"/>
          <p:nvPr/>
        </p:nvSpPr>
        <p:spPr>
          <a:xfrm>
            <a:off x="5424880" y="1371600"/>
            <a:ext cx="747320" cy="461665"/>
          </a:xfrm>
          <a:prstGeom prst="rect">
            <a:avLst/>
          </a:prstGeom>
          <a:noFill/>
        </p:spPr>
        <p:txBody>
          <a:bodyPr wrap="none" rtlCol="0">
            <a:spAutoFit/>
          </a:bodyPr>
          <a:lstStyle/>
          <a:p>
            <a:r>
              <a:rPr lang="en-US" sz="2400" dirty="0" smtClean="0"/>
              <a:t>Girls</a:t>
            </a:r>
            <a:endParaRPr lang="en-US" sz="2400" dirty="0"/>
          </a:p>
        </p:txBody>
      </p:sp>
      <p:cxnSp>
        <p:nvCxnSpPr>
          <p:cNvPr id="54" name="Straight Connector 53"/>
          <p:cNvCxnSpPr>
            <a:stCxn id="35" idx="6"/>
            <a:endCxn id="40" idx="2"/>
          </p:cNvCxnSpPr>
          <p:nvPr/>
        </p:nvCxnSpPr>
        <p:spPr>
          <a:xfrm>
            <a:off x="3545369" y="38481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33" idx="6"/>
            <a:endCxn id="43" idx="2"/>
          </p:cNvCxnSpPr>
          <p:nvPr/>
        </p:nvCxnSpPr>
        <p:spPr>
          <a:xfrm>
            <a:off x="3545369" y="2933700"/>
            <a:ext cx="2157675" cy="13716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a:stCxn id="33" idx="6"/>
            <a:endCxn id="41" idx="2"/>
          </p:cNvCxnSpPr>
          <p:nvPr/>
        </p:nvCxnSpPr>
        <p:spPr>
          <a:xfrm flipV="1">
            <a:off x="3545369" y="24765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33" idx="6"/>
            <a:endCxn id="39" idx="2"/>
          </p:cNvCxnSpPr>
          <p:nvPr/>
        </p:nvCxnSpPr>
        <p:spPr>
          <a:xfrm>
            <a:off x="3545369" y="2933700"/>
            <a:ext cx="2157675" cy="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34" idx="6"/>
            <a:endCxn id="40" idx="2"/>
          </p:cNvCxnSpPr>
          <p:nvPr/>
        </p:nvCxnSpPr>
        <p:spPr>
          <a:xfrm>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35" idx="6"/>
            <a:endCxn id="42" idx="2"/>
          </p:cNvCxnSpPr>
          <p:nvPr/>
        </p:nvCxnSpPr>
        <p:spPr>
          <a:xfrm flipV="1">
            <a:off x="3545369" y="3390900"/>
            <a:ext cx="2157675" cy="457200"/>
          </a:xfrm>
          <a:prstGeom prst="line">
            <a:avLst/>
          </a:prstGeom>
          <a:ln w="190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p:cNvSpPr/>
          <p:nvPr/>
        </p:nvSpPr>
        <p:spPr>
          <a:xfrm>
            <a:off x="5703044" y="2819400"/>
            <a:ext cx="228600" cy="228600"/>
          </a:xfrm>
          <a:prstGeom prst="ellipse">
            <a:avLst/>
          </a:prstGeom>
          <a:solidFill>
            <a:srgbClr val="FF3399"/>
          </a:solidFill>
          <a:ln w="3175">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1" name="Oval 40"/>
          <p:cNvSpPr/>
          <p:nvPr/>
        </p:nvSpPr>
        <p:spPr>
          <a:xfrm>
            <a:off x="5703044" y="2362200"/>
            <a:ext cx="228600" cy="228600"/>
          </a:xfrm>
          <a:prstGeom prst="ellipse">
            <a:avLst/>
          </a:prstGeom>
          <a:solidFill>
            <a:srgbClr val="FF3399"/>
          </a:solidFill>
          <a:ln w="3175">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Oval 30"/>
          <p:cNvSpPr/>
          <p:nvPr/>
        </p:nvSpPr>
        <p:spPr>
          <a:xfrm>
            <a:off x="3316769" y="19050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2" name="Oval 31"/>
          <p:cNvSpPr/>
          <p:nvPr/>
        </p:nvSpPr>
        <p:spPr>
          <a:xfrm>
            <a:off x="3316769" y="23622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33" name="Oval 32"/>
          <p:cNvSpPr/>
          <p:nvPr/>
        </p:nvSpPr>
        <p:spPr>
          <a:xfrm>
            <a:off x="3316769" y="2819400"/>
            <a:ext cx="228600" cy="228600"/>
          </a:xfrm>
          <a:prstGeom prst="ellipse">
            <a:avLst/>
          </a:prstGeom>
          <a:solidFill>
            <a:srgbClr val="0070C0"/>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0" name="Oval 39"/>
          <p:cNvSpPr/>
          <p:nvPr/>
        </p:nvSpPr>
        <p:spPr>
          <a:xfrm>
            <a:off x="5703044" y="37338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p:cNvSpPr/>
          <p:nvPr/>
        </p:nvSpPr>
        <p:spPr>
          <a:xfrm>
            <a:off x="5703044" y="32766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Oval 42"/>
          <p:cNvSpPr/>
          <p:nvPr/>
        </p:nvSpPr>
        <p:spPr>
          <a:xfrm>
            <a:off x="5703044" y="4191000"/>
            <a:ext cx="228600" cy="228600"/>
          </a:xfrm>
          <a:prstGeom prst="ellipse">
            <a:avLst/>
          </a:prstGeom>
          <a:solidFill>
            <a:srgbClr val="FF3399"/>
          </a:solidFill>
          <a:ln w="76200">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3" name="Rounded Rectangle 182"/>
          <p:cNvSpPr/>
          <p:nvPr/>
        </p:nvSpPr>
        <p:spPr>
          <a:xfrm>
            <a:off x="5638800" y="1833265"/>
            <a:ext cx="381000" cy="129093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TextBox 183"/>
          <p:cNvSpPr txBox="1"/>
          <p:nvPr/>
        </p:nvSpPr>
        <p:spPr>
          <a:xfrm>
            <a:off x="6172200" y="2247900"/>
            <a:ext cx="2334742" cy="461665"/>
          </a:xfrm>
          <a:prstGeom prst="rect">
            <a:avLst/>
          </a:prstGeom>
          <a:noFill/>
        </p:spPr>
        <p:txBody>
          <a:bodyPr wrap="none" rtlCol="0">
            <a:spAutoFit/>
          </a:bodyPr>
          <a:lstStyle/>
          <a:p>
            <a:r>
              <a:rPr lang="en-US" sz="2400" dirty="0" smtClean="0"/>
              <a:t>Girls not in Cover</a:t>
            </a:r>
            <a:endParaRPr lang="en-US" sz="2400" dirty="0"/>
          </a:p>
        </p:txBody>
      </p:sp>
      <p:sp>
        <p:nvSpPr>
          <p:cNvPr id="185" name="TextBox 184"/>
          <p:cNvSpPr txBox="1"/>
          <p:nvPr/>
        </p:nvSpPr>
        <p:spPr>
          <a:xfrm>
            <a:off x="457200" y="5170469"/>
            <a:ext cx="8229600" cy="1569660"/>
          </a:xfrm>
          <a:prstGeom prst="rect">
            <a:avLst/>
          </a:prstGeom>
          <a:noFill/>
        </p:spPr>
        <p:txBody>
          <a:bodyPr wrap="square" rtlCol="0">
            <a:spAutoFit/>
          </a:bodyPr>
          <a:lstStyle/>
          <a:p>
            <a:r>
              <a:rPr lang="en-US" sz="2400" dirty="0" smtClean="0">
                <a:solidFill>
                  <a:schemeClr val="bg2"/>
                </a:solidFill>
              </a:rPr>
              <a:t>Prf</a:t>
            </a:r>
            <a:r>
              <a:rPr lang="en-US" sz="2400" dirty="0" smtClean="0"/>
              <a:t>. |Cover|	= |Boys in Cover| + |Girls in Cover|</a:t>
            </a:r>
            <a:br>
              <a:rPr lang="en-US" sz="2400" dirty="0" smtClean="0"/>
            </a:br>
            <a:r>
              <a:rPr lang="en-US" sz="2400" dirty="0" smtClean="0"/>
              <a:t>		≥ |Girls not in Cover| + |Girls in Cover|</a:t>
            </a:r>
            <a:br>
              <a:rPr lang="en-US" sz="2400" dirty="0" smtClean="0"/>
            </a:br>
            <a:r>
              <a:rPr lang="en-US" sz="2400" dirty="0" smtClean="0"/>
              <a:t>		= |Girls|</a:t>
            </a:r>
          </a:p>
          <a:p>
            <a:r>
              <a:rPr lang="en-US" sz="2400" dirty="0" smtClean="0"/>
              <a:t>and Girls is a cover, so |min Cover| ≤ |Girls|.</a:t>
            </a:r>
            <a:endParaRPr lang="en-US" sz="2400" dirty="0"/>
          </a:p>
        </p:txBody>
      </p:sp>
      <p:sp>
        <p:nvSpPr>
          <p:cNvPr id="186" name="Rounded Rectangle 185"/>
          <p:cNvSpPr/>
          <p:nvPr/>
        </p:nvSpPr>
        <p:spPr>
          <a:xfrm>
            <a:off x="3240569" y="1838353"/>
            <a:ext cx="381000" cy="129093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TextBox 186"/>
          <p:cNvSpPr txBox="1"/>
          <p:nvPr/>
        </p:nvSpPr>
        <p:spPr>
          <a:xfrm>
            <a:off x="1236735" y="2243435"/>
            <a:ext cx="1860509" cy="461665"/>
          </a:xfrm>
          <a:prstGeom prst="rect">
            <a:avLst/>
          </a:prstGeom>
          <a:noFill/>
        </p:spPr>
        <p:txBody>
          <a:bodyPr wrap="none" rtlCol="0">
            <a:spAutoFit/>
          </a:bodyPr>
          <a:lstStyle/>
          <a:p>
            <a:r>
              <a:rPr lang="en-US" sz="2400" dirty="0" smtClean="0"/>
              <a:t>Boys in Cover</a:t>
            </a:r>
            <a:endParaRPr lang="en-US" sz="2400" dirty="0"/>
          </a:p>
        </p:txBody>
      </p:sp>
    </p:spTree>
    <p:extLst>
      <p:ext uri="{BB962C8B-B14F-4D97-AF65-F5344CB8AC3E}">
        <p14:creationId xmlns:p14="http://schemas.microsoft.com/office/powerpoint/2010/main" val="9183258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 in Random Graphs</a:t>
            </a:r>
            <a:endParaRPr lang="en-US" dirty="0">
              <a:solidFill>
                <a:schemeClr val="bg2"/>
              </a:solidFill>
            </a:endParaRPr>
          </a:p>
        </p:txBody>
      </p:sp>
      <p:sp>
        <p:nvSpPr>
          <p:cNvPr id="92" name="Oval 91"/>
          <p:cNvSpPr/>
          <p:nvPr/>
        </p:nvSpPr>
        <p:spPr>
          <a:xfrm>
            <a:off x="3316769" y="2229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3" name="Oval 92"/>
          <p:cNvSpPr/>
          <p:nvPr/>
        </p:nvSpPr>
        <p:spPr>
          <a:xfrm>
            <a:off x="3316769" y="2686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4" name="Oval 93"/>
          <p:cNvSpPr/>
          <p:nvPr/>
        </p:nvSpPr>
        <p:spPr>
          <a:xfrm>
            <a:off x="3316769" y="3143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5" name="Oval 94"/>
          <p:cNvSpPr/>
          <p:nvPr/>
        </p:nvSpPr>
        <p:spPr>
          <a:xfrm>
            <a:off x="3316769" y="3600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6" name="Oval 95"/>
          <p:cNvSpPr/>
          <p:nvPr/>
        </p:nvSpPr>
        <p:spPr>
          <a:xfrm>
            <a:off x="3316769" y="4058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7" name="Oval 96"/>
          <p:cNvSpPr/>
          <p:nvPr/>
        </p:nvSpPr>
        <p:spPr>
          <a:xfrm>
            <a:off x="3316769" y="4515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8" name="Oval 97"/>
          <p:cNvSpPr/>
          <p:nvPr/>
        </p:nvSpPr>
        <p:spPr>
          <a:xfrm>
            <a:off x="3316769" y="4972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9" name="Oval 98"/>
          <p:cNvSpPr/>
          <p:nvPr/>
        </p:nvSpPr>
        <p:spPr>
          <a:xfrm>
            <a:off x="5703044" y="2229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0" name="Oval 99"/>
          <p:cNvSpPr/>
          <p:nvPr/>
        </p:nvSpPr>
        <p:spPr>
          <a:xfrm>
            <a:off x="5703044" y="3143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1" name="Oval 100"/>
          <p:cNvSpPr/>
          <p:nvPr/>
        </p:nvSpPr>
        <p:spPr>
          <a:xfrm>
            <a:off x="5703044" y="4058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p:cNvSpPr/>
          <p:nvPr/>
        </p:nvSpPr>
        <p:spPr>
          <a:xfrm>
            <a:off x="5703044" y="2686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3" name="Oval 102"/>
          <p:cNvSpPr/>
          <p:nvPr/>
        </p:nvSpPr>
        <p:spPr>
          <a:xfrm>
            <a:off x="5703044" y="3600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4" name="Oval 103"/>
          <p:cNvSpPr/>
          <p:nvPr/>
        </p:nvSpPr>
        <p:spPr>
          <a:xfrm>
            <a:off x="5703044" y="4515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2911055" y="1676400"/>
            <a:ext cx="1040028" cy="461665"/>
          </a:xfrm>
          <a:prstGeom prst="rect">
            <a:avLst/>
          </a:prstGeom>
          <a:noFill/>
        </p:spPr>
        <p:txBody>
          <a:bodyPr wrap="none" rtlCol="0">
            <a:spAutoFit/>
          </a:bodyPr>
          <a:lstStyle/>
          <a:p>
            <a:r>
              <a:rPr lang="en-US" sz="2400" dirty="0" smtClean="0"/>
              <a:t>Agents</a:t>
            </a:r>
            <a:endParaRPr lang="en-US" sz="2400" dirty="0"/>
          </a:p>
        </p:txBody>
      </p:sp>
      <p:sp>
        <p:nvSpPr>
          <p:cNvPr id="106" name="TextBox 105"/>
          <p:cNvSpPr txBox="1"/>
          <p:nvPr/>
        </p:nvSpPr>
        <p:spPr>
          <a:xfrm>
            <a:off x="5352704" y="1676400"/>
            <a:ext cx="880241" cy="461665"/>
          </a:xfrm>
          <a:prstGeom prst="rect">
            <a:avLst/>
          </a:prstGeom>
          <a:noFill/>
        </p:spPr>
        <p:txBody>
          <a:bodyPr wrap="none" rtlCol="0">
            <a:spAutoFit/>
          </a:bodyPr>
          <a:lstStyle/>
          <a:p>
            <a:r>
              <a:rPr lang="en-US" sz="2400" dirty="0" smtClean="0"/>
              <a:t>Items</a:t>
            </a:r>
            <a:endParaRPr lang="en-US" sz="2400" dirty="0"/>
          </a:p>
        </p:txBody>
      </p:sp>
      <p:sp>
        <p:nvSpPr>
          <p:cNvPr id="107" name="Oval 106"/>
          <p:cNvSpPr/>
          <p:nvPr/>
        </p:nvSpPr>
        <p:spPr>
          <a:xfrm>
            <a:off x="5703044" y="49652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TextBox 107"/>
          <p:cNvSpPr txBox="1"/>
          <p:nvPr/>
        </p:nvSpPr>
        <p:spPr>
          <a:xfrm>
            <a:off x="457200" y="5562600"/>
            <a:ext cx="8229600" cy="830997"/>
          </a:xfrm>
          <a:prstGeom prst="rect">
            <a:avLst/>
          </a:prstGeom>
          <a:noFill/>
        </p:spPr>
        <p:txBody>
          <a:bodyPr wrap="square" rtlCol="0">
            <a:spAutoFit/>
          </a:bodyPr>
          <a:lstStyle/>
          <a:p>
            <a:r>
              <a:rPr lang="en-US" sz="2400" dirty="0" smtClean="0">
                <a:solidFill>
                  <a:schemeClr val="bg2"/>
                </a:solidFill>
              </a:rPr>
              <a:t>Theorem</a:t>
            </a:r>
            <a:r>
              <a:rPr lang="en-US" sz="2400" dirty="0" smtClean="0"/>
              <a:t>. If each agent likes </a:t>
            </a:r>
            <a:r>
              <a:rPr lang="en-US" sz="2400" dirty="0" smtClean="0"/>
              <a:t>at least 2log n </a:t>
            </a:r>
            <a:r>
              <a:rPr lang="en-US" sz="2400" dirty="0" smtClean="0"/>
              <a:t>items, then with </a:t>
            </a:r>
            <a:r>
              <a:rPr lang="en-US" sz="2400" dirty="0" smtClean="0"/>
              <a:t>good </a:t>
            </a:r>
            <a:r>
              <a:rPr lang="en-US" sz="2400" dirty="0" smtClean="0"/>
              <a:t>probability there is a way to assign everyone an item they like.</a:t>
            </a:r>
            <a:endParaRPr lang="en-US" sz="2400" dirty="0"/>
          </a:p>
        </p:txBody>
      </p:sp>
      <p:cxnSp>
        <p:nvCxnSpPr>
          <p:cNvPr id="3" name="Straight Connector 2"/>
          <p:cNvCxnSpPr>
            <a:stCxn id="92" idx="6"/>
            <a:endCxn id="102" idx="2"/>
          </p:cNvCxnSpPr>
          <p:nvPr/>
        </p:nvCxnSpPr>
        <p:spPr>
          <a:xfrm>
            <a:off x="3545369" y="23436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93" idx="6"/>
            <a:endCxn id="102" idx="2"/>
          </p:cNvCxnSpPr>
          <p:nvPr/>
        </p:nvCxnSpPr>
        <p:spPr>
          <a:xfrm>
            <a:off x="3545369" y="2800847"/>
            <a:ext cx="2157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94" idx="6"/>
            <a:endCxn id="100" idx="2"/>
          </p:cNvCxnSpPr>
          <p:nvPr/>
        </p:nvCxnSpPr>
        <p:spPr>
          <a:xfrm>
            <a:off x="3545369" y="3258047"/>
            <a:ext cx="2157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a:stCxn id="95" idx="6"/>
            <a:endCxn id="101" idx="2"/>
          </p:cNvCxnSpPr>
          <p:nvPr/>
        </p:nvCxnSpPr>
        <p:spPr>
          <a:xfrm>
            <a:off x="3545369" y="37152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a:stCxn id="96" idx="6"/>
            <a:endCxn id="101" idx="2"/>
          </p:cNvCxnSpPr>
          <p:nvPr/>
        </p:nvCxnSpPr>
        <p:spPr>
          <a:xfrm>
            <a:off x="3545369" y="4172447"/>
            <a:ext cx="2157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a:stCxn id="97" idx="6"/>
            <a:endCxn id="107" idx="2"/>
          </p:cNvCxnSpPr>
          <p:nvPr/>
        </p:nvCxnSpPr>
        <p:spPr>
          <a:xfrm>
            <a:off x="3545369" y="4629647"/>
            <a:ext cx="2157675" cy="44987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a:stCxn id="98" idx="6"/>
            <a:endCxn id="104" idx="2"/>
          </p:cNvCxnSpPr>
          <p:nvPr/>
        </p:nvCxnSpPr>
        <p:spPr>
          <a:xfrm flipV="1">
            <a:off x="3545369" y="46296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a:stCxn id="93" idx="6"/>
            <a:endCxn id="99" idx="2"/>
          </p:cNvCxnSpPr>
          <p:nvPr/>
        </p:nvCxnSpPr>
        <p:spPr>
          <a:xfrm flipV="1">
            <a:off x="3545369" y="23436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a:stCxn id="92" idx="6"/>
            <a:endCxn id="99" idx="2"/>
          </p:cNvCxnSpPr>
          <p:nvPr/>
        </p:nvCxnSpPr>
        <p:spPr>
          <a:xfrm>
            <a:off x="3545369" y="2343647"/>
            <a:ext cx="215767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a:stCxn id="95" idx="6"/>
            <a:endCxn id="101" idx="2"/>
          </p:cNvCxnSpPr>
          <p:nvPr/>
        </p:nvCxnSpPr>
        <p:spPr>
          <a:xfrm>
            <a:off x="3545369" y="37152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a:stCxn id="96" idx="6"/>
            <a:endCxn id="103" idx="2"/>
          </p:cNvCxnSpPr>
          <p:nvPr/>
        </p:nvCxnSpPr>
        <p:spPr>
          <a:xfrm flipV="1">
            <a:off x="3545369" y="3715247"/>
            <a:ext cx="2157675" cy="4572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1735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7" presetClass="emph" presetSubtype="2" fill="hold" nodeType="clickEffect">
                                  <p:stCondLst>
                                    <p:cond delay="0"/>
                                  </p:stCondLst>
                                  <p:childTnLst>
                                    <p:animClr clrSpc="rgb" dir="cw">
                                      <p:cBhvr>
                                        <p:cTn id="22" dur="500" fill="hold"/>
                                        <p:tgtEl>
                                          <p:spTgt spid="110"/>
                                        </p:tgtEl>
                                        <p:attrNameLst>
                                          <p:attrName>stroke.color</p:attrName>
                                        </p:attrNameLst>
                                      </p:cBhvr>
                                      <p:to>
                                        <a:srgbClr val="009900"/>
                                      </p:to>
                                    </p:animClr>
                                    <p:set>
                                      <p:cBhvr>
                                        <p:cTn id="23" dur="500" fill="hold"/>
                                        <p:tgtEl>
                                          <p:spTgt spid="110"/>
                                        </p:tgtEl>
                                        <p:attrNameLst>
                                          <p:attrName>stroke.on</p:attrName>
                                        </p:attrNameLst>
                                      </p:cBhvr>
                                      <p:to>
                                        <p:strVal val="true"/>
                                      </p:to>
                                    </p:set>
                                  </p:childTnLst>
                                </p:cTn>
                              </p:par>
                              <p:par>
                                <p:cTn id="24" presetID="7" presetClass="emph" presetSubtype="2" fill="hold" nodeType="withEffect">
                                  <p:stCondLst>
                                    <p:cond delay="0"/>
                                  </p:stCondLst>
                                  <p:childTnLst>
                                    <p:animClr clrSpc="rgb" dir="cw">
                                      <p:cBhvr>
                                        <p:cTn id="25" dur="500" fill="hold"/>
                                        <p:tgtEl>
                                          <p:spTgt spid="113"/>
                                        </p:tgtEl>
                                        <p:attrNameLst>
                                          <p:attrName>stroke.color</p:attrName>
                                        </p:attrNameLst>
                                      </p:cBhvr>
                                      <p:to>
                                        <a:srgbClr val="009900"/>
                                      </p:to>
                                    </p:animClr>
                                    <p:set>
                                      <p:cBhvr>
                                        <p:cTn id="26" dur="500" fill="hold"/>
                                        <p:tgtEl>
                                          <p:spTgt spid="113"/>
                                        </p:tgtEl>
                                        <p:attrNameLst>
                                          <p:attrName>stroke.on</p:attrName>
                                        </p:attrNameLst>
                                      </p:cBhvr>
                                      <p:to>
                                        <p:strVal val="true"/>
                                      </p:to>
                                    </p:set>
                                  </p:childTnLst>
                                </p:cTn>
                              </p:par>
                              <p:par>
                                <p:cTn id="27" presetID="7" presetClass="emph" presetSubtype="2" fill="hold" nodeType="withEffect">
                                  <p:stCondLst>
                                    <p:cond delay="0"/>
                                  </p:stCondLst>
                                  <p:childTnLst>
                                    <p:animClr clrSpc="rgb" dir="cw">
                                      <p:cBhvr>
                                        <p:cTn id="28" dur="500" fill="hold"/>
                                        <p:tgtEl>
                                          <p:spTgt spid="115"/>
                                        </p:tgtEl>
                                        <p:attrNameLst>
                                          <p:attrName>stroke.color</p:attrName>
                                        </p:attrNameLst>
                                      </p:cBhvr>
                                      <p:to>
                                        <a:srgbClr val="009900"/>
                                      </p:to>
                                    </p:animClr>
                                    <p:set>
                                      <p:cBhvr>
                                        <p:cTn id="29" dur="500" fill="hold"/>
                                        <p:tgtEl>
                                          <p:spTgt spid="115"/>
                                        </p:tgtEl>
                                        <p:attrNameLst>
                                          <p:attrName>stroke.on</p:attrName>
                                        </p:attrNameLst>
                                      </p:cBhvr>
                                      <p:to>
                                        <p:strVal val="true"/>
                                      </p:to>
                                    </p:set>
                                  </p:childTnLst>
                                </p:cTn>
                              </p:par>
                              <p:par>
                                <p:cTn id="30" presetID="7" presetClass="emph" presetSubtype="2" fill="hold" nodeType="withEffect">
                                  <p:stCondLst>
                                    <p:cond delay="0"/>
                                  </p:stCondLst>
                                  <p:childTnLst>
                                    <p:animClr clrSpc="rgb" dir="cw">
                                      <p:cBhvr>
                                        <p:cTn id="31" dur="500" fill="hold"/>
                                        <p:tgtEl>
                                          <p:spTgt spid="3"/>
                                        </p:tgtEl>
                                        <p:attrNameLst>
                                          <p:attrName>stroke.color</p:attrName>
                                        </p:attrNameLst>
                                      </p:cBhvr>
                                      <p:to>
                                        <a:srgbClr val="BFBFBF"/>
                                      </p:to>
                                    </p:animClr>
                                    <p:set>
                                      <p:cBhvr>
                                        <p:cTn id="32" dur="500" fill="hold"/>
                                        <p:tgtEl>
                                          <p:spTgt spid="3"/>
                                        </p:tgtEl>
                                        <p:attrNameLst>
                                          <p:attrName>stroke.on</p:attrName>
                                        </p:attrNameLst>
                                      </p:cBhvr>
                                      <p:to>
                                        <p:strVal val="true"/>
                                      </p:to>
                                    </p:set>
                                  </p:childTnLst>
                                </p:cTn>
                              </p:par>
                              <p:par>
                                <p:cTn id="33" presetID="7" presetClass="emph" presetSubtype="2" fill="hold" nodeType="withEffect">
                                  <p:stCondLst>
                                    <p:cond delay="0"/>
                                  </p:stCondLst>
                                  <p:childTnLst>
                                    <p:animClr clrSpc="rgb" dir="cw">
                                      <p:cBhvr>
                                        <p:cTn id="34" dur="500" fill="hold"/>
                                        <p:tgtEl>
                                          <p:spTgt spid="109"/>
                                        </p:tgtEl>
                                        <p:attrNameLst>
                                          <p:attrName>stroke.color</p:attrName>
                                        </p:attrNameLst>
                                      </p:cBhvr>
                                      <p:to>
                                        <a:srgbClr val="BFBFBF"/>
                                      </p:to>
                                    </p:animClr>
                                    <p:set>
                                      <p:cBhvr>
                                        <p:cTn id="35" dur="500" fill="hold"/>
                                        <p:tgtEl>
                                          <p:spTgt spid="109"/>
                                        </p:tgtEl>
                                        <p:attrNameLst>
                                          <p:attrName>stroke.on</p:attrName>
                                        </p:attrNameLst>
                                      </p:cBhvr>
                                      <p:to>
                                        <p:strVal val="true"/>
                                      </p:to>
                                    </p:set>
                                  </p:childTnLst>
                                </p:cTn>
                              </p:par>
                              <p:par>
                                <p:cTn id="36" presetID="7" presetClass="emph" presetSubtype="2" fill="hold" nodeType="withEffect">
                                  <p:stCondLst>
                                    <p:cond delay="0"/>
                                  </p:stCondLst>
                                  <p:childTnLst>
                                    <p:animClr clrSpc="rgb" dir="cw">
                                      <p:cBhvr>
                                        <p:cTn id="37" dur="500" fill="hold"/>
                                        <p:tgtEl>
                                          <p:spTgt spid="111"/>
                                        </p:tgtEl>
                                        <p:attrNameLst>
                                          <p:attrName>stroke.color</p:attrName>
                                        </p:attrNameLst>
                                      </p:cBhvr>
                                      <p:to>
                                        <a:srgbClr val="BFBFBF"/>
                                      </p:to>
                                    </p:animClr>
                                    <p:set>
                                      <p:cBhvr>
                                        <p:cTn id="38" dur="500" fill="hold"/>
                                        <p:tgtEl>
                                          <p:spTgt spid="111"/>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500" fill="hold"/>
                                        <p:tgtEl>
                                          <p:spTgt spid="112"/>
                                        </p:tgtEl>
                                        <p:attrNameLst>
                                          <p:attrName>stroke.color</p:attrName>
                                        </p:attrNameLst>
                                      </p:cBhvr>
                                      <p:to>
                                        <a:srgbClr val="BFBFBF"/>
                                      </p:to>
                                    </p:animClr>
                                    <p:set>
                                      <p:cBhvr>
                                        <p:cTn id="41" dur="500" fill="hold"/>
                                        <p:tgtEl>
                                          <p:spTgt spid="112"/>
                                        </p:tgtEl>
                                        <p:attrNameLst>
                                          <p:attrName>stroke.on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0" presetClass="exit" presetSubtype="0" fill="hold" nodeType="clickEffect">
                                  <p:stCondLst>
                                    <p:cond delay="0"/>
                                  </p:stCondLst>
                                  <p:childTnLst>
                                    <p:animEffect transition="out" filter="fade">
                                      <p:cBhvr>
                                        <p:cTn id="45" dur="500"/>
                                        <p:tgtEl>
                                          <p:spTgt spid="3"/>
                                        </p:tgtEl>
                                      </p:cBhvr>
                                    </p:animEffect>
                                    <p:set>
                                      <p:cBhvr>
                                        <p:cTn id="46" dur="1" fill="hold">
                                          <p:stCondLst>
                                            <p:cond delay="499"/>
                                          </p:stCondLst>
                                        </p:cTn>
                                        <p:tgtEl>
                                          <p:spTgt spid="3"/>
                                        </p:tgtEl>
                                        <p:attrNameLst>
                                          <p:attrName>style.visibility</p:attrName>
                                        </p:attrNameLst>
                                      </p:cBhvr>
                                      <p:to>
                                        <p:strVal val="hidden"/>
                                      </p:to>
                                    </p:set>
                                  </p:childTnLst>
                                </p:cTn>
                              </p:par>
                              <p:par>
                                <p:cTn id="47" presetID="10" presetClass="exit" presetSubtype="0" fill="hold" nodeType="withEffect">
                                  <p:stCondLst>
                                    <p:cond delay="0"/>
                                  </p:stCondLst>
                                  <p:childTnLst>
                                    <p:animEffect transition="out" filter="fade">
                                      <p:cBhvr>
                                        <p:cTn id="48" dur="500"/>
                                        <p:tgtEl>
                                          <p:spTgt spid="109"/>
                                        </p:tgtEl>
                                      </p:cBhvr>
                                    </p:animEffect>
                                    <p:set>
                                      <p:cBhvr>
                                        <p:cTn id="49" dur="1" fill="hold">
                                          <p:stCondLst>
                                            <p:cond delay="499"/>
                                          </p:stCondLst>
                                        </p:cTn>
                                        <p:tgtEl>
                                          <p:spTgt spid="109"/>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10"/>
                                        </p:tgtEl>
                                      </p:cBhvr>
                                    </p:animEffect>
                                    <p:set>
                                      <p:cBhvr>
                                        <p:cTn id="52" dur="1" fill="hold">
                                          <p:stCondLst>
                                            <p:cond delay="499"/>
                                          </p:stCondLst>
                                        </p:cTn>
                                        <p:tgtEl>
                                          <p:spTgt spid="110"/>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11"/>
                                        </p:tgtEl>
                                      </p:cBhvr>
                                    </p:animEffect>
                                    <p:set>
                                      <p:cBhvr>
                                        <p:cTn id="55" dur="1" fill="hold">
                                          <p:stCondLst>
                                            <p:cond delay="499"/>
                                          </p:stCondLst>
                                        </p:cTn>
                                        <p:tgtEl>
                                          <p:spTgt spid="111"/>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12"/>
                                        </p:tgtEl>
                                      </p:cBhvr>
                                    </p:animEffect>
                                    <p:set>
                                      <p:cBhvr>
                                        <p:cTn id="58" dur="1" fill="hold">
                                          <p:stCondLst>
                                            <p:cond delay="499"/>
                                          </p:stCondLst>
                                        </p:cTn>
                                        <p:tgtEl>
                                          <p:spTgt spid="112"/>
                                        </p:tgtEl>
                                        <p:attrNameLst>
                                          <p:attrName>style.visibility</p:attrName>
                                        </p:attrNameLst>
                                      </p:cBhvr>
                                      <p:to>
                                        <p:strVal val="hidden"/>
                                      </p:to>
                                    </p:set>
                                  </p:childTnLst>
                                </p:cTn>
                              </p:par>
                              <p:par>
                                <p:cTn id="59" presetID="10" presetClass="exit" presetSubtype="0" fill="hold" nodeType="withEffect">
                                  <p:stCondLst>
                                    <p:cond delay="0"/>
                                  </p:stCondLst>
                                  <p:childTnLst>
                                    <p:animEffect transition="out" filter="fade">
                                      <p:cBhvr>
                                        <p:cTn id="60" dur="500"/>
                                        <p:tgtEl>
                                          <p:spTgt spid="113"/>
                                        </p:tgtEl>
                                      </p:cBhvr>
                                    </p:animEffect>
                                    <p:set>
                                      <p:cBhvr>
                                        <p:cTn id="61" dur="1" fill="hold">
                                          <p:stCondLst>
                                            <p:cond delay="499"/>
                                          </p:stCondLst>
                                        </p:cTn>
                                        <p:tgtEl>
                                          <p:spTgt spid="113"/>
                                        </p:tgtEl>
                                        <p:attrNameLst>
                                          <p:attrName>style.visibility</p:attrName>
                                        </p:attrNameLst>
                                      </p:cBhvr>
                                      <p:to>
                                        <p:strVal val="hidden"/>
                                      </p:to>
                                    </p:set>
                                  </p:childTnLst>
                                </p:cTn>
                              </p:par>
                              <p:par>
                                <p:cTn id="62" presetID="10" presetClass="exit" presetSubtype="0" fill="hold" nodeType="withEffect">
                                  <p:stCondLst>
                                    <p:cond delay="0"/>
                                  </p:stCondLst>
                                  <p:childTnLst>
                                    <p:animEffect transition="out" filter="fade">
                                      <p:cBhvr>
                                        <p:cTn id="63" dur="500"/>
                                        <p:tgtEl>
                                          <p:spTgt spid="115"/>
                                        </p:tgtEl>
                                      </p:cBhvr>
                                    </p:animEffect>
                                    <p:set>
                                      <p:cBhvr>
                                        <p:cTn id="64" dur="1" fill="hold">
                                          <p:stCondLst>
                                            <p:cond delay="499"/>
                                          </p:stCondLst>
                                        </p:cTn>
                                        <p:tgtEl>
                                          <p:spTgt spid="115"/>
                                        </p:tgtEl>
                                        <p:attrNameLst>
                                          <p:attrName>style.visibility</p:attrName>
                                        </p:attrNameLst>
                                      </p:cBhvr>
                                      <p:to>
                                        <p:strVal val="hidden"/>
                                      </p:to>
                                    </p:set>
                                  </p:childTnLst>
                                </p:cTn>
                              </p:par>
                              <p:par>
                                <p:cTn id="65" presetID="10" presetClass="exit" presetSubtype="0" fill="hold" grpId="0" nodeType="withEffect">
                                  <p:stCondLst>
                                    <p:cond delay="0"/>
                                  </p:stCondLst>
                                  <p:childTnLst>
                                    <p:animEffect transition="out" filter="fade">
                                      <p:cBhvr>
                                        <p:cTn id="66" dur="500"/>
                                        <p:tgtEl>
                                          <p:spTgt spid="97"/>
                                        </p:tgtEl>
                                      </p:cBhvr>
                                    </p:animEffect>
                                    <p:set>
                                      <p:cBhvr>
                                        <p:cTn id="67" dur="1" fill="hold">
                                          <p:stCondLst>
                                            <p:cond delay="499"/>
                                          </p:stCondLst>
                                        </p:cTn>
                                        <p:tgtEl>
                                          <p:spTgt spid="97"/>
                                        </p:tgtEl>
                                        <p:attrNameLst>
                                          <p:attrName>style.visibility</p:attrName>
                                        </p:attrNameLst>
                                      </p:cBhvr>
                                      <p:to>
                                        <p:strVal val="hidden"/>
                                      </p:to>
                                    </p:set>
                                  </p:childTnLst>
                                </p:cTn>
                              </p:par>
                              <p:par>
                                <p:cTn id="68" presetID="10" presetClass="exit" presetSubtype="0" fill="hold" grpId="0" nodeType="withEffect">
                                  <p:stCondLst>
                                    <p:cond delay="0"/>
                                  </p:stCondLst>
                                  <p:childTnLst>
                                    <p:animEffect transition="out" filter="fade">
                                      <p:cBhvr>
                                        <p:cTn id="69" dur="500"/>
                                        <p:tgtEl>
                                          <p:spTgt spid="98"/>
                                        </p:tgtEl>
                                      </p:cBhvr>
                                    </p:animEffect>
                                    <p:set>
                                      <p:cBhvr>
                                        <p:cTn id="70" dur="1" fill="hold">
                                          <p:stCondLst>
                                            <p:cond delay="499"/>
                                          </p:stCondLst>
                                        </p:cTn>
                                        <p:tgtEl>
                                          <p:spTgt spid="98"/>
                                        </p:tgtEl>
                                        <p:attrNameLst>
                                          <p:attrName>style.visibility</p:attrName>
                                        </p:attrNameLst>
                                      </p:cBhvr>
                                      <p:to>
                                        <p:strVal val="hidden"/>
                                      </p:to>
                                    </p:set>
                                  </p:childTnLst>
                                </p:cTn>
                              </p:par>
                              <p:par>
                                <p:cTn id="71" presetID="10" presetClass="exit" presetSubtype="0" fill="hold" grpId="0" nodeType="withEffect">
                                  <p:stCondLst>
                                    <p:cond delay="0"/>
                                  </p:stCondLst>
                                  <p:childTnLst>
                                    <p:animEffect transition="out" filter="fade">
                                      <p:cBhvr>
                                        <p:cTn id="72" dur="500"/>
                                        <p:tgtEl>
                                          <p:spTgt spid="104"/>
                                        </p:tgtEl>
                                      </p:cBhvr>
                                    </p:animEffect>
                                    <p:set>
                                      <p:cBhvr>
                                        <p:cTn id="73" dur="1" fill="hold">
                                          <p:stCondLst>
                                            <p:cond delay="499"/>
                                          </p:stCondLst>
                                        </p:cTn>
                                        <p:tgtEl>
                                          <p:spTgt spid="104"/>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107"/>
                                        </p:tgtEl>
                                      </p:cBhvr>
                                    </p:animEffect>
                                    <p:set>
                                      <p:cBhvr>
                                        <p:cTn id="76" dur="1" fill="hold">
                                          <p:stCondLst>
                                            <p:cond delay="499"/>
                                          </p:stCondLst>
                                        </p:cTn>
                                        <p:tgtEl>
                                          <p:spTgt spid="107"/>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100"/>
                                        </p:tgtEl>
                                      </p:cBhvr>
                                    </p:animEffect>
                                    <p:set>
                                      <p:cBhvr>
                                        <p:cTn id="79" dur="1" fill="hold">
                                          <p:stCondLst>
                                            <p:cond delay="499"/>
                                          </p:stCondLst>
                                        </p:cTn>
                                        <p:tgtEl>
                                          <p:spTgt spid="100"/>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94"/>
                                        </p:tgtEl>
                                      </p:cBhvr>
                                    </p:animEffect>
                                    <p:set>
                                      <p:cBhvr>
                                        <p:cTn id="82" dur="1" fill="hold">
                                          <p:stCondLst>
                                            <p:cond delay="499"/>
                                          </p:stCondLst>
                                        </p:cTn>
                                        <p:tgtEl>
                                          <p:spTgt spid="94"/>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1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1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7" presetClass="emph" presetSubtype="2" fill="hold" nodeType="clickEffect">
                                  <p:stCondLst>
                                    <p:cond delay="0"/>
                                  </p:stCondLst>
                                  <p:childTnLst>
                                    <p:animClr clrSpc="rgb" dir="cw">
                                      <p:cBhvr>
                                        <p:cTn id="96" dur="500" fill="hold"/>
                                        <p:tgtEl>
                                          <p:spTgt spid="118"/>
                                        </p:tgtEl>
                                        <p:attrNameLst>
                                          <p:attrName>stroke.color</p:attrName>
                                        </p:attrNameLst>
                                      </p:cBhvr>
                                      <p:to>
                                        <a:srgbClr val="BFBFBF"/>
                                      </p:to>
                                    </p:animClr>
                                    <p:set>
                                      <p:cBhvr>
                                        <p:cTn id="97" dur="500" fill="hold"/>
                                        <p:tgtEl>
                                          <p:spTgt spid="118"/>
                                        </p:tgtEl>
                                        <p:attrNameLst>
                                          <p:attrName>stroke.on</p:attrName>
                                        </p:attrNameLst>
                                      </p:cBhvr>
                                      <p:to>
                                        <p:strVal val="true"/>
                                      </p:to>
                                    </p:set>
                                  </p:childTnLst>
                                </p:cTn>
                              </p:par>
                              <p:par>
                                <p:cTn id="98" presetID="7" presetClass="emph" presetSubtype="2" fill="hold" nodeType="withEffect">
                                  <p:stCondLst>
                                    <p:cond delay="0"/>
                                  </p:stCondLst>
                                  <p:childTnLst>
                                    <p:animClr clrSpc="rgb" dir="cw">
                                      <p:cBhvr>
                                        <p:cTn id="99" dur="500" fill="hold"/>
                                        <p:tgtEl>
                                          <p:spTgt spid="119"/>
                                        </p:tgtEl>
                                        <p:attrNameLst>
                                          <p:attrName>stroke.color</p:attrName>
                                        </p:attrNameLst>
                                      </p:cBhvr>
                                      <p:to>
                                        <a:srgbClr val="BFBFBF"/>
                                      </p:to>
                                    </p:animClr>
                                    <p:set>
                                      <p:cBhvr>
                                        <p:cTn id="100" dur="500" fill="hold"/>
                                        <p:tgtEl>
                                          <p:spTgt spid="119"/>
                                        </p:tgtEl>
                                        <p:attrNameLst>
                                          <p:attrName>stroke.on</p:attrName>
                                        </p:attrNameLst>
                                      </p:cBhvr>
                                      <p:to>
                                        <p:strVal val="true"/>
                                      </p:to>
                                    </p:set>
                                  </p:childTnLst>
                                </p:cTn>
                              </p:par>
                              <p:par>
                                <p:cTn id="101" presetID="7" presetClass="emph" presetSubtype="2" fill="hold" nodeType="withEffect">
                                  <p:stCondLst>
                                    <p:cond delay="0"/>
                                  </p:stCondLst>
                                  <p:childTnLst>
                                    <p:animClr clrSpc="rgb" dir="cw">
                                      <p:cBhvr>
                                        <p:cTn id="102" dur="500" fill="hold"/>
                                        <p:tgtEl>
                                          <p:spTgt spid="126"/>
                                        </p:tgtEl>
                                        <p:attrNameLst>
                                          <p:attrName>stroke.color</p:attrName>
                                        </p:attrNameLst>
                                      </p:cBhvr>
                                      <p:to>
                                        <a:srgbClr val="009900"/>
                                      </p:to>
                                    </p:animClr>
                                    <p:set>
                                      <p:cBhvr>
                                        <p:cTn id="103" dur="500" fill="hold"/>
                                        <p:tgtEl>
                                          <p:spTgt spid="126"/>
                                        </p:tgtEl>
                                        <p:attrNameLst>
                                          <p:attrName>stroke.on</p:attrName>
                                        </p:attrNameLst>
                                      </p:cBhvr>
                                      <p:to>
                                        <p:strVal val="true"/>
                                      </p:to>
                                    </p:set>
                                  </p:childTnLst>
                                </p:cTn>
                              </p:par>
                              <p:par>
                                <p:cTn id="104" presetID="7" presetClass="emph" presetSubtype="2" fill="hold" nodeType="withEffect">
                                  <p:stCondLst>
                                    <p:cond delay="0"/>
                                  </p:stCondLst>
                                  <p:childTnLst>
                                    <p:animClr clrSpc="rgb" dir="cw">
                                      <p:cBhvr>
                                        <p:cTn id="105" dur="500" fill="hold"/>
                                        <p:tgtEl>
                                          <p:spTgt spid="127"/>
                                        </p:tgtEl>
                                        <p:attrNameLst>
                                          <p:attrName>stroke.color</p:attrName>
                                        </p:attrNameLst>
                                      </p:cBhvr>
                                      <p:to>
                                        <a:srgbClr val="009900"/>
                                      </p:to>
                                    </p:animClr>
                                    <p:set>
                                      <p:cBhvr>
                                        <p:cTn id="106" dur="500" fill="hold"/>
                                        <p:tgtEl>
                                          <p:spTgt spid="127"/>
                                        </p:tgtEl>
                                        <p:attrNameLst>
                                          <p:attrName>stroke.on</p:attrName>
                                        </p:attrNameLst>
                                      </p:cBhvr>
                                      <p:to>
                                        <p:strVal val="true"/>
                                      </p:to>
                                    </p:set>
                                  </p:childTnLst>
                                </p:cTn>
                              </p:par>
                            </p:childTnLst>
                          </p:cTn>
                        </p:par>
                      </p:childTnLst>
                    </p:cTn>
                  </p:par>
                  <p:par>
                    <p:cTn id="107" fill="hold">
                      <p:stCondLst>
                        <p:cond delay="indefinite"/>
                      </p:stCondLst>
                      <p:childTnLst>
                        <p:par>
                          <p:cTn id="108" fill="hold">
                            <p:stCondLst>
                              <p:cond delay="0"/>
                            </p:stCondLst>
                            <p:childTnLst>
                              <p:par>
                                <p:cTn id="109" presetID="10" presetClass="exit" presetSubtype="0" fill="hold" nodeType="clickEffect">
                                  <p:stCondLst>
                                    <p:cond delay="0"/>
                                  </p:stCondLst>
                                  <p:childTnLst>
                                    <p:animEffect transition="out" filter="fade">
                                      <p:cBhvr>
                                        <p:cTn id="110" dur="500"/>
                                        <p:tgtEl>
                                          <p:spTgt spid="118"/>
                                        </p:tgtEl>
                                      </p:cBhvr>
                                    </p:animEffect>
                                    <p:set>
                                      <p:cBhvr>
                                        <p:cTn id="111" dur="1" fill="hold">
                                          <p:stCondLst>
                                            <p:cond delay="499"/>
                                          </p:stCondLst>
                                        </p:cTn>
                                        <p:tgtEl>
                                          <p:spTgt spid="118"/>
                                        </p:tgtEl>
                                        <p:attrNameLst>
                                          <p:attrName>style.visibility</p:attrName>
                                        </p:attrNameLst>
                                      </p:cBhvr>
                                      <p:to>
                                        <p:strVal val="hidden"/>
                                      </p:to>
                                    </p:set>
                                  </p:childTnLst>
                                </p:cTn>
                              </p:par>
                              <p:par>
                                <p:cTn id="112" presetID="10" presetClass="exit" presetSubtype="0" fill="hold" nodeType="withEffect">
                                  <p:stCondLst>
                                    <p:cond delay="0"/>
                                  </p:stCondLst>
                                  <p:childTnLst>
                                    <p:animEffect transition="out" filter="fade">
                                      <p:cBhvr>
                                        <p:cTn id="113" dur="500"/>
                                        <p:tgtEl>
                                          <p:spTgt spid="119"/>
                                        </p:tgtEl>
                                      </p:cBhvr>
                                    </p:animEffect>
                                    <p:set>
                                      <p:cBhvr>
                                        <p:cTn id="114" dur="1" fill="hold">
                                          <p:stCondLst>
                                            <p:cond delay="499"/>
                                          </p:stCondLst>
                                        </p:cTn>
                                        <p:tgtEl>
                                          <p:spTgt spid="119"/>
                                        </p:tgtEl>
                                        <p:attrNameLst>
                                          <p:attrName>style.visibility</p:attrName>
                                        </p:attrNameLst>
                                      </p:cBhvr>
                                      <p:to>
                                        <p:strVal val="hidden"/>
                                      </p:to>
                                    </p:set>
                                  </p:childTnLst>
                                </p:cTn>
                              </p:par>
                              <p:par>
                                <p:cTn id="115" presetID="10" presetClass="exit" presetSubtype="0" fill="hold" nodeType="withEffect">
                                  <p:stCondLst>
                                    <p:cond delay="0"/>
                                  </p:stCondLst>
                                  <p:childTnLst>
                                    <p:animEffect transition="out" filter="fade">
                                      <p:cBhvr>
                                        <p:cTn id="116" dur="500"/>
                                        <p:tgtEl>
                                          <p:spTgt spid="126"/>
                                        </p:tgtEl>
                                      </p:cBhvr>
                                    </p:animEffect>
                                    <p:set>
                                      <p:cBhvr>
                                        <p:cTn id="117" dur="1" fill="hold">
                                          <p:stCondLst>
                                            <p:cond delay="499"/>
                                          </p:stCondLst>
                                        </p:cTn>
                                        <p:tgtEl>
                                          <p:spTgt spid="126"/>
                                        </p:tgtEl>
                                        <p:attrNameLst>
                                          <p:attrName>style.visibility</p:attrName>
                                        </p:attrNameLst>
                                      </p:cBhvr>
                                      <p:to>
                                        <p:strVal val="hidden"/>
                                      </p:to>
                                    </p:set>
                                  </p:childTnLst>
                                </p:cTn>
                              </p:par>
                              <p:par>
                                <p:cTn id="118" presetID="10" presetClass="exit" presetSubtype="0" fill="hold" nodeType="withEffect">
                                  <p:stCondLst>
                                    <p:cond delay="0"/>
                                  </p:stCondLst>
                                  <p:childTnLst>
                                    <p:animEffect transition="out" filter="fade">
                                      <p:cBhvr>
                                        <p:cTn id="119" dur="500"/>
                                        <p:tgtEl>
                                          <p:spTgt spid="127"/>
                                        </p:tgtEl>
                                      </p:cBhvr>
                                    </p:animEffect>
                                    <p:set>
                                      <p:cBhvr>
                                        <p:cTn id="120" dur="1" fill="hold">
                                          <p:stCondLst>
                                            <p:cond delay="499"/>
                                          </p:stCondLst>
                                        </p:cTn>
                                        <p:tgtEl>
                                          <p:spTgt spid="127"/>
                                        </p:tgtEl>
                                        <p:attrNameLst>
                                          <p:attrName>style.visibility</p:attrName>
                                        </p:attrNameLst>
                                      </p:cBhvr>
                                      <p:to>
                                        <p:strVal val="hidden"/>
                                      </p:to>
                                    </p:set>
                                  </p:childTnLst>
                                </p:cTn>
                              </p:par>
                              <p:par>
                                <p:cTn id="121" presetID="10" presetClass="exit" presetSubtype="0" fill="hold" grpId="0" nodeType="withEffect">
                                  <p:stCondLst>
                                    <p:cond delay="0"/>
                                  </p:stCondLst>
                                  <p:childTnLst>
                                    <p:animEffect transition="out" filter="fade">
                                      <p:cBhvr>
                                        <p:cTn id="122" dur="500"/>
                                        <p:tgtEl>
                                          <p:spTgt spid="103"/>
                                        </p:tgtEl>
                                      </p:cBhvr>
                                    </p:animEffect>
                                    <p:set>
                                      <p:cBhvr>
                                        <p:cTn id="123" dur="1" fill="hold">
                                          <p:stCondLst>
                                            <p:cond delay="499"/>
                                          </p:stCondLst>
                                        </p:cTn>
                                        <p:tgtEl>
                                          <p:spTgt spid="103"/>
                                        </p:tgtEl>
                                        <p:attrNameLst>
                                          <p:attrName>style.visibility</p:attrName>
                                        </p:attrNameLst>
                                      </p:cBhvr>
                                      <p:to>
                                        <p:strVal val="hidden"/>
                                      </p:to>
                                    </p:set>
                                  </p:childTnLst>
                                </p:cTn>
                              </p:par>
                              <p:par>
                                <p:cTn id="124" presetID="10" presetClass="exit" presetSubtype="0" fill="hold" grpId="0" nodeType="withEffect">
                                  <p:stCondLst>
                                    <p:cond delay="0"/>
                                  </p:stCondLst>
                                  <p:childTnLst>
                                    <p:animEffect transition="out" filter="fade">
                                      <p:cBhvr>
                                        <p:cTn id="125" dur="500"/>
                                        <p:tgtEl>
                                          <p:spTgt spid="101"/>
                                        </p:tgtEl>
                                      </p:cBhvr>
                                    </p:animEffect>
                                    <p:set>
                                      <p:cBhvr>
                                        <p:cTn id="126" dur="1" fill="hold">
                                          <p:stCondLst>
                                            <p:cond delay="499"/>
                                          </p:stCondLst>
                                        </p:cTn>
                                        <p:tgtEl>
                                          <p:spTgt spid="101"/>
                                        </p:tgtEl>
                                        <p:attrNameLst>
                                          <p:attrName>style.visibility</p:attrName>
                                        </p:attrNameLst>
                                      </p:cBhvr>
                                      <p:to>
                                        <p:strVal val="hidden"/>
                                      </p:to>
                                    </p:set>
                                  </p:childTnLst>
                                </p:cTn>
                              </p:par>
                              <p:par>
                                <p:cTn id="127" presetID="10" presetClass="exit" presetSubtype="0" fill="hold" grpId="0" nodeType="withEffect">
                                  <p:stCondLst>
                                    <p:cond delay="0"/>
                                  </p:stCondLst>
                                  <p:childTnLst>
                                    <p:animEffect transition="out" filter="fade">
                                      <p:cBhvr>
                                        <p:cTn id="128" dur="500"/>
                                        <p:tgtEl>
                                          <p:spTgt spid="95"/>
                                        </p:tgtEl>
                                      </p:cBhvr>
                                    </p:animEffect>
                                    <p:set>
                                      <p:cBhvr>
                                        <p:cTn id="129" dur="1" fill="hold">
                                          <p:stCondLst>
                                            <p:cond delay="499"/>
                                          </p:stCondLst>
                                        </p:cTn>
                                        <p:tgtEl>
                                          <p:spTgt spid="95"/>
                                        </p:tgtEl>
                                        <p:attrNameLst>
                                          <p:attrName>style.visibility</p:attrName>
                                        </p:attrNameLst>
                                      </p:cBhvr>
                                      <p:to>
                                        <p:strVal val="hidden"/>
                                      </p:to>
                                    </p:set>
                                  </p:childTnLst>
                                </p:cTn>
                              </p:par>
                              <p:par>
                                <p:cTn id="130" presetID="10" presetClass="exit" presetSubtype="0" fill="hold" grpId="0" nodeType="withEffect">
                                  <p:stCondLst>
                                    <p:cond delay="0"/>
                                  </p:stCondLst>
                                  <p:childTnLst>
                                    <p:animEffect transition="out" filter="fade">
                                      <p:cBhvr>
                                        <p:cTn id="131" dur="500"/>
                                        <p:tgtEl>
                                          <p:spTgt spid="96"/>
                                        </p:tgtEl>
                                      </p:cBhvr>
                                    </p:animEffect>
                                    <p:set>
                                      <p:cBhvr>
                                        <p:cTn id="132" dur="1" fill="hold">
                                          <p:stCondLst>
                                            <p:cond delay="499"/>
                                          </p:stCondLst>
                                        </p:cTn>
                                        <p:tgtEl>
                                          <p:spTgt spid="9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animBg="1"/>
      <p:bldP spid="95" grpId="0" animBg="1"/>
      <p:bldP spid="96" grpId="0" animBg="1"/>
      <p:bldP spid="97" grpId="0" animBg="1"/>
      <p:bldP spid="98" grpId="0" animBg="1"/>
      <p:bldP spid="100" grpId="0" animBg="1"/>
      <p:bldP spid="101" grpId="0" animBg="1"/>
      <p:bldP spid="103" grpId="0" animBg="1"/>
      <p:bldP spid="104" grpId="0" animBg="1"/>
      <p:bldP spid="10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 in Random Graphs</a:t>
            </a:r>
            <a:endParaRPr lang="en-US" dirty="0">
              <a:solidFill>
                <a:schemeClr val="bg2"/>
              </a:solidFill>
            </a:endParaRPr>
          </a:p>
        </p:txBody>
      </p:sp>
      <p:sp>
        <p:nvSpPr>
          <p:cNvPr id="108" name="TextBox 107"/>
          <p:cNvSpPr txBox="1"/>
          <p:nvPr/>
        </p:nvSpPr>
        <p:spPr>
          <a:xfrm>
            <a:off x="453390" y="1676400"/>
            <a:ext cx="8233410" cy="830997"/>
          </a:xfrm>
          <a:prstGeom prst="rect">
            <a:avLst/>
          </a:prstGeom>
          <a:noFill/>
        </p:spPr>
        <p:txBody>
          <a:bodyPr wrap="square" rtlCol="0">
            <a:spAutoFit/>
          </a:bodyPr>
          <a:lstStyle/>
          <a:p>
            <a:r>
              <a:rPr lang="en-US" sz="2400" dirty="0" smtClean="0">
                <a:solidFill>
                  <a:schemeClr val="bg2"/>
                </a:solidFill>
              </a:rPr>
              <a:t>Theorem</a:t>
            </a:r>
            <a:r>
              <a:rPr lang="en-US" sz="2400" dirty="0" smtClean="0"/>
              <a:t>. If each agent likes </a:t>
            </a:r>
            <a:r>
              <a:rPr lang="en-US" sz="2400" dirty="0" smtClean="0"/>
              <a:t>at least </a:t>
            </a:r>
            <a:r>
              <a:rPr lang="en-US" sz="2400" dirty="0" smtClean="0">
                <a:solidFill>
                  <a:schemeClr val="accent2"/>
                </a:solidFill>
              </a:rPr>
              <a:t>2</a:t>
            </a:r>
            <a:r>
              <a:rPr lang="en-US" sz="2400" dirty="0" smtClean="0">
                <a:solidFill>
                  <a:schemeClr val="accent2"/>
                </a:solidFill>
              </a:rPr>
              <a:t>ln(n)</a:t>
            </a:r>
            <a:r>
              <a:rPr lang="en-US" sz="2400" dirty="0" smtClean="0"/>
              <a:t> </a:t>
            </a:r>
            <a:r>
              <a:rPr lang="en-US" sz="2400" dirty="0" smtClean="0"/>
              <a:t>items, then with </a:t>
            </a:r>
            <a:r>
              <a:rPr lang="en-US" sz="2400" dirty="0" smtClean="0"/>
              <a:t>good </a:t>
            </a:r>
            <a:r>
              <a:rPr lang="en-US" sz="2400" dirty="0" smtClean="0"/>
              <a:t>probability there is a way to assign everyone an item they like.</a:t>
            </a:r>
            <a:endParaRPr lang="en-US" sz="2400" dirty="0"/>
          </a:p>
        </p:txBody>
      </p:sp>
      <p:sp>
        <p:nvSpPr>
          <p:cNvPr id="31" name="TextBox 30"/>
          <p:cNvSpPr txBox="1"/>
          <p:nvPr/>
        </p:nvSpPr>
        <p:spPr>
          <a:xfrm>
            <a:off x="453389" y="2766159"/>
            <a:ext cx="7624908" cy="1569660"/>
          </a:xfrm>
          <a:prstGeom prst="rect">
            <a:avLst/>
          </a:prstGeom>
          <a:noFill/>
        </p:spPr>
        <p:txBody>
          <a:bodyPr wrap="none" rtlCol="0">
            <a:spAutoFit/>
          </a:bodyPr>
          <a:lstStyle/>
          <a:p>
            <a:r>
              <a:rPr lang="en-US" sz="2400" dirty="0" smtClean="0">
                <a:solidFill>
                  <a:schemeClr val="bg2"/>
                </a:solidFill>
              </a:rPr>
              <a:t>Intuition</a:t>
            </a:r>
            <a:r>
              <a:rPr lang="en-US" sz="2400" dirty="0" smtClean="0"/>
              <a:t>. Deferred randomness.</a:t>
            </a:r>
          </a:p>
          <a:p>
            <a:pPr marL="457200" indent="-457200">
              <a:buAutoNum type="arabicParenR"/>
            </a:pPr>
            <a:r>
              <a:rPr lang="en-US" sz="2400" dirty="0" err="1" smtClean="0"/>
              <a:t>Pr</a:t>
            </a:r>
            <a:r>
              <a:rPr lang="en-US" sz="2400" dirty="0" smtClean="0"/>
              <a:t>[ unique choice in market of size k ] = (1 – 1/k)</a:t>
            </a:r>
            <a:r>
              <a:rPr lang="en-US" sz="2400" baseline="30000" dirty="0" smtClean="0"/>
              <a:t>k-1</a:t>
            </a:r>
            <a:r>
              <a:rPr lang="en-US" sz="2400" dirty="0" smtClean="0"/>
              <a:t> ≥ 1/3</a:t>
            </a:r>
          </a:p>
          <a:p>
            <a:pPr marL="457200" indent="-457200">
              <a:buAutoNum type="arabicParenR"/>
            </a:pPr>
            <a:r>
              <a:rPr lang="en-US" sz="2400" dirty="0" smtClean="0"/>
              <a:t>Constant fraction of market clears in each step.</a:t>
            </a:r>
          </a:p>
          <a:p>
            <a:pPr marL="457200" indent="-457200">
              <a:buAutoNum type="arabicParenR"/>
            </a:pPr>
            <a:r>
              <a:rPr lang="en-US" sz="2400" dirty="0" smtClean="0"/>
              <a:t>Entire market clears in </a:t>
            </a:r>
            <a:r>
              <a:rPr lang="en-US" sz="2400" dirty="0" smtClean="0"/>
              <a:t>about log n </a:t>
            </a:r>
            <a:r>
              <a:rPr lang="en-US" sz="2400" dirty="0" smtClean="0"/>
              <a:t>steps.</a:t>
            </a:r>
            <a:endParaRPr lang="en-US" sz="2400" dirty="0"/>
          </a:p>
        </p:txBody>
      </p:sp>
    </p:spTree>
    <p:extLst>
      <p:ext uri="{BB962C8B-B14F-4D97-AF65-F5344CB8AC3E}">
        <p14:creationId xmlns:p14="http://schemas.microsoft.com/office/powerpoint/2010/main" val="109544771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Matching in Random Graphs</a:t>
            </a:r>
            <a:endParaRPr lang="en-US" dirty="0">
              <a:solidFill>
                <a:schemeClr val="bg2"/>
              </a:solidFill>
            </a:endParaRPr>
          </a:p>
        </p:txBody>
      </p:sp>
      <p:sp>
        <p:nvSpPr>
          <p:cNvPr id="108" name="TextBox 107"/>
          <p:cNvSpPr txBox="1"/>
          <p:nvPr/>
        </p:nvSpPr>
        <p:spPr>
          <a:xfrm>
            <a:off x="453391" y="1676400"/>
            <a:ext cx="8233410" cy="830997"/>
          </a:xfrm>
          <a:prstGeom prst="rect">
            <a:avLst/>
          </a:prstGeom>
          <a:noFill/>
        </p:spPr>
        <p:txBody>
          <a:bodyPr wrap="square" rtlCol="0">
            <a:spAutoFit/>
          </a:bodyPr>
          <a:lstStyle/>
          <a:p>
            <a:r>
              <a:rPr lang="en-US" sz="2400" dirty="0" smtClean="0">
                <a:solidFill>
                  <a:schemeClr val="bg2"/>
                </a:solidFill>
              </a:rPr>
              <a:t>Theorem</a:t>
            </a:r>
            <a:r>
              <a:rPr lang="en-US" sz="2400" dirty="0" smtClean="0"/>
              <a:t>. If each agent likes k </a:t>
            </a:r>
            <a:r>
              <a:rPr lang="en-US" sz="2400" dirty="0" smtClean="0"/>
              <a:t>&lt; </a:t>
            </a:r>
            <a:r>
              <a:rPr lang="en-US" sz="2400" dirty="0" smtClean="0">
                <a:solidFill>
                  <a:schemeClr val="accent2"/>
                </a:solidFill>
              </a:rPr>
              <a:t>½ </a:t>
            </a:r>
            <a:r>
              <a:rPr lang="en-US" sz="2400" dirty="0" err="1" smtClean="0">
                <a:solidFill>
                  <a:schemeClr val="accent2"/>
                </a:solidFill>
              </a:rPr>
              <a:t>ln</a:t>
            </a:r>
            <a:r>
              <a:rPr lang="en-US" sz="2400" dirty="0" smtClean="0">
                <a:solidFill>
                  <a:schemeClr val="accent2"/>
                </a:solidFill>
              </a:rPr>
              <a:t>(n)</a:t>
            </a:r>
            <a:r>
              <a:rPr lang="en-US" sz="2400" dirty="0" smtClean="0"/>
              <a:t> </a:t>
            </a:r>
            <a:r>
              <a:rPr lang="en-US" sz="2400" dirty="0" smtClean="0"/>
              <a:t>items, then with </a:t>
            </a:r>
            <a:r>
              <a:rPr lang="en-US" sz="2400" dirty="0" smtClean="0"/>
              <a:t>good </a:t>
            </a:r>
            <a:r>
              <a:rPr lang="en-US" sz="2400" dirty="0" smtClean="0"/>
              <a:t>probability someone is unassigned.</a:t>
            </a:r>
            <a:endParaRPr lang="en-US" sz="2400" dirty="0"/>
          </a:p>
        </p:txBody>
      </p:sp>
      <p:sp>
        <p:nvSpPr>
          <p:cNvPr id="31" name="TextBox 30"/>
          <p:cNvSpPr txBox="1"/>
          <p:nvPr/>
        </p:nvSpPr>
        <p:spPr>
          <a:xfrm>
            <a:off x="453389" y="2766159"/>
            <a:ext cx="6878358" cy="3416320"/>
          </a:xfrm>
          <a:prstGeom prst="rect">
            <a:avLst/>
          </a:prstGeom>
          <a:noFill/>
        </p:spPr>
        <p:txBody>
          <a:bodyPr wrap="none" rtlCol="0">
            <a:spAutoFit/>
          </a:bodyPr>
          <a:lstStyle/>
          <a:p>
            <a:r>
              <a:rPr lang="en-US" sz="2400" dirty="0" smtClean="0">
                <a:solidFill>
                  <a:schemeClr val="bg2"/>
                </a:solidFill>
              </a:rPr>
              <a:t>Intuition</a:t>
            </a:r>
            <a:r>
              <a:rPr lang="en-US" sz="2400" dirty="0" smtClean="0"/>
              <a:t>. Some item is liked by nobody.</a:t>
            </a:r>
          </a:p>
          <a:p>
            <a:endParaRPr lang="en-US" sz="2400" dirty="0" smtClean="0"/>
          </a:p>
          <a:p>
            <a:r>
              <a:rPr lang="en-US" sz="2400" dirty="0" smtClean="0"/>
              <a:t>	E[ # </a:t>
            </a:r>
            <a:r>
              <a:rPr lang="en-US" sz="2400" dirty="0" err="1" smtClean="0"/>
              <a:t>unliked</a:t>
            </a:r>
            <a:r>
              <a:rPr lang="en-US" sz="2400" dirty="0" smtClean="0"/>
              <a:t> items]	= n ∙ </a:t>
            </a:r>
            <a:r>
              <a:rPr lang="en-US" sz="2400" dirty="0" err="1" smtClean="0"/>
              <a:t>Pr</a:t>
            </a:r>
            <a:r>
              <a:rPr lang="en-US" sz="2400" dirty="0" smtClean="0"/>
              <a:t>[ item is </a:t>
            </a:r>
            <a:r>
              <a:rPr lang="en-US" sz="2400" dirty="0" err="1" smtClean="0"/>
              <a:t>unliked</a:t>
            </a:r>
            <a:r>
              <a:rPr lang="en-US" sz="2400" dirty="0" smtClean="0"/>
              <a:t> ]</a:t>
            </a:r>
          </a:p>
          <a:p>
            <a:r>
              <a:rPr lang="en-US" sz="2400" dirty="0" smtClean="0"/>
              <a:t>				= n</a:t>
            </a:r>
            <a:r>
              <a:rPr lang="en-US" sz="2400" dirty="0"/>
              <a:t> ∙ </a:t>
            </a:r>
            <a:r>
              <a:rPr lang="en-US" sz="2400" dirty="0" smtClean="0"/>
              <a:t>(1 – 1/n)</a:t>
            </a:r>
            <a:r>
              <a:rPr lang="en-US" sz="2400" baseline="30000" dirty="0" err="1" smtClean="0"/>
              <a:t>nk</a:t>
            </a:r>
            <a:endParaRPr lang="en-US" sz="2400" baseline="30000" dirty="0" smtClean="0"/>
          </a:p>
          <a:p>
            <a:r>
              <a:rPr lang="en-US" sz="2400" dirty="0" smtClean="0"/>
              <a:t>				= n</a:t>
            </a:r>
            <a:r>
              <a:rPr lang="en-US" sz="2400" dirty="0"/>
              <a:t> ∙ </a:t>
            </a:r>
            <a:r>
              <a:rPr lang="en-US" sz="2400" dirty="0" smtClean="0"/>
              <a:t>e</a:t>
            </a:r>
            <a:r>
              <a:rPr lang="en-US" sz="2400" baseline="30000" dirty="0" smtClean="0"/>
              <a:t>-k</a:t>
            </a:r>
            <a:endParaRPr lang="en-US" sz="2400" baseline="30000" dirty="0" smtClean="0"/>
          </a:p>
          <a:p>
            <a:r>
              <a:rPr lang="en-US" sz="2400" dirty="0" smtClean="0"/>
              <a:t>				</a:t>
            </a:r>
            <a:r>
              <a:rPr lang="en-US" sz="2400" dirty="0"/>
              <a:t>&gt; n ∙ </a:t>
            </a:r>
            <a:r>
              <a:rPr lang="en-US" sz="2400" dirty="0" smtClean="0"/>
              <a:t>n</a:t>
            </a:r>
            <a:r>
              <a:rPr lang="en-US" sz="2400" baseline="30000" dirty="0" smtClean="0"/>
              <a:t>-½</a:t>
            </a:r>
            <a:r>
              <a:rPr lang="en-US" sz="2400" dirty="0" smtClean="0"/>
              <a:t> </a:t>
            </a:r>
            <a:endParaRPr lang="en-US" sz="2400" dirty="0" smtClean="0"/>
          </a:p>
          <a:p>
            <a:r>
              <a:rPr lang="en-US" sz="2400" dirty="0"/>
              <a:t>	</a:t>
            </a:r>
            <a:r>
              <a:rPr lang="en-US" sz="2400" dirty="0" smtClean="0"/>
              <a:t>			</a:t>
            </a:r>
            <a:r>
              <a:rPr lang="en-US" sz="2400" dirty="0" smtClean="0"/>
              <a:t>&gt; </a:t>
            </a:r>
            <a:r>
              <a:rPr lang="en-US" sz="2400" dirty="0" smtClean="0"/>
              <a:t>1 </a:t>
            </a:r>
          </a:p>
          <a:p>
            <a:endParaRPr lang="en-US" sz="2400" dirty="0" smtClean="0"/>
          </a:p>
          <a:p>
            <a:r>
              <a:rPr lang="en-US" sz="2400" dirty="0" smtClean="0"/>
              <a:t>for k </a:t>
            </a:r>
            <a:r>
              <a:rPr lang="en-US" sz="2400" dirty="0" smtClean="0"/>
              <a:t>&lt; </a:t>
            </a:r>
            <a:r>
              <a:rPr lang="en-US" sz="2400" dirty="0"/>
              <a:t>½ </a:t>
            </a:r>
            <a:r>
              <a:rPr lang="en-US" sz="2400" dirty="0" err="1"/>
              <a:t>ln</a:t>
            </a:r>
            <a:r>
              <a:rPr lang="en-US" sz="2400" dirty="0"/>
              <a:t>(n)</a:t>
            </a:r>
            <a:r>
              <a:rPr lang="en-US" sz="2400" dirty="0" smtClean="0"/>
              <a:t>.</a:t>
            </a:r>
            <a:endParaRPr lang="en-US" sz="2400" dirty="0"/>
          </a:p>
        </p:txBody>
      </p:sp>
    </p:spTree>
    <p:extLst>
      <p:ext uri="{BB962C8B-B14F-4D97-AF65-F5344CB8AC3E}">
        <p14:creationId xmlns:p14="http://schemas.microsoft.com/office/powerpoint/2010/main" val="36991123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Weighted Matching</a:t>
            </a:r>
            <a:endParaRPr lang="en-US" dirty="0">
              <a:solidFill>
                <a:schemeClr val="bg2"/>
              </a:solidFill>
            </a:endParaRPr>
          </a:p>
        </p:txBody>
      </p:sp>
      <p:sp>
        <p:nvSpPr>
          <p:cNvPr id="77" name="TextBox 76"/>
          <p:cNvSpPr txBox="1"/>
          <p:nvPr/>
        </p:nvSpPr>
        <p:spPr>
          <a:xfrm>
            <a:off x="1104704" y="5257800"/>
            <a:ext cx="5236498" cy="1200329"/>
          </a:xfrm>
          <a:prstGeom prst="rect">
            <a:avLst/>
          </a:prstGeom>
          <a:noFill/>
        </p:spPr>
        <p:txBody>
          <a:bodyPr wrap="none" rtlCol="0">
            <a:spAutoFit/>
          </a:bodyPr>
          <a:lstStyle/>
          <a:p>
            <a:r>
              <a:rPr lang="en-US" sz="2400" dirty="0" smtClean="0">
                <a:solidFill>
                  <a:schemeClr val="bg2"/>
                </a:solidFill>
              </a:rPr>
              <a:t>Questions</a:t>
            </a:r>
            <a:r>
              <a:rPr lang="en-US" sz="2400" dirty="0" smtClean="0"/>
              <a:t>. </a:t>
            </a:r>
          </a:p>
          <a:p>
            <a:r>
              <a:rPr lang="en-US" sz="2400" dirty="0" smtClean="0"/>
              <a:t>1) What’s the most value we can create?</a:t>
            </a:r>
          </a:p>
          <a:p>
            <a:r>
              <a:rPr lang="en-US" sz="2400" dirty="0" smtClean="0"/>
              <a:t>2) How </a:t>
            </a:r>
            <a:r>
              <a:rPr lang="en-US" sz="2400" dirty="0"/>
              <a:t>can we find this allocation</a:t>
            </a:r>
            <a:r>
              <a:rPr lang="en-US" sz="2400" dirty="0" smtClean="0"/>
              <a:t>?</a:t>
            </a:r>
            <a:endParaRPr lang="en-US" sz="2400" dirty="0"/>
          </a:p>
        </p:txBody>
      </p:sp>
      <p:grpSp>
        <p:nvGrpSpPr>
          <p:cNvPr id="4" name="Group 3"/>
          <p:cNvGrpSpPr/>
          <p:nvPr/>
        </p:nvGrpSpPr>
        <p:grpSpPr>
          <a:xfrm>
            <a:off x="2811703" y="1371600"/>
            <a:ext cx="3321890" cy="3524747"/>
            <a:chOff x="2811703" y="1371600"/>
            <a:chExt cx="3321890" cy="3524747"/>
          </a:xfrm>
        </p:grpSpPr>
        <p:sp>
          <p:nvSpPr>
            <p:cNvPr id="5" name="Oval 4"/>
            <p:cNvSpPr/>
            <p:nvPr/>
          </p:nvSpPr>
          <p:spPr>
            <a:xfrm>
              <a:off x="3217417" y="1924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579173" y="2610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11" idx="6"/>
              <a:endCxn id="46" idx="2"/>
            </p:cNvCxnSpPr>
            <p:nvPr/>
          </p:nvCxnSpPr>
          <p:spPr>
            <a:xfrm>
              <a:off x="3446017" y="43248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11703" y="1371600"/>
              <a:ext cx="1040028" cy="461665"/>
            </a:xfrm>
            <a:prstGeom prst="rect">
              <a:avLst/>
            </a:prstGeom>
            <a:noFill/>
          </p:spPr>
          <p:txBody>
            <a:bodyPr wrap="none" rtlCol="0">
              <a:spAutoFit/>
            </a:bodyPr>
            <a:lstStyle/>
            <a:p>
              <a:r>
                <a:rPr lang="en-US" sz="2400" dirty="0" smtClean="0"/>
                <a:t>Agents</a:t>
              </a:r>
              <a:endParaRPr lang="en-US" sz="2400" dirty="0"/>
            </a:p>
          </p:txBody>
        </p:sp>
        <p:sp>
          <p:nvSpPr>
            <p:cNvPr id="76" name="TextBox 75"/>
            <p:cNvSpPr txBox="1"/>
            <p:nvPr/>
          </p:nvSpPr>
          <p:spPr>
            <a:xfrm>
              <a:off x="5253352" y="1371600"/>
              <a:ext cx="880241" cy="461665"/>
            </a:xfrm>
            <a:prstGeom prst="rect">
              <a:avLst/>
            </a:prstGeom>
            <a:noFill/>
          </p:spPr>
          <p:txBody>
            <a:bodyPr wrap="none" rtlCol="0">
              <a:spAutoFit/>
            </a:bodyPr>
            <a:lstStyle/>
            <a:p>
              <a:r>
                <a:rPr lang="en-US" sz="2400" dirty="0" smtClean="0"/>
                <a:t>Items</a:t>
              </a:r>
              <a:endParaRPr lang="en-US" sz="2400" dirty="0"/>
            </a:p>
          </p:txBody>
        </p:sp>
        <p:cxnSp>
          <p:nvCxnSpPr>
            <p:cNvPr id="19" name="Straight Connector 18"/>
            <p:cNvCxnSpPr>
              <a:stCxn id="5" idx="6"/>
              <a:endCxn id="13" idx="2"/>
            </p:cNvCxnSpPr>
            <p:nvPr/>
          </p:nvCxnSpPr>
          <p:spPr>
            <a:xfrm>
              <a:off x="3446017" y="2038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2" idx="6"/>
              <a:endCxn id="46" idx="2"/>
            </p:cNvCxnSpPr>
            <p:nvPr/>
          </p:nvCxnSpPr>
          <p:spPr>
            <a:xfrm flipV="1">
              <a:off x="3446017" y="45534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264770" y="1676085"/>
              <a:ext cx="495649" cy="461665"/>
            </a:xfrm>
            <a:prstGeom prst="rect">
              <a:avLst/>
            </a:prstGeom>
            <a:noFill/>
          </p:spPr>
          <p:txBody>
            <a:bodyPr wrap="none" rtlCol="0">
              <a:spAutoFit/>
            </a:bodyPr>
            <a:lstStyle/>
            <a:p>
              <a:r>
                <a:rPr lang="en-US" sz="2400" dirty="0" smtClean="0"/>
                <a:t>$4</a:t>
              </a:r>
              <a:endParaRPr lang="en-US" sz="2400" dirty="0"/>
            </a:p>
          </p:txBody>
        </p:sp>
        <p:sp>
          <p:nvSpPr>
            <p:cNvPr id="36" name="TextBox 35"/>
            <p:cNvSpPr txBox="1"/>
            <p:nvPr/>
          </p:nvSpPr>
          <p:spPr>
            <a:xfrm>
              <a:off x="4324174" y="3283202"/>
              <a:ext cx="495649" cy="461665"/>
            </a:xfrm>
            <a:prstGeom prst="rect">
              <a:avLst/>
            </a:prstGeom>
            <a:noFill/>
          </p:spPr>
          <p:txBody>
            <a:bodyPr wrap="none" rtlCol="0">
              <a:spAutoFit/>
            </a:bodyPr>
            <a:lstStyle/>
            <a:p>
              <a:r>
                <a:rPr lang="en-US" sz="2400" dirty="0" smtClean="0"/>
                <a:t>$8</a:t>
              </a:r>
              <a:endParaRPr lang="en-US" sz="2400" dirty="0"/>
            </a:p>
          </p:txBody>
        </p:sp>
        <p:sp>
          <p:nvSpPr>
            <p:cNvPr id="37" name="TextBox 36"/>
            <p:cNvSpPr txBox="1"/>
            <p:nvPr/>
          </p:nvSpPr>
          <p:spPr>
            <a:xfrm>
              <a:off x="4319143" y="2603650"/>
              <a:ext cx="495649" cy="461665"/>
            </a:xfrm>
            <a:prstGeom prst="rect">
              <a:avLst/>
            </a:prstGeom>
            <a:noFill/>
          </p:spPr>
          <p:txBody>
            <a:bodyPr wrap="none" rtlCol="0">
              <a:spAutoFit/>
            </a:bodyPr>
            <a:lstStyle/>
            <a:p>
              <a:r>
                <a:rPr lang="en-US" sz="2400" dirty="0" smtClean="0"/>
                <a:t>$6</a:t>
              </a:r>
              <a:endParaRPr lang="en-US" sz="2400" dirty="0"/>
            </a:p>
          </p:txBody>
        </p:sp>
      </p:grpSp>
    </p:spTree>
    <p:extLst>
      <p:ext uri="{BB962C8B-B14F-4D97-AF65-F5344CB8AC3E}">
        <p14:creationId xmlns:p14="http://schemas.microsoft.com/office/powerpoint/2010/main" val="2747145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Weighted Matching</a:t>
            </a:r>
            <a:endParaRPr lang="en-US" dirty="0">
              <a:solidFill>
                <a:schemeClr val="bg2"/>
              </a:solidFill>
            </a:endParaRPr>
          </a:p>
        </p:txBody>
      </p:sp>
      <p:grpSp>
        <p:nvGrpSpPr>
          <p:cNvPr id="4" name="Group 3"/>
          <p:cNvGrpSpPr/>
          <p:nvPr/>
        </p:nvGrpSpPr>
        <p:grpSpPr>
          <a:xfrm>
            <a:off x="640510" y="1447800"/>
            <a:ext cx="3321890" cy="3524747"/>
            <a:chOff x="2811703" y="1371600"/>
            <a:chExt cx="3321890" cy="3524747"/>
          </a:xfrm>
        </p:grpSpPr>
        <p:sp>
          <p:nvSpPr>
            <p:cNvPr id="5" name="Oval 4"/>
            <p:cNvSpPr/>
            <p:nvPr/>
          </p:nvSpPr>
          <p:spPr>
            <a:xfrm>
              <a:off x="3217417" y="1924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2381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2838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3296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0" name="Oval 9"/>
            <p:cNvSpPr/>
            <p:nvPr/>
          </p:nvSpPr>
          <p:spPr>
            <a:xfrm>
              <a:off x="3217417" y="3753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1" name="Oval 10"/>
            <p:cNvSpPr/>
            <p:nvPr/>
          </p:nvSpPr>
          <p:spPr>
            <a:xfrm>
              <a:off x="3217417" y="4210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2" name="Oval 11"/>
            <p:cNvSpPr/>
            <p:nvPr/>
          </p:nvSpPr>
          <p:spPr>
            <a:xfrm>
              <a:off x="3217417" y="4667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579173" y="2153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579173" y="3067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p:cNvSpPr/>
            <p:nvPr/>
          </p:nvSpPr>
          <p:spPr>
            <a:xfrm>
              <a:off x="5579173" y="3981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74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7447"/>
              <a:ext cx="2133156" cy="6858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10" idx="6"/>
              <a:endCxn id="14" idx="2"/>
            </p:cNvCxnSpPr>
            <p:nvPr/>
          </p:nvCxnSpPr>
          <p:spPr>
            <a:xfrm flipV="1">
              <a:off x="3446017" y="3181847"/>
              <a:ext cx="2133156" cy="685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579173" y="2610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579173" y="3524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579173" y="4439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a:stCxn id="11" idx="6"/>
              <a:endCxn id="46" idx="2"/>
            </p:cNvCxnSpPr>
            <p:nvPr/>
          </p:nvCxnSpPr>
          <p:spPr>
            <a:xfrm>
              <a:off x="3446017" y="43248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9" idx="6"/>
              <a:endCxn id="44" idx="2"/>
            </p:cNvCxnSpPr>
            <p:nvPr/>
          </p:nvCxnSpPr>
          <p:spPr>
            <a:xfrm flipV="1">
              <a:off x="3446017" y="2724647"/>
              <a:ext cx="2133156" cy="685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10" idx="6"/>
              <a:endCxn id="15" idx="2"/>
            </p:cNvCxnSpPr>
            <p:nvPr/>
          </p:nvCxnSpPr>
          <p:spPr>
            <a:xfrm>
              <a:off x="3446017" y="38676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5" name="Straight Connector 64"/>
            <p:cNvCxnSpPr>
              <a:stCxn id="11" idx="6"/>
              <a:endCxn id="14" idx="2"/>
            </p:cNvCxnSpPr>
            <p:nvPr/>
          </p:nvCxnSpPr>
          <p:spPr>
            <a:xfrm flipV="1">
              <a:off x="3446017" y="3181847"/>
              <a:ext cx="2133156" cy="1143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a:stCxn id="12" idx="6"/>
              <a:endCxn id="14" idx="2"/>
            </p:cNvCxnSpPr>
            <p:nvPr/>
          </p:nvCxnSpPr>
          <p:spPr>
            <a:xfrm flipV="1">
              <a:off x="3446017" y="3181847"/>
              <a:ext cx="2133156" cy="1600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29532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2811703" y="1371600"/>
              <a:ext cx="1040028" cy="461665"/>
            </a:xfrm>
            <a:prstGeom prst="rect">
              <a:avLst/>
            </a:prstGeom>
            <a:noFill/>
          </p:spPr>
          <p:txBody>
            <a:bodyPr wrap="none" rtlCol="0">
              <a:spAutoFit/>
            </a:bodyPr>
            <a:lstStyle/>
            <a:p>
              <a:r>
                <a:rPr lang="en-US" sz="2400" dirty="0" smtClean="0"/>
                <a:t>Agents</a:t>
              </a:r>
              <a:endParaRPr lang="en-US" sz="2400" dirty="0"/>
            </a:p>
          </p:txBody>
        </p:sp>
        <p:sp>
          <p:nvSpPr>
            <p:cNvPr id="76" name="TextBox 75"/>
            <p:cNvSpPr txBox="1"/>
            <p:nvPr/>
          </p:nvSpPr>
          <p:spPr>
            <a:xfrm>
              <a:off x="5253352" y="1371600"/>
              <a:ext cx="880241" cy="461665"/>
            </a:xfrm>
            <a:prstGeom prst="rect">
              <a:avLst/>
            </a:prstGeom>
            <a:noFill/>
          </p:spPr>
          <p:txBody>
            <a:bodyPr wrap="none" rtlCol="0">
              <a:spAutoFit/>
            </a:bodyPr>
            <a:lstStyle/>
            <a:p>
              <a:r>
                <a:rPr lang="en-US" sz="2400" dirty="0" smtClean="0"/>
                <a:t>Items</a:t>
              </a:r>
              <a:endParaRPr lang="en-US" sz="2400" dirty="0"/>
            </a:p>
          </p:txBody>
        </p:sp>
        <p:cxnSp>
          <p:nvCxnSpPr>
            <p:cNvPr id="19" name="Straight Connector 18"/>
            <p:cNvCxnSpPr>
              <a:stCxn id="5" idx="6"/>
              <a:endCxn id="13" idx="2"/>
            </p:cNvCxnSpPr>
            <p:nvPr/>
          </p:nvCxnSpPr>
          <p:spPr>
            <a:xfrm>
              <a:off x="3446017" y="20388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31818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1" idx="6"/>
              <a:endCxn id="15" idx="2"/>
            </p:cNvCxnSpPr>
            <p:nvPr/>
          </p:nvCxnSpPr>
          <p:spPr>
            <a:xfrm flipV="1">
              <a:off x="3446017" y="40962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Straight Connector 49"/>
            <p:cNvCxnSpPr>
              <a:stCxn id="12" idx="6"/>
              <a:endCxn id="46" idx="2"/>
            </p:cNvCxnSpPr>
            <p:nvPr/>
          </p:nvCxnSpPr>
          <p:spPr>
            <a:xfrm flipV="1">
              <a:off x="3446017" y="45534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10" idx="6"/>
              <a:endCxn id="45" idx="2"/>
            </p:cNvCxnSpPr>
            <p:nvPr/>
          </p:nvCxnSpPr>
          <p:spPr>
            <a:xfrm flipV="1">
              <a:off x="3446017" y="3639047"/>
              <a:ext cx="2133156" cy="22860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2724647"/>
              <a:ext cx="2133156" cy="228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4264770" y="1676085"/>
              <a:ext cx="495649" cy="461665"/>
            </a:xfrm>
            <a:prstGeom prst="rect">
              <a:avLst/>
            </a:prstGeom>
            <a:noFill/>
          </p:spPr>
          <p:txBody>
            <a:bodyPr wrap="none" rtlCol="0">
              <a:spAutoFit/>
            </a:bodyPr>
            <a:lstStyle/>
            <a:p>
              <a:r>
                <a:rPr lang="en-US" sz="2400" dirty="0" smtClean="0"/>
                <a:t>$4</a:t>
              </a:r>
              <a:endParaRPr lang="en-US" sz="2400" dirty="0"/>
            </a:p>
          </p:txBody>
        </p:sp>
        <p:sp>
          <p:nvSpPr>
            <p:cNvPr id="36" name="TextBox 35"/>
            <p:cNvSpPr txBox="1"/>
            <p:nvPr/>
          </p:nvSpPr>
          <p:spPr>
            <a:xfrm>
              <a:off x="4324174" y="3283202"/>
              <a:ext cx="495649" cy="461665"/>
            </a:xfrm>
            <a:prstGeom prst="rect">
              <a:avLst/>
            </a:prstGeom>
            <a:noFill/>
          </p:spPr>
          <p:txBody>
            <a:bodyPr wrap="none" rtlCol="0">
              <a:spAutoFit/>
            </a:bodyPr>
            <a:lstStyle/>
            <a:p>
              <a:r>
                <a:rPr lang="en-US" sz="2400" dirty="0" smtClean="0"/>
                <a:t>$8</a:t>
              </a:r>
              <a:endParaRPr lang="en-US" sz="2400" dirty="0"/>
            </a:p>
          </p:txBody>
        </p:sp>
        <p:sp>
          <p:nvSpPr>
            <p:cNvPr id="37" name="TextBox 36"/>
            <p:cNvSpPr txBox="1"/>
            <p:nvPr/>
          </p:nvSpPr>
          <p:spPr>
            <a:xfrm>
              <a:off x="4319143" y="2603650"/>
              <a:ext cx="495649" cy="461665"/>
            </a:xfrm>
            <a:prstGeom prst="rect">
              <a:avLst/>
            </a:prstGeom>
            <a:noFill/>
          </p:spPr>
          <p:txBody>
            <a:bodyPr wrap="none" rtlCol="0">
              <a:spAutoFit/>
            </a:bodyPr>
            <a:lstStyle/>
            <a:p>
              <a:r>
                <a:rPr lang="en-US" sz="2400" dirty="0" smtClean="0"/>
                <a:t>$6</a:t>
              </a:r>
              <a:endParaRPr lang="en-US" sz="2400" dirty="0"/>
            </a:p>
          </p:txBody>
        </p:sp>
      </p:grpSp>
      <p:grpSp>
        <p:nvGrpSpPr>
          <p:cNvPr id="193" name="Group 192"/>
          <p:cNvGrpSpPr/>
          <p:nvPr/>
        </p:nvGrpSpPr>
        <p:grpSpPr>
          <a:xfrm>
            <a:off x="4983910" y="1447800"/>
            <a:ext cx="3321890" cy="3524747"/>
            <a:chOff x="4597998" y="1676400"/>
            <a:chExt cx="3321890" cy="3524747"/>
          </a:xfrm>
        </p:grpSpPr>
        <p:cxnSp>
          <p:nvCxnSpPr>
            <p:cNvPr id="55" name="Straight Connector 54"/>
            <p:cNvCxnSpPr>
              <a:stCxn id="40" idx="6"/>
              <a:endCxn id="51" idx="2"/>
            </p:cNvCxnSpPr>
            <p:nvPr/>
          </p:nvCxnSpPr>
          <p:spPr>
            <a:xfrm flipV="1">
              <a:off x="5232312" y="23436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7" name="Straight Connector 56"/>
            <p:cNvCxnSpPr>
              <a:stCxn id="41" idx="6"/>
              <a:endCxn id="51" idx="2"/>
            </p:cNvCxnSpPr>
            <p:nvPr/>
          </p:nvCxnSpPr>
          <p:spPr>
            <a:xfrm flipV="1">
              <a:off x="5232312" y="23436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43" idx="6"/>
              <a:endCxn id="52" idx="2"/>
            </p:cNvCxnSpPr>
            <p:nvPr/>
          </p:nvCxnSpPr>
          <p:spPr>
            <a:xfrm flipV="1">
              <a:off x="5232312" y="32580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a:stCxn id="48" idx="6"/>
              <a:endCxn id="63" idx="2"/>
            </p:cNvCxnSpPr>
            <p:nvPr/>
          </p:nvCxnSpPr>
          <p:spPr>
            <a:xfrm>
              <a:off x="5232312" y="46296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2" idx="6"/>
              <a:endCxn id="60" idx="2"/>
            </p:cNvCxnSpPr>
            <p:nvPr/>
          </p:nvCxnSpPr>
          <p:spPr>
            <a:xfrm flipV="1">
              <a:off x="5232312" y="28008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a:stCxn id="43" idx="6"/>
              <a:endCxn id="54" idx="2"/>
            </p:cNvCxnSpPr>
            <p:nvPr/>
          </p:nvCxnSpPr>
          <p:spPr>
            <a:xfrm>
              <a:off x="5232312" y="41724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a:stCxn id="48" idx="6"/>
              <a:endCxn id="52" idx="2"/>
            </p:cNvCxnSpPr>
            <p:nvPr/>
          </p:nvCxnSpPr>
          <p:spPr>
            <a:xfrm flipV="1">
              <a:off x="5232312" y="32580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a:stCxn id="49" idx="6"/>
              <a:endCxn id="52" idx="2"/>
            </p:cNvCxnSpPr>
            <p:nvPr/>
          </p:nvCxnSpPr>
          <p:spPr>
            <a:xfrm flipV="1">
              <a:off x="5232312" y="32580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a:stCxn id="41" idx="6"/>
              <a:endCxn id="52" idx="2"/>
            </p:cNvCxnSpPr>
            <p:nvPr/>
          </p:nvCxnSpPr>
          <p:spPr>
            <a:xfrm>
              <a:off x="5232312" y="32580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39" idx="6"/>
              <a:endCxn id="51" idx="2"/>
            </p:cNvCxnSpPr>
            <p:nvPr/>
          </p:nvCxnSpPr>
          <p:spPr>
            <a:xfrm>
              <a:off x="5232312" y="23436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2" idx="6"/>
              <a:endCxn id="52" idx="2"/>
            </p:cNvCxnSpPr>
            <p:nvPr/>
          </p:nvCxnSpPr>
          <p:spPr>
            <a:xfrm flipV="1">
              <a:off x="5232312" y="32580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48" idx="6"/>
              <a:endCxn id="54" idx="2"/>
            </p:cNvCxnSpPr>
            <p:nvPr/>
          </p:nvCxnSpPr>
          <p:spPr>
            <a:xfrm flipV="1">
              <a:off x="5232312" y="41724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49" idx="6"/>
              <a:endCxn id="63" idx="2"/>
            </p:cNvCxnSpPr>
            <p:nvPr/>
          </p:nvCxnSpPr>
          <p:spPr>
            <a:xfrm flipV="1">
              <a:off x="5232312" y="46296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a:stCxn id="43" idx="6"/>
              <a:endCxn id="61" idx="2"/>
            </p:cNvCxnSpPr>
            <p:nvPr/>
          </p:nvCxnSpPr>
          <p:spPr>
            <a:xfrm flipV="1">
              <a:off x="5232312" y="37152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a:stCxn id="41" idx="6"/>
              <a:endCxn id="60" idx="2"/>
            </p:cNvCxnSpPr>
            <p:nvPr/>
          </p:nvCxnSpPr>
          <p:spPr>
            <a:xfrm flipV="1">
              <a:off x="5232312" y="28008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0" name="Straight Connector 89"/>
            <p:cNvCxnSpPr>
              <a:stCxn id="49" idx="6"/>
              <a:endCxn id="89" idx="2"/>
            </p:cNvCxnSpPr>
            <p:nvPr/>
          </p:nvCxnSpPr>
          <p:spPr>
            <a:xfrm flipV="1">
              <a:off x="5232312" y="5079526"/>
              <a:ext cx="2157675" cy="7321"/>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5" name="Straight Connector 94"/>
            <p:cNvCxnSpPr>
              <a:stCxn id="48" idx="6"/>
              <a:endCxn id="89" idx="2"/>
            </p:cNvCxnSpPr>
            <p:nvPr/>
          </p:nvCxnSpPr>
          <p:spPr>
            <a:xfrm>
              <a:off x="5232312" y="4629647"/>
              <a:ext cx="2157675" cy="4498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8" name="Straight Connector 97"/>
            <p:cNvCxnSpPr>
              <a:stCxn id="43" idx="6"/>
              <a:endCxn id="89" idx="2"/>
            </p:cNvCxnSpPr>
            <p:nvPr/>
          </p:nvCxnSpPr>
          <p:spPr>
            <a:xfrm>
              <a:off x="5232312" y="4172447"/>
              <a:ext cx="2157675" cy="9070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a:stCxn id="42" idx="6"/>
              <a:endCxn id="89" idx="2"/>
            </p:cNvCxnSpPr>
            <p:nvPr/>
          </p:nvCxnSpPr>
          <p:spPr>
            <a:xfrm>
              <a:off x="5232312" y="3715247"/>
              <a:ext cx="2157675" cy="13642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a:stCxn id="41" idx="6"/>
              <a:endCxn id="89" idx="2"/>
            </p:cNvCxnSpPr>
            <p:nvPr/>
          </p:nvCxnSpPr>
          <p:spPr>
            <a:xfrm>
              <a:off x="5232312" y="3258047"/>
              <a:ext cx="2157675" cy="18214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a:stCxn id="40" idx="6"/>
              <a:endCxn id="89" idx="2"/>
            </p:cNvCxnSpPr>
            <p:nvPr/>
          </p:nvCxnSpPr>
          <p:spPr>
            <a:xfrm>
              <a:off x="5232312" y="2800847"/>
              <a:ext cx="2157675" cy="22786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39" idx="6"/>
              <a:endCxn id="89" idx="2"/>
            </p:cNvCxnSpPr>
            <p:nvPr/>
          </p:nvCxnSpPr>
          <p:spPr>
            <a:xfrm>
              <a:off x="5232312" y="2343647"/>
              <a:ext cx="2157675" cy="273587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4" name="Straight Connector 113"/>
            <p:cNvCxnSpPr>
              <a:stCxn id="43" idx="6"/>
              <a:endCxn id="63" idx="2"/>
            </p:cNvCxnSpPr>
            <p:nvPr/>
          </p:nvCxnSpPr>
          <p:spPr>
            <a:xfrm>
              <a:off x="5232312" y="41724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a:stCxn id="42" idx="6"/>
              <a:endCxn id="63" idx="2"/>
            </p:cNvCxnSpPr>
            <p:nvPr/>
          </p:nvCxnSpPr>
          <p:spPr>
            <a:xfrm>
              <a:off x="5232312" y="37152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0" name="Straight Connector 119"/>
            <p:cNvCxnSpPr>
              <a:stCxn id="41" idx="6"/>
              <a:endCxn id="63" idx="2"/>
            </p:cNvCxnSpPr>
            <p:nvPr/>
          </p:nvCxnSpPr>
          <p:spPr>
            <a:xfrm>
              <a:off x="5232312" y="32580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40" idx="6"/>
              <a:endCxn id="63" idx="2"/>
            </p:cNvCxnSpPr>
            <p:nvPr/>
          </p:nvCxnSpPr>
          <p:spPr>
            <a:xfrm>
              <a:off x="5232312" y="28008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6" name="Straight Connector 125"/>
            <p:cNvCxnSpPr>
              <a:stCxn id="39" idx="6"/>
              <a:endCxn id="63" idx="2"/>
            </p:cNvCxnSpPr>
            <p:nvPr/>
          </p:nvCxnSpPr>
          <p:spPr>
            <a:xfrm>
              <a:off x="5232312" y="2343647"/>
              <a:ext cx="2157675" cy="2286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29" name="Straight Connector 128"/>
            <p:cNvCxnSpPr>
              <a:stCxn id="49" idx="6"/>
              <a:endCxn id="54" idx="2"/>
            </p:cNvCxnSpPr>
            <p:nvPr/>
          </p:nvCxnSpPr>
          <p:spPr>
            <a:xfrm flipV="1">
              <a:off x="5232312" y="41724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42" idx="6"/>
              <a:endCxn id="54" idx="2"/>
            </p:cNvCxnSpPr>
            <p:nvPr/>
          </p:nvCxnSpPr>
          <p:spPr>
            <a:xfrm>
              <a:off x="5232312" y="37152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41" idx="6"/>
              <a:endCxn id="54" idx="2"/>
            </p:cNvCxnSpPr>
            <p:nvPr/>
          </p:nvCxnSpPr>
          <p:spPr>
            <a:xfrm>
              <a:off x="5232312" y="32580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8" name="Straight Connector 137"/>
            <p:cNvCxnSpPr>
              <a:stCxn id="40" idx="6"/>
              <a:endCxn id="54" idx="2"/>
            </p:cNvCxnSpPr>
            <p:nvPr/>
          </p:nvCxnSpPr>
          <p:spPr>
            <a:xfrm>
              <a:off x="5232312" y="28008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1" name="Straight Connector 140"/>
            <p:cNvCxnSpPr>
              <a:stCxn id="39" idx="6"/>
              <a:endCxn id="54" idx="2"/>
            </p:cNvCxnSpPr>
            <p:nvPr/>
          </p:nvCxnSpPr>
          <p:spPr>
            <a:xfrm>
              <a:off x="5232312" y="23436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4" name="Straight Connector 143"/>
            <p:cNvCxnSpPr>
              <a:stCxn id="49" idx="6"/>
              <a:endCxn id="61" idx="2"/>
            </p:cNvCxnSpPr>
            <p:nvPr/>
          </p:nvCxnSpPr>
          <p:spPr>
            <a:xfrm flipV="1">
              <a:off x="5232312" y="37152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7" name="Straight Connector 146"/>
            <p:cNvCxnSpPr>
              <a:stCxn id="48" idx="6"/>
              <a:endCxn id="61" idx="2"/>
            </p:cNvCxnSpPr>
            <p:nvPr/>
          </p:nvCxnSpPr>
          <p:spPr>
            <a:xfrm flipV="1">
              <a:off x="5232312" y="37152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0" name="Straight Connector 149"/>
            <p:cNvCxnSpPr>
              <a:stCxn id="42" idx="6"/>
              <a:endCxn id="61" idx="2"/>
            </p:cNvCxnSpPr>
            <p:nvPr/>
          </p:nvCxnSpPr>
          <p:spPr>
            <a:xfrm>
              <a:off x="5232312" y="37152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3" name="Straight Connector 152"/>
            <p:cNvCxnSpPr>
              <a:stCxn id="41" idx="6"/>
              <a:endCxn id="61" idx="2"/>
            </p:cNvCxnSpPr>
            <p:nvPr/>
          </p:nvCxnSpPr>
          <p:spPr>
            <a:xfrm>
              <a:off x="5232312" y="32580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6" name="Straight Connector 155"/>
            <p:cNvCxnSpPr>
              <a:stCxn id="40" idx="6"/>
              <a:endCxn id="61" idx="2"/>
            </p:cNvCxnSpPr>
            <p:nvPr/>
          </p:nvCxnSpPr>
          <p:spPr>
            <a:xfrm>
              <a:off x="5232312" y="28008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9" name="Straight Connector 158"/>
            <p:cNvCxnSpPr>
              <a:stCxn id="39" idx="6"/>
              <a:endCxn id="61" idx="2"/>
            </p:cNvCxnSpPr>
            <p:nvPr/>
          </p:nvCxnSpPr>
          <p:spPr>
            <a:xfrm>
              <a:off x="5232312" y="23436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39" idx="6"/>
              <a:endCxn id="52" idx="2"/>
            </p:cNvCxnSpPr>
            <p:nvPr/>
          </p:nvCxnSpPr>
          <p:spPr>
            <a:xfrm>
              <a:off x="5232312" y="2343647"/>
              <a:ext cx="2157675" cy="9144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65" name="Straight Connector 164"/>
            <p:cNvCxnSpPr>
              <a:stCxn id="49" idx="6"/>
              <a:endCxn id="60" idx="2"/>
            </p:cNvCxnSpPr>
            <p:nvPr/>
          </p:nvCxnSpPr>
          <p:spPr>
            <a:xfrm flipV="1">
              <a:off x="5232312" y="2800847"/>
              <a:ext cx="2157675" cy="2286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68" name="Straight Connector 167"/>
            <p:cNvCxnSpPr>
              <a:stCxn id="48" idx="6"/>
              <a:endCxn id="60" idx="2"/>
            </p:cNvCxnSpPr>
            <p:nvPr/>
          </p:nvCxnSpPr>
          <p:spPr>
            <a:xfrm flipV="1">
              <a:off x="5232312" y="28008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71" name="Straight Connector 170"/>
            <p:cNvCxnSpPr>
              <a:stCxn id="43" idx="6"/>
              <a:endCxn id="60" idx="2"/>
            </p:cNvCxnSpPr>
            <p:nvPr/>
          </p:nvCxnSpPr>
          <p:spPr>
            <a:xfrm flipV="1">
              <a:off x="5232312" y="28008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74" name="Straight Connector 173"/>
            <p:cNvCxnSpPr>
              <a:stCxn id="40" idx="6"/>
              <a:endCxn id="60" idx="2"/>
            </p:cNvCxnSpPr>
            <p:nvPr/>
          </p:nvCxnSpPr>
          <p:spPr>
            <a:xfrm>
              <a:off x="5232312" y="2800847"/>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77" name="Straight Connector 176"/>
            <p:cNvCxnSpPr>
              <a:stCxn id="39" idx="6"/>
              <a:endCxn id="60" idx="2"/>
            </p:cNvCxnSpPr>
            <p:nvPr/>
          </p:nvCxnSpPr>
          <p:spPr>
            <a:xfrm>
              <a:off x="5232312" y="2343647"/>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0" name="Straight Connector 179"/>
            <p:cNvCxnSpPr>
              <a:stCxn id="42" idx="6"/>
              <a:endCxn id="51" idx="2"/>
            </p:cNvCxnSpPr>
            <p:nvPr/>
          </p:nvCxnSpPr>
          <p:spPr>
            <a:xfrm flipV="1">
              <a:off x="5232312" y="2343647"/>
              <a:ext cx="2157675" cy="13716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3" name="Straight Connector 182"/>
            <p:cNvCxnSpPr>
              <a:stCxn id="43" idx="6"/>
              <a:endCxn id="51" idx="2"/>
            </p:cNvCxnSpPr>
            <p:nvPr/>
          </p:nvCxnSpPr>
          <p:spPr>
            <a:xfrm flipV="1">
              <a:off x="5232312" y="2343647"/>
              <a:ext cx="2157675" cy="18288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6" name="Straight Connector 185"/>
            <p:cNvCxnSpPr>
              <a:stCxn id="48" idx="6"/>
              <a:endCxn id="51" idx="2"/>
            </p:cNvCxnSpPr>
            <p:nvPr/>
          </p:nvCxnSpPr>
          <p:spPr>
            <a:xfrm flipV="1">
              <a:off x="5232312" y="2343647"/>
              <a:ext cx="2157675" cy="2286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9" name="Straight Connector 188"/>
            <p:cNvCxnSpPr>
              <a:stCxn id="49" idx="6"/>
              <a:endCxn id="51" idx="2"/>
            </p:cNvCxnSpPr>
            <p:nvPr/>
          </p:nvCxnSpPr>
          <p:spPr>
            <a:xfrm flipV="1">
              <a:off x="5232312" y="2343647"/>
              <a:ext cx="2157675" cy="2743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9" name="Oval 38"/>
            <p:cNvSpPr/>
            <p:nvPr/>
          </p:nvSpPr>
          <p:spPr>
            <a:xfrm>
              <a:off x="5003712" y="2229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0" name="Oval 39"/>
            <p:cNvSpPr/>
            <p:nvPr/>
          </p:nvSpPr>
          <p:spPr>
            <a:xfrm>
              <a:off x="5003712" y="2686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1" name="Oval 40"/>
            <p:cNvSpPr/>
            <p:nvPr/>
          </p:nvSpPr>
          <p:spPr>
            <a:xfrm>
              <a:off x="5003712" y="31437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2" name="Oval 41"/>
            <p:cNvSpPr/>
            <p:nvPr/>
          </p:nvSpPr>
          <p:spPr>
            <a:xfrm>
              <a:off x="5003712" y="36009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3" name="Oval 42"/>
            <p:cNvSpPr/>
            <p:nvPr/>
          </p:nvSpPr>
          <p:spPr>
            <a:xfrm>
              <a:off x="5003712" y="40581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8" name="Oval 47"/>
            <p:cNvSpPr/>
            <p:nvPr/>
          </p:nvSpPr>
          <p:spPr>
            <a:xfrm>
              <a:off x="5003712" y="45153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003712" y="497254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1" name="Oval 50"/>
            <p:cNvSpPr/>
            <p:nvPr/>
          </p:nvSpPr>
          <p:spPr>
            <a:xfrm>
              <a:off x="7389987" y="2229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2" name="Oval 51"/>
            <p:cNvSpPr/>
            <p:nvPr/>
          </p:nvSpPr>
          <p:spPr>
            <a:xfrm>
              <a:off x="7389987" y="31437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Oval 53"/>
            <p:cNvSpPr/>
            <p:nvPr/>
          </p:nvSpPr>
          <p:spPr>
            <a:xfrm>
              <a:off x="7389987" y="40581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Oval 59"/>
            <p:cNvSpPr/>
            <p:nvPr/>
          </p:nvSpPr>
          <p:spPr>
            <a:xfrm>
              <a:off x="7389987" y="26865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7389987" y="36009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p:cNvSpPr/>
            <p:nvPr/>
          </p:nvSpPr>
          <p:spPr>
            <a:xfrm>
              <a:off x="7389987" y="451534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3" name="TextBox 72"/>
            <p:cNvSpPr txBox="1"/>
            <p:nvPr/>
          </p:nvSpPr>
          <p:spPr>
            <a:xfrm>
              <a:off x="4597998" y="1676400"/>
              <a:ext cx="1040028" cy="461665"/>
            </a:xfrm>
            <a:prstGeom prst="rect">
              <a:avLst/>
            </a:prstGeom>
            <a:noFill/>
          </p:spPr>
          <p:txBody>
            <a:bodyPr wrap="none" rtlCol="0">
              <a:spAutoFit/>
            </a:bodyPr>
            <a:lstStyle/>
            <a:p>
              <a:r>
                <a:rPr lang="en-US" sz="2400" dirty="0" smtClean="0"/>
                <a:t>Agents</a:t>
              </a:r>
              <a:endParaRPr lang="en-US" sz="2400" dirty="0"/>
            </a:p>
          </p:txBody>
        </p:sp>
        <p:sp>
          <p:nvSpPr>
            <p:cNvPr id="74" name="TextBox 73"/>
            <p:cNvSpPr txBox="1"/>
            <p:nvPr/>
          </p:nvSpPr>
          <p:spPr>
            <a:xfrm>
              <a:off x="7039647" y="1676400"/>
              <a:ext cx="880241" cy="461665"/>
            </a:xfrm>
            <a:prstGeom prst="rect">
              <a:avLst/>
            </a:prstGeom>
            <a:noFill/>
          </p:spPr>
          <p:txBody>
            <a:bodyPr wrap="none" rtlCol="0">
              <a:spAutoFit/>
            </a:bodyPr>
            <a:lstStyle/>
            <a:p>
              <a:r>
                <a:rPr lang="en-US" sz="2400" dirty="0" smtClean="0"/>
                <a:t>Items</a:t>
              </a:r>
              <a:endParaRPr lang="en-US" sz="2400" dirty="0"/>
            </a:p>
          </p:txBody>
        </p:sp>
        <p:sp>
          <p:nvSpPr>
            <p:cNvPr id="89" name="Oval 88"/>
            <p:cNvSpPr/>
            <p:nvPr/>
          </p:nvSpPr>
          <p:spPr>
            <a:xfrm>
              <a:off x="7389987" y="49652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2" name="TextBox 191"/>
          <p:cNvSpPr txBox="1"/>
          <p:nvPr/>
        </p:nvSpPr>
        <p:spPr>
          <a:xfrm>
            <a:off x="1827952" y="5277228"/>
            <a:ext cx="5538330" cy="461665"/>
          </a:xfrm>
          <a:prstGeom prst="rect">
            <a:avLst/>
          </a:prstGeom>
          <a:noFill/>
        </p:spPr>
        <p:txBody>
          <a:bodyPr wrap="square" rtlCol="0">
            <a:spAutoFit/>
          </a:bodyPr>
          <a:lstStyle/>
          <a:p>
            <a:pPr algn="ctr"/>
            <a:r>
              <a:rPr lang="en-US" sz="2400" dirty="0" smtClean="0">
                <a:solidFill>
                  <a:schemeClr val="bg2"/>
                </a:solidFill>
              </a:rPr>
              <a:t>WLOG</a:t>
            </a:r>
            <a:r>
              <a:rPr lang="en-US" sz="2400" dirty="0" smtClean="0"/>
              <a:t>, assume complete bipartite graph.</a:t>
            </a:r>
            <a:endParaRPr lang="en-US" sz="2400" dirty="0"/>
          </a:p>
        </p:txBody>
      </p:sp>
      <p:sp>
        <p:nvSpPr>
          <p:cNvPr id="194" name="5-Point Star 193"/>
          <p:cNvSpPr/>
          <p:nvPr/>
        </p:nvSpPr>
        <p:spPr>
          <a:xfrm>
            <a:off x="7098221" y="5254946"/>
            <a:ext cx="228600" cy="227865"/>
          </a:xfrm>
          <a:prstGeom prst="star5">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TextBox 194"/>
          <p:cNvSpPr txBox="1"/>
          <p:nvPr/>
        </p:nvSpPr>
        <p:spPr>
          <a:xfrm>
            <a:off x="1827952" y="5646003"/>
            <a:ext cx="5538330" cy="461665"/>
          </a:xfrm>
          <a:prstGeom prst="rect">
            <a:avLst/>
          </a:prstGeom>
          <a:noFill/>
        </p:spPr>
        <p:txBody>
          <a:bodyPr wrap="square" rtlCol="0">
            <a:spAutoFit/>
          </a:bodyPr>
          <a:lstStyle/>
          <a:p>
            <a:pPr algn="ctr"/>
            <a:r>
              <a:rPr lang="en-US" sz="2400" dirty="0" smtClean="0"/>
              <a:t>Look for </a:t>
            </a:r>
            <a:r>
              <a:rPr lang="en-US" sz="2400" dirty="0" smtClean="0">
                <a:solidFill>
                  <a:schemeClr val="accent2"/>
                </a:solidFill>
              </a:rPr>
              <a:t>max-weight matching</a:t>
            </a:r>
            <a:r>
              <a:rPr lang="en-US" sz="2400" dirty="0" smtClean="0"/>
              <a:t> .</a:t>
            </a:r>
            <a:endParaRPr lang="en-US" sz="2400" dirty="0"/>
          </a:p>
        </p:txBody>
      </p:sp>
    </p:spTree>
    <p:extLst>
      <p:ext uri="{BB962C8B-B14F-4D97-AF65-F5344CB8AC3E}">
        <p14:creationId xmlns:p14="http://schemas.microsoft.com/office/powerpoint/2010/main" val="2884354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6" idx="6"/>
            <a:endCxn id="44" idx="2"/>
          </p:cNvCxnSpPr>
          <p:nvPr/>
        </p:nvCxnSpPr>
        <p:spPr>
          <a:xfrm>
            <a:off x="3446017" y="3168815"/>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973650" y="2921008"/>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Primal-Dual Approach</a:t>
            </a:r>
            <a:endParaRPr lang="en-US" dirty="0">
              <a:solidFill>
                <a:schemeClr val="bg2"/>
              </a:solidFill>
            </a:endParaRPr>
          </a:p>
        </p:txBody>
      </p:sp>
      <p:sp>
        <p:nvSpPr>
          <p:cNvPr id="5" name="Oval 4"/>
          <p:cNvSpPr/>
          <p:nvPr/>
        </p:nvSpPr>
        <p:spPr>
          <a:xfrm>
            <a:off x="3217417" y="2158960"/>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2869"/>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p:cNvCxnSpPr>
            <a:stCxn id="8" idx="6"/>
            <a:endCxn id="14" idx="2"/>
          </p:cNvCxnSpPr>
          <p:nvPr/>
        </p:nvCxnSpPr>
        <p:spPr>
          <a:xfrm>
            <a:off x="3446017" y="4079957"/>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174462" y="1392387"/>
            <a:ext cx="314510" cy="461665"/>
          </a:xfrm>
          <a:prstGeom prst="rect">
            <a:avLst/>
          </a:prstGeom>
          <a:noFill/>
        </p:spPr>
        <p:txBody>
          <a:bodyPr wrap="none" rtlCol="0">
            <a:spAutoFit/>
          </a:bodyPr>
          <a:lstStyle/>
          <a:p>
            <a:r>
              <a:rPr lang="en-US" sz="2400" dirty="0" smtClean="0"/>
              <a:t>L</a:t>
            </a:r>
            <a:endParaRPr lang="en-US" sz="2400" dirty="0"/>
          </a:p>
        </p:txBody>
      </p:sp>
      <p:sp>
        <p:nvSpPr>
          <p:cNvPr id="76" name="TextBox 75"/>
          <p:cNvSpPr txBox="1"/>
          <p:nvPr/>
        </p:nvSpPr>
        <p:spPr>
          <a:xfrm>
            <a:off x="5744622" y="1392387"/>
            <a:ext cx="351378" cy="461665"/>
          </a:xfrm>
          <a:prstGeom prst="rect">
            <a:avLst/>
          </a:prstGeom>
          <a:noFill/>
        </p:spPr>
        <p:txBody>
          <a:bodyPr wrap="none" rtlCol="0">
            <a:spAutoFit/>
          </a:bodyPr>
          <a:lstStyle/>
          <a:p>
            <a:r>
              <a:rPr lang="en-US" sz="2400" dirty="0" smtClean="0"/>
              <a:t>R</a:t>
            </a:r>
            <a:endParaRPr lang="en-US" sz="2400" dirty="0"/>
          </a:p>
        </p:txBody>
      </p:sp>
      <p:cxnSp>
        <p:nvCxnSpPr>
          <p:cNvPr id="19" name="Straight Connector 18"/>
          <p:cNvCxnSpPr>
            <a:stCxn id="5" idx="6"/>
            <a:endCxn id="13" idx="2"/>
          </p:cNvCxnSpPr>
          <p:nvPr/>
        </p:nvCxnSpPr>
        <p:spPr>
          <a:xfrm>
            <a:off x="3446017" y="2262869"/>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8" idx="6"/>
            <a:endCxn id="45"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168815"/>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9" idx="6"/>
            <a:endCxn id="45"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01921" y="2026840"/>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51" name="TextBox 50"/>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sp>
        <p:nvSpPr>
          <p:cNvPr id="52" name="TextBox 51"/>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55" name="TextBox 54"/>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sp>
        <p:nvSpPr>
          <p:cNvPr id="57" name="TextBox 56"/>
          <p:cNvSpPr txBox="1"/>
          <p:nvPr/>
        </p:nvSpPr>
        <p:spPr>
          <a:xfrm>
            <a:off x="4401921" y="3854321"/>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58" name="TextBox 57"/>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60" name="TextBox 59"/>
          <p:cNvSpPr txBox="1"/>
          <p:nvPr/>
        </p:nvSpPr>
        <p:spPr>
          <a:xfrm>
            <a:off x="4970679" y="4101112"/>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61" name="TextBox 60"/>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32" name="TextBox 31"/>
          <p:cNvSpPr txBox="1"/>
          <p:nvPr/>
        </p:nvSpPr>
        <p:spPr>
          <a:xfrm>
            <a:off x="457200" y="5533723"/>
            <a:ext cx="8229600" cy="830997"/>
          </a:xfrm>
          <a:prstGeom prst="rect">
            <a:avLst/>
          </a:prstGeom>
          <a:noFill/>
        </p:spPr>
        <p:txBody>
          <a:bodyPr wrap="square" rtlCol="0">
            <a:spAutoFit/>
          </a:bodyPr>
          <a:lstStyle/>
          <a:p>
            <a:pPr algn="ctr"/>
            <a:r>
              <a:rPr lang="en-US" sz="2400" dirty="0" smtClean="0"/>
              <a:t>“</a:t>
            </a:r>
            <a:r>
              <a:rPr lang="en-US" sz="2400" dirty="0" smtClean="0">
                <a:solidFill>
                  <a:schemeClr val="bg2"/>
                </a:solidFill>
              </a:rPr>
              <a:t>dual</a:t>
            </a:r>
            <a:r>
              <a:rPr lang="en-US" sz="2400" dirty="0" smtClean="0"/>
              <a:t>” variable y maps vertices to numbers such that</a:t>
            </a:r>
            <a:br>
              <a:rPr lang="en-US" sz="2400" dirty="0" smtClean="0"/>
            </a:br>
            <a:r>
              <a:rPr lang="en-US" sz="2400" dirty="0" smtClean="0"/>
              <a:t> for every edge e = (</a:t>
            </a:r>
            <a:r>
              <a:rPr lang="en-US" sz="2400" dirty="0" err="1" smtClean="0"/>
              <a:t>u,v</a:t>
            </a:r>
            <a:r>
              <a:rPr lang="en-US" sz="2400" dirty="0" smtClean="0"/>
              <a:t>),</a:t>
            </a:r>
            <a:r>
              <a:rPr lang="en-US" sz="2400" dirty="0" smtClean="0">
                <a:solidFill>
                  <a:schemeClr val="accent2"/>
                </a:solidFill>
              </a:rPr>
              <a:t> w(e)</a:t>
            </a:r>
            <a:r>
              <a:rPr lang="en-US" sz="2400" dirty="0">
                <a:solidFill>
                  <a:schemeClr val="accent2"/>
                </a:solidFill>
              </a:rPr>
              <a:t> </a:t>
            </a:r>
            <a:r>
              <a:rPr lang="en-US" sz="2400" dirty="0" smtClean="0">
                <a:solidFill>
                  <a:schemeClr val="accent2"/>
                </a:solidFill>
              </a:rPr>
              <a:t>≤ y(u</a:t>
            </a:r>
            <a:r>
              <a:rPr lang="en-US" sz="2400" dirty="0">
                <a:solidFill>
                  <a:schemeClr val="accent2"/>
                </a:solidFill>
              </a:rPr>
              <a:t>) + y(v</a:t>
            </a:r>
            <a:r>
              <a:rPr lang="en-US" sz="2400" dirty="0" smtClean="0">
                <a:solidFill>
                  <a:schemeClr val="accent2"/>
                </a:solidFill>
              </a:rPr>
              <a:t>)</a:t>
            </a:r>
            <a:r>
              <a:rPr lang="en-US" sz="2400" dirty="0" smtClean="0"/>
              <a:t> (y non-negative).</a:t>
            </a:r>
            <a:endParaRPr lang="en-US" sz="2400" dirty="0"/>
          </a:p>
        </p:txBody>
      </p:sp>
      <p:sp>
        <p:nvSpPr>
          <p:cNvPr id="33" name="TextBox 32"/>
          <p:cNvSpPr txBox="1"/>
          <p:nvPr/>
        </p:nvSpPr>
        <p:spPr>
          <a:xfrm>
            <a:off x="2730626" y="2026569"/>
            <a:ext cx="340158" cy="461665"/>
          </a:xfrm>
          <a:prstGeom prst="rect">
            <a:avLst/>
          </a:prstGeom>
          <a:noFill/>
        </p:spPr>
        <p:txBody>
          <a:bodyPr wrap="none" rtlCol="0">
            <a:spAutoFit/>
          </a:bodyPr>
          <a:lstStyle/>
          <a:p>
            <a:r>
              <a:rPr lang="en-US" sz="2400" dirty="0" smtClean="0"/>
              <a:t>3</a:t>
            </a:r>
            <a:endParaRPr lang="en-US" sz="2400" dirty="0"/>
          </a:p>
        </p:txBody>
      </p:sp>
      <p:sp>
        <p:nvSpPr>
          <p:cNvPr id="63" name="TextBox 62"/>
          <p:cNvSpPr txBox="1"/>
          <p:nvPr/>
        </p:nvSpPr>
        <p:spPr>
          <a:xfrm>
            <a:off x="2730626" y="2907405"/>
            <a:ext cx="340158" cy="461665"/>
          </a:xfrm>
          <a:prstGeom prst="rect">
            <a:avLst/>
          </a:prstGeom>
          <a:noFill/>
        </p:spPr>
        <p:txBody>
          <a:bodyPr wrap="none" rtlCol="0">
            <a:spAutoFit/>
          </a:bodyPr>
          <a:lstStyle/>
          <a:p>
            <a:r>
              <a:rPr lang="en-US" sz="2400" dirty="0" smtClean="0"/>
              <a:t>3</a:t>
            </a:r>
            <a:endParaRPr lang="en-US" sz="2400" dirty="0"/>
          </a:p>
        </p:txBody>
      </p:sp>
      <p:sp>
        <p:nvSpPr>
          <p:cNvPr id="64" name="TextBox 63"/>
          <p:cNvSpPr txBox="1"/>
          <p:nvPr/>
        </p:nvSpPr>
        <p:spPr>
          <a:xfrm>
            <a:off x="2732074" y="3827700"/>
            <a:ext cx="340158" cy="461665"/>
          </a:xfrm>
          <a:prstGeom prst="rect">
            <a:avLst/>
          </a:prstGeom>
          <a:noFill/>
        </p:spPr>
        <p:txBody>
          <a:bodyPr wrap="none" rtlCol="0">
            <a:spAutoFit/>
          </a:bodyPr>
          <a:lstStyle/>
          <a:p>
            <a:r>
              <a:rPr lang="en-US" sz="2400" dirty="0" smtClean="0"/>
              <a:t>3</a:t>
            </a:r>
            <a:endParaRPr lang="en-US" sz="2400" dirty="0"/>
          </a:p>
        </p:txBody>
      </p:sp>
      <p:sp>
        <p:nvSpPr>
          <p:cNvPr id="66" name="TextBox 65"/>
          <p:cNvSpPr txBox="1"/>
          <p:nvPr/>
        </p:nvSpPr>
        <p:spPr>
          <a:xfrm>
            <a:off x="2730626" y="4738842"/>
            <a:ext cx="340158" cy="461665"/>
          </a:xfrm>
          <a:prstGeom prst="rect">
            <a:avLst/>
          </a:prstGeom>
          <a:noFill/>
        </p:spPr>
        <p:txBody>
          <a:bodyPr wrap="none" rtlCol="0">
            <a:spAutoFit/>
          </a:bodyPr>
          <a:lstStyle/>
          <a:p>
            <a:r>
              <a:rPr lang="en-US" sz="2400" dirty="0" smtClean="0"/>
              <a:t>3</a:t>
            </a:r>
            <a:endParaRPr lang="en-US" sz="2400" dirty="0"/>
          </a:p>
        </p:txBody>
      </p:sp>
      <p:sp>
        <p:nvSpPr>
          <p:cNvPr id="67" name="TextBox 66"/>
          <p:cNvSpPr txBox="1"/>
          <p:nvPr/>
        </p:nvSpPr>
        <p:spPr>
          <a:xfrm>
            <a:off x="6183838" y="1976735"/>
            <a:ext cx="340158" cy="461665"/>
          </a:xfrm>
          <a:prstGeom prst="rect">
            <a:avLst/>
          </a:prstGeom>
          <a:noFill/>
        </p:spPr>
        <p:txBody>
          <a:bodyPr wrap="none" rtlCol="0">
            <a:spAutoFit/>
          </a:bodyPr>
          <a:lstStyle/>
          <a:p>
            <a:r>
              <a:rPr lang="en-US" sz="2400" dirty="0"/>
              <a:t>0</a:t>
            </a:r>
          </a:p>
        </p:txBody>
      </p:sp>
      <p:sp>
        <p:nvSpPr>
          <p:cNvPr id="70" name="TextBox 69"/>
          <p:cNvSpPr txBox="1"/>
          <p:nvPr/>
        </p:nvSpPr>
        <p:spPr>
          <a:xfrm>
            <a:off x="6183838" y="2866723"/>
            <a:ext cx="340158" cy="461665"/>
          </a:xfrm>
          <a:prstGeom prst="rect">
            <a:avLst/>
          </a:prstGeom>
          <a:noFill/>
        </p:spPr>
        <p:txBody>
          <a:bodyPr wrap="none" rtlCol="0">
            <a:spAutoFit/>
          </a:bodyPr>
          <a:lstStyle/>
          <a:p>
            <a:r>
              <a:rPr lang="en-US" sz="2400" dirty="0"/>
              <a:t>0</a:t>
            </a:r>
          </a:p>
        </p:txBody>
      </p:sp>
      <p:sp>
        <p:nvSpPr>
          <p:cNvPr id="72" name="TextBox 71"/>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73" name="TextBox 72"/>
          <p:cNvSpPr txBox="1"/>
          <p:nvPr/>
        </p:nvSpPr>
        <p:spPr>
          <a:xfrm>
            <a:off x="6183838" y="4738841"/>
            <a:ext cx="340158" cy="461665"/>
          </a:xfrm>
          <a:prstGeom prst="rect">
            <a:avLst/>
          </a:prstGeom>
          <a:noFill/>
        </p:spPr>
        <p:txBody>
          <a:bodyPr wrap="none" rtlCol="0">
            <a:spAutoFit/>
          </a:bodyPr>
          <a:lstStyle/>
          <a:p>
            <a:r>
              <a:rPr lang="en-US" sz="2400" dirty="0"/>
              <a:t>0</a:t>
            </a:r>
          </a:p>
        </p:txBody>
      </p:sp>
      <p:sp>
        <p:nvSpPr>
          <p:cNvPr id="34" name="TextBox 33"/>
          <p:cNvSpPr txBox="1"/>
          <p:nvPr/>
        </p:nvSpPr>
        <p:spPr>
          <a:xfrm>
            <a:off x="523517" y="3293564"/>
            <a:ext cx="1914883" cy="461665"/>
          </a:xfrm>
          <a:prstGeom prst="rect">
            <a:avLst/>
          </a:prstGeom>
          <a:noFill/>
        </p:spPr>
        <p:txBody>
          <a:bodyPr wrap="none" rtlCol="0">
            <a:spAutoFit/>
          </a:bodyPr>
          <a:lstStyle/>
          <a:p>
            <a:r>
              <a:rPr lang="en-US" sz="2400" dirty="0" smtClean="0"/>
              <a:t>“</a:t>
            </a:r>
            <a:r>
              <a:rPr lang="en-US" sz="2400" dirty="0" smtClean="0">
                <a:solidFill>
                  <a:schemeClr val="bg2"/>
                </a:solidFill>
              </a:rPr>
              <a:t>budgets</a:t>
            </a:r>
            <a:r>
              <a:rPr lang="en-US" sz="2400" dirty="0" smtClean="0"/>
              <a:t>” y(.)</a:t>
            </a:r>
            <a:endParaRPr lang="en-US" sz="2400" dirty="0"/>
          </a:p>
        </p:txBody>
      </p:sp>
      <p:sp>
        <p:nvSpPr>
          <p:cNvPr id="74" name="TextBox 73"/>
          <p:cNvSpPr txBox="1"/>
          <p:nvPr/>
        </p:nvSpPr>
        <p:spPr>
          <a:xfrm>
            <a:off x="6781800" y="3296869"/>
            <a:ext cx="1656223" cy="461665"/>
          </a:xfrm>
          <a:prstGeom prst="rect">
            <a:avLst/>
          </a:prstGeom>
          <a:noFill/>
        </p:spPr>
        <p:txBody>
          <a:bodyPr wrap="none" rtlCol="0">
            <a:spAutoFit/>
          </a:bodyPr>
          <a:lstStyle/>
          <a:p>
            <a:r>
              <a:rPr lang="en-US" sz="2400" dirty="0" smtClean="0"/>
              <a:t>“</a:t>
            </a:r>
            <a:r>
              <a:rPr lang="en-US" sz="2400" dirty="0" smtClean="0">
                <a:solidFill>
                  <a:schemeClr val="bg2"/>
                </a:solidFill>
              </a:rPr>
              <a:t>prices</a:t>
            </a:r>
            <a:r>
              <a:rPr lang="en-US" sz="2400" dirty="0" smtClean="0"/>
              <a:t>” y(.)</a:t>
            </a:r>
            <a:endParaRPr lang="en-US" sz="2400" dirty="0"/>
          </a:p>
        </p:txBody>
      </p:sp>
      <p:sp>
        <p:nvSpPr>
          <p:cNvPr id="78" name="TextBox 77"/>
          <p:cNvSpPr txBox="1"/>
          <p:nvPr/>
        </p:nvSpPr>
        <p:spPr>
          <a:xfrm>
            <a:off x="3646779" y="1219200"/>
            <a:ext cx="1850443" cy="830997"/>
          </a:xfrm>
          <a:prstGeom prst="rect">
            <a:avLst/>
          </a:prstGeom>
          <a:noFill/>
        </p:spPr>
        <p:txBody>
          <a:bodyPr wrap="none" rtlCol="0">
            <a:spAutoFit/>
          </a:bodyPr>
          <a:lstStyle/>
          <a:p>
            <a:pPr algn="ctr"/>
            <a:r>
              <a:rPr lang="en-US" sz="2400" dirty="0" smtClean="0"/>
              <a:t>“</a:t>
            </a:r>
            <a:r>
              <a:rPr lang="en-US" sz="2400" dirty="0" smtClean="0">
                <a:solidFill>
                  <a:schemeClr val="bg2"/>
                </a:solidFill>
              </a:rPr>
              <a:t>value</a:t>
            </a:r>
            <a:r>
              <a:rPr lang="en-US" sz="2400" dirty="0" smtClean="0"/>
              <a:t>” or</a:t>
            </a:r>
          </a:p>
          <a:p>
            <a:pPr algn="ctr"/>
            <a:r>
              <a:rPr lang="en-US" sz="2400" dirty="0" smtClean="0"/>
              <a:t>“</a:t>
            </a:r>
            <a:r>
              <a:rPr lang="en-US" sz="2400" dirty="0" smtClean="0">
                <a:solidFill>
                  <a:schemeClr val="bg2"/>
                </a:solidFill>
              </a:rPr>
              <a:t>weight</a:t>
            </a:r>
            <a:r>
              <a:rPr lang="en-US" sz="2400" dirty="0" smtClean="0"/>
              <a:t>” </a:t>
            </a:r>
            <a:r>
              <a:rPr lang="en-US" sz="2400" dirty="0"/>
              <a:t>w</a:t>
            </a:r>
            <a:r>
              <a:rPr lang="en-US" sz="2400" dirty="0" smtClean="0"/>
              <a:t>(.)</a:t>
            </a:r>
          </a:p>
        </p:txBody>
      </p:sp>
    </p:spTree>
    <p:extLst>
      <p:ext uri="{BB962C8B-B14F-4D97-AF65-F5344CB8AC3E}">
        <p14:creationId xmlns:p14="http://schemas.microsoft.com/office/powerpoint/2010/main" val="4574720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42900" y="5068669"/>
            <a:ext cx="8458200" cy="646331"/>
          </a:xfrm>
          <a:prstGeom prst="rect">
            <a:avLst/>
          </a:prstGeom>
          <a:noFill/>
        </p:spPr>
        <p:txBody>
          <a:bodyPr wrap="square" rtlCol="0">
            <a:spAutoFit/>
          </a:bodyPr>
          <a:lstStyle/>
          <a:p>
            <a:pPr algn="ctr"/>
            <a:r>
              <a:rPr lang="en-US" sz="3600" dirty="0" smtClean="0"/>
              <a:t>Markets are a </a:t>
            </a:r>
            <a:r>
              <a:rPr lang="en-US" sz="3600" dirty="0" smtClean="0">
                <a:solidFill>
                  <a:schemeClr val="accent2"/>
                </a:solidFill>
              </a:rPr>
              <a:t>medium of exchange</a:t>
            </a:r>
            <a:r>
              <a:rPr lang="en-US" sz="3600" dirty="0" smtClean="0"/>
              <a:t>.</a:t>
            </a:r>
            <a:endParaRPr lang="en-US" sz="2800" dirty="0" smtClean="0"/>
          </a:p>
        </p:txBody>
      </p:sp>
      <p:sp>
        <p:nvSpPr>
          <p:cNvPr id="10" name="Title 1"/>
          <p:cNvSpPr>
            <a:spLocks noGrp="1"/>
          </p:cNvSpPr>
          <p:nvPr>
            <p:ph type="title"/>
          </p:nvPr>
        </p:nvSpPr>
        <p:spPr>
          <a:xfrm>
            <a:off x="457200" y="274638"/>
            <a:ext cx="8229600" cy="1143000"/>
          </a:xfrm>
        </p:spPr>
        <p:txBody>
          <a:bodyPr/>
          <a:lstStyle/>
          <a:p>
            <a:pPr algn="l"/>
            <a:r>
              <a:rPr lang="en-US" dirty="0" smtClean="0">
                <a:solidFill>
                  <a:schemeClr val="bg2"/>
                </a:solidFill>
              </a:rPr>
              <a:t>Markets</a:t>
            </a:r>
            <a:endParaRPr lang="en-US" dirty="0">
              <a:solidFill>
                <a:schemeClr val="bg2"/>
              </a:solidFill>
            </a:endParaRPr>
          </a:p>
        </p:txBody>
      </p:sp>
      <p:sp>
        <p:nvSpPr>
          <p:cNvPr id="14" name="Oval 13"/>
          <p:cNvSpPr/>
          <p:nvPr/>
        </p:nvSpPr>
        <p:spPr>
          <a:xfrm>
            <a:off x="2133600" y="1935111"/>
            <a:ext cx="5029200" cy="2600158"/>
          </a:xfrm>
          <a:prstGeom prst="ellipse">
            <a:avLst/>
          </a:prstGeom>
          <a:noFill/>
          <a:ln w="38100" cmpd="sng">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Freeform 14"/>
          <p:cNvSpPr/>
          <p:nvPr/>
        </p:nvSpPr>
        <p:spPr>
          <a:xfrm flipV="1">
            <a:off x="3890210" y="1639669"/>
            <a:ext cx="1443790" cy="3200400"/>
          </a:xfrm>
          <a:custGeom>
            <a:avLst/>
            <a:gdLst>
              <a:gd name="connsiteX0" fmla="*/ 0 w 1443790"/>
              <a:gd name="connsiteY0" fmla="*/ 0 h 4505158"/>
              <a:gd name="connsiteX1" fmla="*/ 989263 w 1443790"/>
              <a:gd name="connsiteY1" fmla="*/ 1430421 h 4505158"/>
              <a:gd name="connsiteX2" fmla="*/ 548105 w 1443790"/>
              <a:gd name="connsiteY2" fmla="*/ 2847474 h 4505158"/>
              <a:gd name="connsiteX3" fmla="*/ 1443790 w 1443790"/>
              <a:gd name="connsiteY3" fmla="*/ 4505158 h 4505158"/>
              <a:gd name="connsiteX4" fmla="*/ 1443790 w 1443790"/>
              <a:gd name="connsiteY4" fmla="*/ 4505158 h 4505158"/>
              <a:gd name="connsiteX5" fmla="*/ 1443790 w 1443790"/>
              <a:gd name="connsiteY5" fmla="*/ 4505158 h 450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790" h="4505158">
                <a:moveTo>
                  <a:pt x="0" y="0"/>
                </a:moveTo>
                <a:cubicBezTo>
                  <a:pt x="448956" y="477921"/>
                  <a:pt x="897912" y="955842"/>
                  <a:pt x="989263" y="1430421"/>
                </a:cubicBezTo>
                <a:cubicBezTo>
                  <a:pt x="1080614" y="1905000"/>
                  <a:pt x="472351" y="2335018"/>
                  <a:pt x="548105" y="2847474"/>
                </a:cubicBezTo>
                <a:cubicBezTo>
                  <a:pt x="623859" y="3359930"/>
                  <a:pt x="1443790" y="4505158"/>
                  <a:pt x="1443790" y="4505158"/>
                </a:cubicBezTo>
                <a:lnTo>
                  <a:pt x="1443790" y="4505158"/>
                </a:lnTo>
                <a:lnTo>
                  <a:pt x="1443790" y="4505158"/>
                </a:lnTo>
              </a:path>
            </a:pathLst>
          </a:custGeom>
          <a:ln w="38100" cmpd="sng">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Oval 15"/>
          <p:cNvSpPr/>
          <p:nvPr/>
        </p:nvSpPr>
        <p:spPr>
          <a:xfrm>
            <a:off x="4343400" y="3773269"/>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p:cNvSpPr/>
          <p:nvPr/>
        </p:nvSpPr>
        <p:spPr>
          <a:xfrm>
            <a:off x="4800600" y="2782669"/>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8" name="Straight Connector 17"/>
          <p:cNvCxnSpPr>
            <a:stCxn id="16" idx="0"/>
            <a:endCxn id="17" idx="4"/>
          </p:cNvCxnSpPr>
          <p:nvPr/>
        </p:nvCxnSpPr>
        <p:spPr>
          <a:xfrm flipV="1">
            <a:off x="4457700" y="3011269"/>
            <a:ext cx="457200" cy="76200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2836625" y="2858869"/>
            <a:ext cx="1430575" cy="646331"/>
          </a:xfrm>
          <a:prstGeom prst="rect">
            <a:avLst/>
          </a:prstGeom>
          <a:noFill/>
        </p:spPr>
        <p:txBody>
          <a:bodyPr wrap="none" rtlCol="0">
            <a:spAutoFit/>
          </a:bodyPr>
          <a:lstStyle/>
          <a:p>
            <a:r>
              <a:rPr lang="en-US" sz="3600" dirty="0" smtClean="0"/>
              <a:t>agents</a:t>
            </a:r>
            <a:endParaRPr lang="en-US" sz="3600" dirty="0"/>
          </a:p>
        </p:txBody>
      </p:sp>
      <p:sp>
        <p:nvSpPr>
          <p:cNvPr id="20" name="TextBox 19"/>
          <p:cNvSpPr txBox="1"/>
          <p:nvPr/>
        </p:nvSpPr>
        <p:spPr>
          <a:xfrm>
            <a:off x="5105400" y="3087469"/>
            <a:ext cx="1541257" cy="646331"/>
          </a:xfrm>
          <a:prstGeom prst="rect">
            <a:avLst/>
          </a:prstGeom>
          <a:noFill/>
        </p:spPr>
        <p:txBody>
          <a:bodyPr wrap="none" rtlCol="0">
            <a:spAutoFit/>
          </a:bodyPr>
          <a:lstStyle/>
          <a:p>
            <a:r>
              <a:rPr lang="en-US" sz="3600" dirty="0" smtClean="0"/>
              <a:t>objects</a:t>
            </a:r>
            <a:endParaRPr lang="en-US" sz="3600" dirty="0"/>
          </a:p>
        </p:txBody>
      </p:sp>
    </p:spTree>
    <p:extLst>
      <p:ext uri="{BB962C8B-B14F-4D97-AF65-F5344CB8AC3E}">
        <p14:creationId xmlns:p14="http://schemas.microsoft.com/office/powerpoint/2010/main" val="59742554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Straight Connector 20"/>
          <p:cNvCxnSpPr>
            <a:stCxn id="8" idx="6"/>
            <a:endCxn id="13" idx="2"/>
          </p:cNvCxnSpPr>
          <p:nvPr/>
        </p:nvCxnSpPr>
        <p:spPr>
          <a:xfrm flipV="1">
            <a:off x="3446017" y="2264462"/>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4079957"/>
            <a:ext cx="2364036" cy="91273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170408"/>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8" idx="6"/>
            <a:endCxn id="45" idx="2"/>
          </p:cNvCxnSpPr>
          <p:nvPr/>
        </p:nvCxnSpPr>
        <p:spPr>
          <a:xfrm>
            <a:off x="3446017" y="4081550"/>
            <a:ext cx="2364036" cy="90955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Primal-Dual Approach</a:t>
            </a:r>
            <a:endParaRPr lang="en-US" dirty="0">
              <a:solidFill>
                <a:schemeClr val="bg2"/>
              </a:solidFill>
            </a:endParaRPr>
          </a:p>
        </p:txBody>
      </p:sp>
      <p:sp>
        <p:nvSpPr>
          <p:cNvPr id="75" name="TextBox 74"/>
          <p:cNvSpPr txBox="1"/>
          <p:nvPr/>
        </p:nvSpPr>
        <p:spPr>
          <a:xfrm>
            <a:off x="3174462" y="1392387"/>
            <a:ext cx="314510" cy="461665"/>
          </a:xfrm>
          <a:prstGeom prst="rect">
            <a:avLst/>
          </a:prstGeom>
          <a:noFill/>
        </p:spPr>
        <p:txBody>
          <a:bodyPr wrap="none" rtlCol="0">
            <a:spAutoFit/>
          </a:bodyPr>
          <a:lstStyle/>
          <a:p>
            <a:r>
              <a:rPr lang="en-US" sz="2400" dirty="0" smtClean="0"/>
              <a:t>L</a:t>
            </a:r>
            <a:endParaRPr lang="en-US" sz="2400" dirty="0"/>
          </a:p>
        </p:txBody>
      </p:sp>
      <p:sp>
        <p:nvSpPr>
          <p:cNvPr id="76" name="TextBox 75"/>
          <p:cNvSpPr txBox="1"/>
          <p:nvPr/>
        </p:nvSpPr>
        <p:spPr>
          <a:xfrm>
            <a:off x="5744622" y="1392387"/>
            <a:ext cx="351378" cy="461665"/>
          </a:xfrm>
          <a:prstGeom prst="rect">
            <a:avLst/>
          </a:prstGeom>
          <a:noFill/>
        </p:spPr>
        <p:txBody>
          <a:bodyPr wrap="none" rtlCol="0">
            <a:spAutoFit/>
          </a:bodyPr>
          <a:lstStyle/>
          <a:p>
            <a:r>
              <a:rPr lang="en-US" sz="2400" dirty="0" smtClean="0"/>
              <a:t>R</a:t>
            </a:r>
            <a:endParaRPr lang="en-US" sz="2400" dirty="0"/>
          </a:p>
        </p:txBody>
      </p:sp>
      <p:sp>
        <p:nvSpPr>
          <p:cNvPr id="52" name="TextBox 51"/>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55" name="TextBox 54"/>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sp>
        <p:nvSpPr>
          <p:cNvPr id="60" name="TextBox 59"/>
          <p:cNvSpPr txBox="1"/>
          <p:nvPr/>
        </p:nvSpPr>
        <p:spPr>
          <a:xfrm>
            <a:off x="4970679" y="4101112"/>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61" name="TextBox 60"/>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32" name="TextBox 31"/>
          <p:cNvSpPr txBox="1"/>
          <p:nvPr/>
        </p:nvSpPr>
        <p:spPr>
          <a:xfrm>
            <a:off x="457200" y="5533723"/>
            <a:ext cx="8229600" cy="461665"/>
          </a:xfrm>
          <a:prstGeom prst="rect">
            <a:avLst/>
          </a:prstGeom>
          <a:noFill/>
        </p:spPr>
        <p:txBody>
          <a:bodyPr wrap="square" rtlCol="0">
            <a:spAutoFit/>
          </a:bodyPr>
          <a:lstStyle/>
          <a:p>
            <a:pPr algn="ctr"/>
            <a:r>
              <a:rPr lang="en-US" sz="2400" dirty="0">
                <a:solidFill>
                  <a:schemeClr val="accent2"/>
                </a:solidFill>
              </a:rPr>
              <a:t>w(e) ≤ y(u) + y(v)</a:t>
            </a:r>
            <a:r>
              <a:rPr lang="en-US" sz="2400" dirty="0" smtClean="0"/>
              <a:t> implies </a:t>
            </a:r>
            <a:r>
              <a:rPr lang="en-US" sz="2400" dirty="0" smtClean="0">
                <a:solidFill>
                  <a:schemeClr val="accent2"/>
                </a:solidFill>
              </a:rPr>
              <a:t>∑</a:t>
            </a:r>
            <a:r>
              <a:rPr lang="en-US" sz="2400" baseline="-25000" dirty="0" smtClean="0">
                <a:solidFill>
                  <a:schemeClr val="accent2"/>
                </a:solidFill>
              </a:rPr>
              <a:t>e in M</a:t>
            </a:r>
            <a:r>
              <a:rPr lang="en-US" sz="2400" dirty="0" smtClean="0">
                <a:solidFill>
                  <a:schemeClr val="accent2"/>
                </a:solidFill>
              </a:rPr>
              <a:t> w(e) ≤ </a:t>
            </a:r>
            <a:r>
              <a:rPr lang="en-US" sz="2400" dirty="0">
                <a:solidFill>
                  <a:schemeClr val="accent2"/>
                </a:solidFill>
              </a:rPr>
              <a:t>∑</a:t>
            </a:r>
            <a:r>
              <a:rPr lang="en-US" sz="2400" baseline="-25000" dirty="0">
                <a:solidFill>
                  <a:schemeClr val="accent2"/>
                </a:solidFill>
              </a:rPr>
              <a:t>e in </a:t>
            </a:r>
            <a:r>
              <a:rPr lang="en-US" sz="2400" baseline="-25000" dirty="0" smtClean="0">
                <a:solidFill>
                  <a:schemeClr val="accent2"/>
                </a:solidFill>
              </a:rPr>
              <a:t>LUR</a:t>
            </a:r>
            <a:r>
              <a:rPr lang="en-US" sz="2400" dirty="0" smtClean="0">
                <a:solidFill>
                  <a:schemeClr val="accent2"/>
                </a:solidFill>
              </a:rPr>
              <a:t> </a:t>
            </a:r>
            <a:r>
              <a:rPr lang="en-US" sz="2400" baseline="-25000" dirty="0" smtClean="0">
                <a:solidFill>
                  <a:schemeClr val="accent2"/>
                </a:solidFill>
              </a:rPr>
              <a:t> </a:t>
            </a:r>
            <a:r>
              <a:rPr lang="en-US" sz="2400" dirty="0" smtClean="0">
                <a:solidFill>
                  <a:schemeClr val="accent2"/>
                </a:solidFill>
              </a:rPr>
              <a:t>y(v)</a:t>
            </a:r>
            <a:endParaRPr lang="en-US" sz="2400" dirty="0">
              <a:solidFill>
                <a:schemeClr val="accent2"/>
              </a:solidFill>
            </a:endParaRPr>
          </a:p>
        </p:txBody>
      </p:sp>
      <p:sp>
        <p:nvSpPr>
          <p:cNvPr id="33" name="TextBox 32"/>
          <p:cNvSpPr txBox="1"/>
          <p:nvPr/>
        </p:nvSpPr>
        <p:spPr>
          <a:xfrm>
            <a:off x="2730626" y="2026569"/>
            <a:ext cx="340158" cy="461665"/>
          </a:xfrm>
          <a:prstGeom prst="rect">
            <a:avLst/>
          </a:prstGeom>
          <a:noFill/>
        </p:spPr>
        <p:txBody>
          <a:bodyPr wrap="none" rtlCol="0">
            <a:spAutoFit/>
          </a:bodyPr>
          <a:lstStyle/>
          <a:p>
            <a:r>
              <a:rPr lang="en-US" sz="2400" dirty="0" smtClean="0"/>
              <a:t>3</a:t>
            </a:r>
            <a:endParaRPr lang="en-US" sz="2400" dirty="0"/>
          </a:p>
        </p:txBody>
      </p:sp>
      <p:sp>
        <p:nvSpPr>
          <p:cNvPr id="63" name="TextBox 62"/>
          <p:cNvSpPr txBox="1"/>
          <p:nvPr/>
        </p:nvSpPr>
        <p:spPr>
          <a:xfrm>
            <a:off x="2730626" y="2907405"/>
            <a:ext cx="340158" cy="461665"/>
          </a:xfrm>
          <a:prstGeom prst="rect">
            <a:avLst/>
          </a:prstGeom>
          <a:noFill/>
        </p:spPr>
        <p:txBody>
          <a:bodyPr wrap="none" rtlCol="0">
            <a:spAutoFit/>
          </a:bodyPr>
          <a:lstStyle/>
          <a:p>
            <a:r>
              <a:rPr lang="en-US" sz="2400" dirty="0" smtClean="0"/>
              <a:t>3</a:t>
            </a:r>
            <a:endParaRPr lang="en-US" sz="2400" dirty="0"/>
          </a:p>
        </p:txBody>
      </p:sp>
      <p:sp>
        <p:nvSpPr>
          <p:cNvPr id="64" name="TextBox 63"/>
          <p:cNvSpPr txBox="1"/>
          <p:nvPr/>
        </p:nvSpPr>
        <p:spPr>
          <a:xfrm>
            <a:off x="2732074" y="3827700"/>
            <a:ext cx="340158" cy="461665"/>
          </a:xfrm>
          <a:prstGeom prst="rect">
            <a:avLst/>
          </a:prstGeom>
          <a:noFill/>
        </p:spPr>
        <p:txBody>
          <a:bodyPr wrap="none" rtlCol="0">
            <a:spAutoFit/>
          </a:bodyPr>
          <a:lstStyle/>
          <a:p>
            <a:r>
              <a:rPr lang="en-US" sz="2400" dirty="0" smtClean="0"/>
              <a:t>3</a:t>
            </a:r>
            <a:endParaRPr lang="en-US" sz="2400" dirty="0"/>
          </a:p>
        </p:txBody>
      </p:sp>
      <p:sp>
        <p:nvSpPr>
          <p:cNvPr id="66" name="TextBox 65"/>
          <p:cNvSpPr txBox="1"/>
          <p:nvPr/>
        </p:nvSpPr>
        <p:spPr>
          <a:xfrm>
            <a:off x="2730626" y="4738842"/>
            <a:ext cx="340158" cy="461665"/>
          </a:xfrm>
          <a:prstGeom prst="rect">
            <a:avLst/>
          </a:prstGeom>
          <a:noFill/>
        </p:spPr>
        <p:txBody>
          <a:bodyPr wrap="none" rtlCol="0">
            <a:spAutoFit/>
          </a:bodyPr>
          <a:lstStyle/>
          <a:p>
            <a:r>
              <a:rPr lang="en-US" sz="2400" dirty="0" smtClean="0"/>
              <a:t>3</a:t>
            </a:r>
            <a:endParaRPr lang="en-US" sz="2400" dirty="0"/>
          </a:p>
        </p:txBody>
      </p:sp>
      <p:sp>
        <p:nvSpPr>
          <p:cNvPr id="67" name="TextBox 66"/>
          <p:cNvSpPr txBox="1"/>
          <p:nvPr/>
        </p:nvSpPr>
        <p:spPr>
          <a:xfrm>
            <a:off x="6183838" y="1976735"/>
            <a:ext cx="340158" cy="461665"/>
          </a:xfrm>
          <a:prstGeom prst="rect">
            <a:avLst/>
          </a:prstGeom>
          <a:noFill/>
        </p:spPr>
        <p:txBody>
          <a:bodyPr wrap="none" rtlCol="0">
            <a:spAutoFit/>
          </a:bodyPr>
          <a:lstStyle/>
          <a:p>
            <a:r>
              <a:rPr lang="en-US" sz="2400" dirty="0"/>
              <a:t>0</a:t>
            </a:r>
          </a:p>
        </p:txBody>
      </p:sp>
      <p:sp>
        <p:nvSpPr>
          <p:cNvPr id="70" name="TextBox 69"/>
          <p:cNvSpPr txBox="1"/>
          <p:nvPr/>
        </p:nvSpPr>
        <p:spPr>
          <a:xfrm>
            <a:off x="6183838" y="2866723"/>
            <a:ext cx="340158" cy="461665"/>
          </a:xfrm>
          <a:prstGeom prst="rect">
            <a:avLst/>
          </a:prstGeom>
          <a:noFill/>
        </p:spPr>
        <p:txBody>
          <a:bodyPr wrap="none" rtlCol="0">
            <a:spAutoFit/>
          </a:bodyPr>
          <a:lstStyle/>
          <a:p>
            <a:r>
              <a:rPr lang="en-US" sz="2400" dirty="0"/>
              <a:t>0</a:t>
            </a:r>
          </a:p>
        </p:txBody>
      </p:sp>
      <p:sp>
        <p:nvSpPr>
          <p:cNvPr id="72" name="TextBox 71"/>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73" name="TextBox 72"/>
          <p:cNvSpPr txBox="1"/>
          <p:nvPr/>
        </p:nvSpPr>
        <p:spPr>
          <a:xfrm>
            <a:off x="6183838" y="4738841"/>
            <a:ext cx="340158" cy="461665"/>
          </a:xfrm>
          <a:prstGeom prst="rect">
            <a:avLst/>
          </a:prstGeom>
          <a:noFill/>
        </p:spPr>
        <p:txBody>
          <a:bodyPr wrap="none" rtlCol="0">
            <a:spAutoFit/>
          </a:bodyPr>
          <a:lstStyle/>
          <a:p>
            <a:r>
              <a:rPr lang="en-US" sz="2400" dirty="0"/>
              <a:t>0</a:t>
            </a:r>
          </a:p>
        </p:txBody>
      </p:sp>
      <p:sp>
        <p:nvSpPr>
          <p:cNvPr id="34" name="TextBox 33"/>
          <p:cNvSpPr txBox="1"/>
          <p:nvPr/>
        </p:nvSpPr>
        <p:spPr>
          <a:xfrm>
            <a:off x="523517" y="3293564"/>
            <a:ext cx="1914883" cy="461665"/>
          </a:xfrm>
          <a:prstGeom prst="rect">
            <a:avLst/>
          </a:prstGeom>
          <a:noFill/>
        </p:spPr>
        <p:txBody>
          <a:bodyPr wrap="none" rtlCol="0">
            <a:spAutoFit/>
          </a:bodyPr>
          <a:lstStyle/>
          <a:p>
            <a:r>
              <a:rPr lang="en-US" sz="2400" dirty="0" smtClean="0"/>
              <a:t>“</a:t>
            </a:r>
            <a:r>
              <a:rPr lang="en-US" sz="2400" dirty="0" smtClean="0">
                <a:solidFill>
                  <a:schemeClr val="bg2"/>
                </a:solidFill>
              </a:rPr>
              <a:t>budgets</a:t>
            </a:r>
            <a:r>
              <a:rPr lang="en-US" sz="2400" dirty="0" smtClean="0"/>
              <a:t>” y(.)</a:t>
            </a:r>
            <a:endParaRPr lang="en-US" sz="2400" dirty="0"/>
          </a:p>
        </p:txBody>
      </p:sp>
      <p:sp>
        <p:nvSpPr>
          <p:cNvPr id="74" name="TextBox 73"/>
          <p:cNvSpPr txBox="1"/>
          <p:nvPr/>
        </p:nvSpPr>
        <p:spPr>
          <a:xfrm>
            <a:off x="6781800" y="3296869"/>
            <a:ext cx="1656223" cy="461665"/>
          </a:xfrm>
          <a:prstGeom prst="rect">
            <a:avLst/>
          </a:prstGeom>
          <a:noFill/>
        </p:spPr>
        <p:txBody>
          <a:bodyPr wrap="none" rtlCol="0">
            <a:spAutoFit/>
          </a:bodyPr>
          <a:lstStyle/>
          <a:p>
            <a:r>
              <a:rPr lang="en-US" sz="2400" dirty="0" smtClean="0"/>
              <a:t>“</a:t>
            </a:r>
            <a:r>
              <a:rPr lang="en-US" sz="2400" dirty="0" smtClean="0">
                <a:solidFill>
                  <a:schemeClr val="bg2"/>
                </a:solidFill>
              </a:rPr>
              <a:t>prices</a:t>
            </a:r>
            <a:r>
              <a:rPr lang="en-US" sz="2400" dirty="0" smtClean="0"/>
              <a:t>” y(.)</a:t>
            </a:r>
            <a:endParaRPr lang="en-US" sz="2400" dirty="0"/>
          </a:p>
        </p:txBody>
      </p:sp>
      <p:sp>
        <p:nvSpPr>
          <p:cNvPr id="42" name="TextBox 41"/>
          <p:cNvSpPr txBox="1"/>
          <p:nvPr/>
        </p:nvSpPr>
        <p:spPr>
          <a:xfrm>
            <a:off x="3646779" y="1519535"/>
            <a:ext cx="1850442" cy="461665"/>
          </a:xfrm>
          <a:prstGeom prst="rect">
            <a:avLst/>
          </a:prstGeom>
          <a:noFill/>
        </p:spPr>
        <p:txBody>
          <a:bodyPr wrap="none" rtlCol="0">
            <a:spAutoFit/>
          </a:bodyPr>
          <a:lstStyle/>
          <a:p>
            <a:pPr algn="ctr"/>
            <a:r>
              <a:rPr lang="en-US" sz="2400" dirty="0" smtClean="0"/>
              <a:t>“</a:t>
            </a:r>
            <a:r>
              <a:rPr lang="en-US" sz="2400" dirty="0" smtClean="0">
                <a:solidFill>
                  <a:schemeClr val="bg2"/>
                </a:solidFill>
              </a:rPr>
              <a:t>weight</a:t>
            </a:r>
            <a:r>
              <a:rPr lang="en-US" sz="2400" dirty="0" smtClean="0"/>
              <a:t>” </a:t>
            </a:r>
            <a:r>
              <a:rPr lang="en-US" sz="2400" dirty="0"/>
              <a:t>w</a:t>
            </a:r>
            <a:r>
              <a:rPr lang="en-US" sz="2400" dirty="0" smtClean="0"/>
              <a:t>(.)</a:t>
            </a:r>
          </a:p>
        </p:txBody>
      </p:sp>
      <p:cxnSp>
        <p:nvCxnSpPr>
          <p:cNvPr id="43" name="Straight Connector 42"/>
          <p:cNvCxnSpPr>
            <a:stCxn id="9" idx="6"/>
            <a:endCxn id="45" idx="2"/>
          </p:cNvCxnSpPr>
          <p:nvPr/>
        </p:nvCxnSpPr>
        <p:spPr>
          <a:xfrm flipV="1">
            <a:off x="3446017" y="4991100"/>
            <a:ext cx="2364036" cy="1593"/>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flipV="1">
            <a:off x="3446017" y="4079957"/>
            <a:ext cx="2364036" cy="1593"/>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4401921" y="3854321"/>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58" name="TextBox 57"/>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cxnSp>
        <p:nvCxnSpPr>
          <p:cNvPr id="59" name="Straight Connector 58"/>
          <p:cNvCxnSpPr>
            <a:stCxn id="6" idx="6"/>
            <a:endCxn id="44" idx="2"/>
          </p:cNvCxnSpPr>
          <p:nvPr/>
        </p:nvCxnSpPr>
        <p:spPr>
          <a:xfrm>
            <a:off x="3446017" y="3170408"/>
            <a:ext cx="236403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973650" y="2921008"/>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20" name="Straight Connector 19"/>
          <p:cNvCxnSpPr>
            <a:stCxn id="6" idx="6"/>
            <a:endCxn id="13" idx="2"/>
          </p:cNvCxnSpPr>
          <p:nvPr/>
        </p:nvCxnSpPr>
        <p:spPr>
          <a:xfrm flipV="1">
            <a:off x="3446017" y="2264462"/>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1" name="TextBox 50"/>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sp>
        <p:nvSpPr>
          <p:cNvPr id="6" name="Oval 5"/>
          <p:cNvSpPr/>
          <p:nvPr/>
        </p:nvSpPr>
        <p:spPr>
          <a:xfrm>
            <a:off x="3217417" y="305610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96725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878393"/>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4" name="Oval 13"/>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810053" y="305610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9" name="Straight Connector 18"/>
          <p:cNvCxnSpPr>
            <a:stCxn id="5" idx="6"/>
            <a:endCxn id="13" idx="2"/>
          </p:cNvCxnSpPr>
          <p:nvPr/>
        </p:nvCxnSpPr>
        <p:spPr>
          <a:xfrm>
            <a:off x="3446017" y="2264462"/>
            <a:ext cx="236403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01921" y="2026840"/>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5" name="Oval 4"/>
          <p:cNvSpPr/>
          <p:nvPr/>
        </p:nvSpPr>
        <p:spPr>
          <a:xfrm>
            <a:off x="3217417" y="2160553"/>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15016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044172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 name="Straight Connector 58"/>
          <p:cNvCxnSpPr>
            <a:stCxn id="6" idx="6"/>
            <a:endCxn id="44" idx="2"/>
          </p:cNvCxnSpPr>
          <p:nvPr/>
        </p:nvCxnSpPr>
        <p:spPr>
          <a:xfrm>
            <a:off x="3446017" y="3168815"/>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3973650" y="2921008"/>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Primal-Dual Approach</a:t>
            </a:r>
            <a:endParaRPr lang="en-US" dirty="0">
              <a:solidFill>
                <a:schemeClr val="bg2"/>
              </a:solidFill>
            </a:endParaRPr>
          </a:p>
        </p:txBody>
      </p:sp>
      <p:sp>
        <p:nvSpPr>
          <p:cNvPr id="5" name="Oval 4"/>
          <p:cNvSpPr/>
          <p:nvPr/>
        </p:nvSpPr>
        <p:spPr>
          <a:xfrm>
            <a:off x="3217417" y="2158960"/>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9" name="Oval 8"/>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262869"/>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p:cNvCxnSpPr>
            <a:stCxn id="8" idx="6"/>
            <a:endCxn id="14" idx="2"/>
          </p:cNvCxnSpPr>
          <p:nvPr/>
        </p:nvCxnSpPr>
        <p:spPr>
          <a:xfrm>
            <a:off x="3446017" y="4079957"/>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174462" y="1392387"/>
            <a:ext cx="314510" cy="461665"/>
          </a:xfrm>
          <a:prstGeom prst="rect">
            <a:avLst/>
          </a:prstGeom>
          <a:noFill/>
        </p:spPr>
        <p:txBody>
          <a:bodyPr wrap="none" rtlCol="0">
            <a:spAutoFit/>
          </a:bodyPr>
          <a:lstStyle/>
          <a:p>
            <a:r>
              <a:rPr lang="en-US" sz="2400" dirty="0" smtClean="0"/>
              <a:t>L</a:t>
            </a:r>
            <a:endParaRPr lang="en-US" sz="2400" dirty="0"/>
          </a:p>
        </p:txBody>
      </p:sp>
      <p:sp>
        <p:nvSpPr>
          <p:cNvPr id="76" name="TextBox 75"/>
          <p:cNvSpPr txBox="1"/>
          <p:nvPr/>
        </p:nvSpPr>
        <p:spPr>
          <a:xfrm>
            <a:off x="5744622" y="1392387"/>
            <a:ext cx="351378" cy="461665"/>
          </a:xfrm>
          <a:prstGeom prst="rect">
            <a:avLst/>
          </a:prstGeom>
          <a:noFill/>
        </p:spPr>
        <p:txBody>
          <a:bodyPr wrap="none" rtlCol="0">
            <a:spAutoFit/>
          </a:bodyPr>
          <a:lstStyle/>
          <a:p>
            <a:r>
              <a:rPr lang="en-US" sz="2400" dirty="0" smtClean="0"/>
              <a:t>R</a:t>
            </a:r>
            <a:endParaRPr lang="en-US" sz="2400" dirty="0"/>
          </a:p>
        </p:txBody>
      </p:sp>
      <p:cxnSp>
        <p:nvCxnSpPr>
          <p:cNvPr id="19" name="Straight Connector 18"/>
          <p:cNvCxnSpPr>
            <a:stCxn id="5" idx="6"/>
            <a:endCxn id="13" idx="2"/>
          </p:cNvCxnSpPr>
          <p:nvPr/>
        </p:nvCxnSpPr>
        <p:spPr>
          <a:xfrm>
            <a:off x="3446017" y="2262869"/>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a:stCxn id="9" idx="6"/>
            <a:endCxn id="14" idx="2"/>
          </p:cNvCxnSpPr>
          <p:nvPr/>
        </p:nvCxnSpPr>
        <p:spPr>
          <a:xfrm flipV="1">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3" name="Straight Connector 52"/>
          <p:cNvCxnSpPr>
            <a:stCxn id="8" idx="6"/>
            <a:endCxn id="45"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168815"/>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3" name="Straight Connector 42"/>
          <p:cNvCxnSpPr>
            <a:stCxn id="9" idx="6"/>
            <a:endCxn id="45"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01921" y="2026840"/>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51" name="TextBox 50"/>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sp>
        <p:nvSpPr>
          <p:cNvPr id="52" name="TextBox 51"/>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55" name="TextBox 54"/>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sp>
        <p:nvSpPr>
          <p:cNvPr id="57" name="TextBox 56"/>
          <p:cNvSpPr txBox="1"/>
          <p:nvPr/>
        </p:nvSpPr>
        <p:spPr>
          <a:xfrm>
            <a:off x="4401921" y="3854321"/>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58" name="TextBox 57"/>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60" name="TextBox 59"/>
          <p:cNvSpPr txBox="1"/>
          <p:nvPr/>
        </p:nvSpPr>
        <p:spPr>
          <a:xfrm>
            <a:off x="4970679" y="4101112"/>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61" name="TextBox 60"/>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32" name="TextBox 31"/>
          <p:cNvSpPr txBox="1"/>
          <p:nvPr/>
        </p:nvSpPr>
        <p:spPr>
          <a:xfrm>
            <a:off x="457200" y="5533723"/>
            <a:ext cx="8229600" cy="461665"/>
          </a:xfrm>
          <a:prstGeom prst="rect">
            <a:avLst/>
          </a:prstGeom>
          <a:noFill/>
        </p:spPr>
        <p:txBody>
          <a:bodyPr wrap="square" rtlCol="0">
            <a:spAutoFit/>
          </a:bodyPr>
          <a:lstStyle/>
          <a:p>
            <a:r>
              <a:rPr lang="en-US" sz="2400" dirty="0" smtClean="0">
                <a:solidFill>
                  <a:schemeClr val="bg2"/>
                </a:solidFill>
              </a:rPr>
              <a:t>Feasible Dual</a:t>
            </a:r>
            <a:r>
              <a:rPr lang="en-US" sz="2400" dirty="0" smtClean="0"/>
              <a:t>: for every M, y(.), </a:t>
            </a:r>
            <a:r>
              <a:rPr lang="en-US" sz="2400" dirty="0" smtClean="0">
                <a:solidFill>
                  <a:schemeClr val="accent2"/>
                </a:solidFill>
              </a:rPr>
              <a:t>∑</a:t>
            </a:r>
            <a:r>
              <a:rPr lang="en-US" sz="2400" baseline="-25000" dirty="0" smtClean="0">
                <a:solidFill>
                  <a:schemeClr val="accent2"/>
                </a:solidFill>
              </a:rPr>
              <a:t>e in M</a:t>
            </a:r>
            <a:r>
              <a:rPr lang="en-US" sz="2400" dirty="0" smtClean="0">
                <a:solidFill>
                  <a:schemeClr val="accent2"/>
                </a:solidFill>
              </a:rPr>
              <a:t> w(e) ≤ </a:t>
            </a:r>
            <a:r>
              <a:rPr lang="en-US" sz="2400" dirty="0">
                <a:solidFill>
                  <a:schemeClr val="accent2"/>
                </a:solidFill>
              </a:rPr>
              <a:t>∑</a:t>
            </a:r>
            <a:r>
              <a:rPr lang="en-US" sz="2400" baseline="-25000" dirty="0">
                <a:solidFill>
                  <a:schemeClr val="accent2"/>
                </a:solidFill>
              </a:rPr>
              <a:t>e in </a:t>
            </a:r>
            <a:r>
              <a:rPr lang="en-US" sz="2400" baseline="-25000" dirty="0" smtClean="0">
                <a:solidFill>
                  <a:schemeClr val="accent2"/>
                </a:solidFill>
              </a:rPr>
              <a:t>LUR</a:t>
            </a:r>
            <a:r>
              <a:rPr lang="en-US" sz="2400" dirty="0" smtClean="0">
                <a:solidFill>
                  <a:schemeClr val="accent2"/>
                </a:solidFill>
              </a:rPr>
              <a:t> </a:t>
            </a:r>
            <a:r>
              <a:rPr lang="en-US" sz="2400" baseline="-25000" dirty="0" smtClean="0">
                <a:solidFill>
                  <a:schemeClr val="accent2"/>
                </a:solidFill>
              </a:rPr>
              <a:t> </a:t>
            </a:r>
            <a:r>
              <a:rPr lang="en-US" sz="2400" dirty="0" smtClean="0">
                <a:solidFill>
                  <a:schemeClr val="accent2"/>
                </a:solidFill>
              </a:rPr>
              <a:t>y(v)</a:t>
            </a:r>
            <a:endParaRPr lang="en-US" sz="2400" dirty="0">
              <a:solidFill>
                <a:schemeClr val="accent2"/>
              </a:solidFill>
            </a:endParaRPr>
          </a:p>
        </p:txBody>
      </p:sp>
      <p:sp>
        <p:nvSpPr>
          <p:cNvPr id="33" name="TextBox 32"/>
          <p:cNvSpPr txBox="1"/>
          <p:nvPr/>
        </p:nvSpPr>
        <p:spPr>
          <a:xfrm>
            <a:off x="2730626" y="2026569"/>
            <a:ext cx="340158" cy="461665"/>
          </a:xfrm>
          <a:prstGeom prst="rect">
            <a:avLst/>
          </a:prstGeom>
          <a:noFill/>
        </p:spPr>
        <p:txBody>
          <a:bodyPr wrap="none" rtlCol="0">
            <a:spAutoFit/>
          </a:bodyPr>
          <a:lstStyle/>
          <a:p>
            <a:r>
              <a:rPr lang="en-US" sz="2400" dirty="0" smtClean="0"/>
              <a:t>3</a:t>
            </a:r>
            <a:endParaRPr lang="en-US" sz="2400" dirty="0"/>
          </a:p>
        </p:txBody>
      </p:sp>
      <p:sp>
        <p:nvSpPr>
          <p:cNvPr id="63" name="TextBox 62"/>
          <p:cNvSpPr txBox="1"/>
          <p:nvPr/>
        </p:nvSpPr>
        <p:spPr>
          <a:xfrm>
            <a:off x="2730626" y="2907405"/>
            <a:ext cx="340158" cy="461665"/>
          </a:xfrm>
          <a:prstGeom prst="rect">
            <a:avLst/>
          </a:prstGeom>
          <a:noFill/>
        </p:spPr>
        <p:txBody>
          <a:bodyPr wrap="none" rtlCol="0">
            <a:spAutoFit/>
          </a:bodyPr>
          <a:lstStyle/>
          <a:p>
            <a:r>
              <a:rPr lang="en-US" sz="2400" dirty="0" smtClean="0"/>
              <a:t>3</a:t>
            </a:r>
            <a:endParaRPr lang="en-US" sz="2400" dirty="0"/>
          </a:p>
        </p:txBody>
      </p:sp>
      <p:sp>
        <p:nvSpPr>
          <p:cNvPr id="64" name="TextBox 63"/>
          <p:cNvSpPr txBox="1"/>
          <p:nvPr/>
        </p:nvSpPr>
        <p:spPr>
          <a:xfrm>
            <a:off x="2732074" y="3827700"/>
            <a:ext cx="340158" cy="461665"/>
          </a:xfrm>
          <a:prstGeom prst="rect">
            <a:avLst/>
          </a:prstGeom>
          <a:noFill/>
        </p:spPr>
        <p:txBody>
          <a:bodyPr wrap="none" rtlCol="0">
            <a:spAutoFit/>
          </a:bodyPr>
          <a:lstStyle/>
          <a:p>
            <a:r>
              <a:rPr lang="en-US" sz="2400" dirty="0" smtClean="0"/>
              <a:t>3</a:t>
            </a:r>
            <a:endParaRPr lang="en-US" sz="2400" dirty="0"/>
          </a:p>
        </p:txBody>
      </p:sp>
      <p:sp>
        <p:nvSpPr>
          <p:cNvPr id="66" name="TextBox 65"/>
          <p:cNvSpPr txBox="1"/>
          <p:nvPr/>
        </p:nvSpPr>
        <p:spPr>
          <a:xfrm>
            <a:off x="2730626" y="4738842"/>
            <a:ext cx="340158" cy="461665"/>
          </a:xfrm>
          <a:prstGeom prst="rect">
            <a:avLst/>
          </a:prstGeom>
          <a:noFill/>
        </p:spPr>
        <p:txBody>
          <a:bodyPr wrap="none" rtlCol="0">
            <a:spAutoFit/>
          </a:bodyPr>
          <a:lstStyle/>
          <a:p>
            <a:r>
              <a:rPr lang="en-US" sz="2400" dirty="0" smtClean="0"/>
              <a:t>3</a:t>
            </a:r>
            <a:endParaRPr lang="en-US" sz="2400" dirty="0"/>
          </a:p>
        </p:txBody>
      </p:sp>
      <p:sp>
        <p:nvSpPr>
          <p:cNvPr id="67" name="TextBox 66"/>
          <p:cNvSpPr txBox="1"/>
          <p:nvPr/>
        </p:nvSpPr>
        <p:spPr>
          <a:xfrm>
            <a:off x="6183838" y="1976735"/>
            <a:ext cx="340158" cy="461665"/>
          </a:xfrm>
          <a:prstGeom prst="rect">
            <a:avLst/>
          </a:prstGeom>
          <a:noFill/>
        </p:spPr>
        <p:txBody>
          <a:bodyPr wrap="none" rtlCol="0">
            <a:spAutoFit/>
          </a:bodyPr>
          <a:lstStyle/>
          <a:p>
            <a:r>
              <a:rPr lang="en-US" sz="2400" dirty="0"/>
              <a:t>0</a:t>
            </a:r>
          </a:p>
        </p:txBody>
      </p:sp>
      <p:sp>
        <p:nvSpPr>
          <p:cNvPr id="70" name="TextBox 69"/>
          <p:cNvSpPr txBox="1"/>
          <p:nvPr/>
        </p:nvSpPr>
        <p:spPr>
          <a:xfrm>
            <a:off x="6183838" y="2866723"/>
            <a:ext cx="340158" cy="461665"/>
          </a:xfrm>
          <a:prstGeom prst="rect">
            <a:avLst/>
          </a:prstGeom>
          <a:noFill/>
        </p:spPr>
        <p:txBody>
          <a:bodyPr wrap="none" rtlCol="0">
            <a:spAutoFit/>
          </a:bodyPr>
          <a:lstStyle/>
          <a:p>
            <a:r>
              <a:rPr lang="en-US" sz="2400" dirty="0"/>
              <a:t>0</a:t>
            </a:r>
          </a:p>
        </p:txBody>
      </p:sp>
      <p:sp>
        <p:nvSpPr>
          <p:cNvPr id="72" name="TextBox 71"/>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73" name="TextBox 72"/>
          <p:cNvSpPr txBox="1"/>
          <p:nvPr/>
        </p:nvSpPr>
        <p:spPr>
          <a:xfrm>
            <a:off x="6183838" y="4738841"/>
            <a:ext cx="340158" cy="461665"/>
          </a:xfrm>
          <a:prstGeom prst="rect">
            <a:avLst/>
          </a:prstGeom>
          <a:noFill/>
        </p:spPr>
        <p:txBody>
          <a:bodyPr wrap="none" rtlCol="0">
            <a:spAutoFit/>
          </a:bodyPr>
          <a:lstStyle/>
          <a:p>
            <a:r>
              <a:rPr lang="en-US" sz="2400" dirty="0"/>
              <a:t>0</a:t>
            </a:r>
          </a:p>
        </p:txBody>
      </p:sp>
      <p:sp>
        <p:nvSpPr>
          <p:cNvPr id="34" name="TextBox 33"/>
          <p:cNvSpPr txBox="1"/>
          <p:nvPr/>
        </p:nvSpPr>
        <p:spPr>
          <a:xfrm>
            <a:off x="523517" y="3293564"/>
            <a:ext cx="1914883" cy="461665"/>
          </a:xfrm>
          <a:prstGeom prst="rect">
            <a:avLst/>
          </a:prstGeom>
          <a:noFill/>
        </p:spPr>
        <p:txBody>
          <a:bodyPr wrap="none" rtlCol="0">
            <a:spAutoFit/>
          </a:bodyPr>
          <a:lstStyle/>
          <a:p>
            <a:r>
              <a:rPr lang="en-US" sz="2400" dirty="0" smtClean="0"/>
              <a:t>“</a:t>
            </a:r>
            <a:r>
              <a:rPr lang="en-US" sz="2400" dirty="0" smtClean="0">
                <a:solidFill>
                  <a:schemeClr val="bg2"/>
                </a:solidFill>
              </a:rPr>
              <a:t>budgets</a:t>
            </a:r>
            <a:r>
              <a:rPr lang="en-US" sz="2400" dirty="0" smtClean="0"/>
              <a:t>” y(.)</a:t>
            </a:r>
            <a:endParaRPr lang="en-US" sz="2400" dirty="0"/>
          </a:p>
        </p:txBody>
      </p:sp>
      <p:sp>
        <p:nvSpPr>
          <p:cNvPr id="74" name="TextBox 73"/>
          <p:cNvSpPr txBox="1"/>
          <p:nvPr/>
        </p:nvSpPr>
        <p:spPr>
          <a:xfrm>
            <a:off x="6781800" y="3296869"/>
            <a:ext cx="1656223" cy="461665"/>
          </a:xfrm>
          <a:prstGeom prst="rect">
            <a:avLst/>
          </a:prstGeom>
          <a:noFill/>
        </p:spPr>
        <p:txBody>
          <a:bodyPr wrap="none" rtlCol="0">
            <a:spAutoFit/>
          </a:bodyPr>
          <a:lstStyle/>
          <a:p>
            <a:r>
              <a:rPr lang="en-US" sz="2400" dirty="0" smtClean="0"/>
              <a:t>“</a:t>
            </a:r>
            <a:r>
              <a:rPr lang="en-US" sz="2400" dirty="0" smtClean="0">
                <a:solidFill>
                  <a:schemeClr val="bg2"/>
                </a:solidFill>
              </a:rPr>
              <a:t>prices</a:t>
            </a:r>
            <a:r>
              <a:rPr lang="en-US" sz="2400" dirty="0" smtClean="0"/>
              <a:t>” y(.)</a:t>
            </a:r>
            <a:endParaRPr lang="en-US" sz="2400" dirty="0"/>
          </a:p>
        </p:txBody>
      </p:sp>
      <p:sp>
        <p:nvSpPr>
          <p:cNvPr id="42" name="TextBox 41"/>
          <p:cNvSpPr txBox="1"/>
          <p:nvPr/>
        </p:nvSpPr>
        <p:spPr>
          <a:xfrm>
            <a:off x="3646779" y="1519535"/>
            <a:ext cx="1850442" cy="461665"/>
          </a:xfrm>
          <a:prstGeom prst="rect">
            <a:avLst/>
          </a:prstGeom>
          <a:noFill/>
        </p:spPr>
        <p:txBody>
          <a:bodyPr wrap="none" rtlCol="0">
            <a:spAutoFit/>
          </a:bodyPr>
          <a:lstStyle/>
          <a:p>
            <a:pPr algn="ctr"/>
            <a:r>
              <a:rPr lang="en-US" sz="2400" dirty="0" smtClean="0"/>
              <a:t>“</a:t>
            </a:r>
            <a:r>
              <a:rPr lang="en-US" sz="2400" dirty="0" smtClean="0">
                <a:solidFill>
                  <a:schemeClr val="bg2"/>
                </a:solidFill>
              </a:rPr>
              <a:t>weight</a:t>
            </a:r>
            <a:r>
              <a:rPr lang="en-US" sz="2400" dirty="0" smtClean="0"/>
              <a:t>” </a:t>
            </a:r>
            <a:r>
              <a:rPr lang="en-US" sz="2400" dirty="0"/>
              <a:t>w</a:t>
            </a:r>
            <a:r>
              <a:rPr lang="en-US" sz="2400" dirty="0" smtClean="0"/>
              <a:t>(.)</a:t>
            </a:r>
          </a:p>
        </p:txBody>
      </p:sp>
      <p:sp>
        <p:nvSpPr>
          <p:cNvPr id="46" name="TextBox 45"/>
          <p:cNvSpPr txBox="1"/>
          <p:nvPr/>
        </p:nvSpPr>
        <p:spPr>
          <a:xfrm>
            <a:off x="435685" y="5977571"/>
            <a:ext cx="8229600" cy="461665"/>
          </a:xfrm>
          <a:prstGeom prst="rect">
            <a:avLst/>
          </a:prstGeom>
          <a:noFill/>
        </p:spPr>
        <p:txBody>
          <a:bodyPr wrap="square" rtlCol="0">
            <a:spAutoFit/>
          </a:bodyPr>
          <a:lstStyle/>
          <a:p>
            <a:r>
              <a:rPr lang="en-US" sz="2400" dirty="0" smtClean="0">
                <a:solidFill>
                  <a:schemeClr val="bg2"/>
                </a:solidFill>
              </a:rPr>
              <a:t>Certificate of Optimality</a:t>
            </a:r>
            <a:r>
              <a:rPr lang="en-US" sz="2400" dirty="0" smtClean="0"/>
              <a:t>: find M, y(.) </a:t>
            </a:r>
            <a:r>
              <a:rPr lang="en-US" sz="2400" dirty="0" err="1" smtClean="0"/>
              <a:t>s.t.</a:t>
            </a:r>
            <a:r>
              <a:rPr lang="en-US" sz="2400" dirty="0" smtClean="0"/>
              <a:t> this </a:t>
            </a:r>
            <a:r>
              <a:rPr lang="en-US" sz="2400" dirty="0" smtClean="0">
                <a:solidFill>
                  <a:schemeClr val="accent2"/>
                </a:solidFill>
              </a:rPr>
              <a:t>holds with equality</a:t>
            </a:r>
            <a:endParaRPr lang="en-US" sz="2400" dirty="0">
              <a:solidFill>
                <a:schemeClr val="accent2"/>
              </a:solidFill>
            </a:endParaRPr>
          </a:p>
        </p:txBody>
      </p:sp>
    </p:spTree>
    <p:extLst>
      <p:ext uri="{BB962C8B-B14F-4D97-AF65-F5344CB8AC3E}">
        <p14:creationId xmlns:p14="http://schemas.microsoft.com/office/powerpoint/2010/main" val="1942760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Hungarian Algorithm</a:t>
            </a:r>
            <a:endParaRPr lang="en-US" dirty="0">
              <a:solidFill>
                <a:schemeClr val="bg2"/>
              </a:solidFill>
            </a:endParaRPr>
          </a:p>
        </p:txBody>
      </p:sp>
      <p:sp>
        <p:nvSpPr>
          <p:cNvPr id="47" name="TextBox 46"/>
          <p:cNvSpPr txBox="1"/>
          <p:nvPr/>
        </p:nvSpPr>
        <p:spPr>
          <a:xfrm>
            <a:off x="457200" y="1600200"/>
            <a:ext cx="8229600" cy="1200329"/>
          </a:xfrm>
          <a:prstGeom prst="rect">
            <a:avLst/>
          </a:prstGeom>
          <a:noFill/>
        </p:spPr>
        <p:txBody>
          <a:bodyPr wrap="square" rtlCol="0">
            <a:spAutoFit/>
          </a:bodyPr>
          <a:lstStyle/>
          <a:p>
            <a:r>
              <a:rPr lang="en-US" sz="2400" dirty="0" smtClean="0"/>
              <a:t>Algorithm maintains invariants</a:t>
            </a:r>
          </a:p>
          <a:p>
            <a:pPr marL="457200" indent="-457200">
              <a:buClr>
                <a:schemeClr val="tx1"/>
              </a:buClr>
              <a:buAutoNum type="arabicParenR"/>
            </a:pPr>
            <a:r>
              <a:rPr lang="en-US" sz="2400" dirty="0" smtClean="0">
                <a:solidFill>
                  <a:schemeClr val="accent2"/>
                </a:solidFill>
              </a:rPr>
              <a:t>Feasibility of dual</a:t>
            </a:r>
            <a:r>
              <a:rPr lang="en-US" sz="2400" dirty="0" smtClean="0"/>
              <a:t>: </a:t>
            </a:r>
            <a:r>
              <a:rPr lang="en-US" sz="2400" dirty="0"/>
              <a:t>w(e) ≤ y(u) + y(v) </a:t>
            </a:r>
            <a:endParaRPr lang="en-US" sz="2400" dirty="0" smtClean="0"/>
          </a:p>
          <a:p>
            <a:pPr marL="457200" indent="-457200">
              <a:buClr>
                <a:schemeClr val="tx1"/>
              </a:buClr>
              <a:buAutoNum type="arabicParenR"/>
            </a:pPr>
            <a:r>
              <a:rPr lang="en-US" sz="2400" dirty="0" smtClean="0">
                <a:solidFill>
                  <a:schemeClr val="accent2"/>
                </a:solidFill>
              </a:rPr>
              <a:t>Tightness</a:t>
            </a:r>
            <a:r>
              <a:rPr lang="en-US" sz="2400" dirty="0" smtClean="0"/>
              <a:t>: if e=(</a:t>
            </a:r>
            <a:r>
              <a:rPr lang="en-US" sz="2400" dirty="0" err="1" smtClean="0"/>
              <a:t>u,v</a:t>
            </a:r>
            <a:r>
              <a:rPr lang="en-US" sz="2400" dirty="0" smtClean="0"/>
              <a:t>) is in M, then w(e) = y(u) + y(v)</a:t>
            </a:r>
            <a:endParaRPr lang="en-US" sz="2400" dirty="0"/>
          </a:p>
        </p:txBody>
      </p:sp>
      <p:sp>
        <p:nvSpPr>
          <p:cNvPr id="48" name="TextBox 47"/>
          <p:cNvSpPr txBox="1"/>
          <p:nvPr/>
        </p:nvSpPr>
        <p:spPr>
          <a:xfrm>
            <a:off x="457200" y="2983091"/>
            <a:ext cx="8229600" cy="3046988"/>
          </a:xfrm>
          <a:prstGeom prst="rect">
            <a:avLst/>
          </a:prstGeom>
          <a:noFill/>
        </p:spPr>
        <p:txBody>
          <a:bodyPr wrap="square" rtlCol="0">
            <a:spAutoFit/>
          </a:bodyPr>
          <a:lstStyle/>
          <a:p>
            <a:r>
              <a:rPr lang="en-US" sz="2400" dirty="0" smtClean="0">
                <a:solidFill>
                  <a:schemeClr val="bg2"/>
                </a:solidFill>
              </a:rPr>
              <a:t>Algorithm</a:t>
            </a:r>
            <a:r>
              <a:rPr lang="en-US" sz="2400" dirty="0" smtClean="0"/>
              <a:t>:</a:t>
            </a:r>
          </a:p>
          <a:p>
            <a:r>
              <a:rPr lang="en-US" sz="2400" dirty="0" smtClean="0"/>
              <a:t>Initialize </a:t>
            </a:r>
            <a:r>
              <a:rPr lang="en-US" sz="2400" dirty="0" smtClean="0"/>
              <a:t>y(v) = max weight for v in L; y(v) for v in R = 0; M = {.}.</a:t>
            </a:r>
          </a:p>
          <a:p>
            <a:r>
              <a:rPr lang="en-US" sz="2400" dirty="0" smtClean="0">
                <a:solidFill>
                  <a:schemeClr val="bg2"/>
                </a:solidFill>
              </a:rPr>
              <a:t>Repeat</a:t>
            </a:r>
            <a:r>
              <a:rPr lang="en-US" sz="2400" dirty="0" smtClean="0"/>
              <a:t>: </a:t>
            </a:r>
          </a:p>
          <a:p>
            <a:pPr marL="457200" indent="-457200">
              <a:buClr>
                <a:schemeClr val="tx1"/>
              </a:buClr>
              <a:buAutoNum type="arabicParenR"/>
            </a:pPr>
            <a:r>
              <a:rPr lang="en-US" sz="2400" dirty="0" smtClean="0">
                <a:solidFill>
                  <a:schemeClr val="accent2"/>
                </a:solidFill>
              </a:rPr>
              <a:t>Augment matching</a:t>
            </a:r>
            <a:r>
              <a:rPr lang="en-US" sz="2400" dirty="0" smtClean="0"/>
              <a:t>: if there’s an augmenting path in </a:t>
            </a:r>
            <a:r>
              <a:rPr lang="en-US" sz="2400" dirty="0" err="1" smtClean="0"/>
              <a:t>subgraph</a:t>
            </a:r>
            <a:r>
              <a:rPr lang="en-US" sz="2400" dirty="0" smtClean="0"/>
              <a:t> of tight edges, use it to augment matching M.</a:t>
            </a:r>
          </a:p>
          <a:p>
            <a:pPr marL="457200" indent="-457200">
              <a:buClr>
                <a:schemeClr val="tx1"/>
              </a:buClr>
              <a:buAutoNum type="arabicParenR"/>
            </a:pPr>
            <a:r>
              <a:rPr lang="en-US" sz="2400" dirty="0" smtClean="0">
                <a:solidFill>
                  <a:schemeClr val="accent2"/>
                </a:solidFill>
              </a:rPr>
              <a:t>Dual adjustment</a:t>
            </a:r>
            <a:r>
              <a:rPr lang="en-US" sz="2400" dirty="0" smtClean="0"/>
              <a:t>: if M is not perfect, adjust dual variable y(.) to make more edges tight.</a:t>
            </a:r>
          </a:p>
          <a:p>
            <a:pPr>
              <a:buClr>
                <a:schemeClr val="tx1"/>
              </a:buClr>
            </a:pPr>
            <a:r>
              <a:rPr lang="en-US" sz="2400" dirty="0" smtClean="0">
                <a:solidFill>
                  <a:schemeClr val="bg2"/>
                </a:solidFill>
              </a:rPr>
              <a:t>Until</a:t>
            </a:r>
            <a:r>
              <a:rPr lang="en-US" sz="2400" dirty="0" smtClean="0"/>
              <a:t> M is maximum or duals reach zero.</a:t>
            </a:r>
            <a:endParaRPr lang="en-US" sz="2400" dirty="0"/>
          </a:p>
        </p:txBody>
      </p:sp>
    </p:spTree>
    <p:extLst>
      <p:ext uri="{BB962C8B-B14F-4D97-AF65-F5344CB8AC3E}">
        <p14:creationId xmlns:p14="http://schemas.microsoft.com/office/powerpoint/2010/main" val="149234474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Augmentation Step</a:t>
            </a:r>
            <a:endParaRPr lang="en-US" dirty="0">
              <a:solidFill>
                <a:schemeClr val="bg2"/>
              </a:solidFill>
            </a:endParaRPr>
          </a:p>
        </p:txBody>
      </p:sp>
      <p:sp>
        <p:nvSpPr>
          <p:cNvPr id="5" name="Oval 4"/>
          <p:cNvSpPr/>
          <p:nvPr/>
        </p:nvSpPr>
        <p:spPr>
          <a:xfrm>
            <a:off x="3217417" y="2494813"/>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 name="Oval 5"/>
          <p:cNvSpPr/>
          <p:nvPr/>
        </p:nvSpPr>
        <p:spPr>
          <a:xfrm>
            <a:off x="3217417" y="339036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430151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48442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5810053" y="430151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598722"/>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598722"/>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5810053" y="339036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71" name="Straight Connector 70"/>
          <p:cNvCxnSpPr>
            <a:stCxn id="8" idx="6"/>
            <a:endCxn id="14" idx="2"/>
          </p:cNvCxnSpPr>
          <p:nvPr/>
        </p:nvCxnSpPr>
        <p:spPr>
          <a:xfrm>
            <a:off x="3446017" y="441581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174462" y="1728240"/>
            <a:ext cx="314510" cy="461665"/>
          </a:xfrm>
          <a:prstGeom prst="rect">
            <a:avLst/>
          </a:prstGeom>
          <a:noFill/>
        </p:spPr>
        <p:txBody>
          <a:bodyPr wrap="none" rtlCol="0">
            <a:spAutoFit/>
          </a:bodyPr>
          <a:lstStyle/>
          <a:p>
            <a:r>
              <a:rPr lang="en-US" sz="2400" dirty="0" smtClean="0"/>
              <a:t>L</a:t>
            </a:r>
            <a:endParaRPr lang="en-US" sz="2400" dirty="0"/>
          </a:p>
        </p:txBody>
      </p:sp>
      <p:sp>
        <p:nvSpPr>
          <p:cNvPr id="76" name="TextBox 75"/>
          <p:cNvSpPr txBox="1"/>
          <p:nvPr/>
        </p:nvSpPr>
        <p:spPr>
          <a:xfrm>
            <a:off x="5744622" y="1728240"/>
            <a:ext cx="351378" cy="461665"/>
          </a:xfrm>
          <a:prstGeom prst="rect">
            <a:avLst/>
          </a:prstGeom>
          <a:noFill/>
        </p:spPr>
        <p:txBody>
          <a:bodyPr wrap="none" rtlCol="0">
            <a:spAutoFit/>
          </a:bodyPr>
          <a:lstStyle/>
          <a:p>
            <a:r>
              <a:rPr lang="en-US" sz="2400" dirty="0" smtClean="0"/>
              <a:t>R</a:t>
            </a:r>
            <a:endParaRPr lang="en-US" sz="2400" dirty="0"/>
          </a:p>
        </p:txBody>
      </p:sp>
      <p:sp>
        <p:nvSpPr>
          <p:cNvPr id="52" name="TextBox 51"/>
          <p:cNvSpPr txBox="1"/>
          <p:nvPr/>
        </p:nvSpPr>
        <p:spPr>
          <a:xfrm>
            <a:off x="4460442" y="3265143"/>
            <a:ext cx="340158" cy="461665"/>
          </a:xfrm>
          <a:prstGeom prst="rect">
            <a:avLst/>
          </a:prstGeom>
          <a:solidFill>
            <a:schemeClr val="bg1"/>
          </a:solidFill>
        </p:spPr>
        <p:txBody>
          <a:bodyPr wrap="none" rtlCol="0">
            <a:spAutoFit/>
          </a:bodyPr>
          <a:lstStyle/>
          <a:p>
            <a:r>
              <a:rPr lang="en-US" sz="2400" dirty="0" smtClean="0"/>
              <a:t>3</a:t>
            </a:r>
            <a:endParaRPr lang="en-US" sz="2400" dirty="0"/>
          </a:p>
        </p:txBody>
      </p:sp>
      <p:sp>
        <p:nvSpPr>
          <p:cNvPr id="57" name="TextBox 56"/>
          <p:cNvSpPr txBox="1"/>
          <p:nvPr/>
        </p:nvSpPr>
        <p:spPr>
          <a:xfrm>
            <a:off x="4401921" y="4190174"/>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32" name="TextBox 31"/>
          <p:cNvSpPr txBox="1"/>
          <p:nvPr/>
        </p:nvSpPr>
        <p:spPr>
          <a:xfrm>
            <a:off x="457200" y="5405735"/>
            <a:ext cx="8229600" cy="461665"/>
          </a:xfrm>
          <a:prstGeom prst="rect">
            <a:avLst/>
          </a:prstGeom>
          <a:noFill/>
        </p:spPr>
        <p:txBody>
          <a:bodyPr wrap="square" rtlCol="0">
            <a:spAutoFit/>
          </a:bodyPr>
          <a:lstStyle/>
          <a:p>
            <a:pPr algn="ctr"/>
            <a:r>
              <a:rPr lang="en-US" sz="2400" dirty="0" smtClean="0"/>
              <a:t>Find augmenting paths in </a:t>
            </a:r>
            <a:r>
              <a:rPr lang="en-US" sz="2400" dirty="0" err="1" smtClean="0"/>
              <a:t>subgraph</a:t>
            </a:r>
            <a:r>
              <a:rPr lang="en-US" sz="2400" dirty="0" smtClean="0"/>
              <a:t> of tight edges</a:t>
            </a:r>
            <a:r>
              <a:rPr lang="en-US" sz="2400" dirty="0"/>
              <a:t>.</a:t>
            </a:r>
          </a:p>
        </p:txBody>
      </p:sp>
      <p:sp>
        <p:nvSpPr>
          <p:cNvPr id="33" name="TextBox 32"/>
          <p:cNvSpPr txBox="1"/>
          <p:nvPr/>
        </p:nvSpPr>
        <p:spPr>
          <a:xfrm>
            <a:off x="2730626" y="2362422"/>
            <a:ext cx="340158" cy="461665"/>
          </a:xfrm>
          <a:prstGeom prst="rect">
            <a:avLst/>
          </a:prstGeom>
          <a:noFill/>
        </p:spPr>
        <p:txBody>
          <a:bodyPr wrap="none" rtlCol="0">
            <a:spAutoFit/>
          </a:bodyPr>
          <a:lstStyle/>
          <a:p>
            <a:r>
              <a:rPr lang="en-US" sz="2400" dirty="0"/>
              <a:t>4</a:t>
            </a:r>
          </a:p>
        </p:txBody>
      </p:sp>
      <p:sp>
        <p:nvSpPr>
          <p:cNvPr id="63" name="TextBox 62"/>
          <p:cNvSpPr txBox="1"/>
          <p:nvPr/>
        </p:nvSpPr>
        <p:spPr>
          <a:xfrm>
            <a:off x="2730626" y="3243258"/>
            <a:ext cx="340158" cy="461665"/>
          </a:xfrm>
          <a:prstGeom prst="rect">
            <a:avLst/>
          </a:prstGeom>
          <a:noFill/>
        </p:spPr>
        <p:txBody>
          <a:bodyPr wrap="none" rtlCol="0">
            <a:spAutoFit/>
          </a:bodyPr>
          <a:lstStyle/>
          <a:p>
            <a:r>
              <a:rPr lang="en-US" sz="2400" dirty="0" smtClean="0"/>
              <a:t>5</a:t>
            </a:r>
            <a:endParaRPr lang="en-US" sz="2400" dirty="0"/>
          </a:p>
        </p:txBody>
      </p:sp>
      <p:sp>
        <p:nvSpPr>
          <p:cNvPr id="64" name="TextBox 63"/>
          <p:cNvSpPr txBox="1"/>
          <p:nvPr/>
        </p:nvSpPr>
        <p:spPr>
          <a:xfrm>
            <a:off x="2732074" y="4163553"/>
            <a:ext cx="340158" cy="461665"/>
          </a:xfrm>
          <a:prstGeom prst="rect">
            <a:avLst/>
          </a:prstGeom>
          <a:noFill/>
        </p:spPr>
        <p:txBody>
          <a:bodyPr wrap="none" rtlCol="0">
            <a:spAutoFit/>
          </a:bodyPr>
          <a:lstStyle/>
          <a:p>
            <a:r>
              <a:rPr lang="en-US" sz="2400" dirty="0" smtClean="0"/>
              <a:t>3</a:t>
            </a:r>
            <a:endParaRPr lang="en-US" sz="2400" dirty="0"/>
          </a:p>
        </p:txBody>
      </p:sp>
      <p:sp>
        <p:nvSpPr>
          <p:cNvPr id="67" name="TextBox 66"/>
          <p:cNvSpPr txBox="1"/>
          <p:nvPr/>
        </p:nvSpPr>
        <p:spPr>
          <a:xfrm>
            <a:off x="6183838" y="2312588"/>
            <a:ext cx="340158" cy="461665"/>
          </a:xfrm>
          <a:prstGeom prst="rect">
            <a:avLst/>
          </a:prstGeom>
          <a:noFill/>
        </p:spPr>
        <p:txBody>
          <a:bodyPr wrap="none" rtlCol="0">
            <a:spAutoFit/>
          </a:bodyPr>
          <a:lstStyle/>
          <a:p>
            <a:r>
              <a:rPr lang="en-US" sz="2400" dirty="0" smtClean="0"/>
              <a:t>1</a:t>
            </a:r>
            <a:endParaRPr lang="en-US" sz="2400" dirty="0"/>
          </a:p>
        </p:txBody>
      </p:sp>
      <p:sp>
        <p:nvSpPr>
          <p:cNvPr id="70" name="TextBox 69"/>
          <p:cNvSpPr txBox="1"/>
          <p:nvPr/>
        </p:nvSpPr>
        <p:spPr>
          <a:xfrm>
            <a:off x="6183838" y="3202576"/>
            <a:ext cx="340158" cy="461665"/>
          </a:xfrm>
          <a:prstGeom prst="rect">
            <a:avLst/>
          </a:prstGeom>
          <a:noFill/>
        </p:spPr>
        <p:txBody>
          <a:bodyPr wrap="none" rtlCol="0">
            <a:spAutoFit/>
          </a:bodyPr>
          <a:lstStyle/>
          <a:p>
            <a:r>
              <a:rPr lang="en-US" sz="2400" dirty="0" smtClean="0"/>
              <a:t>2</a:t>
            </a:r>
            <a:endParaRPr lang="en-US" sz="2400" dirty="0"/>
          </a:p>
        </p:txBody>
      </p:sp>
      <p:sp>
        <p:nvSpPr>
          <p:cNvPr id="72" name="TextBox 71"/>
          <p:cNvSpPr txBox="1"/>
          <p:nvPr/>
        </p:nvSpPr>
        <p:spPr>
          <a:xfrm>
            <a:off x="6183838" y="4184977"/>
            <a:ext cx="340158" cy="461665"/>
          </a:xfrm>
          <a:prstGeom prst="rect">
            <a:avLst/>
          </a:prstGeom>
          <a:noFill/>
        </p:spPr>
        <p:txBody>
          <a:bodyPr wrap="none" rtlCol="0">
            <a:spAutoFit/>
          </a:bodyPr>
          <a:lstStyle/>
          <a:p>
            <a:r>
              <a:rPr lang="en-US" sz="2400" dirty="0" smtClean="0"/>
              <a:t>0</a:t>
            </a:r>
            <a:endParaRPr lang="en-US" sz="2400" dirty="0"/>
          </a:p>
        </p:txBody>
      </p:sp>
      <p:cxnSp>
        <p:nvCxnSpPr>
          <p:cNvPr id="48" name="Straight Connector 47"/>
          <p:cNvCxnSpPr>
            <a:stCxn id="6" idx="6"/>
            <a:endCxn id="14" idx="2"/>
          </p:cNvCxnSpPr>
          <p:nvPr/>
        </p:nvCxnSpPr>
        <p:spPr>
          <a:xfrm>
            <a:off x="3446017" y="3504668"/>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800600" y="2611129"/>
            <a:ext cx="340158" cy="461665"/>
          </a:xfrm>
          <a:prstGeom prst="rect">
            <a:avLst/>
          </a:prstGeom>
          <a:solidFill>
            <a:schemeClr val="bg1"/>
          </a:solidFill>
        </p:spPr>
        <p:txBody>
          <a:bodyPr wrap="none" rtlCol="0">
            <a:spAutoFit/>
          </a:bodyPr>
          <a:lstStyle/>
          <a:p>
            <a:r>
              <a:rPr lang="en-US" sz="2400" dirty="0" smtClean="0"/>
              <a:t>4</a:t>
            </a:r>
            <a:endParaRPr lang="en-US" sz="2400" dirty="0"/>
          </a:p>
        </p:txBody>
      </p:sp>
      <p:sp>
        <p:nvSpPr>
          <p:cNvPr id="65" name="TextBox 64"/>
          <p:cNvSpPr txBox="1"/>
          <p:nvPr/>
        </p:nvSpPr>
        <p:spPr>
          <a:xfrm>
            <a:off x="4919095" y="3883570"/>
            <a:ext cx="340158" cy="461665"/>
          </a:xfrm>
          <a:prstGeom prst="rect">
            <a:avLst/>
          </a:prstGeom>
          <a:solidFill>
            <a:schemeClr val="bg1"/>
          </a:solidFill>
        </p:spPr>
        <p:txBody>
          <a:bodyPr wrap="none" rtlCol="0">
            <a:spAutoFit/>
          </a:bodyPr>
          <a:lstStyle/>
          <a:p>
            <a:r>
              <a:rPr lang="en-US" sz="2400" dirty="0"/>
              <a:t>3</a:t>
            </a:r>
          </a:p>
        </p:txBody>
      </p:sp>
      <p:cxnSp>
        <p:nvCxnSpPr>
          <p:cNvPr id="59" name="Straight Connector 58"/>
          <p:cNvCxnSpPr>
            <a:stCxn id="5" idx="6"/>
            <a:endCxn id="44" idx="2"/>
          </p:cNvCxnSpPr>
          <p:nvPr/>
        </p:nvCxnSpPr>
        <p:spPr>
          <a:xfrm>
            <a:off x="3446017" y="2598722"/>
            <a:ext cx="2364036" cy="90594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598722"/>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504668"/>
            <a:ext cx="2364036" cy="91114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TextBox 30"/>
          <p:cNvSpPr txBox="1"/>
          <p:nvPr/>
        </p:nvSpPr>
        <p:spPr>
          <a:xfrm>
            <a:off x="4401921" y="2362693"/>
            <a:ext cx="340158" cy="461665"/>
          </a:xfrm>
          <a:prstGeom prst="rect">
            <a:avLst/>
          </a:prstGeom>
          <a:solidFill>
            <a:schemeClr val="bg1"/>
          </a:solidFill>
        </p:spPr>
        <p:txBody>
          <a:bodyPr wrap="none" rtlCol="0">
            <a:spAutoFit/>
          </a:bodyPr>
          <a:lstStyle/>
          <a:p>
            <a:r>
              <a:rPr lang="en-US" sz="2400" dirty="0" smtClean="0"/>
              <a:t>5</a:t>
            </a:r>
            <a:endParaRPr lang="en-US" sz="2400" dirty="0"/>
          </a:p>
        </p:txBody>
      </p:sp>
      <p:sp>
        <p:nvSpPr>
          <p:cNvPr id="51" name="TextBox 50"/>
          <p:cNvSpPr txBox="1"/>
          <p:nvPr/>
        </p:nvSpPr>
        <p:spPr>
          <a:xfrm>
            <a:off x="4003242" y="2662535"/>
            <a:ext cx="340158" cy="461665"/>
          </a:xfrm>
          <a:prstGeom prst="rect">
            <a:avLst/>
          </a:prstGeom>
          <a:solidFill>
            <a:schemeClr val="bg1"/>
          </a:solidFill>
        </p:spPr>
        <p:txBody>
          <a:bodyPr wrap="none" rtlCol="0">
            <a:spAutoFit/>
          </a:bodyPr>
          <a:lstStyle/>
          <a:p>
            <a:r>
              <a:rPr lang="en-US" sz="2400" dirty="0" smtClean="0"/>
              <a:t>6</a:t>
            </a:r>
            <a:endParaRPr lang="en-US" sz="2400" dirty="0"/>
          </a:p>
        </p:txBody>
      </p:sp>
      <p:sp>
        <p:nvSpPr>
          <p:cNvPr id="55" name="TextBox 54"/>
          <p:cNvSpPr txBox="1"/>
          <p:nvPr/>
        </p:nvSpPr>
        <p:spPr>
          <a:xfrm>
            <a:off x="5116394" y="3493049"/>
            <a:ext cx="340158" cy="461665"/>
          </a:xfrm>
          <a:prstGeom prst="rect">
            <a:avLst/>
          </a:prstGeom>
          <a:solidFill>
            <a:schemeClr val="bg1"/>
          </a:solidFill>
        </p:spPr>
        <p:txBody>
          <a:bodyPr wrap="none" rtlCol="0">
            <a:spAutoFit/>
          </a:bodyPr>
          <a:lstStyle/>
          <a:p>
            <a:r>
              <a:rPr lang="en-US" sz="2400" dirty="0" smtClean="0"/>
              <a:t>5</a:t>
            </a:r>
            <a:endParaRPr lang="en-US" sz="2400" dirty="0"/>
          </a:p>
        </p:txBody>
      </p:sp>
      <p:sp>
        <p:nvSpPr>
          <p:cNvPr id="11" name="Freeform 10"/>
          <p:cNvSpPr/>
          <p:nvPr/>
        </p:nvSpPr>
        <p:spPr>
          <a:xfrm>
            <a:off x="5597576" y="2562686"/>
            <a:ext cx="1624405" cy="656216"/>
          </a:xfrm>
          <a:custGeom>
            <a:avLst/>
            <a:gdLst>
              <a:gd name="connsiteX0" fmla="*/ 0 w 1624405"/>
              <a:gd name="connsiteY0" fmla="*/ 656216 h 656216"/>
              <a:gd name="connsiteX1" fmla="*/ 1000462 w 1624405"/>
              <a:gd name="connsiteY1" fmla="*/ 172122 h 656216"/>
              <a:gd name="connsiteX2" fmla="*/ 839097 w 1624405"/>
              <a:gd name="connsiteY2" fmla="*/ 462579 h 656216"/>
              <a:gd name="connsiteX3" fmla="*/ 1624405 w 1624405"/>
              <a:gd name="connsiteY3" fmla="*/ 0 h 656216"/>
            </a:gdLst>
            <a:ahLst/>
            <a:cxnLst>
              <a:cxn ang="0">
                <a:pos x="connsiteX0" y="connsiteY0"/>
              </a:cxn>
              <a:cxn ang="0">
                <a:pos x="connsiteX1" y="connsiteY1"/>
              </a:cxn>
              <a:cxn ang="0">
                <a:pos x="connsiteX2" y="connsiteY2"/>
              </a:cxn>
              <a:cxn ang="0">
                <a:pos x="connsiteX3" y="connsiteY3"/>
              </a:cxn>
            </a:cxnLst>
            <a:rect l="l" t="t" r="r" b="b"/>
            <a:pathLst>
              <a:path w="1624405" h="656216">
                <a:moveTo>
                  <a:pt x="0" y="656216"/>
                </a:moveTo>
                <a:cubicBezTo>
                  <a:pt x="430306" y="430305"/>
                  <a:pt x="860613" y="204395"/>
                  <a:pt x="1000462" y="172122"/>
                </a:cubicBezTo>
                <a:cubicBezTo>
                  <a:pt x="1140311" y="139849"/>
                  <a:pt x="735107" y="491266"/>
                  <a:pt x="839097" y="462579"/>
                </a:cubicBezTo>
                <a:cubicBezTo>
                  <a:pt x="943087" y="433892"/>
                  <a:pt x="1283746" y="216946"/>
                  <a:pt x="1624405" y="0"/>
                </a:cubicBezTo>
              </a:path>
            </a:pathLst>
          </a:custGeom>
          <a:noFill/>
          <a:ln>
            <a:solidFill>
              <a:schemeClr val="accent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6934200" y="2012253"/>
            <a:ext cx="1493519" cy="830997"/>
          </a:xfrm>
          <a:prstGeom prst="rect">
            <a:avLst/>
          </a:prstGeom>
          <a:noFill/>
        </p:spPr>
        <p:txBody>
          <a:bodyPr wrap="square" rtlCol="0">
            <a:spAutoFit/>
          </a:bodyPr>
          <a:lstStyle/>
          <a:p>
            <a:pPr algn="ctr"/>
            <a:r>
              <a:rPr lang="en-US" sz="2400" dirty="0">
                <a:solidFill>
                  <a:schemeClr val="accent1"/>
                </a:solidFill>
              </a:rPr>
              <a:t>m</a:t>
            </a:r>
            <a:r>
              <a:rPr lang="en-US" sz="2400" dirty="0" smtClean="0">
                <a:solidFill>
                  <a:schemeClr val="accent1"/>
                </a:solidFill>
              </a:rPr>
              <a:t>atching edge</a:t>
            </a:r>
            <a:endParaRPr lang="en-US" sz="2400" dirty="0">
              <a:solidFill>
                <a:schemeClr val="accent1"/>
              </a:solidFill>
            </a:endParaRPr>
          </a:p>
        </p:txBody>
      </p:sp>
      <p:sp>
        <p:nvSpPr>
          <p:cNvPr id="68" name="Freeform 67"/>
          <p:cNvSpPr/>
          <p:nvPr/>
        </p:nvSpPr>
        <p:spPr>
          <a:xfrm>
            <a:off x="4932419" y="1577745"/>
            <a:ext cx="812203" cy="869595"/>
          </a:xfrm>
          <a:custGeom>
            <a:avLst/>
            <a:gdLst>
              <a:gd name="connsiteX0" fmla="*/ 0 w 1624405"/>
              <a:gd name="connsiteY0" fmla="*/ 656216 h 656216"/>
              <a:gd name="connsiteX1" fmla="*/ 1000462 w 1624405"/>
              <a:gd name="connsiteY1" fmla="*/ 172122 h 656216"/>
              <a:gd name="connsiteX2" fmla="*/ 839097 w 1624405"/>
              <a:gd name="connsiteY2" fmla="*/ 462579 h 656216"/>
              <a:gd name="connsiteX3" fmla="*/ 1624405 w 1624405"/>
              <a:gd name="connsiteY3" fmla="*/ 0 h 656216"/>
            </a:gdLst>
            <a:ahLst/>
            <a:cxnLst>
              <a:cxn ang="0">
                <a:pos x="connsiteX0" y="connsiteY0"/>
              </a:cxn>
              <a:cxn ang="0">
                <a:pos x="connsiteX1" y="connsiteY1"/>
              </a:cxn>
              <a:cxn ang="0">
                <a:pos x="connsiteX2" y="connsiteY2"/>
              </a:cxn>
              <a:cxn ang="0">
                <a:pos x="connsiteX3" y="connsiteY3"/>
              </a:cxn>
            </a:cxnLst>
            <a:rect l="l" t="t" r="r" b="b"/>
            <a:pathLst>
              <a:path w="1624405" h="656216">
                <a:moveTo>
                  <a:pt x="0" y="656216"/>
                </a:moveTo>
                <a:cubicBezTo>
                  <a:pt x="430306" y="430305"/>
                  <a:pt x="860613" y="204395"/>
                  <a:pt x="1000462" y="172122"/>
                </a:cubicBezTo>
                <a:cubicBezTo>
                  <a:pt x="1140311" y="139849"/>
                  <a:pt x="735107" y="491266"/>
                  <a:pt x="839097" y="462579"/>
                </a:cubicBezTo>
                <a:cubicBezTo>
                  <a:pt x="943087" y="433892"/>
                  <a:pt x="1283746" y="216946"/>
                  <a:pt x="1624405" y="0"/>
                </a:cubicBezTo>
              </a:path>
            </a:pathLst>
          </a:custGeom>
          <a:noFill/>
          <a:ln>
            <a:solidFill>
              <a:schemeClr val="accent1"/>
            </a:solidFill>
            <a:headEnd type="arrow"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a:off x="5642423" y="1143000"/>
            <a:ext cx="2785296" cy="461665"/>
          </a:xfrm>
          <a:prstGeom prst="rect">
            <a:avLst/>
          </a:prstGeom>
          <a:noFill/>
        </p:spPr>
        <p:txBody>
          <a:bodyPr wrap="square" rtlCol="0">
            <a:spAutoFit/>
          </a:bodyPr>
          <a:lstStyle/>
          <a:p>
            <a:pPr algn="ctr"/>
            <a:r>
              <a:rPr lang="en-US" sz="2400" dirty="0">
                <a:solidFill>
                  <a:schemeClr val="accent1"/>
                </a:solidFill>
              </a:rPr>
              <a:t>n</a:t>
            </a:r>
            <a:r>
              <a:rPr lang="en-US" sz="2400" dirty="0" smtClean="0">
                <a:solidFill>
                  <a:schemeClr val="accent1"/>
                </a:solidFill>
              </a:rPr>
              <a:t>ew matching edges</a:t>
            </a:r>
            <a:endParaRPr lang="en-US" sz="2400" dirty="0">
              <a:solidFill>
                <a:schemeClr val="accent1"/>
              </a:solidFill>
            </a:endParaRPr>
          </a:p>
        </p:txBody>
      </p:sp>
    </p:spTree>
    <p:extLst>
      <p:ext uri="{BB962C8B-B14F-4D97-AF65-F5344CB8AC3E}">
        <p14:creationId xmlns:p14="http://schemas.microsoft.com/office/powerpoint/2010/main" val="313979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mph" presetSubtype="2" fill="hold" nodeType="clickEffect">
                                  <p:stCondLst>
                                    <p:cond delay="0"/>
                                  </p:stCondLst>
                                  <p:childTnLst>
                                    <p:animClr clrSpc="rgb" dir="cw">
                                      <p:cBhvr>
                                        <p:cTn id="6" dur="500" fill="hold"/>
                                        <p:tgtEl>
                                          <p:spTgt spid="20"/>
                                        </p:tgtEl>
                                        <p:attrNameLst>
                                          <p:attrName>stroke.color</p:attrName>
                                        </p:attrNameLst>
                                      </p:cBhvr>
                                      <p:to>
                                        <a:srgbClr val="BFBFBF"/>
                                      </p:to>
                                    </p:animClr>
                                    <p:set>
                                      <p:cBhvr>
                                        <p:cTn id="7" dur="500" fill="hold"/>
                                        <p:tgtEl>
                                          <p:spTgt spid="20"/>
                                        </p:tgtEl>
                                        <p:attrNameLst>
                                          <p:attrName>stroke.on</p:attrName>
                                        </p:attrNameLst>
                                      </p:cBhvr>
                                      <p:to>
                                        <p:strVal val="true"/>
                                      </p:to>
                                    </p:set>
                                  </p:childTnLst>
                                </p:cTn>
                              </p:par>
                              <p:par>
                                <p:cTn id="8" presetID="7" presetClass="emph" presetSubtype="2" fill="hold" nodeType="withEffect">
                                  <p:stCondLst>
                                    <p:cond delay="0"/>
                                  </p:stCondLst>
                                  <p:childTnLst>
                                    <p:animClr clrSpc="rgb" dir="cw">
                                      <p:cBhvr>
                                        <p:cTn id="9" dur="500" fill="hold"/>
                                        <p:tgtEl>
                                          <p:spTgt spid="48"/>
                                        </p:tgtEl>
                                        <p:attrNameLst>
                                          <p:attrName>stroke.color</p:attrName>
                                        </p:attrNameLst>
                                      </p:cBhvr>
                                      <p:to>
                                        <a:srgbClr val="BFBFBF"/>
                                      </p:to>
                                    </p:animClr>
                                    <p:set>
                                      <p:cBhvr>
                                        <p:cTn id="10" dur="500" fill="hold"/>
                                        <p:tgtEl>
                                          <p:spTgt spid="48"/>
                                        </p:tgtEl>
                                        <p:attrNameLst>
                                          <p:attrName>stroke.on</p:attrName>
                                        </p:attrNameLst>
                                      </p:cBhvr>
                                      <p:to>
                                        <p:strVal val="true"/>
                                      </p:to>
                                    </p:set>
                                  </p:childTnLst>
                                </p:cTn>
                              </p:par>
                              <p:par>
                                <p:cTn id="11" presetID="7" presetClass="emph" presetSubtype="2" fill="hold" nodeType="withEffect">
                                  <p:stCondLst>
                                    <p:cond delay="0"/>
                                  </p:stCondLst>
                                  <p:childTnLst>
                                    <p:animClr clrSpc="rgb" dir="cw">
                                      <p:cBhvr>
                                        <p:cTn id="12" dur="500" fill="hold"/>
                                        <p:tgtEl>
                                          <p:spTgt spid="71"/>
                                        </p:tgtEl>
                                        <p:attrNameLst>
                                          <p:attrName>stroke.color</p:attrName>
                                        </p:attrNameLst>
                                      </p:cBhvr>
                                      <p:to>
                                        <a:srgbClr val="BFBFBF"/>
                                      </p:to>
                                    </p:animClr>
                                    <p:set>
                                      <p:cBhvr>
                                        <p:cTn id="13" dur="500" fill="hold"/>
                                        <p:tgtEl>
                                          <p:spTgt spid="71"/>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500" fill="hold"/>
                                        <p:tgtEl>
                                          <p:spTgt spid="21"/>
                                        </p:tgtEl>
                                        <p:attrNameLst>
                                          <p:attrName>stroke.color</p:attrName>
                                        </p:attrNameLst>
                                      </p:cBhvr>
                                      <p:to>
                                        <a:srgbClr val="BFBFBF"/>
                                      </p:to>
                                    </p:animClr>
                                    <p:set>
                                      <p:cBhvr>
                                        <p:cTn id="16" dur="500" fill="hold"/>
                                        <p:tgtEl>
                                          <p:spTgt spid="21"/>
                                        </p:tgtEl>
                                        <p:attrNameLst>
                                          <p:attrName>stroke.on</p:attrName>
                                        </p:attrNameLst>
                                      </p:cBhvr>
                                      <p:to>
                                        <p:strVal val="true"/>
                                      </p:to>
                                    </p:set>
                                  </p:childTnLst>
                                </p:cTn>
                              </p:par>
                            </p:childTnLst>
                          </p:cTn>
                        </p:par>
                      </p:childTnLst>
                    </p:cTn>
                  </p:par>
                  <p:par>
                    <p:cTn id="17" fill="hold">
                      <p:stCondLst>
                        <p:cond delay="indefinite"/>
                      </p:stCondLst>
                      <p:childTnLst>
                        <p:par>
                          <p:cTn id="18" fill="hold">
                            <p:stCondLst>
                              <p:cond delay="0"/>
                            </p:stCondLst>
                            <p:childTnLst>
                              <p:par>
                                <p:cTn id="19" presetID="7" presetClass="emph" presetSubtype="2" fill="hold" nodeType="clickEffect">
                                  <p:stCondLst>
                                    <p:cond delay="0"/>
                                  </p:stCondLst>
                                  <p:childTnLst>
                                    <p:animClr clrSpc="rgb" dir="cw">
                                      <p:cBhvr>
                                        <p:cTn id="20" dur="500" fill="hold"/>
                                        <p:tgtEl>
                                          <p:spTgt spid="59"/>
                                        </p:tgtEl>
                                        <p:attrNameLst>
                                          <p:attrName>stroke.color</p:attrName>
                                        </p:attrNameLst>
                                      </p:cBhvr>
                                      <p:to>
                                        <a:srgbClr val="009900"/>
                                      </p:to>
                                    </p:animClr>
                                    <p:set>
                                      <p:cBhvr>
                                        <p:cTn id="21" dur="500" fill="hold"/>
                                        <p:tgtEl>
                                          <p:spTgt spid="59"/>
                                        </p:tgtEl>
                                        <p:attrNameLst>
                                          <p:attrName>stroke.on</p:attrName>
                                        </p:attrNameLst>
                                      </p:cBhvr>
                                      <p:to>
                                        <p:strVal val="true"/>
                                      </p:to>
                                    </p:set>
                                  </p:childTnLst>
                                </p:cTn>
                              </p:par>
                              <p:par>
                                <p:cTn id="22" presetID="1"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7" presetClass="emph" presetSubtype="2" fill="hold" nodeType="clickEffect">
                                  <p:stCondLst>
                                    <p:cond delay="0"/>
                                  </p:stCondLst>
                                  <p:childTnLst>
                                    <p:animClr clrSpc="rgb" dir="cw">
                                      <p:cBhvr>
                                        <p:cTn id="29" dur="500" fill="hold"/>
                                        <p:tgtEl>
                                          <p:spTgt spid="56"/>
                                        </p:tgtEl>
                                        <p:attrNameLst>
                                          <p:attrName>stroke.color</p:attrName>
                                        </p:attrNameLst>
                                      </p:cBhvr>
                                      <p:to>
                                        <a:srgbClr val="009900"/>
                                      </p:to>
                                    </p:animClr>
                                    <p:set>
                                      <p:cBhvr>
                                        <p:cTn id="30" dur="500" fill="hold"/>
                                        <p:tgtEl>
                                          <p:spTgt spid="56"/>
                                        </p:tgtEl>
                                        <p:attrNameLst>
                                          <p:attrName>stroke.on</p:attrName>
                                        </p:attrNameLst>
                                      </p:cBhvr>
                                      <p:to>
                                        <p:strVal val="true"/>
                                      </p:to>
                                    </p:set>
                                  </p:childTnLst>
                                </p:cTn>
                              </p:par>
                              <p:par>
                                <p:cTn id="31" presetID="7" presetClass="emph" presetSubtype="2" fill="hold" nodeType="withEffect">
                                  <p:stCondLst>
                                    <p:cond delay="0"/>
                                  </p:stCondLst>
                                  <p:childTnLst>
                                    <p:animClr clrSpc="rgb" dir="cw">
                                      <p:cBhvr>
                                        <p:cTn id="32" dur="500" fill="hold"/>
                                        <p:tgtEl>
                                          <p:spTgt spid="19"/>
                                        </p:tgtEl>
                                        <p:attrNameLst>
                                          <p:attrName>stroke.color</p:attrName>
                                        </p:attrNameLst>
                                      </p:cBhvr>
                                      <p:to>
                                        <a:srgbClr val="009900"/>
                                      </p:to>
                                    </p:animClr>
                                    <p:set>
                                      <p:cBhvr>
                                        <p:cTn id="33" dur="500" fill="hold"/>
                                        <p:tgtEl>
                                          <p:spTgt spid="19"/>
                                        </p:tgtEl>
                                        <p:attrNameLst>
                                          <p:attrName>stroke.on</p:attrName>
                                        </p:attrNameLst>
                                      </p:cBhvr>
                                      <p:to>
                                        <p:strVal val="true"/>
                                      </p:to>
                                    </p:set>
                                  </p:childTnLst>
                                </p:cTn>
                              </p:par>
                              <p:par>
                                <p:cTn id="34" presetID="1" presetClass="exit" presetSubtype="0" fill="hold" grpId="1" nodeType="withEffect">
                                  <p:stCondLst>
                                    <p:cond delay="0"/>
                                  </p:stCondLst>
                                  <p:childTnLst>
                                    <p:set>
                                      <p:cBhvr>
                                        <p:cTn id="35" dur="1" fill="hold">
                                          <p:stCondLst>
                                            <p:cond delay="0"/>
                                          </p:stCondLst>
                                        </p:cTn>
                                        <p:tgtEl>
                                          <p:spTgt spid="11"/>
                                        </p:tgtEl>
                                        <p:attrNameLst>
                                          <p:attrName>style.visibility</p:attrName>
                                        </p:attrNameLst>
                                      </p:cBhvr>
                                      <p:to>
                                        <p:strVal val="hidden"/>
                                      </p:to>
                                    </p:set>
                                  </p:childTnLst>
                                </p:cTn>
                              </p:par>
                              <p:par>
                                <p:cTn id="36" presetID="1" presetClass="exit" presetSubtype="0" fill="hold" grpId="1" nodeType="withEffect">
                                  <p:stCondLst>
                                    <p:cond delay="0"/>
                                  </p:stCondLst>
                                  <p:childTnLst>
                                    <p:set>
                                      <p:cBhvr>
                                        <p:cTn id="37" dur="1" fill="hold">
                                          <p:stCondLst>
                                            <p:cond delay="0"/>
                                          </p:stCondLst>
                                        </p:cTn>
                                        <p:tgtEl>
                                          <p:spTgt spid="12"/>
                                        </p:tgtEl>
                                        <p:attrNameLst>
                                          <p:attrName>style.visibility</p:attrName>
                                        </p:attrNameLst>
                                      </p:cBhvr>
                                      <p:to>
                                        <p:strVal val="hidden"/>
                                      </p:to>
                                    </p:set>
                                  </p:childTnLst>
                                </p:cTn>
                              </p:par>
                              <p:par>
                                <p:cTn id="38" presetID="1" presetClass="entr" presetSubtype="0" fill="hold" grpId="0" nodeType="withEffect">
                                  <p:stCondLst>
                                    <p:cond delay="0"/>
                                  </p:stCondLst>
                                  <p:childTnLst>
                                    <p:set>
                                      <p:cBhvr>
                                        <p:cTn id="39" dur="1" fill="hold">
                                          <p:stCondLst>
                                            <p:cond delay="0"/>
                                          </p:stCondLst>
                                        </p:cTn>
                                        <p:tgtEl>
                                          <p:spTgt spid="68"/>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69"/>
                                        </p:tgtEl>
                                        <p:attrNameLst>
                                          <p:attrName>style.visibility</p:attrName>
                                        </p:attrNameLst>
                                      </p:cBhvr>
                                      <p:to>
                                        <p:strVal val="visible"/>
                                      </p:to>
                                    </p:set>
                                  </p:childTnLst>
                                </p:cTn>
                              </p:par>
                              <p:par>
                                <p:cTn id="42" presetID="7" presetClass="emph" presetSubtype="2" fill="hold" nodeType="withEffect">
                                  <p:stCondLst>
                                    <p:cond delay="0"/>
                                  </p:stCondLst>
                                  <p:childTnLst>
                                    <p:animClr clrSpc="rgb" dir="cw">
                                      <p:cBhvr>
                                        <p:cTn id="43" dur="500" fill="hold"/>
                                        <p:tgtEl>
                                          <p:spTgt spid="59"/>
                                        </p:tgtEl>
                                        <p:attrNameLst>
                                          <p:attrName>stroke.color</p:attrName>
                                        </p:attrNameLst>
                                      </p:cBhvr>
                                      <p:to>
                                        <a:srgbClr val="000000"/>
                                      </p:to>
                                    </p:animClr>
                                    <p:set>
                                      <p:cBhvr>
                                        <p:cTn id="44" dur="500" fill="hold"/>
                                        <p:tgtEl>
                                          <p:spTgt spid="59"/>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animBg="1"/>
      <p:bldP spid="12" grpId="0"/>
      <p:bldP spid="12" grpId="1"/>
      <p:bldP spid="68" grpId="0" animBg="1"/>
      <p:bldP spid="69"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Dual Adjustment Step</a:t>
            </a:r>
            <a:endParaRPr lang="en-US" dirty="0">
              <a:solidFill>
                <a:schemeClr val="bg2"/>
              </a:solidFill>
            </a:endParaRPr>
          </a:p>
        </p:txBody>
      </p:sp>
      <p:sp>
        <p:nvSpPr>
          <p:cNvPr id="14" name="Oval 13"/>
          <p:cNvSpPr/>
          <p:nvPr/>
        </p:nvSpPr>
        <p:spPr>
          <a:xfrm>
            <a:off x="5810053" y="402107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0" name="Straight Connector 19"/>
          <p:cNvCxnSpPr>
            <a:stCxn id="6" idx="6"/>
            <a:endCxn id="13" idx="2"/>
          </p:cNvCxnSpPr>
          <p:nvPr/>
        </p:nvCxnSpPr>
        <p:spPr>
          <a:xfrm flipV="1">
            <a:off x="3446017" y="2318282"/>
            <a:ext cx="2364036" cy="905946"/>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8" idx="6"/>
            <a:endCxn id="13" idx="2"/>
          </p:cNvCxnSpPr>
          <p:nvPr/>
        </p:nvCxnSpPr>
        <p:spPr>
          <a:xfrm flipV="1">
            <a:off x="3446017" y="2318282"/>
            <a:ext cx="2364036" cy="1817088"/>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8" idx="6"/>
            <a:endCxn id="14" idx="2"/>
          </p:cNvCxnSpPr>
          <p:nvPr/>
        </p:nvCxnSpPr>
        <p:spPr>
          <a:xfrm>
            <a:off x="3446017" y="4135370"/>
            <a:ext cx="2364036" cy="0"/>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75" name="TextBox 74"/>
          <p:cNvSpPr txBox="1"/>
          <p:nvPr/>
        </p:nvSpPr>
        <p:spPr>
          <a:xfrm>
            <a:off x="3174462" y="1447800"/>
            <a:ext cx="314510" cy="461665"/>
          </a:xfrm>
          <a:prstGeom prst="rect">
            <a:avLst/>
          </a:prstGeom>
          <a:noFill/>
        </p:spPr>
        <p:txBody>
          <a:bodyPr wrap="none" rtlCol="0">
            <a:spAutoFit/>
          </a:bodyPr>
          <a:lstStyle/>
          <a:p>
            <a:r>
              <a:rPr lang="en-US" sz="2400" dirty="0" smtClean="0"/>
              <a:t>L</a:t>
            </a:r>
            <a:endParaRPr lang="en-US" sz="2400" dirty="0"/>
          </a:p>
        </p:txBody>
      </p:sp>
      <p:sp>
        <p:nvSpPr>
          <p:cNvPr id="76" name="TextBox 75"/>
          <p:cNvSpPr txBox="1"/>
          <p:nvPr/>
        </p:nvSpPr>
        <p:spPr>
          <a:xfrm>
            <a:off x="5744622" y="1447800"/>
            <a:ext cx="351378" cy="461665"/>
          </a:xfrm>
          <a:prstGeom prst="rect">
            <a:avLst/>
          </a:prstGeom>
          <a:noFill/>
        </p:spPr>
        <p:txBody>
          <a:bodyPr wrap="none" rtlCol="0">
            <a:spAutoFit/>
          </a:bodyPr>
          <a:lstStyle/>
          <a:p>
            <a:r>
              <a:rPr lang="en-US" sz="2400" dirty="0" smtClean="0"/>
              <a:t>R</a:t>
            </a:r>
            <a:endParaRPr lang="en-US" sz="2400" dirty="0"/>
          </a:p>
        </p:txBody>
      </p:sp>
      <p:sp>
        <p:nvSpPr>
          <p:cNvPr id="52" name="TextBox 51"/>
          <p:cNvSpPr txBox="1"/>
          <p:nvPr/>
        </p:nvSpPr>
        <p:spPr>
          <a:xfrm>
            <a:off x="4460442" y="2984703"/>
            <a:ext cx="340158" cy="461665"/>
          </a:xfrm>
          <a:prstGeom prst="rect">
            <a:avLst/>
          </a:prstGeom>
          <a:solidFill>
            <a:schemeClr val="bg1"/>
          </a:solidFill>
        </p:spPr>
        <p:txBody>
          <a:bodyPr wrap="none" rtlCol="0">
            <a:spAutoFit/>
          </a:bodyPr>
          <a:lstStyle/>
          <a:p>
            <a:r>
              <a:rPr lang="en-US" sz="2400" dirty="0" smtClean="0"/>
              <a:t>3</a:t>
            </a:r>
            <a:endParaRPr lang="en-US" sz="2400" dirty="0"/>
          </a:p>
        </p:txBody>
      </p:sp>
      <p:sp>
        <p:nvSpPr>
          <p:cNvPr id="57" name="TextBox 56"/>
          <p:cNvSpPr txBox="1"/>
          <p:nvPr/>
        </p:nvSpPr>
        <p:spPr>
          <a:xfrm>
            <a:off x="4401921" y="3909734"/>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32" name="TextBox 31"/>
          <p:cNvSpPr txBox="1"/>
          <p:nvPr/>
        </p:nvSpPr>
        <p:spPr>
          <a:xfrm>
            <a:off x="457200" y="4724400"/>
            <a:ext cx="8229600" cy="1938992"/>
          </a:xfrm>
          <a:prstGeom prst="rect">
            <a:avLst/>
          </a:prstGeom>
          <a:noFill/>
        </p:spPr>
        <p:txBody>
          <a:bodyPr wrap="square" rtlCol="0">
            <a:spAutoFit/>
          </a:bodyPr>
          <a:lstStyle/>
          <a:p>
            <a:r>
              <a:rPr lang="en-US" sz="2400" dirty="0" smtClean="0"/>
              <a:t>Update dual variables to make more tight edges:</a:t>
            </a:r>
          </a:p>
          <a:p>
            <a:pPr marL="457200" indent="-457200">
              <a:buAutoNum type="arabicParenR"/>
            </a:pPr>
            <a:r>
              <a:rPr lang="en-US" sz="2400" dirty="0" smtClean="0"/>
              <a:t>Orient matching edges right-to-left, tight edges left-to-right.</a:t>
            </a:r>
          </a:p>
          <a:p>
            <a:pPr marL="457200" indent="-457200">
              <a:buAutoNum type="arabicParenR"/>
            </a:pPr>
            <a:r>
              <a:rPr lang="en-US" sz="2400" dirty="0" smtClean="0"/>
              <a:t>Find set Z of vertices reachable from exposed vertices of L.</a:t>
            </a:r>
          </a:p>
          <a:p>
            <a:pPr marL="457200" indent="-457200">
              <a:buAutoNum type="arabicParenR"/>
            </a:pPr>
            <a:r>
              <a:rPr lang="en-US" sz="2400" dirty="0" smtClean="0"/>
              <a:t>De</a:t>
            </a:r>
            <a:r>
              <a:rPr lang="en-US" sz="2400" dirty="0" smtClean="0"/>
              <a:t>crease </a:t>
            </a:r>
            <a:r>
              <a:rPr lang="en-US" sz="2400" dirty="0" smtClean="0"/>
              <a:t>dual of v in L ∩ Z; </a:t>
            </a:r>
            <a:r>
              <a:rPr lang="en-US" sz="2400" dirty="0" smtClean="0"/>
              <a:t>in</a:t>
            </a:r>
            <a:r>
              <a:rPr lang="en-US" sz="2400" dirty="0" smtClean="0"/>
              <a:t>crease </a:t>
            </a:r>
            <a:r>
              <a:rPr lang="en-US" sz="2400" dirty="0" smtClean="0"/>
              <a:t>dual of v in R </a:t>
            </a:r>
            <a:r>
              <a:rPr lang="en-US" sz="2400" dirty="0"/>
              <a:t>∩ </a:t>
            </a:r>
            <a:r>
              <a:rPr lang="en-US" sz="2400" dirty="0" smtClean="0"/>
              <a:t>Z until an edge goes tight. </a:t>
            </a:r>
            <a:endParaRPr lang="en-US" sz="2400" dirty="0"/>
          </a:p>
        </p:txBody>
      </p:sp>
      <p:sp>
        <p:nvSpPr>
          <p:cNvPr id="33" name="TextBox 32"/>
          <p:cNvSpPr txBox="1"/>
          <p:nvPr/>
        </p:nvSpPr>
        <p:spPr>
          <a:xfrm>
            <a:off x="2730626" y="2081982"/>
            <a:ext cx="340158" cy="461665"/>
          </a:xfrm>
          <a:prstGeom prst="rect">
            <a:avLst/>
          </a:prstGeom>
          <a:noFill/>
        </p:spPr>
        <p:txBody>
          <a:bodyPr wrap="none" rtlCol="0">
            <a:spAutoFit/>
          </a:bodyPr>
          <a:lstStyle/>
          <a:p>
            <a:r>
              <a:rPr lang="en-US" sz="2400" dirty="0"/>
              <a:t>4</a:t>
            </a:r>
          </a:p>
        </p:txBody>
      </p:sp>
      <p:sp>
        <p:nvSpPr>
          <p:cNvPr id="63" name="TextBox 62"/>
          <p:cNvSpPr txBox="1"/>
          <p:nvPr/>
        </p:nvSpPr>
        <p:spPr>
          <a:xfrm>
            <a:off x="2730626" y="2962818"/>
            <a:ext cx="340158" cy="461665"/>
          </a:xfrm>
          <a:prstGeom prst="rect">
            <a:avLst/>
          </a:prstGeom>
          <a:noFill/>
        </p:spPr>
        <p:txBody>
          <a:bodyPr wrap="none" rtlCol="0">
            <a:spAutoFit/>
          </a:bodyPr>
          <a:lstStyle/>
          <a:p>
            <a:r>
              <a:rPr lang="en-US" sz="2400" dirty="0" smtClean="0"/>
              <a:t>5</a:t>
            </a:r>
            <a:endParaRPr lang="en-US" sz="2400" dirty="0"/>
          </a:p>
        </p:txBody>
      </p:sp>
      <p:sp>
        <p:nvSpPr>
          <p:cNvPr id="64" name="TextBox 63"/>
          <p:cNvSpPr txBox="1"/>
          <p:nvPr/>
        </p:nvSpPr>
        <p:spPr>
          <a:xfrm>
            <a:off x="2732074" y="3883113"/>
            <a:ext cx="340158" cy="461665"/>
          </a:xfrm>
          <a:prstGeom prst="rect">
            <a:avLst/>
          </a:prstGeom>
          <a:noFill/>
        </p:spPr>
        <p:txBody>
          <a:bodyPr wrap="none" rtlCol="0">
            <a:spAutoFit/>
          </a:bodyPr>
          <a:lstStyle/>
          <a:p>
            <a:r>
              <a:rPr lang="en-US" sz="2400" dirty="0" smtClean="0"/>
              <a:t>3</a:t>
            </a:r>
            <a:endParaRPr lang="en-US" sz="2400" dirty="0"/>
          </a:p>
        </p:txBody>
      </p:sp>
      <p:sp>
        <p:nvSpPr>
          <p:cNvPr id="67" name="TextBox 66"/>
          <p:cNvSpPr txBox="1"/>
          <p:nvPr/>
        </p:nvSpPr>
        <p:spPr>
          <a:xfrm>
            <a:off x="6183838" y="2032148"/>
            <a:ext cx="340158" cy="461665"/>
          </a:xfrm>
          <a:prstGeom prst="rect">
            <a:avLst/>
          </a:prstGeom>
          <a:noFill/>
        </p:spPr>
        <p:txBody>
          <a:bodyPr wrap="none" rtlCol="0">
            <a:spAutoFit/>
          </a:bodyPr>
          <a:lstStyle/>
          <a:p>
            <a:r>
              <a:rPr lang="en-US" sz="2400" dirty="0" smtClean="0"/>
              <a:t>1</a:t>
            </a:r>
            <a:endParaRPr lang="en-US" sz="2400" dirty="0"/>
          </a:p>
        </p:txBody>
      </p:sp>
      <p:sp>
        <p:nvSpPr>
          <p:cNvPr id="70" name="TextBox 69"/>
          <p:cNvSpPr txBox="1"/>
          <p:nvPr/>
        </p:nvSpPr>
        <p:spPr>
          <a:xfrm>
            <a:off x="6183838" y="2922136"/>
            <a:ext cx="340158" cy="461665"/>
          </a:xfrm>
          <a:prstGeom prst="rect">
            <a:avLst/>
          </a:prstGeom>
          <a:noFill/>
        </p:spPr>
        <p:txBody>
          <a:bodyPr wrap="none" rtlCol="0">
            <a:spAutoFit/>
          </a:bodyPr>
          <a:lstStyle/>
          <a:p>
            <a:r>
              <a:rPr lang="en-US" sz="2400" dirty="0" smtClean="0"/>
              <a:t>2</a:t>
            </a:r>
            <a:endParaRPr lang="en-US" sz="2400" dirty="0"/>
          </a:p>
        </p:txBody>
      </p:sp>
      <p:sp>
        <p:nvSpPr>
          <p:cNvPr id="72" name="TextBox 71"/>
          <p:cNvSpPr txBox="1"/>
          <p:nvPr/>
        </p:nvSpPr>
        <p:spPr>
          <a:xfrm>
            <a:off x="6183838" y="3904537"/>
            <a:ext cx="340158" cy="461665"/>
          </a:xfrm>
          <a:prstGeom prst="rect">
            <a:avLst/>
          </a:prstGeom>
          <a:noFill/>
        </p:spPr>
        <p:txBody>
          <a:bodyPr wrap="none" rtlCol="0">
            <a:spAutoFit/>
          </a:bodyPr>
          <a:lstStyle/>
          <a:p>
            <a:r>
              <a:rPr lang="en-US" sz="2400" dirty="0" smtClean="0"/>
              <a:t>0</a:t>
            </a:r>
            <a:endParaRPr lang="en-US" sz="2400" dirty="0"/>
          </a:p>
        </p:txBody>
      </p:sp>
      <p:cxnSp>
        <p:nvCxnSpPr>
          <p:cNvPr id="48" name="Straight Connector 47"/>
          <p:cNvCxnSpPr>
            <a:stCxn id="6" idx="6"/>
            <a:endCxn id="14" idx="2"/>
          </p:cNvCxnSpPr>
          <p:nvPr/>
        </p:nvCxnSpPr>
        <p:spPr>
          <a:xfrm>
            <a:off x="3446017" y="3224228"/>
            <a:ext cx="2364036" cy="911142"/>
          </a:xfrm>
          <a:prstGeom prst="line">
            <a:avLst/>
          </a:prstGeom>
          <a:ln>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54" name="TextBox 53"/>
          <p:cNvSpPr txBox="1"/>
          <p:nvPr/>
        </p:nvSpPr>
        <p:spPr>
          <a:xfrm>
            <a:off x="4800600" y="2330689"/>
            <a:ext cx="340158" cy="461665"/>
          </a:xfrm>
          <a:prstGeom prst="rect">
            <a:avLst/>
          </a:prstGeom>
          <a:solidFill>
            <a:schemeClr val="bg1"/>
          </a:solidFill>
        </p:spPr>
        <p:txBody>
          <a:bodyPr wrap="none" rtlCol="0">
            <a:spAutoFit/>
          </a:bodyPr>
          <a:lstStyle/>
          <a:p>
            <a:r>
              <a:rPr lang="en-US" sz="2400" dirty="0" smtClean="0"/>
              <a:t>4</a:t>
            </a:r>
            <a:endParaRPr lang="en-US" sz="2400" dirty="0"/>
          </a:p>
        </p:txBody>
      </p:sp>
      <p:sp>
        <p:nvSpPr>
          <p:cNvPr id="65" name="TextBox 64"/>
          <p:cNvSpPr txBox="1"/>
          <p:nvPr/>
        </p:nvSpPr>
        <p:spPr>
          <a:xfrm>
            <a:off x="4919095" y="3603130"/>
            <a:ext cx="340158" cy="461665"/>
          </a:xfrm>
          <a:prstGeom prst="rect">
            <a:avLst/>
          </a:prstGeom>
          <a:solidFill>
            <a:schemeClr val="bg1"/>
          </a:solidFill>
        </p:spPr>
        <p:txBody>
          <a:bodyPr wrap="none" rtlCol="0">
            <a:spAutoFit/>
          </a:bodyPr>
          <a:lstStyle/>
          <a:p>
            <a:r>
              <a:rPr lang="en-US" sz="2400" dirty="0"/>
              <a:t>3</a:t>
            </a:r>
          </a:p>
        </p:txBody>
      </p:sp>
      <p:cxnSp>
        <p:nvCxnSpPr>
          <p:cNvPr id="59" name="Straight Connector 58"/>
          <p:cNvCxnSpPr>
            <a:stCxn id="5" idx="6"/>
            <a:endCxn id="44" idx="2"/>
          </p:cNvCxnSpPr>
          <p:nvPr/>
        </p:nvCxnSpPr>
        <p:spPr>
          <a:xfrm>
            <a:off x="3446017" y="2318282"/>
            <a:ext cx="2364036" cy="905946"/>
          </a:xfrm>
          <a:prstGeom prst="line">
            <a:avLst/>
          </a:prstGeom>
          <a:ln w="76200">
            <a:solidFill>
              <a:schemeClr val="bg2"/>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5" idx="6"/>
            <a:endCxn id="13" idx="2"/>
          </p:cNvCxnSpPr>
          <p:nvPr/>
        </p:nvCxnSpPr>
        <p:spPr>
          <a:xfrm>
            <a:off x="3446017" y="2318282"/>
            <a:ext cx="2364036" cy="0"/>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56" name="Straight Connector 55"/>
          <p:cNvCxnSpPr>
            <a:stCxn id="8" idx="6"/>
            <a:endCxn id="44" idx="2"/>
          </p:cNvCxnSpPr>
          <p:nvPr/>
        </p:nvCxnSpPr>
        <p:spPr>
          <a:xfrm flipV="1">
            <a:off x="3446017" y="3224228"/>
            <a:ext cx="2364036" cy="911142"/>
          </a:xfrm>
          <a:prstGeom prst="line">
            <a:avLst/>
          </a:prstGeom>
          <a:ln w="76200">
            <a:solidFill>
              <a:schemeClr val="accent1"/>
            </a:solidFill>
          </a:ln>
        </p:spPr>
        <p:style>
          <a:lnRef idx="2">
            <a:schemeClr val="accent1"/>
          </a:lnRef>
          <a:fillRef idx="0">
            <a:schemeClr val="accent1"/>
          </a:fillRef>
          <a:effectRef idx="1">
            <a:schemeClr val="accent1"/>
          </a:effectRef>
          <a:fontRef idx="minor">
            <a:schemeClr val="tx1"/>
          </a:fontRef>
        </p:style>
      </p:cxnSp>
      <p:grpSp>
        <p:nvGrpSpPr>
          <p:cNvPr id="3" name="Group 2"/>
          <p:cNvGrpSpPr/>
          <p:nvPr/>
        </p:nvGrpSpPr>
        <p:grpSpPr>
          <a:xfrm>
            <a:off x="6758915" y="3392121"/>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38" name="Straight Connector 37"/>
          <p:cNvCxnSpPr>
            <a:stCxn id="5" idx="6"/>
            <a:endCxn id="44" idx="2"/>
          </p:cNvCxnSpPr>
          <p:nvPr/>
        </p:nvCxnSpPr>
        <p:spPr>
          <a:xfrm>
            <a:off x="3446017" y="2318282"/>
            <a:ext cx="2364036" cy="905946"/>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a:stCxn id="5" idx="6"/>
            <a:endCxn id="13" idx="2"/>
          </p:cNvCxnSpPr>
          <p:nvPr/>
        </p:nvCxnSpPr>
        <p:spPr>
          <a:xfrm>
            <a:off x="3446017" y="2318282"/>
            <a:ext cx="2364036"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40" name="Straight Connector 39"/>
          <p:cNvCxnSpPr>
            <a:stCxn id="8" idx="6"/>
            <a:endCxn id="44" idx="2"/>
          </p:cNvCxnSpPr>
          <p:nvPr/>
        </p:nvCxnSpPr>
        <p:spPr>
          <a:xfrm flipV="1">
            <a:off x="3446017" y="3224228"/>
            <a:ext cx="2364036" cy="91114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5" name="Oval 4"/>
          <p:cNvSpPr/>
          <p:nvPr/>
        </p:nvSpPr>
        <p:spPr>
          <a:xfrm>
            <a:off x="3217417" y="2214373"/>
            <a:ext cx="228600" cy="207818"/>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8" name="Oval 7"/>
          <p:cNvSpPr/>
          <p:nvPr/>
        </p:nvSpPr>
        <p:spPr>
          <a:xfrm>
            <a:off x="3217417" y="402107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13" name="Oval 12"/>
          <p:cNvSpPr/>
          <p:nvPr/>
        </p:nvSpPr>
        <p:spPr>
          <a:xfrm>
            <a:off x="5810053" y="22039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4" name="Oval 43"/>
          <p:cNvSpPr/>
          <p:nvPr/>
        </p:nvSpPr>
        <p:spPr>
          <a:xfrm>
            <a:off x="5810053" y="310992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extBox 30"/>
          <p:cNvSpPr txBox="1"/>
          <p:nvPr/>
        </p:nvSpPr>
        <p:spPr>
          <a:xfrm>
            <a:off x="4401921" y="2082253"/>
            <a:ext cx="340158" cy="461665"/>
          </a:xfrm>
          <a:prstGeom prst="rect">
            <a:avLst/>
          </a:prstGeom>
          <a:solidFill>
            <a:schemeClr val="bg1"/>
          </a:solidFill>
        </p:spPr>
        <p:txBody>
          <a:bodyPr wrap="none" rtlCol="0">
            <a:spAutoFit/>
          </a:bodyPr>
          <a:lstStyle/>
          <a:p>
            <a:r>
              <a:rPr lang="en-US" sz="2400" dirty="0" smtClean="0"/>
              <a:t>5</a:t>
            </a:r>
            <a:endParaRPr lang="en-US" sz="2400" dirty="0"/>
          </a:p>
        </p:txBody>
      </p:sp>
      <p:sp>
        <p:nvSpPr>
          <p:cNvPr id="51" name="TextBox 50"/>
          <p:cNvSpPr txBox="1"/>
          <p:nvPr/>
        </p:nvSpPr>
        <p:spPr>
          <a:xfrm>
            <a:off x="4003242" y="2382095"/>
            <a:ext cx="340158" cy="461665"/>
          </a:xfrm>
          <a:prstGeom prst="rect">
            <a:avLst/>
          </a:prstGeom>
          <a:solidFill>
            <a:schemeClr val="bg1"/>
          </a:solidFill>
        </p:spPr>
        <p:txBody>
          <a:bodyPr wrap="none" rtlCol="0">
            <a:spAutoFit/>
          </a:bodyPr>
          <a:lstStyle/>
          <a:p>
            <a:r>
              <a:rPr lang="en-US" sz="2400" dirty="0" smtClean="0"/>
              <a:t>6</a:t>
            </a:r>
            <a:endParaRPr lang="en-US" sz="2400" dirty="0"/>
          </a:p>
        </p:txBody>
      </p:sp>
      <p:sp>
        <p:nvSpPr>
          <p:cNvPr id="55" name="TextBox 54"/>
          <p:cNvSpPr txBox="1"/>
          <p:nvPr/>
        </p:nvSpPr>
        <p:spPr>
          <a:xfrm>
            <a:off x="5116394" y="3212609"/>
            <a:ext cx="340158" cy="461665"/>
          </a:xfrm>
          <a:prstGeom prst="rect">
            <a:avLst/>
          </a:prstGeom>
          <a:solidFill>
            <a:schemeClr val="bg1"/>
          </a:solidFill>
        </p:spPr>
        <p:txBody>
          <a:bodyPr wrap="none" rtlCol="0">
            <a:spAutoFit/>
          </a:bodyPr>
          <a:lstStyle/>
          <a:p>
            <a:r>
              <a:rPr lang="en-US" sz="2400" dirty="0" smtClean="0"/>
              <a:t>5</a:t>
            </a:r>
            <a:endParaRPr lang="en-US" sz="2400" dirty="0"/>
          </a:p>
        </p:txBody>
      </p:sp>
      <p:sp>
        <p:nvSpPr>
          <p:cNvPr id="6" name="Oval 5"/>
          <p:cNvSpPr/>
          <p:nvPr/>
        </p:nvSpPr>
        <p:spPr>
          <a:xfrm>
            <a:off x="3217417" y="310992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TextBox 57"/>
          <p:cNvSpPr txBox="1"/>
          <p:nvPr/>
        </p:nvSpPr>
        <p:spPr>
          <a:xfrm>
            <a:off x="2379910" y="2980586"/>
            <a:ext cx="340158" cy="461665"/>
          </a:xfrm>
          <a:prstGeom prst="rect">
            <a:avLst/>
          </a:prstGeom>
          <a:noFill/>
        </p:spPr>
        <p:txBody>
          <a:bodyPr wrap="none" rtlCol="0">
            <a:spAutoFit/>
          </a:bodyPr>
          <a:lstStyle/>
          <a:p>
            <a:r>
              <a:rPr lang="en-US" sz="2400" dirty="0"/>
              <a:t>3</a:t>
            </a:r>
          </a:p>
        </p:txBody>
      </p:sp>
      <p:sp>
        <p:nvSpPr>
          <p:cNvPr id="36" name="Multiply 35"/>
          <p:cNvSpPr/>
          <p:nvPr/>
        </p:nvSpPr>
        <p:spPr>
          <a:xfrm>
            <a:off x="2726255" y="305147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688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2">
                                            <p:txEl>
                                              <p:pRg st="2" end="2"/>
                                            </p:txEl>
                                          </p:spTgt>
                                        </p:tgtEl>
                                        <p:attrNameLst>
                                          <p:attrName>style.visibility</p:attrName>
                                        </p:attrNameLst>
                                      </p:cBhvr>
                                      <p:to>
                                        <p:strVal val="visible"/>
                                      </p:to>
                                    </p:set>
                                  </p:childTnLst>
                                </p:cTn>
                              </p:par>
                              <p:par>
                                <p:cTn id="17" presetID="6" presetClass="emph" presetSubtype="0" fill="hold" grpId="0" nodeType="withEffect">
                                  <p:stCondLst>
                                    <p:cond delay="0"/>
                                  </p:stCondLst>
                                  <p:childTnLst>
                                    <p:animScale>
                                      <p:cBhvr>
                                        <p:cTn id="18" dur="500" fill="hold"/>
                                        <p:tgtEl>
                                          <p:spTgt spid="6"/>
                                        </p:tgtEl>
                                      </p:cBhvr>
                                      <p:by x="200000" y="200000"/>
                                    </p:animScale>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8" grpId="0"/>
      <p:bldP spid="36"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6" idx="6"/>
            <a:endCxn id="50" idx="2"/>
          </p:cNvCxnSpPr>
          <p:nvPr/>
        </p:nvCxnSpPr>
        <p:spPr>
          <a:xfrm>
            <a:off x="3446017" y="4079957"/>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168815"/>
            <a:ext cx="2364036" cy="91114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Dual Adjustment Step</a:t>
            </a:r>
            <a:endParaRPr lang="en-US" dirty="0">
              <a:solidFill>
                <a:schemeClr val="bg2"/>
              </a:solidFill>
            </a:endParaRPr>
          </a:p>
        </p:txBody>
      </p:sp>
      <p:grpSp>
        <p:nvGrpSpPr>
          <p:cNvPr id="3" name="Group 2"/>
          <p:cNvGrpSpPr/>
          <p:nvPr/>
        </p:nvGrpSpPr>
        <p:grpSpPr>
          <a:xfrm>
            <a:off x="6649459" y="413550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Oval 42"/>
          <p:cNvSpPr/>
          <p:nvPr/>
        </p:nvSpPr>
        <p:spPr>
          <a:xfrm>
            <a:off x="3103117" y="2131885"/>
            <a:ext cx="457200" cy="415636"/>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5" name="Oval 44"/>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1392387"/>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1392387"/>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88" name="TextBox 87"/>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2022375"/>
            <a:ext cx="340158" cy="461665"/>
          </a:xfrm>
          <a:prstGeom prst="rect">
            <a:avLst/>
          </a:prstGeom>
          <a:noFill/>
        </p:spPr>
        <p:txBody>
          <a:bodyPr wrap="none" rtlCol="0">
            <a:spAutoFit/>
          </a:bodyPr>
          <a:lstStyle/>
          <a:p>
            <a:r>
              <a:rPr lang="en-US" sz="2400" dirty="0" smtClean="0"/>
              <a:t>1</a:t>
            </a:r>
            <a:endParaRPr lang="en-US" sz="2400" dirty="0"/>
          </a:p>
        </p:txBody>
      </p:sp>
      <p:sp>
        <p:nvSpPr>
          <p:cNvPr id="90" name="TextBox 89"/>
          <p:cNvSpPr txBox="1"/>
          <p:nvPr/>
        </p:nvSpPr>
        <p:spPr>
          <a:xfrm>
            <a:off x="2729332" y="2903211"/>
            <a:ext cx="340158" cy="461665"/>
          </a:xfrm>
          <a:prstGeom prst="rect">
            <a:avLst/>
          </a:prstGeom>
          <a:noFill/>
        </p:spPr>
        <p:txBody>
          <a:bodyPr wrap="none" rtlCol="0">
            <a:spAutoFit/>
          </a:bodyPr>
          <a:lstStyle/>
          <a:p>
            <a:r>
              <a:rPr lang="en-US" sz="2400" dirty="0"/>
              <a:t>2</a:t>
            </a:r>
          </a:p>
        </p:txBody>
      </p:sp>
      <p:sp>
        <p:nvSpPr>
          <p:cNvPr id="91" name="TextBox 90"/>
          <p:cNvSpPr txBox="1"/>
          <p:nvPr/>
        </p:nvSpPr>
        <p:spPr>
          <a:xfrm>
            <a:off x="2730780" y="3823506"/>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4738842"/>
            <a:ext cx="340158" cy="461665"/>
          </a:xfrm>
          <a:prstGeom prst="rect">
            <a:avLst/>
          </a:prstGeom>
          <a:noFill/>
        </p:spPr>
        <p:txBody>
          <a:bodyPr wrap="none" rtlCol="0">
            <a:spAutoFit/>
          </a:bodyPr>
          <a:lstStyle/>
          <a:p>
            <a:r>
              <a:rPr lang="en-US" sz="2400" dirty="0"/>
              <a:t>2</a:t>
            </a:r>
          </a:p>
        </p:txBody>
      </p:sp>
      <p:sp>
        <p:nvSpPr>
          <p:cNvPr id="93" name="TextBox 92"/>
          <p:cNvSpPr txBox="1"/>
          <p:nvPr/>
        </p:nvSpPr>
        <p:spPr>
          <a:xfrm>
            <a:off x="6173961" y="2022375"/>
            <a:ext cx="340158" cy="461665"/>
          </a:xfrm>
          <a:prstGeom prst="rect">
            <a:avLst/>
          </a:prstGeom>
          <a:noFill/>
        </p:spPr>
        <p:txBody>
          <a:bodyPr wrap="none" rtlCol="0">
            <a:spAutoFit/>
          </a:bodyPr>
          <a:lstStyle/>
          <a:p>
            <a:r>
              <a:rPr lang="en-US" sz="2400" dirty="0" smtClean="0"/>
              <a:t>1</a:t>
            </a:r>
            <a:endParaRPr lang="en-US" sz="2400" dirty="0"/>
          </a:p>
        </p:txBody>
      </p:sp>
      <p:sp>
        <p:nvSpPr>
          <p:cNvPr id="94" name="TextBox 93"/>
          <p:cNvSpPr txBox="1"/>
          <p:nvPr/>
        </p:nvSpPr>
        <p:spPr>
          <a:xfrm>
            <a:off x="6173961" y="2912363"/>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4738841"/>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a:off x="3446017" y="3168815"/>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86200" y="29673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a:stCxn id="45" idx="6"/>
            <a:endCxn id="49" idx="2"/>
          </p:cNvCxnSpPr>
          <p:nvPr/>
        </p:nvCxnSpPr>
        <p:spPr>
          <a:xfrm flipV="1">
            <a:off x="3446017" y="2262869"/>
            <a:ext cx="2364036" cy="905946"/>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3" idx="6"/>
            <a:endCxn id="49" idx="2"/>
          </p:cNvCxnSpPr>
          <p:nvPr/>
        </p:nvCxnSpPr>
        <p:spPr>
          <a:xfrm flipV="1">
            <a:off x="3560317" y="2262869"/>
            <a:ext cx="2249736" cy="76834"/>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2026840"/>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5" name="TextBox 84"/>
          <p:cNvSpPr txBox="1"/>
          <p:nvPr/>
        </p:nvSpPr>
        <p:spPr>
          <a:xfrm>
            <a:off x="5070042" y="3854321"/>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079957"/>
            <a:ext cx="2364036" cy="911143"/>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800600" y="4101112"/>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Tree>
    <p:extLst>
      <p:ext uri="{BB962C8B-B14F-4D97-AF65-F5344CB8AC3E}">
        <p14:creationId xmlns:p14="http://schemas.microsoft.com/office/powerpoint/2010/main" val="152863163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a:stCxn id="46" idx="6"/>
            <a:endCxn id="50" idx="2"/>
          </p:cNvCxnSpPr>
          <p:nvPr/>
        </p:nvCxnSpPr>
        <p:spPr>
          <a:xfrm>
            <a:off x="3446017" y="4079957"/>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168815"/>
            <a:ext cx="2364036" cy="91114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Dual Adjustment Step</a:t>
            </a:r>
            <a:endParaRPr lang="en-US" dirty="0">
              <a:solidFill>
                <a:schemeClr val="bg2"/>
              </a:solidFill>
            </a:endParaRPr>
          </a:p>
        </p:txBody>
      </p:sp>
      <p:grpSp>
        <p:nvGrpSpPr>
          <p:cNvPr id="3" name="Group 2"/>
          <p:cNvGrpSpPr/>
          <p:nvPr/>
        </p:nvGrpSpPr>
        <p:grpSpPr>
          <a:xfrm>
            <a:off x="6649459" y="413550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3" name="Oval 42"/>
          <p:cNvSpPr/>
          <p:nvPr/>
        </p:nvSpPr>
        <p:spPr>
          <a:xfrm>
            <a:off x="3103117" y="2131885"/>
            <a:ext cx="457200" cy="415636"/>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5" name="Oval 44"/>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1392387"/>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1392387"/>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88" name="TextBox 87"/>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362200" y="2026569"/>
            <a:ext cx="340158" cy="461665"/>
          </a:xfrm>
          <a:prstGeom prst="rect">
            <a:avLst/>
          </a:prstGeom>
          <a:noFill/>
        </p:spPr>
        <p:txBody>
          <a:bodyPr wrap="none" rtlCol="0">
            <a:spAutoFit/>
          </a:bodyPr>
          <a:lstStyle/>
          <a:p>
            <a:r>
              <a:rPr lang="en-US" sz="2400" dirty="0" smtClean="0"/>
              <a:t>1</a:t>
            </a:r>
            <a:endParaRPr lang="en-US" sz="2400" dirty="0"/>
          </a:p>
        </p:txBody>
      </p:sp>
      <p:sp>
        <p:nvSpPr>
          <p:cNvPr id="90" name="TextBox 89"/>
          <p:cNvSpPr txBox="1"/>
          <p:nvPr/>
        </p:nvSpPr>
        <p:spPr>
          <a:xfrm>
            <a:off x="2362200" y="2907405"/>
            <a:ext cx="340158" cy="461665"/>
          </a:xfrm>
          <a:prstGeom prst="rect">
            <a:avLst/>
          </a:prstGeom>
          <a:noFill/>
        </p:spPr>
        <p:txBody>
          <a:bodyPr wrap="none" rtlCol="0">
            <a:spAutoFit/>
          </a:bodyPr>
          <a:lstStyle/>
          <a:p>
            <a:r>
              <a:rPr lang="en-US" sz="2400" dirty="0"/>
              <a:t>2</a:t>
            </a:r>
          </a:p>
        </p:txBody>
      </p:sp>
      <p:sp>
        <p:nvSpPr>
          <p:cNvPr id="91" name="TextBox 90"/>
          <p:cNvSpPr txBox="1"/>
          <p:nvPr/>
        </p:nvSpPr>
        <p:spPr>
          <a:xfrm>
            <a:off x="2363648" y="3827700"/>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4738842"/>
            <a:ext cx="340158" cy="461665"/>
          </a:xfrm>
          <a:prstGeom prst="rect">
            <a:avLst/>
          </a:prstGeom>
          <a:noFill/>
        </p:spPr>
        <p:txBody>
          <a:bodyPr wrap="none" rtlCol="0">
            <a:spAutoFit/>
          </a:bodyPr>
          <a:lstStyle/>
          <a:p>
            <a:r>
              <a:rPr lang="en-US" sz="2400" dirty="0"/>
              <a:t>2</a:t>
            </a:r>
          </a:p>
        </p:txBody>
      </p:sp>
      <p:sp>
        <p:nvSpPr>
          <p:cNvPr id="93" name="TextBox 92"/>
          <p:cNvSpPr txBox="1"/>
          <p:nvPr/>
        </p:nvSpPr>
        <p:spPr>
          <a:xfrm>
            <a:off x="6400800" y="1976735"/>
            <a:ext cx="340158" cy="461665"/>
          </a:xfrm>
          <a:prstGeom prst="rect">
            <a:avLst/>
          </a:prstGeom>
          <a:noFill/>
        </p:spPr>
        <p:txBody>
          <a:bodyPr wrap="none" rtlCol="0">
            <a:spAutoFit/>
          </a:bodyPr>
          <a:lstStyle/>
          <a:p>
            <a:r>
              <a:rPr lang="en-US" sz="2400" dirty="0" smtClean="0"/>
              <a:t>1</a:t>
            </a:r>
            <a:endParaRPr lang="en-US" sz="2400" dirty="0"/>
          </a:p>
        </p:txBody>
      </p:sp>
      <p:sp>
        <p:nvSpPr>
          <p:cNvPr id="94" name="TextBox 93"/>
          <p:cNvSpPr txBox="1"/>
          <p:nvPr/>
        </p:nvSpPr>
        <p:spPr>
          <a:xfrm>
            <a:off x="6400800" y="2866723"/>
            <a:ext cx="340158" cy="461665"/>
          </a:xfrm>
          <a:prstGeom prst="rect">
            <a:avLst/>
          </a:prstGeom>
          <a:noFill/>
        </p:spPr>
        <p:txBody>
          <a:bodyPr wrap="none" rtlCol="0">
            <a:spAutoFit/>
          </a:bodyPr>
          <a:lstStyle/>
          <a:p>
            <a:r>
              <a:rPr lang="en-US" sz="2400" dirty="0"/>
              <a:t>0</a:t>
            </a:r>
          </a:p>
        </p:txBody>
      </p:sp>
      <p:sp>
        <p:nvSpPr>
          <p:cNvPr id="95" name="TextBox 94"/>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4738841"/>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a:off x="3446017" y="3168815"/>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86200" y="29673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a:stCxn id="45" idx="6"/>
            <a:endCxn id="49" idx="2"/>
          </p:cNvCxnSpPr>
          <p:nvPr/>
        </p:nvCxnSpPr>
        <p:spPr>
          <a:xfrm flipV="1">
            <a:off x="3446017" y="2262869"/>
            <a:ext cx="2364036" cy="905946"/>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3" idx="6"/>
            <a:endCxn id="49" idx="2"/>
          </p:cNvCxnSpPr>
          <p:nvPr/>
        </p:nvCxnSpPr>
        <p:spPr>
          <a:xfrm flipV="1">
            <a:off x="3560317" y="2262869"/>
            <a:ext cx="2249736" cy="76834"/>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2026840"/>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5" name="TextBox 84"/>
          <p:cNvSpPr txBox="1"/>
          <p:nvPr/>
        </p:nvSpPr>
        <p:spPr>
          <a:xfrm>
            <a:off x="5070042" y="3854321"/>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11" name="Freeform 10"/>
          <p:cNvSpPr/>
          <p:nvPr/>
        </p:nvSpPr>
        <p:spPr>
          <a:xfrm>
            <a:off x="2730626" y="1752600"/>
            <a:ext cx="3670174" cy="2731058"/>
          </a:xfrm>
          <a:custGeom>
            <a:avLst/>
            <a:gdLst>
              <a:gd name="connsiteX0" fmla="*/ 4205496 w 4774057"/>
              <a:gd name="connsiteY0" fmla="*/ 250341 h 2863682"/>
              <a:gd name="connsiteX1" fmla="*/ 525036 w 4774057"/>
              <a:gd name="connsiteY1" fmla="*/ 250341 h 2863682"/>
              <a:gd name="connsiteX2" fmla="*/ 433596 w 4774057"/>
              <a:gd name="connsiteY2" fmla="*/ 2833521 h 2863682"/>
              <a:gd name="connsiteX3" fmla="*/ 4376946 w 4774057"/>
              <a:gd name="connsiteY3" fmla="*/ 1576221 h 2863682"/>
              <a:gd name="connsiteX4" fmla="*/ 4205496 w 4774057"/>
              <a:gd name="connsiteY4" fmla="*/ 250341 h 28636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74057" h="2863682">
                <a:moveTo>
                  <a:pt x="4205496" y="250341"/>
                </a:moveTo>
                <a:cubicBezTo>
                  <a:pt x="3563511" y="29361"/>
                  <a:pt x="1153686" y="-180189"/>
                  <a:pt x="525036" y="250341"/>
                </a:cubicBezTo>
                <a:cubicBezTo>
                  <a:pt x="-103614" y="680871"/>
                  <a:pt x="-208389" y="2612541"/>
                  <a:pt x="433596" y="2833521"/>
                </a:cubicBezTo>
                <a:cubicBezTo>
                  <a:pt x="1075581" y="3054501"/>
                  <a:pt x="3752106" y="2002941"/>
                  <a:pt x="4376946" y="1576221"/>
                </a:cubicBezTo>
                <a:cubicBezTo>
                  <a:pt x="5001786" y="1149501"/>
                  <a:pt x="4847481" y="471321"/>
                  <a:pt x="4205496" y="250341"/>
                </a:cubicBezTo>
                <a:close/>
              </a:path>
            </a:pathLst>
          </a:cu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7" name="Straight Connector 76"/>
          <p:cNvCxnSpPr>
            <a:stCxn id="47" idx="6"/>
            <a:endCxn id="50" idx="2"/>
          </p:cNvCxnSpPr>
          <p:nvPr/>
        </p:nvCxnSpPr>
        <p:spPr>
          <a:xfrm flipV="1">
            <a:off x="3446017" y="4079957"/>
            <a:ext cx="2364036" cy="911143"/>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800600" y="4101112"/>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44" name="TextBox 43"/>
          <p:cNvSpPr txBox="1"/>
          <p:nvPr/>
        </p:nvSpPr>
        <p:spPr>
          <a:xfrm>
            <a:off x="1954197" y="2026298"/>
            <a:ext cx="340158" cy="461665"/>
          </a:xfrm>
          <a:prstGeom prst="rect">
            <a:avLst/>
          </a:prstGeom>
          <a:noFill/>
        </p:spPr>
        <p:txBody>
          <a:bodyPr wrap="none" rtlCol="0">
            <a:spAutoFit/>
          </a:bodyPr>
          <a:lstStyle/>
          <a:p>
            <a:r>
              <a:rPr lang="en-US" sz="2400" dirty="0"/>
              <a:t>0</a:t>
            </a:r>
          </a:p>
        </p:txBody>
      </p:sp>
      <p:sp>
        <p:nvSpPr>
          <p:cNvPr id="48" name="TextBox 47"/>
          <p:cNvSpPr txBox="1"/>
          <p:nvPr/>
        </p:nvSpPr>
        <p:spPr>
          <a:xfrm>
            <a:off x="1954197" y="2907134"/>
            <a:ext cx="340158" cy="461665"/>
          </a:xfrm>
          <a:prstGeom prst="rect">
            <a:avLst/>
          </a:prstGeom>
          <a:noFill/>
        </p:spPr>
        <p:txBody>
          <a:bodyPr wrap="none" rtlCol="0">
            <a:spAutoFit/>
          </a:bodyPr>
          <a:lstStyle/>
          <a:p>
            <a:r>
              <a:rPr lang="en-US" sz="2400" dirty="0" smtClean="0"/>
              <a:t>1</a:t>
            </a:r>
            <a:endParaRPr lang="en-US" sz="2400" dirty="0"/>
          </a:p>
        </p:txBody>
      </p:sp>
      <p:sp>
        <p:nvSpPr>
          <p:cNvPr id="51" name="TextBox 50"/>
          <p:cNvSpPr txBox="1"/>
          <p:nvPr/>
        </p:nvSpPr>
        <p:spPr>
          <a:xfrm>
            <a:off x="1955645" y="3827429"/>
            <a:ext cx="340158" cy="461665"/>
          </a:xfrm>
          <a:prstGeom prst="rect">
            <a:avLst/>
          </a:prstGeom>
          <a:noFill/>
        </p:spPr>
        <p:txBody>
          <a:bodyPr wrap="none" rtlCol="0">
            <a:spAutoFit/>
          </a:bodyPr>
          <a:lstStyle/>
          <a:p>
            <a:r>
              <a:rPr lang="en-US" sz="2400" dirty="0"/>
              <a:t>2</a:t>
            </a:r>
          </a:p>
        </p:txBody>
      </p:sp>
      <p:sp>
        <p:nvSpPr>
          <p:cNvPr id="52" name="TextBox 51"/>
          <p:cNvSpPr txBox="1"/>
          <p:nvPr/>
        </p:nvSpPr>
        <p:spPr>
          <a:xfrm>
            <a:off x="6832581" y="1976735"/>
            <a:ext cx="340158" cy="461665"/>
          </a:xfrm>
          <a:prstGeom prst="rect">
            <a:avLst/>
          </a:prstGeom>
          <a:noFill/>
        </p:spPr>
        <p:txBody>
          <a:bodyPr wrap="none" rtlCol="0">
            <a:spAutoFit/>
          </a:bodyPr>
          <a:lstStyle/>
          <a:p>
            <a:r>
              <a:rPr lang="en-US" sz="2400" dirty="0"/>
              <a:t>2</a:t>
            </a:r>
          </a:p>
        </p:txBody>
      </p:sp>
      <p:sp>
        <p:nvSpPr>
          <p:cNvPr id="54" name="TextBox 53"/>
          <p:cNvSpPr txBox="1"/>
          <p:nvPr/>
        </p:nvSpPr>
        <p:spPr>
          <a:xfrm>
            <a:off x="6832581" y="2866723"/>
            <a:ext cx="340158" cy="461665"/>
          </a:xfrm>
          <a:prstGeom prst="rect">
            <a:avLst/>
          </a:prstGeom>
          <a:noFill/>
        </p:spPr>
        <p:txBody>
          <a:bodyPr wrap="none" rtlCol="0">
            <a:spAutoFit/>
          </a:bodyPr>
          <a:lstStyle/>
          <a:p>
            <a:r>
              <a:rPr lang="en-US" sz="2400" dirty="0" smtClean="0"/>
              <a:t>1</a:t>
            </a:r>
            <a:endParaRPr lang="en-US" sz="2400" dirty="0"/>
          </a:p>
        </p:txBody>
      </p:sp>
      <p:sp>
        <p:nvSpPr>
          <p:cNvPr id="55" name="Multiply 54"/>
          <p:cNvSpPr/>
          <p:nvPr/>
        </p:nvSpPr>
        <p:spPr>
          <a:xfrm>
            <a:off x="2358993" y="21128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Multiply 55"/>
          <p:cNvSpPr/>
          <p:nvPr/>
        </p:nvSpPr>
        <p:spPr>
          <a:xfrm>
            <a:off x="2362200" y="296086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Multiply 56"/>
          <p:cNvSpPr/>
          <p:nvPr/>
        </p:nvSpPr>
        <p:spPr>
          <a:xfrm>
            <a:off x="2362200" y="38862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Multiply 57"/>
          <p:cNvSpPr/>
          <p:nvPr/>
        </p:nvSpPr>
        <p:spPr>
          <a:xfrm>
            <a:off x="6423900" y="204969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Multiply 58"/>
          <p:cNvSpPr/>
          <p:nvPr/>
        </p:nvSpPr>
        <p:spPr>
          <a:xfrm>
            <a:off x="6416800" y="2947435"/>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609554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2262869"/>
            <a:ext cx="2364036" cy="1817088"/>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079957"/>
            <a:ext cx="2364036" cy="9111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168815"/>
            <a:ext cx="2364036" cy="91114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Dual Adjustment Step</a:t>
            </a:r>
            <a:endParaRPr lang="en-US" dirty="0">
              <a:solidFill>
                <a:schemeClr val="bg2"/>
              </a:solidFill>
            </a:endParaRPr>
          </a:p>
        </p:txBody>
      </p:sp>
      <p:grpSp>
        <p:nvGrpSpPr>
          <p:cNvPr id="3" name="Group 2"/>
          <p:cNvGrpSpPr/>
          <p:nvPr/>
        </p:nvGrpSpPr>
        <p:grpSpPr>
          <a:xfrm>
            <a:off x="6649459" y="413550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05451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3965657"/>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4876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214856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3965657"/>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054515"/>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48768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1392387"/>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1392387"/>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4991100"/>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4754637"/>
            <a:ext cx="340158" cy="461665"/>
          </a:xfrm>
          <a:prstGeom prst="rect">
            <a:avLst/>
          </a:prstGeom>
          <a:solidFill>
            <a:schemeClr val="bg1"/>
          </a:solidFill>
        </p:spPr>
        <p:txBody>
          <a:bodyPr wrap="none" rtlCol="0">
            <a:spAutoFit/>
          </a:bodyPr>
          <a:lstStyle/>
          <a:p>
            <a:r>
              <a:rPr lang="en-US" sz="2400" dirty="0"/>
              <a:t>1</a:t>
            </a:r>
          </a:p>
        </p:txBody>
      </p:sp>
      <p:sp>
        <p:nvSpPr>
          <p:cNvPr id="88" name="TextBox 87"/>
          <p:cNvSpPr txBox="1"/>
          <p:nvPr/>
        </p:nvSpPr>
        <p:spPr>
          <a:xfrm>
            <a:off x="4953000" y="4508857"/>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2022375"/>
            <a:ext cx="340158" cy="461665"/>
          </a:xfrm>
          <a:prstGeom prst="rect">
            <a:avLst/>
          </a:prstGeom>
          <a:noFill/>
        </p:spPr>
        <p:txBody>
          <a:bodyPr wrap="none" rtlCol="0">
            <a:spAutoFit/>
          </a:bodyPr>
          <a:lstStyle/>
          <a:p>
            <a:r>
              <a:rPr lang="en-US" sz="2400" dirty="0"/>
              <a:t>0</a:t>
            </a:r>
          </a:p>
        </p:txBody>
      </p:sp>
      <p:sp>
        <p:nvSpPr>
          <p:cNvPr id="90" name="TextBox 89"/>
          <p:cNvSpPr txBox="1"/>
          <p:nvPr/>
        </p:nvSpPr>
        <p:spPr>
          <a:xfrm>
            <a:off x="2729332" y="2903211"/>
            <a:ext cx="340158" cy="461665"/>
          </a:xfrm>
          <a:prstGeom prst="rect">
            <a:avLst/>
          </a:prstGeom>
          <a:noFill/>
        </p:spPr>
        <p:txBody>
          <a:bodyPr wrap="none" rtlCol="0">
            <a:spAutoFit/>
          </a:bodyPr>
          <a:lstStyle/>
          <a:p>
            <a:r>
              <a:rPr lang="en-US" sz="2400" dirty="0" smtClean="0"/>
              <a:t>1</a:t>
            </a:r>
            <a:endParaRPr lang="en-US" sz="2400" dirty="0"/>
          </a:p>
        </p:txBody>
      </p:sp>
      <p:sp>
        <p:nvSpPr>
          <p:cNvPr id="91" name="TextBox 90"/>
          <p:cNvSpPr txBox="1"/>
          <p:nvPr/>
        </p:nvSpPr>
        <p:spPr>
          <a:xfrm>
            <a:off x="2730780" y="3823506"/>
            <a:ext cx="340158" cy="461665"/>
          </a:xfrm>
          <a:prstGeom prst="rect">
            <a:avLst/>
          </a:prstGeom>
          <a:noFill/>
        </p:spPr>
        <p:txBody>
          <a:bodyPr wrap="none" rtlCol="0">
            <a:spAutoFit/>
          </a:bodyPr>
          <a:lstStyle/>
          <a:p>
            <a:r>
              <a:rPr lang="en-US" sz="2400" dirty="0"/>
              <a:t>2</a:t>
            </a:r>
          </a:p>
        </p:txBody>
      </p:sp>
      <p:sp>
        <p:nvSpPr>
          <p:cNvPr id="92" name="TextBox 91"/>
          <p:cNvSpPr txBox="1"/>
          <p:nvPr/>
        </p:nvSpPr>
        <p:spPr>
          <a:xfrm>
            <a:off x="2730626" y="4738842"/>
            <a:ext cx="340158" cy="461665"/>
          </a:xfrm>
          <a:prstGeom prst="rect">
            <a:avLst/>
          </a:prstGeom>
          <a:noFill/>
        </p:spPr>
        <p:txBody>
          <a:bodyPr wrap="none" rtlCol="0">
            <a:spAutoFit/>
          </a:bodyPr>
          <a:lstStyle/>
          <a:p>
            <a:r>
              <a:rPr lang="en-US" sz="2400" dirty="0"/>
              <a:t>2</a:t>
            </a:r>
          </a:p>
        </p:txBody>
      </p:sp>
      <p:sp>
        <p:nvSpPr>
          <p:cNvPr id="93" name="TextBox 92"/>
          <p:cNvSpPr txBox="1"/>
          <p:nvPr/>
        </p:nvSpPr>
        <p:spPr>
          <a:xfrm>
            <a:off x="6173961" y="2022375"/>
            <a:ext cx="340158" cy="461665"/>
          </a:xfrm>
          <a:prstGeom prst="rect">
            <a:avLst/>
          </a:prstGeom>
          <a:noFill/>
        </p:spPr>
        <p:txBody>
          <a:bodyPr wrap="none" rtlCol="0">
            <a:spAutoFit/>
          </a:bodyPr>
          <a:lstStyle/>
          <a:p>
            <a:r>
              <a:rPr lang="en-US" sz="2400" dirty="0"/>
              <a:t>2</a:t>
            </a:r>
          </a:p>
        </p:txBody>
      </p:sp>
      <p:sp>
        <p:nvSpPr>
          <p:cNvPr id="94" name="TextBox 93"/>
          <p:cNvSpPr txBox="1"/>
          <p:nvPr/>
        </p:nvSpPr>
        <p:spPr>
          <a:xfrm>
            <a:off x="6173961" y="2912363"/>
            <a:ext cx="340158" cy="461665"/>
          </a:xfrm>
          <a:prstGeom prst="rect">
            <a:avLst/>
          </a:prstGeom>
          <a:noFill/>
        </p:spPr>
        <p:txBody>
          <a:bodyPr wrap="none" rtlCol="0">
            <a:spAutoFit/>
          </a:bodyPr>
          <a:lstStyle/>
          <a:p>
            <a:r>
              <a:rPr lang="en-US" sz="2400" dirty="0"/>
              <a:t>1</a:t>
            </a:r>
          </a:p>
        </p:txBody>
      </p:sp>
      <p:sp>
        <p:nvSpPr>
          <p:cNvPr id="95" name="TextBox 94"/>
          <p:cNvSpPr txBox="1"/>
          <p:nvPr/>
        </p:nvSpPr>
        <p:spPr>
          <a:xfrm>
            <a:off x="6183838" y="3849124"/>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4738841"/>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a:off x="3446017" y="3168815"/>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3886200" y="29673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298321"/>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a:stCxn id="45" idx="6"/>
            <a:endCxn id="49" idx="2"/>
          </p:cNvCxnSpPr>
          <p:nvPr/>
        </p:nvCxnSpPr>
        <p:spPr>
          <a:xfrm flipV="1">
            <a:off x="3446017" y="2262869"/>
            <a:ext cx="2364036" cy="905946"/>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4384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2262869"/>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2026840"/>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079957"/>
            <a:ext cx="2364036" cy="911143"/>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4003242" y="44913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44" name="Oval 43"/>
          <p:cNvSpPr/>
          <p:nvPr/>
        </p:nvSpPr>
        <p:spPr>
          <a:xfrm>
            <a:off x="3217417" y="215006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a:off x="3446017" y="4079957"/>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572000" y="3810000"/>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Tree>
    <p:extLst>
      <p:ext uri="{BB962C8B-B14F-4D97-AF65-F5344CB8AC3E}">
        <p14:creationId xmlns:p14="http://schemas.microsoft.com/office/powerpoint/2010/main" val="275324611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90"/>
          <p:cNvCxnSpPr>
            <a:stCxn id="60" idx="6"/>
            <a:endCxn id="66" idx="2"/>
          </p:cNvCxnSpPr>
          <p:nvPr/>
        </p:nvCxnSpPr>
        <p:spPr>
          <a:xfrm>
            <a:off x="6136169" y="3695700"/>
            <a:ext cx="2157675" cy="1143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Correctness</a:t>
            </a:r>
            <a:endParaRPr lang="en-US" dirty="0">
              <a:solidFill>
                <a:schemeClr val="bg2"/>
              </a:solidFill>
            </a:endParaRPr>
          </a:p>
        </p:txBody>
      </p:sp>
      <p:sp>
        <p:nvSpPr>
          <p:cNvPr id="47" name="TextBox 46"/>
          <p:cNvSpPr txBox="1"/>
          <p:nvPr/>
        </p:nvSpPr>
        <p:spPr>
          <a:xfrm>
            <a:off x="457200" y="1389494"/>
            <a:ext cx="5001298" cy="2677656"/>
          </a:xfrm>
          <a:prstGeom prst="rect">
            <a:avLst/>
          </a:prstGeom>
          <a:noFill/>
        </p:spPr>
        <p:txBody>
          <a:bodyPr wrap="square" rtlCol="0">
            <a:spAutoFit/>
          </a:bodyPr>
          <a:lstStyle/>
          <a:p>
            <a:r>
              <a:rPr lang="en-US" sz="2400" dirty="0" smtClean="0"/>
              <a:t>Algorithm maintains invariants</a:t>
            </a:r>
          </a:p>
          <a:p>
            <a:pPr marL="457200" indent="-457200">
              <a:buClr>
                <a:schemeClr val="tx1"/>
              </a:buClr>
              <a:buFontTx/>
              <a:buAutoNum type="arabicParenR"/>
            </a:pPr>
            <a:r>
              <a:rPr lang="en-US" sz="2400" dirty="0" smtClean="0">
                <a:solidFill>
                  <a:schemeClr val="accent2"/>
                </a:solidFill>
              </a:rPr>
              <a:t>Tight</a:t>
            </a:r>
            <a:r>
              <a:rPr lang="en-US" sz="2400" dirty="0" smtClean="0"/>
              <a:t>: </a:t>
            </a:r>
            <a:r>
              <a:rPr lang="en-US" sz="2400" dirty="0"/>
              <a:t>w(e) = y(u) + y(v</a:t>
            </a:r>
            <a:r>
              <a:rPr lang="en-US" sz="2400" dirty="0" smtClean="0"/>
              <a:t>), for e in M matching edges can’t cross in or out of red set.</a:t>
            </a:r>
          </a:p>
          <a:p>
            <a:pPr marL="457200" indent="-457200">
              <a:buClr>
                <a:schemeClr val="tx1"/>
              </a:buClr>
              <a:buFontTx/>
              <a:buAutoNum type="arabicParenR"/>
            </a:pPr>
            <a:r>
              <a:rPr lang="en-US" sz="2400" dirty="0" smtClean="0">
                <a:solidFill>
                  <a:schemeClr val="accent2"/>
                </a:solidFill>
              </a:rPr>
              <a:t>Dual feasibility</a:t>
            </a:r>
            <a:r>
              <a:rPr lang="en-US" sz="2400" dirty="0" smtClean="0"/>
              <a:t>: </a:t>
            </a:r>
            <a:r>
              <a:rPr lang="en-US" sz="2400" dirty="0"/>
              <a:t>w(e) ≤ y(u) + y(v) </a:t>
            </a:r>
            <a:r>
              <a:rPr lang="en-US" sz="2400" dirty="0" smtClean="0"/>
              <a:t/>
            </a:r>
            <a:br>
              <a:rPr lang="en-US" sz="2400" dirty="0" smtClean="0"/>
            </a:br>
            <a:r>
              <a:rPr lang="en-US" sz="2400" dirty="0" smtClean="0"/>
              <a:t>edges that cross from inside red set to outside it cannot be tight.</a:t>
            </a:r>
          </a:p>
        </p:txBody>
      </p:sp>
      <p:cxnSp>
        <p:nvCxnSpPr>
          <p:cNvPr id="6" name="Straight Connector 5"/>
          <p:cNvCxnSpPr>
            <a:stCxn id="58" idx="6"/>
            <a:endCxn id="64" idx="2"/>
          </p:cNvCxnSpPr>
          <p:nvPr/>
        </p:nvCxnSpPr>
        <p:spPr>
          <a:xfrm flipV="1">
            <a:off x="6136169" y="19125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1" idx="6"/>
            <a:endCxn id="65" idx="2"/>
          </p:cNvCxnSpPr>
          <p:nvPr/>
        </p:nvCxnSpPr>
        <p:spPr>
          <a:xfrm flipV="1">
            <a:off x="6136169" y="2826996"/>
            <a:ext cx="2157675" cy="20117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60" idx="6"/>
            <a:endCxn id="67" idx="2"/>
          </p:cNvCxnSpPr>
          <p:nvPr/>
        </p:nvCxnSpPr>
        <p:spPr>
          <a:xfrm flipV="1">
            <a:off x="6136169" y="2369796"/>
            <a:ext cx="2157675" cy="1325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2" idx="6"/>
            <a:endCxn id="65" idx="2"/>
          </p:cNvCxnSpPr>
          <p:nvPr/>
        </p:nvCxnSpPr>
        <p:spPr>
          <a:xfrm flipV="1">
            <a:off x="6136169" y="2826996"/>
            <a:ext cx="2157675" cy="2468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3" idx="6"/>
            <a:endCxn id="65" idx="2"/>
          </p:cNvCxnSpPr>
          <p:nvPr/>
        </p:nvCxnSpPr>
        <p:spPr>
          <a:xfrm flipV="1">
            <a:off x="6136169" y="2826996"/>
            <a:ext cx="2157675" cy="29261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9" idx="6"/>
            <a:endCxn id="65" idx="2"/>
          </p:cNvCxnSpPr>
          <p:nvPr/>
        </p:nvCxnSpPr>
        <p:spPr>
          <a:xfrm>
            <a:off x="6136169" y="2826996"/>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2" idx="6"/>
            <a:endCxn id="66" idx="2"/>
          </p:cNvCxnSpPr>
          <p:nvPr/>
        </p:nvCxnSpPr>
        <p:spPr>
          <a:xfrm flipV="1">
            <a:off x="6136169" y="4838700"/>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3" idx="6"/>
            <a:endCxn id="69" idx="2"/>
          </p:cNvCxnSpPr>
          <p:nvPr/>
        </p:nvCxnSpPr>
        <p:spPr>
          <a:xfrm flipV="1">
            <a:off x="6136169" y="5295900"/>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58" idx="6"/>
            <a:endCxn id="68" idx="2"/>
          </p:cNvCxnSpPr>
          <p:nvPr/>
        </p:nvCxnSpPr>
        <p:spPr>
          <a:xfrm>
            <a:off x="6136169" y="2369796"/>
            <a:ext cx="2157675" cy="1325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9" idx="6"/>
            <a:endCxn id="67" idx="2"/>
          </p:cNvCxnSpPr>
          <p:nvPr/>
        </p:nvCxnSpPr>
        <p:spPr>
          <a:xfrm flipV="1">
            <a:off x="6136169" y="23697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58" idx="6"/>
            <a:endCxn id="67" idx="2"/>
          </p:cNvCxnSpPr>
          <p:nvPr/>
        </p:nvCxnSpPr>
        <p:spPr>
          <a:xfrm>
            <a:off x="6136169" y="2369796"/>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57" idx="6"/>
            <a:endCxn id="67" idx="2"/>
          </p:cNvCxnSpPr>
          <p:nvPr/>
        </p:nvCxnSpPr>
        <p:spPr>
          <a:xfrm>
            <a:off x="6136169" y="19125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5907569" y="17982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Oval 57"/>
          <p:cNvSpPr/>
          <p:nvPr/>
        </p:nvSpPr>
        <p:spPr>
          <a:xfrm>
            <a:off x="5907569" y="22554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9" name="Oval 58"/>
          <p:cNvSpPr/>
          <p:nvPr/>
        </p:nvSpPr>
        <p:spPr>
          <a:xfrm>
            <a:off x="5907569" y="27126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0" name="Oval 59"/>
          <p:cNvSpPr/>
          <p:nvPr/>
        </p:nvSpPr>
        <p:spPr>
          <a:xfrm>
            <a:off x="5907569" y="3581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1" name="Oval 60"/>
          <p:cNvSpPr/>
          <p:nvPr/>
        </p:nvSpPr>
        <p:spPr>
          <a:xfrm>
            <a:off x="5907569" y="4724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2" name="Oval 61"/>
          <p:cNvSpPr/>
          <p:nvPr/>
        </p:nvSpPr>
        <p:spPr>
          <a:xfrm>
            <a:off x="5907569" y="51816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3" name="Oval 62"/>
          <p:cNvSpPr/>
          <p:nvPr/>
        </p:nvSpPr>
        <p:spPr>
          <a:xfrm>
            <a:off x="5907569" y="5638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4" name="Oval 63"/>
          <p:cNvSpPr/>
          <p:nvPr/>
        </p:nvSpPr>
        <p:spPr>
          <a:xfrm>
            <a:off x="8293844" y="17982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8293844" y="27126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93844" y="4724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8293844" y="22554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293844" y="3581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8293844" y="51816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5864614" y="533400"/>
            <a:ext cx="314510" cy="461665"/>
          </a:xfrm>
          <a:prstGeom prst="rect">
            <a:avLst/>
          </a:prstGeom>
          <a:noFill/>
        </p:spPr>
        <p:txBody>
          <a:bodyPr wrap="none" rtlCol="0">
            <a:spAutoFit/>
          </a:bodyPr>
          <a:lstStyle/>
          <a:p>
            <a:r>
              <a:rPr lang="en-US" sz="2400" dirty="0" smtClean="0"/>
              <a:t>L</a:t>
            </a:r>
            <a:endParaRPr lang="en-US" sz="2400" dirty="0"/>
          </a:p>
        </p:txBody>
      </p:sp>
      <p:sp>
        <p:nvSpPr>
          <p:cNvPr id="71" name="TextBox 70"/>
          <p:cNvSpPr txBox="1"/>
          <p:nvPr/>
        </p:nvSpPr>
        <p:spPr>
          <a:xfrm>
            <a:off x="8232455" y="533400"/>
            <a:ext cx="351378" cy="461665"/>
          </a:xfrm>
          <a:prstGeom prst="rect">
            <a:avLst/>
          </a:prstGeom>
          <a:noFill/>
        </p:spPr>
        <p:txBody>
          <a:bodyPr wrap="none" rtlCol="0">
            <a:spAutoFit/>
          </a:bodyPr>
          <a:lstStyle/>
          <a:p>
            <a:r>
              <a:rPr lang="en-US" sz="2400" dirty="0" smtClean="0"/>
              <a:t>R</a:t>
            </a:r>
            <a:endParaRPr lang="en-US" sz="2400" dirty="0"/>
          </a:p>
        </p:txBody>
      </p:sp>
      <p:sp>
        <p:nvSpPr>
          <p:cNvPr id="72" name="Oval 71"/>
          <p:cNvSpPr/>
          <p:nvPr/>
        </p:nvSpPr>
        <p:spPr>
          <a:xfrm>
            <a:off x="8293844" y="563147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ed Rectangle 1"/>
          <p:cNvSpPr/>
          <p:nvPr/>
        </p:nvSpPr>
        <p:spPr>
          <a:xfrm>
            <a:off x="5562600" y="1109365"/>
            <a:ext cx="3352800" cy="300543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791200" y="1676400"/>
            <a:ext cx="521444" cy="2286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8153400" y="1671850"/>
            <a:ext cx="521444" cy="2290549"/>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705113" y="1234274"/>
            <a:ext cx="649769" cy="461665"/>
          </a:xfrm>
          <a:prstGeom prst="rect">
            <a:avLst/>
          </a:prstGeom>
          <a:noFill/>
        </p:spPr>
        <p:txBody>
          <a:bodyPr wrap="square" rtlCol="0">
            <a:spAutoFit/>
          </a:bodyPr>
          <a:lstStyle/>
          <a:p>
            <a:pPr algn="ctr"/>
            <a:r>
              <a:rPr lang="en-US" sz="2400" dirty="0"/>
              <a:t>-</a:t>
            </a:r>
            <a:r>
              <a:rPr lang="el-GR" sz="2400" dirty="0" smtClean="0"/>
              <a:t>Δ</a:t>
            </a:r>
            <a:endParaRPr lang="en-US" sz="2400" dirty="0"/>
          </a:p>
        </p:txBody>
      </p:sp>
      <p:sp>
        <p:nvSpPr>
          <p:cNvPr id="74" name="TextBox 73"/>
          <p:cNvSpPr txBox="1"/>
          <p:nvPr/>
        </p:nvSpPr>
        <p:spPr>
          <a:xfrm>
            <a:off x="8181026" y="1241332"/>
            <a:ext cx="649769" cy="461665"/>
          </a:xfrm>
          <a:prstGeom prst="rect">
            <a:avLst/>
          </a:prstGeom>
          <a:noFill/>
        </p:spPr>
        <p:txBody>
          <a:bodyPr wrap="square" rtlCol="0">
            <a:spAutoFit/>
          </a:bodyPr>
          <a:lstStyle/>
          <a:p>
            <a:r>
              <a:rPr lang="en-US" sz="2400" dirty="0" smtClean="0"/>
              <a:t>+</a:t>
            </a:r>
            <a:r>
              <a:rPr lang="el-GR" sz="2400" dirty="0" smtClean="0"/>
              <a:t>Δ</a:t>
            </a:r>
            <a:endParaRPr lang="en-US" sz="2400" dirty="0"/>
          </a:p>
        </p:txBody>
      </p:sp>
      <p:grpSp>
        <p:nvGrpSpPr>
          <p:cNvPr id="75" name="Group 74"/>
          <p:cNvGrpSpPr/>
          <p:nvPr/>
        </p:nvGrpSpPr>
        <p:grpSpPr>
          <a:xfrm>
            <a:off x="2248945" y="4511070"/>
            <a:ext cx="3008855" cy="1569660"/>
            <a:chOff x="6523996" y="1359931"/>
            <a:chExt cx="2246921" cy="1569660"/>
          </a:xfrm>
        </p:grpSpPr>
        <p:sp>
          <p:nvSpPr>
            <p:cNvPr id="76" name="TextBox 75"/>
            <p:cNvSpPr txBox="1"/>
            <p:nvPr/>
          </p:nvSpPr>
          <p:spPr>
            <a:xfrm>
              <a:off x="6523996" y="1359931"/>
              <a:ext cx="2246921" cy="1569660"/>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p>
            <a:p>
              <a:pPr algn="ctr"/>
              <a:r>
                <a:rPr lang="en-US" sz="2400" dirty="0">
                  <a:solidFill>
                    <a:schemeClr val="accent2"/>
                  </a:solidFill>
                </a:rPr>
                <a:t>r</a:t>
              </a:r>
              <a:r>
                <a:rPr lang="en-US" sz="2400" dirty="0" smtClean="0">
                  <a:solidFill>
                    <a:schemeClr val="accent2"/>
                  </a:solidFill>
                </a:rPr>
                <a:t>eachable from exposed vertices</a:t>
              </a:r>
              <a:endParaRPr lang="en-US" sz="2400" dirty="0">
                <a:solidFill>
                  <a:schemeClr val="accent2"/>
                </a:solidFill>
              </a:endParaRPr>
            </a:p>
          </p:txBody>
        </p:sp>
        <p:sp>
          <p:nvSpPr>
            <p:cNvPr id="77" name="Double Bracket 76"/>
            <p:cNvSpPr/>
            <p:nvPr/>
          </p:nvSpPr>
          <p:spPr>
            <a:xfrm>
              <a:off x="6629400" y="1359931"/>
              <a:ext cx="2057400" cy="1569660"/>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22" name="Straight Connector 21"/>
          <p:cNvCxnSpPr>
            <a:stCxn id="63" idx="6"/>
            <a:endCxn id="72" idx="2"/>
          </p:cNvCxnSpPr>
          <p:nvPr/>
        </p:nvCxnSpPr>
        <p:spPr>
          <a:xfrm flipV="1">
            <a:off x="6136169" y="5745779"/>
            <a:ext cx="2157675" cy="732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2" idx="6"/>
            <a:endCxn id="72" idx="2"/>
          </p:cNvCxnSpPr>
          <p:nvPr/>
        </p:nvCxnSpPr>
        <p:spPr>
          <a:xfrm>
            <a:off x="6136169" y="5295900"/>
            <a:ext cx="2157675" cy="44987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2" idx="6"/>
            <a:endCxn id="69" idx="2"/>
          </p:cNvCxnSpPr>
          <p:nvPr/>
        </p:nvCxnSpPr>
        <p:spPr>
          <a:xfrm>
            <a:off x="6136169" y="5295900"/>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7" idx="6"/>
            <a:endCxn id="64" idx="2"/>
          </p:cNvCxnSpPr>
          <p:nvPr/>
        </p:nvCxnSpPr>
        <p:spPr>
          <a:xfrm>
            <a:off x="6136169" y="1912596"/>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59" idx="6"/>
            <a:endCxn id="64" idx="2"/>
          </p:cNvCxnSpPr>
          <p:nvPr/>
        </p:nvCxnSpPr>
        <p:spPr>
          <a:xfrm flipV="1">
            <a:off x="6136169" y="1912596"/>
            <a:ext cx="2157675" cy="9144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57" idx="6"/>
            <a:endCxn id="65" idx="2"/>
          </p:cNvCxnSpPr>
          <p:nvPr/>
        </p:nvCxnSpPr>
        <p:spPr>
          <a:xfrm>
            <a:off x="6136169" y="1912596"/>
            <a:ext cx="2157675" cy="9144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0" idx="6"/>
            <a:endCxn id="65" idx="2"/>
          </p:cNvCxnSpPr>
          <p:nvPr/>
        </p:nvCxnSpPr>
        <p:spPr>
          <a:xfrm flipV="1">
            <a:off x="6136169" y="2826996"/>
            <a:ext cx="2157675" cy="868704"/>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61" idx="6"/>
            <a:endCxn id="68" idx="2"/>
          </p:cNvCxnSpPr>
          <p:nvPr/>
        </p:nvCxnSpPr>
        <p:spPr>
          <a:xfrm flipV="1">
            <a:off x="6136169" y="3695700"/>
            <a:ext cx="2157675" cy="11430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5991898" y="3086100"/>
            <a:ext cx="76200" cy="381000"/>
            <a:chOff x="1676400" y="4343400"/>
            <a:chExt cx="76200" cy="381000"/>
          </a:xfrm>
        </p:grpSpPr>
        <p:sp>
          <p:nvSpPr>
            <p:cNvPr id="79" name="Oval 78"/>
            <p:cNvSpPr/>
            <p:nvPr/>
          </p:nvSpPr>
          <p:spPr>
            <a:xfrm>
              <a:off x="1676400" y="4343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676400" y="4495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6764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370044" y="3089885"/>
            <a:ext cx="76200" cy="381000"/>
            <a:chOff x="1676400" y="4343400"/>
            <a:chExt cx="76200" cy="381000"/>
          </a:xfrm>
        </p:grpSpPr>
        <p:sp>
          <p:nvSpPr>
            <p:cNvPr id="84" name="Oval 83"/>
            <p:cNvSpPr/>
            <p:nvPr/>
          </p:nvSpPr>
          <p:spPr>
            <a:xfrm>
              <a:off x="1676400" y="4343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676400" y="4495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6764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a:stCxn id="61" idx="6"/>
            <a:endCxn id="66" idx="2"/>
          </p:cNvCxnSpPr>
          <p:nvPr/>
        </p:nvCxnSpPr>
        <p:spPr>
          <a:xfrm>
            <a:off x="6136169" y="4838700"/>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5278756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1" name="Straight Connector 90"/>
          <p:cNvCxnSpPr>
            <a:stCxn id="60" idx="6"/>
            <a:endCxn id="66" idx="2"/>
          </p:cNvCxnSpPr>
          <p:nvPr/>
        </p:nvCxnSpPr>
        <p:spPr>
          <a:xfrm>
            <a:off x="6136169" y="3695700"/>
            <a:ext cx="2157675" cy="11430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Optimality</a:t>
            </a:r>
            <a:endParaRPr lang="en-US" dirty="0">
              <a:solidFill>
                <a:schemeClr val="bg2"/>
              </a:solidFill>
            </a:endParaRPr>
          </a:p>
        </p:txBody>
      </p:sp>
      <p:sp>
        <p:nvSpPr>
          <p:cNvPr id="47" name="TextBox 46"/>
          <p:cNvSpPr txBox="1"/>
          <p:nvPr/>
        </p:nvSpPr>
        <p:spPr>
          <a:xfrm>
            <a:off x="457200" y="1389494"/>
            <a:ext cx="5001298" cy="4524315"/>
          </a:xfrm>
          <a:prstGeom prst="rect">
            <a:avLst/>
          </a:prstGeom>
          <a:noFill/>
        </p:spPr>
        <p:txBody>
          <a:bodyPr wrap="square" rtlCol="0">
            <a:spAutoFit/>
          </a:bodyPr>
          <a:lstStyle/>
          <a:p>
            <a:pPr>
              <a:buClr>
                <a:schemeClr val="tx1"/>
              </a:buClr>
            </a:pPr>
            <a:r>
              <a:rPr lang="en-US" sz="2400" dirty="0" smtClean="0">
                <a:solidFill>
                  <a:schemeClr val="accent2"/>
                </a:solidFill>
              </a:rPr>
              <a:t>Uncovered vertices all have zero duals</a:t>
            </a:r>
            <a:r>
              <a:rPr lang="en-US" sz="2400" dirty="0" smtClean="0"/>
              <a:t/>
            </a:r>
            <a:br>
              <a:rPr lang="en-US" sz="2400" dirty="0" smtClean="0"/>
            </a:br>
            <a:r>
              <a:rPr lang="en-US" sz="2400" dirty="0" smtClean="0"/>
              <a:t>at end of algorithm:</a:t>
            </a:r>
          </a:p>
          <a:p>
            <a:pPr marL="457200" indent="-457200">
              <a:buClr>
                <a:schemeClr val="tx1"/>
              </a:buClr>
              <a:buAutoNum type="arabicParenR"/>
            </a:pPr>
            <a:r>
              <a:rPr lang="en-US" sz="2400" dirty="0" smtClean="0"/>
              <a:t>Once a vertex is covered, it remains so throughout algorithm.</a:t>
            </a:r>
          </a:p>
          <a:p>
            <a:pPr marL="457200" indent="-457200">
              <a:buClr>
                <a:schemeClr val="tx1"/>
              </a:buClr>
              <a:buAutoNum type="arabicParenR"/>
            </a:pPr>
            <a:r>
              <a:rPr lang="en-US" sz="2400" dirty="0" smtClean="0"/>
              <a:t>So uncovered left-vertices have duals that decrease at same rate and reach zero simultaneously</a:t>
            </a:r>
          </a:p>
          <a:p>
            <a:pPr marL="457200" indent="-457200">
              <a:buClr>
                <a:schemeClr val="tx1"/>
              </a:buClr>
              <a:buAutoNum type="arabicParenR"/>
            </a:pPr>
            <a:r>
              <a:rPr lang="en-US" sz="2400" dirty="0" smtClean="0"/>
              <a:t>And uncovered right-vertices have zero duals initially, never change.</a:t>
            </a:r>
          </a:p>
          <a:p>
            <a:pPr>
              <a:buClr>
                <a:schemeClr val="tx1"/>
              </a:buClr>
            </a:pPr>
            <a:r>
              <a:rPr lang="en-US" sz="2400" dirty="0" smtClean="0"/>
              <a:t>Thus, by </a:t>
            </a:r>
            <a:r>
              <a:rPr lang="en-US" sz="2400" dirty="0" smtClean="0">
                <a:solidFill>
                  <a:schemeClr val="accent2"/>
                </a:solidFill>
              </a:rPr>
              <a:t>tightness invariant</a:t>
            </a:r>
            <a:r>
              <a:rPr lang="en-US" sz="2400" dirty="0" smtClean="0"/>
              <a:t>, weight of matching equals dual value and so it must be optimal.</a:t>
            </a:r>
            <a:endParaRPr lang="en-US" sz="2400" dirty="0"/>
          </a:p>
        </p:txBody>
      </p:sp>
      <p:cxnSp>
        <p:nvCxnSpPr>
          <p:cNvPr id="6" name="Straight Connector 5"/>
          <p:cNvCxnSpPr>
            <a:stCxn id="58" idx="6"/>
            <a:endCxn id="64" idx="2"/>
          </p:cNvCxnSpPr>
          <p:nvPr/>
        </p:nvCxnSpPr>
        <p:spPr>
          <a:xfrm flipV="1">
            <a:off x="6136169" y="19125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61" idx="6"/>
            <a:endCxn id="65" idx="2"/>
          </p:cNvCxnSpPr>
          <p:nvPr/>
        </p:nvCxnSpPr>
        <p:spPr>
          <a:xfrm flipV="1">
            <a:off x="6136169" y="2826996"/>
            <a:ext cx="2157675" cy="20117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60" idx="6"/>
            <a:endCxn id="67" idx="2"/>
          </p:cNvCxnSpPr>
          <p:nvPr/>
        </p:nvCxnSpPr>
        <p:spPr>
          <a:xfrm flipV="1">
            <a:off x="6136169" y="2369796"/>
            <a:ext cx="2157675" cy="1325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62" idx="6"/>
            <a:endCxn id="65" idx="2"/>
          </p:cNvCxnSpPr>
          <p:nvPr/>
        </p:nvCxnSpPr>
        <p:spPr>
          <a:xfrm flipV="1">
            <a:off x="6136169" y="2826996"/>
            <a:ext cx="2157675" cy="2468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63" idx="6"/>
            <a:endCxn id="65" idx="2"/>
          </p:cNvCxnSpPr>
          <p:nvPr/>
        </p:nvCxnSpPr>
        <p:spPr>
          <a:xfrm flipV="1">
            <a:off x="6136169" y="2826996"/>
            <a:ext cx="2157675" cy="29261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59" idx="6"/>
            <a:endCxn id="65" idx="2"/>
          </p:cNvCxnSpPr>
          <p:nvPr/>
        </p:nvCxnSpPr>
        <p:spPr>
          <a:xfrm>
            <a:off x="6136169" y="2826996"/>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62" idx="6"/>
            <a:endCxn id="66" idx="2"/>
          </p:cNvCxnSpPr>
          <p:nvPr/>
        </p:nvCxnSpPr>
        <p:spPr>
          <a:xfrm flipV="1">
            <a:off x="6136169" y="4838700"/>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3" idx="6"/>
            <a:endCxn id="69" idx="2"/>
          </p:cNvCxnSpPr>
          <p:nvPr/>
        </p:nvCxnSpPr>
        <p:spPr>
          <a:xfrm flipV="1">
            <a:off x="6136169" y="5295900"/>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58" idx="6"/>
            <a:endCxn id="68" idx="2"/>
          </p:cNvCxnSpPr>
          <p:nvPr/>
        </p:nvCxnSpPr>
        <p:spPr>
          <a:xfrm>
            <a:off x="6136169" y="2369796"/>
            <a:ext cx="2157675" cy="1325904"/>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59" idx="6"/>
            <a:endCxn id="67" idx="2"/>
          </p:cNvCxnSpPr>
          <p:nvPr/>
        </p:nvCxnSpPr>
        <p:spPr>
          <a:xfrm flipV="1">
            <a:off x="6136169" y="23697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Straight Connector 50"/>
          <p:cNvCxnSpPr>
            <a:stCxn id="58" idx="6"/>
            <a:endCxn id="67" idx="2"/>
          </p:cNvCxnSpPr>
          <p:nvPr/>
        </p:nvCxnSpPr>
        <p:spPr>
          <a:xfrm>
            <a:off x="6136169" y="2369796"/>
            <a:ext cx="2157675" cy="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p:cNvCxnSpPr>
            <a:stCxn id="57" idx="6"/>
            <a:endCxn id="67" idx="2"/>
          </p:cNvCxnSpPr>
          <p:nvPr/>
        </p:nvCxnSpPr>
        <p:spPr>
          <a:xfrm>
            <a:off x="6136169" y="1912596"/>
            <a:ext cx="2157675" cy="45720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7" name="Oval 56"/>
          <p:cNvSpPr/>
          <p:nvPr/>
        </p:nvSpPr>
        <p:spPr>
          <a:xfrm>
            <a:off x="5907569" y="17982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8" name="Oval 57"/>
          <p:cNvSpPr/>
          <p:nvPr/>
        </p:nvSpPr>
        <p:spPr>
          <a:xfrm>
            <a:off x="5907569" y="22554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59" name="Oval 58"/>
          <p:cNvSpPr/>
          <p:nvPr/>
        </p:nvSpPr>
        <p:spPr>
          <a:xfrm>
            <a:off x="5907569" y="2712696"/>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0" name="Oval 59"/>
          <p:cNvSpPr/>
          <p:nvPr/>
        </p:nvSpPr>
        <p:spPr>
          <a:xfrm>
            <a:off x="5907569" y="3581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1" name="Oval 60"/>
          <p:cNvSpPr/>
          <p:nvPr/>
        </p:nvSpPr>
        <p:spPr>
          <a:xfrm>
            <a:off x="5907569" y="47244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2" name="Oval 61"/>
          <p:cNvSpPr/>
          <p:nvPr/>
        </p:nvSpPr>
        <p:spPr>
          <a:xfrm>
            <a:off x="5907569" y="51816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3" name="Oval 62"/>
          <p:cNvSpPr/>
          <p:nvPr/>
        </p:nvSpPr>
        <p:spPr>
          <a:xfrm>
            <a:off x="5907569" y="5638800"/>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64" name="Oval 63"/>
          <p:cNvSpPr/>
          <p:nvPr/>
        </p:nvSpPr>
        <p:spPr>
          <a:xfrm>
            <a:off x="8293844" y="17982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Oval 64"/>
          <p:cNvSpPr/>
          <p:nvPr/>
        </p:nvSpPr>
        <p:spPr>
          <a:xfrm>
            <a:off x="8293844" y="27126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p:cNvSpPr/>
          <p:nvPr/>
        </p:nvSpPr>
        <p:spPr>
          <a:xfrm>
            <a:off x="8293844" y="4724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Oval 66"/>
          <p:cNvSpPr/>
          <p:nvPr/>
        </p:nvSpPr>
        <p:spPr>
          <a:xfrm>
            <a:off x="8293844" y="225549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p:cNvSpPr/>
          <p:nvPr/>
        </p:nvSpPr>
        <p:spPr>
          <a:xfrm>
            <a:off x="8293844" y="35814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9" name="Oval 68"/>
          <p:cNvSpPr/>
          <p:nvPr/>
        </p:nvSpPr>
        <p:spPr>
          <a:xfrm>
            <a:off x="8293844" y="5181600"/>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p:cNvSpPr txBox="1"/>
          <p:nvPr/>
        </p:nvSpPr>
        <p:spPr>
          <a:xfrm>
            <a:off x="5864614" y="533400"/>
            <a:ext cx="314510" cy="461665"/>
          </a:xfrm>
          <a:prstGeom prst="rect">
            <a:avLst/>
          </a:prstGeom>
          <a:noFill/>
        </p:spPr>
        <p:txBody>
          <a:bodyPr wrap="none" rtlCol="0">
            <a:spAutoFit/>
          </a:bodyPr>
          <a:lstStyle/>
          <a:p>
            <a:r>
              <a:rPr lang="en-US" sz="2400" dirty="0" smtClean="0"/>
              <a:t>L</a:t>
            </a:r>
            <a:endParaRPr lang="en-US" sz="2400" dirty="0"/>
          </a:p>
        </p:txBody>
      </p:sp>
      <p:sp>
        <p:nvSpPr>
          <p:cNvPr id="71" name="TextBox 70"/>
          <p:cNvSpPr txBox="1"/>
          <p:nvPr/>
        </p:nvSpPr>
        <p:spPr>
          <a:xfrm>
            <a:off x="8232455" y="533400"/>
            <a:ext cx="351378" cy="461665"/>
          </a:xfrm>
          <a:prstGeom prst="rect">
            <a:avLst/>
          </a:prstGeom>
          <a:noFill/>
        </p:spPr>
        <p:txBody>
          <a:bodyPr wrap="none" rtlCol="0">
            <a:spAutoFit/>
          </a:bodyPr>
          <a:lstStyle/>
          <a:p>
            <a:r>
              <a:rPr lang="en-US" sz="2400" dirty="0" smtClean="0"/>
              <a:t>R</a:t>
            </a:r>
            <a:endParaRPr lang="en-US" sz="2400" dirty="0"/>
          </a:p>
        </p:txBody>
      </p:sp>
      <p:sp>
        <p:nvSpPr>
          <p:cNvPr id="72" name="Oval 71"/>
          <p:cNvSpPr/>
          <p:nvPr/>
        </p:nvSpPr>
        <p:spPr>
          <a:xfrm>
            <a:off x="8293844" y="5631479"/>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Rounded Rectangle 1"/>
          <p:cNvSpPr/>
          <p:nvPr/>
        </p:nvSpPr>
        <p:spPr>
          <a:xfrm>
            <a:off x="5562600" y="1109365"/>
            <a:ext cx="3352800" cy="3005435"/>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ounded Rectangle 2"/>
          <p:cNvSpPr/>
          <p:nvPr/>
        </p:nvSpPr>
        <p:spPr>
          <a:xfrm>
            <a:off x="5791200" y="1676400"/>
            <a:ext cx="521444" cy="2286000"/>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ounded Rectangle 72"/>
          <p:cNvSpPr/>
          <p:nvPr/>
        </p:nvSpPr>
        <p:spPr>
          <a:xfrm>
            <a:off x="8153400" y="1671850"/>
            <a:ext cx="521444" cy="2290549"/>
          </a:xfrm>
          <a:prstGeom prst="roundRect">
            <a:avLst/>
          </a:prstGeom>
          <a:no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705113" y="1234274"/>
            <a:ext cx="649769" cy="461665"/>
          </a:xfrm>
          <a:prstGeom prst="rect">
            <a:avLst/>
          </a:prstGeom>
          <a:noFill/>
        </p:spPr>
        <p:txBody>
          <a:bodyPr wrap="square" rtlCol="0">
            <a:spAutoFit/>
          </a:bodyPr>
          <a:lstStyle/>
          <a:p>
            <a:pPr algn="ctr"/>
            <a:r>
              <a:rPr lang="en-US" sz="2400" dirty="0"/>
              <a:t>-</a:t>
            </a:r>
            <a:r>
              <a:rPr lang="el-GR" sz="2400" dirty="0" smtClean="0"/>
              <a:t>Δ</a:t>
            </a:r>
            <a:endParaRPr lang="en-US" sz="2400" dirty="0"/>
          </a:p>
        </p:txBody>
      </p:sp>
      <p:sp>
        <p:nvSpPr>
          <p:cNvPr id="74" name="TextBox 73"/>
          <p:cNvSpPr txBox="1"/>
          <p:nvPr/>
        </p:nvSpPr>
        <p:spPr>
          <a:xfrm>
            <a:off x="8181026" y="1241332"/>
            <a:ext cx="649769" cy="461665"/>
          </a:xfrm>
          <a:prstGeom prst="rect">
            <a:avLst/>
          </a:prstGeom>
          <a:noFill/>
        </p:spPr>
        <p:txBody>
          <a:bodyPr wrap="square" rtlCol="0">
            <a:spAutoFit/>
          </a:bodyPr>
          <a:lstStyle/>
          <a:p>
            <a:r>
              <a:rPr lang="en-US" sz="2400" dirty="0" smtClean="0"/>
              <a:t>+</a:t>
            </a:r>
            <a:r>
              <a:rPr lang="el-GR" sz="2400" dirty="0" smtClean="0"/>
              <a:t>Δ</a:t>
            </a:r>
            <a:endParaRPr lang="en-US" sz="2400" dirty="0"/>
          </a:p>
        </p:txBody>
      </p:sp>
      <p:cxnSp>
        <p:nvCxnSpPr>
          <p:cNvPr id="22" name="Straight Connector 21"/>
          <p:cNvCxnSpPr>
            <a:stCxn id="63" idx="6"/>
            <a:endCxn id="72" idx="2"/>
          </p:cNvCxnSpPr>
          <p:nvPr/>
        </p:nvCxnSpPr>
        <p:spPr>
          <a:xfrm flipV="1">
            <a:off x="6136169" y="5745779"/>
            <a:ext cx="2157675" cy="732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2" idx="6"/>
            <a:endCxn id="72" idx="2"/>
          </p:cNvCxnSpPr>
          <p:nvPr/>
        </p:nvCxnSpPr>
        <p:spPr>
          <a:xfrm>
            <a:off x="6136169" y="5295900"/>
            <a:ext cx="2157675" cy="44987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62" idx="6"/>
            <a:endCxn id="69" idx="2"/>
          </p:cNvCxnSpPr>
          <p:nvPr/>
        </p:nvCxnSpPr>
        <p:spPr>
          <a:xfrm>
            <a:off x="6136169" y="5295900"/>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7" idx="6"/>
            <a:endCxn id="64" idx="2"/>
          </p:cNvCxnSpPr>
          <p:nvPr/>
        </p:nvCxnSpPr>
        <p:spPr>
          <a:xfrm>
            <a:off x="6136169" y="1912596"/>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59" idx="6"/>
            <a:endCxn id="64" idx="2"/>
          </p:cNvCxnSpPr>
          <p:nvPr/>
        </p:nvCxnSpPr>
        <p:spPr>
          <a:xfrm flipV="1">
            <a:off x="6136169" y="1912596"/>
            <a:ext cx="2157675" cy="9144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45" name="Straight Connector 44"/>
          <p:cNvCxnSpPr>
            <a:stCxn id="57" idx="6"/>
            <a:endCxn id="65" idx="2"/>
          </p:cNvCxnSpPr>
          <p:nvPr/>
        </p:nvCxnSpPr>
        <p:spPr>
          <a:xfrm>
            <a:off x="6136169" y="1912596"/>
            <a:ext cx="2157675" cy="9144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60" idx="6"/>
            <a:endCxn id="65" idx="2"/>
          </p:cNvCxnSpPr>
          <p:nvPr/>
        </p:nvCxnSpPr>
        <p:spPr>
          <a:xfrm flipV="1">
            <a:off x="6136169" y="2826996"/>
            <a:ext cx="2157675" cy="868704"/>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a:stCxn id="61" idx="6"/>
            <a:endCxn id="68" idx="2"/>
          </p:cNvCxnSpPr>
          <p:nvPr/>
        </p:nvCxnSpPr>
        <p:spPr>
          <a:xfrm flipV="1">
            <a:off x="6136169" y="3695700"/>
            <a:ext cx="2157675" cy="114300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grpSp>
        <p:nvGrpSpPr>
          <p:cNvPr id="82" name="Group 81"/>
          <p:cNvGrpSpPr/>
          <p:nvPr/>
        </p:nvGrpSpPr>
        <p:grpSpPr>
          <a:xfrm>
            <a:off x="5991898" y="3086100"/>
            <a:ext cx="76200" cy="381000"/>
            <a:chOff x="1676400" y="4343400"/>
            <a:chExt cx="76200" cy="381000"/>
          </a:xfrm>
        </p:grpSpPr>
        <p:sp>
          <p:nvSpPr>
            <p:cNvPr id="79" name="Oval 78"/>
            <p:cNvSpPr/>
            <p:nvPr/>
          </p:nvSpPr>
          <p:spPr>
            <a:xfrm>
              <a:off x="1676400" y="4343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1676400" y="4495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6764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p:cNvGrpSpPr/>
          <p:nvPr/>
        </p:nvGrpSpPr>
        <p:grpSpPr>
          <a:xfrm>
            <a:off x="8370044" y="3089885"/>
            <a:ext cx="76200" cy="381000"/>
            <a:chOff x="1676400" y="4343400"/>
            <a:chExt cx="76200" cy="381000"/>
          </a:xfrm>
        </p:grpSpPr>
        <p:sp>
          <p:nvSpPr>
            <p:cNvPr id="84" name="Oval 83"/>
            <p:cNvSpPr/>
            <p:nvPr/>
          </p:nvSpPr>
          <p:spPr>
            <a:xfrm>
              <a:off x="1676400" y="43434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p:cNvSpPr/>
            <p:nvPr/>
          </p:nvSpPr>
          <p:spPr>
            <a:xfrm>
              <a:off x="1676400" y="44958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Oval 85"/>
            <p:cNvSpPr/>
            <p:nvPr/>
          </p:nvSpPr>
          <p:spPr>
            <a:xfrm>
              <a:off x="1676400" y="46482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a:stCxn id="61" idx="6"/>
            <a:endCxn id="66" idx="2"/>
          </p:cNvCxnSpPr>
          <p:nvPr/>
        </p:nvCxnSpPr>
        <p:spPr>
          <a:xfrm>
            <a:off x="6136169" y="4838700"/>
            <a:ext cx="2157675"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55440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solidFill>
                  <a:schemeClr val="bg2"/>
                </a:solidFill>
              </a:rPr>
              <a:t>Markets</a:t>
            </a:r>
            <a:endParaRPr lang="en-US" dirty="0">
              <a:solidFill>
                <a:schemeClr val="bg2"/>
              </a:solidFill>
            </a:endParaRPr>
          </a:p>
        </p:txBody>
      </p:sp>
      <p:sp>
        <p:nvSpPr>
          <p:cNvPr id="9" name="Oval 8"/>
          <p:cNvSpPr/>
          <p:nvPr/>
        </p:nvSpPr>
        <p:spPr>
          <a:xfrm>
            <a:off x="2133600" y="1935111"/>
            <a:ext cx="5029200" cy="2600158"/>
          </a:xfrm>
          <a:prstGeom prst="ellipse">
            <a:avLst/>
          </a:prstGeom>
          <a:noFill/>
          <a:ln w="38100" cmpd="sng">
            <a:solidFill>
              <a:schemeClr val="bg2"/>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Freeform 9"/>
          <p:cNvSpPr/>
          <p:nvPr/>
        </p:nvSpPr>
        <p:spPr>
          <a:xfrm flipV="1">
            <a:off x="3890210" y="1639669"/>
            <a:ext cx="1443790" cy="3200400"/>
          </a:xfrm>
          <a:custGeom>
            <a:avLst/>
            <a:gdLst>
              <a:gd name="connsiteX0" fmla="*/ 0 w 1443790"/>
              <a:gd name="connsiteY0" fmla="*/ 0 h 4505158"/>
              <a:gd name="connsiteX1" fmla="*/ 989263 w 1443790"/>
              <a:gd name="connsiteY1" fmla="*/ 1430421 h 4505158"/>
              <a:gd name="connsiteX2" fmla="*/ 548105 w 1443790"/>
              <a:gd name="connsiteY2" fmla="*/ 2847474 h 4505158"/>
              <a:gd name="connsiteX3" fmla="*/ 1443790 w 1443790"/>
              <a:gd name="connsiteY3" fmla="*/ 4505158 h 4505158"/>
              <a:gd name="connsiteX4" fmla="*/ 1443790 w 1443790"/>
              <a:gd name="connsiteY4" fmla="*/ 4505158 h 4505158"/>
              <a:gd name="connsiteX5" fmla="*/ 1443790 w 1443790"/>
              <a:gd name="connsiteY5" fmla="*/ 4505158 h 450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43790" h="4505158">
                <a:moveTo>
                  <a:pt x="0" y="0"/>
                </a:moveTo>
                <a:cubicBezTo>
                  <a:pt x="448956" y="477921"/>
                  <a:pt x="897912" y="955842"/>
                  <a:pt x="989263" y="1430421"/>
                </a:cubicBezTo>
                <a:cubicBezTo>
                  <a:pt x="1080614" y="1905000"/>
                  <a:pt x="472351" y="2335018"/>
                  <a:pt x="548105" y="2847474"/>
                </a:cubicBezTo>
                <a:cubicBezTo>
                  <a:pt x="623859" y="3359930"/>
                  <a:pt x="1443790" y="4505158"/>
                  <a:pt x="1443790" y="4505158"/>
                </a:cubicBezTo>
                <a:lnTo>
                  <a:pt x="1443790" y="4505158"/>
                </a:lnTo>
                <a:lnTo>
                  <a:pt x="1443790" y="4505158"/>
                </a:lnTo>
              </a:path>
            </a:pathLst>
          </a:custGeom>
          <a:ln w="38100" cmpd="sng">
            <a:solidFill>
              <a:schemeClr val="bg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p:cNvSpPr txBox="1"/>
          <p:nvPr/>
        </p:nvSpPr>
        <p:spPr>
          <a:xfrm>
            <a:off x="1828800" y="4230469"/>
            <a:ext cx="1139329" cy="646331"/>
          </a:xfrm>
          <a:prstGeom prst="rect">
            <a:avLst/>
          </a:prstGeom>
          <a:noFill/>
        </p:spPr>
        <p:txBody>
          <a:bodyPr wrap="none" rtlCol="0">
            <a:spAutoFit/>
          </a:bodyPr>
          <a:lstStyle/>
          <a:p>
            <a:r>
              <a:rPr lang="en-US" sz="3600" dirty="0" smtClean="0"/>
              <a:t>firms</a:t>
            </a:r>
            <a:endParaRPr lang="en-US" sz="3600" dirty="0"/>
          </a:p>
        </p:txBody>
      </p:sp>
      <p:sp>
        <p:nvSpPr>
          <p:cNvPr id="12" name="TextBox 11"/>
          <p:cNvSpPr txBox="1"/>
          <p:nvPr/>
        </p:nvSpPr>
        <p:spPr>
          <a:xfrm>
            <a:off x="6324600" y="1450538"/>
            <a:ext cx="1700180" cy="646331"/>
          </a:xfrm>
          <a:prstGeom prst="rect">
            <a:avLst/>
          </a:prstGeom>
          <a:noFill/>
        </p:spPr>
        <p:txBody>
          <a:bodyPr wrap="none" rtlCol="0">
            <a:spAutoFit/>
          </a:bodyPr>
          <a:lstStyle/>
          <a:p>
            <a:r>
              <a:rPr lang="en-US" sz="3600" dirty="0" smtClean="0"/>
              <a:t>workers</a:t>
            </a:r>
            <a:endParaRPr lang="en-US" sz="3600" dirty="0"/>
          </a:p>
        </p:txBody>
      </p:sp>
      <p:sp>
        <p:nvSpPr>
          <p:cNvPr id="13" name="Oval 12"/>
          <p:cNvSpPr/>
          <p:nvPr/>
        </p:nvSpPr>
        <p:spPr>
          <a:xfrm>
            <a:off x="4343400" y="3773269"/>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p:cNvSpPr/>
          <p:nvPr/>
        </p:nvSpPr>
        <p:spPr>
          <a:xfrm>
            <a:off x="4800600" y="2782669"/>
            <a:ext cx="228600" cy="228600"/>
          </a:xfrm>
          <a:prstGeom prst="ellipse">
            <a:avLst/>
          </a:prstGeom>
          <a:solidFill>
            <a:schemeClr val="accent1"/>
          </a:solidFill>
          <a:ln w="38100" cmpd="sng">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p:cNvCxnSpPr>
            <a:stCxn id="13" idx="0"/>
            <a:endCxn id="14" idx="4"/>
          </p:cNvCxnSpPr>
          <p:nvPr/>
        </p:nvCxnSpPr>
        <p:spPr>
          <a:xfrm flipV="1">
            <a:off x="4457700" y="3011269"/>
            <a:ext cx="457200" cy="762000"/>
          </a:xfrm>
          <a:prstGeom prst="line">
            <a:avLst/>
          </a:prstGeom>
          <a:ln w="38100" cmpd="sng">
            <a:solidFill>
              <a:schemeClr val="accent1"/>
            </a:solidFill>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36625" y="2858869"/>
            <a:ext cx="1430575" cy="646331"/>
          </a:xfrm>
          <a:prstGeom prst="rect">
            <a:avLst/>
          </a:prstGeom>
          <a:noFill/>
        </p:spPr>
        <p:txBody>
          <a:bodyPr wrap="none" rtlCol="0">
            <a:spAutoFit/>
          </a:bodyPr>
          <a:lstStyle/>
          <a:p>
            <a:r>
              <a:rPr lang="en-US" sz="3600" dirty="0" smtClean="0"/>
              <a:t>agents</a:t>
            </a:r>
            <a:endParaRPr lang="en-US" sz="3600" dirty="0"/>
          </a:p>
        </p:txBody>
      </p:sp>
      <p:sp>
        <p:nvSpPr>
          <p:cNvPr id="17" name="TextBox 16"/>
          <p:cNvSpPr txBox="1"/>
          <p:nvPr/>
        </p:nvSpPr>
        <p:spPr>
          <a:xfrm>
            <a:off x="5105400" y="3087469"/>
            <a:ext cx="1541257" cy="646331"/>
          </a:xfrm>
          <a:prstGeom prst="rect">
            <a:avLst/>
          </a:prstGeom>
          <a:noFill/>
        </p:spPr>
        <p:txBody>
          <a:bodyPr wrap="none" rtlCol="0">
            <a:spAutoFit/>
          </a:bodyPr>
          <a:lstStyle/>
          <a:p>
            <a:r>
              <a:rPr lang="en-US" sz="3600" dirty="0" smtClean="0"/>
              <a:t>objects</a:t>
            </a:r>
            <a:endParaRPr lang="en-US" sz="3600" dirty="0"/>
          </a:p>
        </p:txBody>
      </p:sp>
      <p:sp>
        <p:nvSpPr>
          <p:cNvPr id="18" name="TextBox 17"/>
          <p:cNvSpPr txBox="1"/>
          <p:nvPr/>
        </p:nvSpPr>
        <p:spPr>
          <a:xfrm>
            <a:off x="3352800" y="5257800"/>
            <a:ext cx="2902808" cy="646331"/>
          </a:xfrm>
          <a:prstGeom prst="rect">
            <a:avLst/>
          </a:prstGeom>
          <a:solidFill>
            <a:schemeClr val="bg1"/>
          </a:solidFill>
          <a:ln w="38100" cmpd="sng">
            <a:solidFill>
              <a:schemeClr val="bg2"/>
            </a:solidFill>
          </a:ln>
          <a:effectLst>
            <a:glow rad="406400">
              <a:schemeClr val="bg2">
                <a:alpha val="61000"/>
              </a:schemeClr>
            </a:glow>
          </a:effectLst>
        </p:spPr>
        <p:txBody>
          <a:bodyPr wrap="none" rtlCol="0">
            <a:spAutoFit/>
          </a:bodyPr>
          <a:lstStyle/>
          <a:p>
            <a:pPr algn="ctr"/>
            <a:r>
              <a:rPr lang="en-US" sz="3600" dirty="0" smtClean="0"/>
              <a:t>Labor Markets</a:t>
            </a:r>
            <a:endParaRPr lang="en-US" sz="3600" baseline="-25000" dirty="0"/>
          </a:p>
        </p:txBody>
      </p:sp>
      <p:sp>
        <p:nvSpPr>
          <p:cNvPr id="19" name="TextBox 18"/>
          <p:cNvSpPr txBox="1"/>
          <p:nvPr/>
        </p:nvSpPr>
        <p:spPr>
          <a:xfrm>
            <a:off x="3200400" y="5257800"/>
            <a:ext cx="2971800" cy="646331"/>
          </a:xfrm>
          <a:prstGeom prst="rect">
            <a:avLst/>
          </a:prstGeom>
          <a:solidFill>
            <a:schemeClr val="bg1"/>
          </a:solidFill>
          <a:ln w="38100" cmpd="sng">
            <a:solidFill>
              <a:schemeClr val="bg2"/>
            </a:solidFill>
          </a:ln>
          <a:effectLst>
            <a:glow rad="406400">
              <a:schemeClr val="bg2">
                <a:alpha val="61000"/>
              </a:schemeClr>
            </a:glow>
          </a:effectLst>
        </p:spPr>
        <p:txBody>
          <a:bodyPr wrap="square" rtlCol="0">
            <a:spAutoFit/>
          </a:bodyPr>
          <a:lstStyle/>
          <a:p>
            <a:pPr algn="ctr"/>
            <a:r>
              <a:rPr lang="en-US" sz="3600" dirty="0" smtClean="0"/>
              <a:t>School Choice</a:t>
            </a:r>
            <a:endParaRPr lang="en-US" sz="3600" baseline="-25000" dirty="0"/>
          </a:p>
        </p:txBody>
      </p:sp>
      <p:sp>
        <p:nvSpPr>
          <p:cNvPr id="20" name="TextBox 19"/>
          <p:cNvSpPr txBox="1"/>
          <p:nvPr/>
        </p:nvSpPr>
        <p:spPr>
          <a:xfrm>
            <a:off x="1143000" y="4230469"/>
            <a:ext cx="1812440" cy="646331"/>
          </a:xfrm>
          <a:prstGeom prst="rect">
            <a:avLst/>
          </a:prstGeom>
          <a:solidFill>
            <a:schemeClr val="bg1"/>
          </a:solidFill>
        </p:spPr>
        <p:txBody>
          <a:bodyPr wrap="none" rtlCol="0">
            <a:spAutoFit/>
          </a:bodyPr>
          <a:lstStyle/>
          <a:p>
            <a:r>
              <a:rPr lang="en-US" sz="3600" dirty="0" smtClean="0"/>
              <a:t>students</a:t>
            </a:r>
            <a:endParaRPr lang="en-US" sz="3600" dirty="0"/>
          </a:p>
        </p:txBody>
      </p:sp>
      <p:sp>
        <p:nvSpPr>
          <p:cNvPr id="21" name="TextBox 20"/>
          <p:cNvSpPr txBox="1"/>
          <p:nvPr/>
        </p:nvSpPr>
        <p:spPr>
          <a:xfrm>
            <a:off x="6248400" y="1447800"/>
            <a:ext cx="2489158" cy="646331"/>
          </a:xfrm>
          <a:prstGeom prst="rect">
            <a:avLst/>
          </a:prstGeom>
          <a:solidFill>
            <a:schemeClr val="bg1"/>
          </a:solidFill>
        </p:spPr>
        <p:txBody>
          <a:bodyPr wrap="none" rtlCol="0">
            <a:spAutoFit/>
          </a:bodyPr>
          <a:lstStyle/>
          <a:p>
            <a:r>
              <a:rPr lang="en-US" sz="3600" dirty="0" smtClean="0"/>
              <a:t>high schools</a:t>
            </a:r>
            <a:endParaRPr lang="en-US" sz="3600" dirty="0"/>
          </a:p>
        </p:txBody>
      </p:sp>
      <p:sp>
        <p:nvSpPr>
          <p:cNvPr id="22" name="TextBox 21"/>
          <p:cNvSpPr txBox="1"/>
          <p:nvPr/>
        </p:nvSpPr>
        <p:spPr>
          <a:xfrm>
            <a:off x="2819400" y="5257800"/>
            <a:ext cx="3733800" cy="646331"/>
          </a:xfrm>
          <a:prstGeom prst="rect">
            <a:avLst/>
          </a:prstGeom>
          <a:solidFill>
            <a:schemeClr val="bg1"/>
          </a:solidFill>
          <a:ln w="38100" cmpd="sng">
            <a:solidFill>
              <a:schemeClr val="bg2"/>
            </a:solidFill>
          </a:ln>
          <a:effectLst>
            <a:glow rad="406400">
              <a:schemeClr val="bg2">
                <a:alpha val="61000"/>
              </a:schemeClr>
            </a:glow>
          </a:effectLst>
        </p:spPr>
        <p:txBody>
          <a:bodyPr wrap="square" rtlCol="0">
            <a:spAutoFit/>
          </a:bodyPr>
          <a:lstStyle/>
          <a:p>
            <a:pPr algn="ctr"/>
            <a:r>
              <a:rPr lang="en-US" sz="3600" dirty="0" smtClean="0"/>
              <a:t>Sponsored Search</a:t>
            </a:r>
            <a:endParaRPr lang="en-US" sz="3600" baseline="-25000" dirty="0"/>
          </a:p>
        </p:txBody>
      </p:sp>
      <p:sp>
        <p:nvSpPr>
          <p:cNvPr id="23" name="TextBox 22"/>
          <p:cNvSpPr txBox="1"/>
          <p:nvPr/>
        </p:nvSpPr>
        <p:spPr>
          <a:xfrm>
            <a:off x="762000" y="4267200"/>
            <a:ext cx="2256522" cy="646331"/>
          </a:xfrm>
          <a:prstGeom prst="rect">
            <a:avLst/>
          </a:prstGeom>
          <a:solidFill>
            <a:schemeClr val="bg1"/>
          </a:solidFill>
        </p:spPr>
        <p:txBody>
          <a:bodyPr wrap="none" rtlCol="0">
            <a:spAutoFit/>
          </a:bodyPr>
          <a:lstStyle/>
          <a:p>
            <a:r>
              <a:rPr lang="en-US" sz="3600" dirty="0" smtClean="0"/>
              <a:t>advertisers</a:t>
            </a:r>
            <a:endParaRPr lang="en-US" sz="3600" dirty="0"/>
          </a:p>
        </p:txBody>
      </p:sp>
      <p:sp>
        <p:nvSpPr>
          <p:cNvPr id="24" name="TextBox 23"/>
          <p:cNvSpPr txBox="1"/>
          <p:nvPr/>
        </p:nvSpPr>
        <p:spPr>
          <a:xfrm>
            <a:off x="6248400" y="1447800"/>
            <a:ext cx="2362200" cy="646331"/>
          </a:xfrm>
          <a:prstGeom prst="rect">
            <a:avLst/>
          </a:prstGeom>
          <a:solidFill>
            <a:schemeClr val="bg1"/>
          </a:solidFill>
        </p:spPr>
        <p:txBody>
          <a:bodyPr wrap="square" rtlCol="0">
            <a:spAutoFit/>
          </a:bodyPr>
          <a:lstStyle/>
          <a:p>
            <a:r>
              <a:rPr lang="en-US" sz="3600" dirty="0" smtClean="0"/>
              <a:t>ad slots</a:t>
            </a:r>
            <a:endParaRPr lang="en-US" sz="3600" dirty="0"/>
          </a:p>
        </p:txBody>
      </p:sp>
      <p:sp>
        <p:nvSpPr>
          <p:cNvPr id="25" name="TextBox 24"/>
          <p:cNvSpPr txBox="1"/>
          <p:nvPr/>
        </p:nvSpPr>
        <p:spPr>
          <a:xfrm>
            <a:off x="2819400" y="5257800"/>
            <a:ext cx="3733800" cy="646331"/>
          </a:xfrm>
          <a:prstGeom prst="rect">
            <a:avLst/>
          </a:prstGeom>
          <a:solidFill>
            <a:schemeClr val="bg1"/>
          </a:solidFill>
          <a:ln w="38100" cmpd="sng">
            <a:solidFill>
              <a:schemeClr val="bg2"/>
            </a:solidFill>
          </a:ln>
          <a:effectLst>
            <a:glow rad="406400">
              <a:schemeClr val="bg2">
                <a:alpha val="61000"/>
              </a:schemeClr>
            </a:glow>
          </a:effectLst>
        </p:spPr>
        <p:txBody>
          <a:bodyPr wrap="square" rtlCol="0">
            <a:spAutoFit/>
          </a:bodyPr>
          <a:lstStyle/>
          <a:p>
            <a:pPr algn="ctr"/>
            <a:r>
              <a:rPr lang="en-US" sz="3600" dirty="0" smtClean="0"/>
              <a:t>Kidney Exchange</a:t>
            </a:r>
            <a:endParaRPr lang="en-US" sz="3600" baseline="-25000" dirty="0"/>
          </a:p>
        </p:txBody>
      </p:sp>
      <p:sp>
        <p:nvSpPr>
          <p:cNvPr id="26" name="TextBox 25"/>
          <p:cNvSpPr txBox="1"/>
          <p:nvPr/>
        </p:nvSpPr>
        <p:spPr>
          <a:xfrm>
            <a:off x="762000" y="4267200"/>
            <a:ext cx="2209800" cy="646331"/>
          </a:xfrm>
          <a:prstGeom prst="rect">
            <a:avLst/>
          </a:prstGeom>
          <a:solidFill>
            <a:schemeClr val="bg1"/>
          </a:solidFill>
        </p:spPr>
        <p:txBody>
          <a:bodyPr wrap="square" rtlCol="0">
            <a:spAutoFit/>
          </a:bodyPr>
          <a:lstStyle/>
          <a:p>
            <a:r>
              <a:rPr lang="en-US" sz="3600" dirty="0" smtClean="0"/>
              <a:t>patients</a:t>
            </a:r>
            <a:endParaRPr lang="en-US" sz="3600" dirty="0"/>
          </a:p>
        </p:txBody>
      </p:sp>
      <p:sp>
        <p:nvSpPr>
          <p:cNvPr id="27" name="TextBox 26"/>
          <p:cNvSpPr txBox="1"/>
          <p:nvPr/>
        </p:nvSpPr>
        <p:spPr>
          <a:xfrm>
            <a:off x="6248400" y="1447800"/>
            <a:ext cx="2362200" cy="646331"/>
          </a:xfrm>
          <a:prstGeom prst="rect">
            <a:avLst/>
          </a:prstGeom>
          <a:solidFill>
            <a:schemeClr val="bg1"/>
          </a:solidFill>
        </p:spPr>
        <p:txBody>
          <a:bodyPr wrap="square" rtlCol="0">
            <a:spAutoFit/>
          </a:bodyPr>
          <a:lstStyle/>
          <a:p>
            <a:r>
              <a:rPr lang="en-US" sz="3600" dirty="0" smtClean="0"/>
              <a:t>kidneys</a:t>
            </a:r>
            <a:endParaRPr lang="en-US" sz="3600" dirty="0"/>
          </a:p>
        </p:txBody>
      </p:sp>
    </p:spTree>
    <p:extLst>
      <p:ext uri="{BB962C8B-B14F-4D97-AF65-F5344CB8AC3E}">
        <p14:creationId xmlns:p14="http://schemas.microsoft.com/office/powerpoint/2010/main" val="328002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22"/>
                                        </p:tgtEl>
                                        <p:attrNameLst>
                                          <p:attrName>style.visibility</p:attrName>
                                        </p:attrNameLst>
                                      </p:cBhvr>
                                      <p:to>
                                        <p:strVal val="hidden"/>
                                      </p:to>
                                    </p:set>
                                  </p:childTnLst>
                                </p:cTn>
                              </p:par>
                              <p:par>
                                <p:cTn id="9" presetID="1" presetClass="exit" presetSubtype="0" fill="hold" grpId="1" nodeType="withEffect">
                                  <p:stCondLst>
                                    <p:cond delay="0"/>
                                  </p:stCondLst>
                                  <p:childTnLst>
                                    <p:set>
                                      <p:cBhvr>
                                        <p:cTn id="10" dur="1" fill="hold">
                                          <p:stCondLst>
                                            <p:cond delay="0"/>
                                          </p:stCondLst>
                                        </p:cTn>
                                        <p:tgtEl>
                                          <p:spTgt spid="23"/>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24"/>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9"/>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20"/>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21"/>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xit" presetSubtype="0" fill="hold" grpId="1"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1"/>
                                        </p:tgtEl>
                                        <p:attrNameLst>
                                          <p:attrName>style.visibility</p:attrName>
                                        </p:attrNameLst>
                                      </p:cBhvr>
                                      <p:to>
                                        <p:strVal val="hidden"/>
                                      </p:to>
                                    </p:set>
                                  </p:childTnLst>
                                </p:cTn>
                              </p:par>
                              <p:par>
                                <p:cTn id="39" presetID="1" presetClass="exit" presetSubtype="0" fill="hold" grpId="1" nodeType="withEffect">
                                  <p:stCondLst>
                                    <p:cond delay="0"/>
                                  </p:stCondLst>
                                  <p:childTnLst>
                                    <p:set>
                                      <p:cBhvr>
                                        <p:cTn id="40" dur="1" fill="hold">
                                          <p:stCondLst>
                                            <p:cond delay="0"/>
                                          </p:stCondLst>
                                        </p:cTn>
                                        <p:tgtEl>
                                          <p:spTgt spid="12"/>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1" grpId="1"/>
      <p:bldP spid="12" grpId="0"/>
      <p:bldP spid="12" grpId="1"/>
      <p:bldP spid="18" grpId="0" animBg="1"/>
      <p:bldP spid="18" grpId="1" animBg="1"/>
      <p:bldP spid="19" grpId="0" animBg="1"/>
      <p:bldP spid="19" grpId="1" animBg="1"/>
      <p:bldP spid="20" grpId="0" animBg="1"/>
      <p:bldP spid="20" grpId="1" animBg="1"/>
      <p:bldP spid="21" grpId="0" animBg="1"/>
      <p:bldP spid="21" grpId="1" animBg="1"/>
      <p:bldP spid="22" grpId="1" animBg="1"/>
      <p:bldP spid="23" grpId="1" animBg="1"/>
      <p:bldP spid="24" grpId="1" animBg="1"/>
      <p:bldP spid="25" grpId="0" animBg="1"/>
      <p:bldP spid="26" grpId="0" animBg="1"/>
      <p:bldP spid="27"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0588"/>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5999540"/>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Tree>
    <p:extLst>
      <p:ext uri="{BB962C8B-B14F-4D97-AF65-F5344CB8AC3E}">
        <p14:creationId xmlns:p14="http://schemas.microsoft.com/office/powerpoint/2010/main" val="247701378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0588"/>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5999540"/>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Tree>
    <p:extLst>
      <p:ext uri="{BB962C8B-B14F-4D97-AF65-F5344CB8AC3E}">
        <p14:creationId xmlns:p14="http://schemas.microsoft.com/office/powerpoint/2010/main" val="108517315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0588"/>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5999540"/>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Tree>
    <p:extLst>
      <p:ext uri="{BB962C8B-B14F-4D97-AF65-F5344CB8AC3E}">
        <p14:creationId xmlns:p14="http://schemas.microsoft.com/office/powerpoint/2010/main" val="14582577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5419"/>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15211" y="1625419"/>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698382"/>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159487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5419"/>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15211" y="1625419"/>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698382"/>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1833100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25419"/>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1427" y="1620588"/>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15211" y="1625419"/>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698382"/>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691034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38057"/>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1427" y="1638057"/>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26842" y="1638057"/>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18570" y="1638057"/>
            <a:ext cx="340158" cy="461665"/>
          </a:xfrm>
          <a:prstGeom prst="rect">
            <a:avLst/>
          </a:prstGeom>
          <a:noFill/>
        </p:spPr>
        <p:txBody>
          <a:bodyPr wrap="none" rtlCol="0">
            <a:spAutoFit/>
          </a:bodyPr>
          <a:lstStyle/>
          <a:p>
            <a:r>
              <a:rPr lang="en-US" sz="2400" dirty="0"/>
              <a:t>1</a:t>
            </a:r>
          </a:p>
        </p:txBody>
      </p:sp>
      <p:sp>
        <p:nvSpPr>
          <p:cNvPr id="55" name="TextBox 54"/>
          <p:cNvSpPr txBox="1"/>
          <p:nvPr/>
        </p:nvSpPr>
        <p:spPr>
          <a:xfrm>
            <a:off x="1964445" y="1638057"/>
            <a:ext cx="340158" cy="461665"/>
          </a:xfrm>
          <a:prstGeom prst="rect">
            <a:avLst/>
          </a:prstGeom>
          <a:noFill/>
        </p:spPr>
        <p:txBody>
          <a:bodyPr wrap="none" rtlCol="0">
            <a:spAutoFit/>
          </a:bodyPr>
          <a:lstStyle/>
          <a:p>
            <a:r>
              <a:rPr lang="en-US" sz="2400" dirty="0" smtClean="0"/>
              <a:t>1</a:t>
            </a:r>
            <a:endParaRPr lang="en-US" sz="2400" dirty="0"/>
          </a:p>
        </p:txBody>
      </p:sp>
      <p:sp>
        <p:nvSpPr>
          <p:cNvPr id="57" name="Multiply 56"/>
          <p:cNvSpPr/>
          <p:nvPr/>
        </p:nvSpPr>
        <p:spPr>
          <a:xfrm>
            <a:off x="2335361"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35361" y="3093820"/>
            <a:ext cx="340158" cy="461665"/>
          </a:xfrm>
          <a:prstGeom prst="rect">
            <a:avLst/>
          </a:prstGeom>
          <a:noFill/>
        </p:spPr>
        <p:txBody>
          <a:bodyPr wrap="none" rtlCol="0">
            <a:spAutoFit/>
          </a:bodyPr>
          <a:lstStyle/>
          <a:p>
            <a:r>
              <a:rPr lang="en-US" sz="2400" dirty="0" smtClean="0"/>
              <a:t>2</a:t>
            </a:r>
            <a:endParaRPr lang="en-US" sz="2400" dirty="0"/>
          </a:p>
        </p:txBody>
      </p:sp>
      <p:sp>
        <p:nvSpPr>
          <p:cNvPr id="64" name="Multiply 63"/>
          <p:cNvSpPr/>
          <p:nvPr/>
        </p:nvSpPr>
        <p:spPr>
          <a:xfrm>
            <a:off x="2727557" y="316678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6180248"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1796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38057"/>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093820"/>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31115"/>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1427" y="1638057"/>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3961" y="309382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83838"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83838"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26842" y="1638057"/>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10923"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18570" y="1638057"/>
            <a:ext cx="340158" cy="461665"/>
          </a:xfrm>
          <a:prstGeom prst="rect">
            <a:avLst/>
          </a:prstGeom>
          <a:noFill/>
        </p:spPr>
        <p:txBody>
          <a:bodyPr wrap="none" rtlCol="0">
            <a:spAutoFit/>
          </a:bodyPr>
          <a:lstStyle/>
          <a:p>
            <a:r>
              <a:rPr lang="en-US" sz="2400" dirty="0"/>
              <a:t>1</a:t>
            </a:r>
          </a:p>
        </p:txBody>
      </p:sp>
      <p:sp>
        <p:nvSpPr>
          <p:cNvPr id="55" name="TextBox 54"/>
          <p:cNvSpPr txBox="1"/>
          <p:nvPr/>
        </p:nvSpPr>
        <p:spPr>
          <a:xfrm>
            <a:off x="1964445" y="1638057"/>
            <a:ext cx="340158" cy="461665"/>
          </a:xfrm>
          <a:prstGeom prst="rect">
            <a:avLst/>
          </a:prstGeom>
          <a:noFill/>
        </p:spPr>
        <p:txBody>
          <a:bodyPr wrap="none" rtlCol="0">
            <a:spAutoFit/>
          </a:bodyPr>
          <a:lstStyle/>
          <a:p>
            <a:r>
              <a:rPr lang="en-US" sz="2400" dirty="0" smtClean="0"/>
              <a:t>1</a:t>
            </a:r>
            <a:endParaRPr lang="en-US" sz="2400" dirty="0"/>
          </a:p>
        </p:txBody>
      </p:sp>
      <p:sp>
        <p:nvSpPr>
          <p:cNvPr id="57" name="Multiply 56"/>
          <p:cNvSpPr/>
          <p:nvPr/>
        </p:nvSpPr>
        <p:spPr>
          <a:xfrm>
            <a:off x="2335361" y="171102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35361" y="3093820"/>
            <a:ext cx="340158" cy="461665"/>
          </a:xfrm>
          <a:prstGeom prst="rect">
            <a:avLst/>
          </a:prstGeom>
          <a:noFill/>
        </p:spPr>
        <p:txBody>
          <a:bodyPr wrap="none" rtlCol="0">
            <a:spAutoFit/>
          </a:bodyPr>
          <a:lstStyle/>
          <a:p>
            <a:r>
              <a:rPr lang="en-US" sz="2400" dirty="0" smtClean="0"/>
              <a:t>2</a:t>
            </a:r>
            <a:endParaRPr lang="en-US" sz="2400" dirty="0"/>
          </a:p>
        </p:txBody>
      </p:sp>
      <p:sp>
        <p:nvSpPr>
          <p:cNvPr id="64" name="Multiply 63"/>
          <p:cNvSpPr/>
          <p:nvPr/>
        </p:nvSpPr>
        <p:spPr>
          <a:xfrm>
            <a:off x="2727557" y="316678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6180248" y="171101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937559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2540" y="1648518"/>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2540" y="3106777"/>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2540" y="4528930"/>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22540" y="6007437"/>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7632" y="1644614"/>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7632" y="309127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77632" y="4557393"/>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77632"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19050">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2882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2882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13201" y="1644614"/>
            <a:ext cx="340158" cy="461665"/>
          </a:xfrm>
          <a:prstGeom prst="rect">
            <a:avLst/>
          </a:prstGeom>
          <a:noFill/>
        </p:spPr>
        <p:txBody>
          <a:bodyPr wrap="none" rtlCol="0">
            <a:spAutoFit/>
          </a:bodyPr>
          <a:lstStyle/>
          <a:p>
            <a:r>
              <a:rPr lang="en-US" sz="2400" dirty="0"/>
              <a:t>1</a:t>
            </a:r>
          </a:p>
        </p:txBody>
      </p:sp>
      <p:sp>
        <p:nvSpPr>
          <p:cNvPr id="55" name="TextBox 54"/>
          <p:cNvSpPr txBox="1"/>
          <p:nvPr/>
        </p:nvSpPr>
        <p:spPr>
          <a:xfrm>
            <a:off x="1964445" y="1648518"/>
            <a:ext cx="340158" cy="461665"/>
          </a:xfrm>
          <a:prstGeom prst="rect">
            <a:avLst/>
          </a:prstGeom>
          <a:noFill/>
        </p:spPr>
        <p:txBody>
          <a:bodyPr wrap="none" rtlCol="0">
            <a:spAutoFit/>
          </a:bodyPr>
          <a:lstStyle/>
          <a:p>
            <a:r>
              <a:rPr lang="en-US" sz="2400" dirty="0" smtClean="0"/>
              <a:t>1</a:t>
            </a:r>
            <a:endParaRPr lang="en-US" sz="2400" dirty="0"/>
          </a:p>
        </p:txBody>
      </p:sp>
      <p:sp>
        <p:nvSpPr>
          <p:cNvPr id="57" name="Multiply 56"/>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61670" y="3106777"/>
            <a:ext cx="340158" cy="461665"/>
          </a:xfrm>
          <a:prstGeom prst="rect">
            <a:avLst/>
          </a:prstGeom>
          <a:noFill/>
        </p:spPr>
        <p:txBody>
          <a:bodyPr wrap="none" rtlCol="0">
            <a:spAutoFit/>
          </a:bodyPr>
          <a:lstStyle/>
          <a:p>
            <a:r>
              <a:rPr lang="en-US" sz="2400" dirty="0" smtClean="0"/>
              <a:t>2</a:t>
            </a:r>
            <a:endParaRPr lang="en-US" sz="2400" dirty="0"/>
          </a:p>
        </p:txBody>
      </p:sp>
      <p:sp>
        <p:nvSpPr>
          <p:cNvPr id="64" name="Multiply 63"/>
          <p:cNvSpPr/>
          <p:nvPr/>
        </p:nvSpPr>
        <p:spPr>
          <a:xfrm>
            <a:off x="272882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6183919" y="171757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600533" y="1648518"/>
            <a:ext cx="340158" cy="461665"/>
          </a:xfrm>
          <a:prstGeom prst="rect">
            <a:avLst/>
          </a:prstGeom>
          <a:noFill/>
        </p:spPr>
        <p:txBody>
          <a:bodyPr wrap="none" rtlCol="0">
            <a:spAutoFit/>
          </a:bodyPr>
          <a:lstStyle/>
          <a:p>
            <a:r>
              <a:rPr lang="en-US" sz="2400" dirty="0"/>
              <a:t>0</a:t>
            </a:r>
          </a:p>
        </p:txBody>
      </p:sp>
      <p:sp>
        <p:nvSpPr>
          <p:cNvPr id="59" name="TextBox 58"/>
          <p:cNvSpPr txBox="1"/>
          <p:nvPr/>
        </p:nvSpPr>
        <p:spPr>
          <a:xfrm>
            <a:off x="6872959" y="1644614"/>
            <a:ext cx="340158" cy="461665"/>
          </a:xfrm>
          <a:prstGeom prst="rect">
            <a:avLst/>
          </a:prstGeom>
          <a:noFill/>
        </p:spPr>
        <p:txBody>
          <a:bodyPr wrap="none" rtlCol="0">
            <a:spAutoFit/>
          </a:bodyPr>
          <a:lstStyle/>
          <a:p>
            <a:r>
              <a:rPr lang="en-US" sz="2400" dirty="0"/>
              <a:t>2</a:t>
            </a:r>
          </a:p>
        </p:txBody>
      </p:sp>
      <p:sp>
        <p:nvSpPr>
          <p:cNvPr id="63" name="TextBox 62"/>
          <p:cNvSpPr txBox="1"/>
          <p:nvPr/>
        </p:nvSpPr>
        <p:spPr>
          <a:xfrm>
            <a:off x="6513201" y="3091271"/>
            <a:ext cx="340158" cy="461665"/>
          </a:xfrm>
          <a:prstGeom prst="rect">
            <a:avLst/>
          </a:prstGeom>
          <a:noFill/>
        </p:spPr>
        <p:txBody>
          <a:bodyPr wrap="none" rtlCol="0">
            <a:spAutoFit/>
          </a:bodyPr>
          <a:lstStyle/>
          <a:p>
            <a:r>
              <a:rPr lang="en-US" sz="2400" dirty="0"/>
              <a:t>1</a:t>
            </a:r>
          </a:p>
        </p:txBody>
      </p:sp>
      <p:sp>
        <p:nvSpPr>
          <p:cNvPr id="67" name="TextBox 66"/>
          <p:cNvSpPr txBox="1"/>
          <p:nvPr/>
        </p:nvSpPr>
        <p:spPr>
          <a:xfrm>
            <a:off x="1981753" y="3106777"/>
            <a:ext cx="340158" cy="461665"/>
          </a:xfrm>
          <a:prstGeom prst="rect">
            <a:avLst/>
          </a:prstGeom>
          <a:noFill/>
        </p:spPr>
        <p:txBody>
          <a:bodyPr wrap="none" rtlCol="0">
            <a:spAutoFit/>
          </a:bodyPr>
          <a:lstStyle/>
          <a:p>
            <a:r>
              <a:rPr lang="en-US" sz="2400" dirty="0"/>
              <a:t>1</a:t>
            </a:r>
          </a:p>
        </p:txBody>
      </p:sp>
      <p:sp>
        <p:nvSpPr>
          <p:cNvPr id="70" name="TextBox 69"/>
          <p:cNvSpPr txBox="1"/>
          <p:nvPr/>
        </p:nvSpPr>
        <p:spPr>
          <a:xfrm>
            <a:off x="2361670" y="4528930"/>
            <a:ext cx="340158" cy="461665"/>
          </a:xfrm>
          <a:prstGeom prst="rect">
            <a:avLst/>
          </a:prstGeom>
          <a:noFill/>
        </p:spPr>
        <p:txBody>
          <a:bodyPr wrap="none" rtlCol="0">
            <a:spAutoFit/>
          </a:bodyPr>
          <a:lstStyle/>
          <a:p>
            <a:r>
              <a:rPr lang="en-US" sz="2400" dirty="0"/>
              <a:t>2</a:t>
            </a:r>
          </a:p>
        </p:txBody>
      </p:sp>
      <p:sp>
        <p:nvSpPr>
          <p:cNvPr id="71" name="Multiply 70"/>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p:cNvSpPr/>
          <p:nvPr/>
        </p:nvSpPr>
        <p:spPr>
          <a:xfrm>
            <a:off x="6183919" y="316423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y 74"/>
          <p:cNvSpPr/>
          <p:nvPr/>
        </p:nvSpPr>
        <p:spPr>
          <a:xfrm>
            <a:off x="2728827" y="460189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y 75"/>
          <p:cNvSpPr/>
          <p:nvPr/>
        </p:nvSpPr>
        <p:spPr>
          <a:xfrm>
            <a:off x="1988040"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Multiply 96"/>
          <p:cNvSpPr/>
          <p:nvPr/>
        </p:nvSpPr>
        <p:spPr>
          <a:xfrm>
            <a:off x="6519488" y="171757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433114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98" name="TextBox 97"/>
          <p:cNvSpPr txBox="1"/>
          <p:nvPr/>
        </p:nvSpPr>
        <p:spPr>
          <a:xfrm>
            <a:off x="2722540" y="1648518"/>
            <a:ext cx="340158" cy="461665"/>
          </a:xfrm>
          <a:prstGeom prst="rect">
            <a:avLst/>
          </a:prstGeom>
          <a:noFill/>
        </p:spPr>
        <p:txBody>
          <a:bodyPr wrap="none" rtlCol="0">
            <a:spAutoFit/>
          </a:bodyPr>
          <a:lstStyle/>
          <a:p>
            <a:r>
              <a:rPr lang="en-US" sz="2400" dirty="0" smtClean="0"/>
              <a:t>3</a:t>
            </a:r>
            <a:endParaRPr lang="en-US" sz="2400" dirty="0"/>
          </a:p>
        </p:txBody>
      </p:sp>
      <p:sp>
        <p:nvSpPr>
          <p:cNvPr id="99" name="TextBox 98"/>
          <p:cNvSpPr txBox="1"/>
          <p:nvPr/>
        </p:nvSpPr>
        <p:spPr>
          <a:xfrm>
            <a:off x="2722540" y="3106777"/>
            <a:ext cx="340158" cy="461665"/>
          </a:xfrm>
          <a:prstGeom prst="rect">
            <a:avLst/>
          </a:prstGeom>
          <a:noFill/>
        </p:spPr>
        <p:txBody>
          <a:bodyPr wrap="none" rtlCol="0">
            <a:spAutoFit/>
          </a:bodyPr>
          <a:lstStyle/>
          <a:p>
            <a:r>
              <a:rPr lang="en-US" sz="2400" dirty="0"/>
              <a:t>3</a:t>
            </a:r>
          </a:p>
        </p:txBody>
      </p:sp>
      <p:sp>
        <p:nvSpPr>
          <p:cNvPr id="100" name="TextBox 99"/>
          <p:cNvSpPr txBox="1"/>
          <p:nvPr/>
        </p:nvSpPr>
        <p:spPr>
          <a:xfrm>
            <a:off x="2722540" y="4528930"/>
            <a:ext cx="340158" cy="461665"/>
          </a:xfrm>
          <a:prstGeom prst="rect">
            <a:avLst/>
          </a:prstGeom>
          <a:noFill/>
        </p:spPr>
        <p:txBody>
          <a:bodyPr wrap="none" rtlCol="0">
            <a:spAutoFit/>
          </a:bodyPr>
          <a:lstStyle/>
          <a:p>
            <a:r>
              <a:rPr lang="en-US" sz="2400" dirty="0" smtClean="0"/>
              <a:t>3</a:t>
            </a:r>
            <a:endParaRPr lang="en-US" sz="2400" dirty="0"/>
          </a:p>
        </p:txBody>
      </p:sp>
      <p:sp>
        <p:nvSpPr>
          <p:cNvPr id="101" name="TextBox 100"/>
          <p:cNvSpPr txBox="1"/>
          <p:nvPr/>
        </p:nvSpPr>
        <p:spPr>
          <a:xfrm>
            <a:off x="2722540" y="6007437"/>
            <a:ext cx="340158" cy="461665"/>
          </a:xfrm>
          <a:prstGeom prst="rect">
            <a:avLst/>
          </a:prstGeom>
          <a:noFill/>
        </p:spPr>
        <p:txBody>
          <a:bodyPr wrap="none" rtlCol="0">
            <a:spAutoFit/>
          </a:bodyPr>
          <a:lstStyle/>
          <a:p>
            <a:r>
              <a:rPr lang="en-US" sz="2400" dirty="0" smtClean="0"/>
              <a:t>3</a:t>
            </a:r>
            <a:endParaRPr lang="en-US" sz="2400" dirty="0"/>
          </a:p>
        </p:txBody>
      </p:sp>
      <p:sp>
        <p:nvSpPr>
          <p:cNvPr id="102" name="TextBox 101"/>
          <p:cNvSpPr txBox="1"/>
          <p:nvPr/>
        </p:nvSpPr>
        <p:spPr>
          <a:xfrm>
            <a:off x="6177632" y="1644614"/>
            <a:ext cx="340158" cy="461665"/>
          </a:xfrm>
          <a:prstGeom prst="rect">
            <a:avLst/>
          </a:prstGeom>
          <a:noFill/>
        </p:spPr>
        <p:txBody>
          <a:bodyPr wrap="none" rtlCol="0">
            <a:spAutoFit/>
          </a:bodyPr>
          <a:lstStyle/>
          <a:p>
            <a:r>
              <a:rPr lang="en-US" sz="2400" dirty="0" smtClean="0"/>
              <a:t>0</a:t>
            </a:r>
            <a:endParaRPr lang="en-US" sz="2400" dirty="0"/>
          </a:p>
        </p:txBody>
      </p:sp>
      <p:sp>
        <p:nvSpPr>
          <p:cNvPr id="103" name="TextBox 102"/>
          <p:cNvSpPr txBox="1"/>
          <p:nvPr/>
        </p:nvSpPr>
        <p:spPr>
          <a:xfrm>
            <a:off x="6177632" y="3091271"/>
            <a:ext cx="340158" cy="461665"/>
          </a:xfrm>
          <a:prstGeom prst="rect">
            <a:avLst/>
          </a:prstGeom>
          <a:noFill/>
        </p:spPr>
        <p:txBody>
          <a:bodyPr wrap="none" rtlCol="0">
            <a:spAutoFit/>
          </a:bodyPr>
          <a:lstStyle/>
          <a:p>
            <a:r>
              <a:rPr lang="en-US" sz="2400" dirty="0" smtClean="0"/>
              <a:t>0</a:t>
            </a:r>
            <a:endParaRPr lang="en-US" sz="2400" dirty="0"/>
          </a:p>
        </p:txBody>
      </p:sp>
      <p:sp>
        <p:nvSpPr>
          <p:cNvPr id="104" name="TextBox 103"/>
          <p:cNvSpPr txBox="1"/>
          <p:nvPr/>
        </p:nvSpPr>
        <p:spPr>
          <a:xfrm>
            <a:off x="6177632" y="4557393"/>
            <a:ext cx="340158" cy="461665"/>
          </a:xfrm>
          <a:prstGeom prst="rect">
            <a:avLst/>
          </a:prstGeom>
          <a:noFill/>
        </p:spPr>
        <p:txBody>
          <a:bodyPr wrap="none" rtlCol="0">
            <a:spAutoFit/>
          </a:bodyPr>
          <a:lstStyle/>
          <a:p>
            <a:r>
              <a:rPr lang="en-US" sz="2400" dirty="0"/>
              <a:t>0</a:t>
            </a:r>
          </a:p>
        </p:txBody>
      </p:sp>
      <p:sp>
        <p:nvSpPr>
          <p:cNvPr id="105" name="TextBox 104"/>
          <p:cNvSpPr txBox="1"/>
          <p:nvPr/>
        </p:nvSpPr>
        <p:spPr>
          <a:xfrm>
            <a:off x="6177632" y="6015334"/>
            <a:ext cx="340158" cy="461665"/>
          </a:xfrm>
          <a:prstGeom prst="rect">
            <a:avLst/>
          </a:prstGeom>
          <a:noFill/>
        </p:spPr>
        <p:txBody>
          <a:bodyPr wrap="none" rtlCol="0">
            <a:spAutoFit/>
          </a:bodyPr>
          <a:lstStyle/>
          <a:p>
            <a:r>
              <a:rPr lang="en-US" sz="2400" dirty="0"/>
              <a:t>0</a:t>
            </a:r>
          </a:p>
        </p:txBody>
      </p:sp>
      <p:sp>
        <p:nvSpPr>
          <p:cNvPr id="106" name="TextBox 105"/>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107" name="TextBox 106"/>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108" name="Multiply 107"/>
          <p:cNvSpPr/>
          <p:nvPr/>
        </p:nvSpPr>
        <p:spPr>
          <a:xfrm>
            <a:off x="272882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Multiply 108"/>
          <p:cNvSpPr/>
          <p:nvPr/>
        </p:nvSpPr>
        <p:spPr>
          <a:xfrm>
            <a:off x="272882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p:cNvSpPr txBox="1"/>
          <p:nvPr/>
        </p:nvSpPr>
        <p:spPr>
          <a:xfrm>
            <a:off x="6513201" y="1644614"/>
            <a:ext cx="340158" cy="461665"/>
          </a:xfrm>
          <a:prstGeom prst="rect">
            <a:avLst/>
          </a:prstGeom>
          <a:noFill/>
        </p:spPr>
        <p:txBody>
          <a:bodyPr wrap="none" rtlCol="0">
            <a:spAutoFit/>
          </a:bodyPr>
          <a:lstStyle/>
          <a:p>
            <a:r>
              <a:rPr lang="en-US" sz="2400" dirty="0"/>
              <a:t>1</a:t>
            </a:r>
          </a:p>
        </p:txBody>
      </p:sp>
      <p:sp>
        <p:nvSpPr>
          <p:cNvPr id="111" name="TextBox 110"/>
          <p:cNvSpPr txBox="1"/>
          <p:nvPr/>
        </p:nvSpPr>
        <p:spPr>
          <a:xfrm>
            <a:off x="1964445" y="1648518"/>
            <a:ext cx="340158" cy="461665"/>
          </a:xfrm>
          <a:prstGeom prst="rect">
            <a:avLst/>
          </a:prstGeom>
          <a:noFill/>
        </p:spPr>
        <p:txBody>
          <a:bodyPr wrap="none" rtlCol="0">
            <a:spAutoFit/>
          </a:bodyPr>
          <a:lstStyle/>
          <a:p>
            <a:r>
              <a:rPr lang="en-US" sz="2400" dirty="0" smtClean="0"/>
              <a:t>1</a:t>
            </a:r>
            <a:endParaRPr lang="en-US" sz="2400" dirty="0"/>
          </a:p>
        </p:txBody>
      </p:sp>
      <p:sp>
        <p:nvSpPr>
          <p:cNvPr id="112" name="Multiply 111"/>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2361670" y="3106777"/>
            <a:ext cx="340158" cy="461665"/>
          </a:xfrm>
          <a:prstGeom prst="rect">
            <a:avLst/>
          </a:prstGeom>
          <a:noFill/>
        </p:spPr>
        <p:txBody>
          <a:bodyPr wrap="none" rtlCol="0">
            <a:spAutoFit/>
          </a:bodyPr>
          <a:lstStyle/>
          <a:p>
            <a:r>
              <a:rPr lang="en-US" sz="2400" dirty="0" smtClean="0"/>
              <a:t>2</a:t>
            </a:r>
            <a:endParaRPr lang="en-US" sz="2400" dirty="0"/>
          </a:p>
        </p:txBody>
      </p:sp>
      <p:sp>
        <p:nvSpPr>
          <p:cNvPr id="114" name="Multiply 113"/>
          <p:cNvSpPr/>
          <p:nvPr/>
        </p:nvSpPr>
        <p:spPr>
          <a:xfrm>
            <a:off x="272882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Multiply 114"/>
          <p:cNvSpPr/>
          <p:nvPr/>
        </p:nvSpPr>
        <p:spPr>
          <a:xfrm>
            <a:off x="6183919" y="171757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TextBox 115"/>
          <p:cNvSpPr txBox="1"/>
          <p:nvPr/>
        </p:nvSpPr>
        <p:spPr>
          <a:xfrm>
            <a:off x="1600533" y="1648518"/>
            <a:ext cx="340158" cy="461665"/>
          </a:xfrm>
          <a:prstGeom prst="rect">
            <a:avLst/>
          </a:prstGeom>
          <a:noFill/>
        </p:spPr>
        <p:txBody>
          <a:bodyPr wrap="none" rtlCol="0">
            <a:spAutoFit/>
          </a:bodyPr>
          <a:lstStyle/>
          <a:p>
            <a:r>
              <a:rPr lang="en-US" sz="2400" dirty="0"/>
              <a:t>0</a:t>
            </a:r>
          </a:p>
        </p:txBody>
      </p:sp>
      <p:sp>
        <p:nvSpPr>
          <p:cNvPr id="117" name="TextBox 116"/>
          <p:cNvSpPr txBox="1"/>
          <p:nvPr/>
        </p:nvSpPr>
        <p:spPr>
          <a:xfrm>
            <a:off x="6872959" y="1644614"/>
            <a:ext cx="340158" cy="461665"/>
          </a:xfrm>
          <a:prstGeom prst="rect">
            <a:avLst/>
          </a:prstGeom>
          <a:noFill/>
        </p:spPr>
        <p:txBody>
          <a:bodyPr wrap="none" rtlCol="0">
            <a:spAutoFit/>
          </a:bodyPr>
          <a:lstStyle/>
          <a:p>
            <a:r>
              <a:rPr lang="en-US" sz="2400" dirty="0"/>
              <a:t>2</a:t>
            </a:r>
          </a:p>
        </p:txBody>
      </p:sp>
      <p:sp>
        <p:nvSpPr>
          <p:cNvPr id="118" name="TextBox 117"/>
          <p:cNvSpPr txBox="1"/>
          <p:nvPr/>
        </p:nvSpPr>
        <p:spPr>
          <a:xfrm>
            <a:off x="6513201" y="3091271"/>
            <a:ext cx="340158" cy="461665"/>
          </a:xfrm>
          <a:prstGeom prst="rect">
            <a:avLst/>
          </a:prstGeom>
          <a:noFill/>
        </p:spPr>
        <p:txBody>
          <a:bodyPr wrap="none" rtlCol="0">
            <a:spAutoFit/>
          </a:bodyPr>
          <a:lstStyle/>
          <a:p>
            <a:r>
              <a:rPr lang="en-US" sz="2400" dirty="0"/>
              <a:t>1</a:t>
            </a:r>
          </a:p>
        </p:txBody>
      </p:sp>
      <p:sp>
        <p:nvSpPr>
          <p:cNvPr id="119" name="TextBox 118"/>
          <p:cNvSpPr txBox="1"/>
          <p:nvPr/>
        </p:nvSpPr>
        <p:spPr>
          <a:xfrm>
            <a:off x="1981753" y="3106777"/>
            <a:ext cx="340158" cy="461665"/>
          </a:xfrm>
          <a:prstGeom prst="rect">
            <a:avLst/>
          </a:prstGeom>
          <a:noFill/>
        </p:spPr>
        <p:txBody>
          <a:bodyPr wrap="none" rtlCol="0">
            <a:spAutoFit/>
          </a:bodyPr>
          <a:lstStyle/>
          <a:p>
            <a:r>
              <a:rPr lang="en-US" sz="2400" dirty="0"/>
              <a:t>1</a:t>
            </a:r>
          </a:p>
        </p:txBody>
      </p:sp>
      <p:sp>
        <p:nvSpPr>
          <p:cNvPr id="120" name="TextBox 119"/>
          <p:cNvSpPr txBox="1"/>
          <p:nvPr/>
        </p:nvSpPr>
        <p:spPr>
          <a:xfrm>
            <a:off x="2361670" y="4528930"/>
            <a:ext cx="340158" cy="461665"/>
          </a:xfrm>
          <a:prstGeom prst="rect">
            <a:avLst/>
          </a:prstGeom>
          <a:noFill/>
        </p:spPr>
        <p:txBody>
          <a:bodyPr wrap="none" rtlCol="0">
            <a:spAutoFit/>
          </a:bodyPr>
          <a:lstStyle/>
          <a:p>
            <a:r>
              <a:rPr lang="en-US" sz="2400" dirty="0"/>
              <a:t>2</a:t>
            </a:r>
          </a:p>
        </p:txBody>
      </p:sp>
      <p:sp>
        <p:nvSpPr>
          <p:cNvPr id="121" name="Multiply 120"/>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Multiply 121"/>
          <p:cNvSpPr/>
          <p:nvPr/>
        </p:nvSpPr>
        <p:spPr>
          <a:xfrm>
            <a:off x="6183919" y="316423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Multiply 122"/>
          <p:cNvSpPr/>
          <p:nvPr/>
        </p:nvSpPr>
        <p:spPr>
          <a:xfrm>
            <a:off x="2728827" y="4601893"/>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Multiply 123"/>
          <p:cNvSpPr/>
          <p:nvPr/>
        </p:nvSpPr>
        <p:spPr>
          <a:xfrm>
            <a:off x="1988040"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Multiply 124"/>
          <p:cNvSpPr/>
          <p:nvPr/>
        </p:nvSpPr>
        <p:spPr>
          <a:xfrm>
            <a:off x="6519488" y="1717577"/>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337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457200" y="1600200"/>
            <a:ext cx="8229600" cy="1077218"/>
          </a:xfrm>
          <a:prstGeom prst="rect">
            <a:avLst/>
          </a:prstGeom>
          <a:noFill/>
        </p:spPr>
        <p:txBody>
          <a:bodyPr wrap="square" rtlCol="0">
            <a:spAutoFit/>
          </a:bodyPr>
          <a:lstStyle/>
          <a:p>
            <a:r>
              <a:rPr lang="en-US" sz="3200" dirty="0" smtClean="0">
                <a:solidFill>
                  <a:schemeClr val="accent2"/>
                </a:solidFill>
              </a:rPr>
              <a:t>Traditional markets</a:t>
            </a:r>
            <a:r>
              <a:rPr lang="en-US" sz="3200" dirty="0" smtClean="0"/>
              <a:t>: shopping malls, eBay, ad auctions, FCC spectrum auctions</a:t>
            </a:r>
            <a:endParaRPr lang="en-US" sz="2400" dirty="0" smtClean="0"/>
          </a:p>
        </p:txBody>
      </p:sp>
      <p:sp>
        <p:nvSpPr>
          <p:cNvPr id="10" name="Title 1"/>
          <p:cNvSpPr>
            <a:spLocks noGrp="1"/>
          </p:cNvSpPr>
          <p:nvPr>
            <p:ph type="title"/>
          </p:nvPr>
        </p:nvSpPr>
        <p:spPr>
          <a:xfrm>
            <a:off x="457200" y="274638"/>
            <a:ext cx="8229600" cy="1143000"/>
          </a:xfrm>
        </p:spPr>
        <p:txBody>
          <a:bodyPr/>
          <a:lstStyle/>
          <a:p>
            <a:pPr algn="l"/>
            <a:r>
              <a:rPr lang="en-US" dirty="0" smtClean="0">
                <a:solidFill>
                  <a:schemeClr val="bg2"/>
                </a:solidFill>
              </a:rPr>
              <a:t>Examples</a:t>
            </a:r>
            <a:endParaRPr lang="en-US" dirty="0">
              <a:solidFill>
                <a:schemeClr val="bg2"/>
              </a:solidFill>
            </a:endParaRPr>
          </a:p>
        </p:txBody>
      </p:sp>
      <p:sp>
        <p:nvSpPr>
          <p:cNvPr id="14" name="TextBox 13"/>
          <p:cNvSpPr txBox="1"/>
          <p:nvPr/>
        </p:nvSpPr>
        <p:spPr>
          <a:xfrm>
            <a:off x="484991" y="2859980"/>
            <a:ext cx="8229600" cy="1077218"/>
          </a:xfrm>
          <a:prstGeom prst="rect">
            <a:avLst/>
          </a:prstGeom>
          <a:noFill/>
        </p:spPr>
        <p:txBody>
          <a:bodyPr wrap="square" rtlCol="0">
            <a:spAutoFit/>
          </a:bodyPr>
          <a:lstStyle/>
          <a:p>
            <a:r>
              <a:rPr lang="en-US" sz="3200" dirty="0" smtClean="0">
                <a:solidFill>
                  <a:schemeClr val="accent2"/>
                </a:solidFill>
              </a:rPr>
              <a:t>School choice</a:t>
            </a:r>
            <a:r>
              <a:rPr lang="en-US" sz="3200" dirty="0" smtClean="0"/>
              <a:t>: allocation of students to schools via centralized city-run program</a:t>
            </a:r>
            <a:endParaRPr lang="en-US" sz="2400" dirty="0" smtClean="0"/>
          </a:p>
        </p:txBody>
      </p:sp>
      <p:sp>
        <p:nvSpPr>
          <p:cNvPr id="15" name="TextBox 14"/>
          <p:cNvSpPr txBox="1"/>
          <p:nvPr/>
        </p:nvSpPr>
        <p:spPr>
          <a:xfrm>
            <a:off x="484991" y="4119760"/>
            <a:ext cx="8229600" cy="584775"/>
          </a:xfrm>
          <a:prstGeom prst="rect">
            <a:avLst/>
          </a:prstGeom>
          <a:noFill/>
        </p:spPr>
        <p:txBody>
          <a:bodyPr wrap="square" rtlCol="0">
            <a:spAutoFit/>
          </a:bodyPr>
          <a:lstStyle/>
          <a:p>
            <a:r>
              <a:rPr lang="en-US" sz="3200" dirty="0" smtClean="0">
                <a:solidFill>
                  <a:schemeClr val="accent2"/>
                </a:solidFill>
              </a:rPr>
              <a:t>Labor markets</a:t>
            </a:r>
            <a:r>
              <a:rPr lang="en-US" sz="3200" dirty="0" smtClean="0"/>
              <a:t>: NRMP, cadet-branch matching</a:t>
            </a:r>
            <a:endParaRPr lang="en-US" sz="2400" dirty="0" smtClean="0"/>
          </a:p>
        </p:txBody>
      </p:sp>
      <p:sp>
        <p:nvSpPr>
          <p:cNvPr id="16" name="TextBox 15"/>
          <p:cNvSpPr txBox="1"/>
          <p:nvPr/>
        </p:nvSpPr>
        <p:spPr>
          <a:xfrm>
            <a:off x="484991" y="4887097"/>
            <a:ext cx="8229600" cy="1077218"/>
          </a:xfrm>
          <a:prstGeom prst="rect">
            <a:avLst/>
          </a:prstGeom>
          <a:noFill/>
        </p:spPr>
        <p:txBody>
          <a:bodyPr wrap="square" rtlCol="0">
            <a:spAutoFit/>
          </a:bodyPr>
          <a:lstStyle/>
          <a:p>
            <a:r>
              <a:rPr lang="en-US" sz="3200" dirty="0" smtClean="0">
                <a:solidFill>
                  <a:schemeClr val="accent2"/>
                </a:solidFill>
              </a:rPr>
              <a:t>Kidney exchange</a:t>
            </a:r>
            <a:r>
              <a:rPr lang="en-US" sz="3200" dirty="0" smtClean="0"/>
              <a:t>: matching of kidney donors to compatible recipients </a:t>
            </a:r>
            <a:endParaRPr lang="en-US" sz="2400" dirty="0" smtClean="0"/>
          </a:p>
        </p:txBody>
      </p:sp>
    </p:spTree>
    <p:extLst>
      <p:ext uri="{BB962C8B-B14F-4D97-AF65-F5344CB8AC3E}">
        <p14:creationId xmlns:p14="http://schemas.microsoft.com/office/powerpoint/2010/main" val="4130045615"/>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112" name="TextBox 111"/>
          <p:cNvSpPr txBox="1"/>
          <p:nvPr/>
        </p:nvSpPr>
        <p:spPr>
          <a:xfrm>
            <a:off x="6177632" y="1644451"/>
            <a:ext cx="340158" cy="461665"/>
          </a:xfrm>
          <a:prstGeom prst="rect">
            <a:avLst/>
          </a:prstGeom>
          <a:noFill/>
        </p:spPr>
        <p:txBody>
          <a:bodyPr wrap="none" rtlCol="0">
            <a:spAutoFit/>
          </a:bodyPr>
          <a:lstStyle/>
          <a:p>
            <a:r>
              <a:rPr lang="en-US" sz="2400" dirty="0" smtClean="0"/>
              <a:t>0</a:t>
            </a:r>
            <a:endParaRPr lang="en-US" sz="2400" dirty="0"/>
          </a:p>
        </p:txBody>
      </p:sp>
      <p:sp>
        <p:nvSpPr>
          <p:cNvPr id="113" name="TextBox 112"/>
          <p:cNvSpPr txBox="1"/>
          <p:nvPr/>
        </p:nvSpPr>
        <p:spPr>
          <a:xfrm>
            <a:off x="6177632" y="3084461"/>
            <a:ext cx="340158" cy="461665"/>
          </a:xfrm>
          <a:prstGeom prst="rect">
            <a:avLst/>
          </a:prstGeom>
          <a:noFill/>
        </p:spPr>
        <p:txBody>
          <a:bodyPr wrap="none" rtlCol="0">
            <a:spAutoFit/>
          </a:bodyPr>
          <a:lstStyle/>
          <a:p>
            <a:r>
              <a:rPr lang="en-US" sz="2400" dirty="0" smtClean="0"/>
              <a:t>0</a:t>
            </a:r>
            <a:endParaRPr lang="en-US" sz="2400" dirty="0"/>
          </a:p>
        </p:txBody>
      </p:sp>
      <p:sp>
        <p:nvSpPr>
          <p:cNvPr id="114" name="TextBox 113"/>
          <p:cNvSpPr txBox="1"/>
          <p:nvPr/>
        </p:nvSpPr>
        <p:spPr>
          <a:xfrm>
            <a:off x="6177632" y="4560967"/>
            <a:ext cx="340158" cy="461665"/>
          </a:xfrm>
          <a:prstGeom prst="rect">
            <a:avLst/>
          </a:prstGeom>
          <a:noFill/>
        </p:spPr>
        <p:txBody>
          <a:bodyPr wrap="none" rtlCol="0">
            <a:spAutoFit/>
          </a:bodyPr>
          <a:lstStyle/>
          <a:p>
            <a:r>
              <a:rPr lang="en-US" sz="2400" dirty="0"/>
              <a:t>0</a:t>
            </a:r>
          </a:p>
        </p:txBody>
      </p:sp>
      <p:sp>
        <p:nvSpPr>
          <p:cNvPr id="115" name="TextBox 114"/>
          <p:cNvSpPr txBox="1"/>
          <p:nvPr/>
        </p:nvSpPr>
        <p:spPr>
          <a:xfrm>
            <a:off x="6177632" y="6015334"/>
            <a:ext cx="340158" cy="461665"/>
          </a:xfrm>
          <a:prstGeom prst="rect">
            <a:avLst/>
          </a:prstGeom>
          <a:noFill/>
        </p:spPr>
        <p:txBody>
          <a:bodyPr wrap="none" rtlCol="0">
            <a:spAutoFit/>
          </a:bodyPr>
          <a:lstStyle/>
          <a:p>
            <a:r>
              <a:rPr lang="en-US" sz="2400" dirty="0"/>
              <a:t>0</a:t>
            </a:r>
          </a:p>
        </p:txBody>
      </p:sp>
      <p:sp>
        <p:nvSpPr>
          <p:cNvPr id="116" name="TextBox 115"/>
          <p:cNvSpPr txBox="1"/>
          <p:nvPr/>
        </p:nvSpPr>
        <p:spPr>
          <a:xfrm>
            <a:off x="6517842" y="1644451"/>
            <a:ext cx="340158" cy="461665"/>
          </a:xfrm>
          <a:prstGeom prst="rect">
            <a:avLst/>
          </a:prstGeom>
          <a:noFill/>
        </p:spPr>
        <p:txBody>
          <a:bodyPr wrap="none" rtlCol="0">
            <a:spAutoFit/>
          </a:bodyPr>
          <a:lstStyle/>
          <a:p>
            <a:r>
              <a:rPr lang="en-US" sz="2400" dirty="0"/>
              <a:t>1</a:t>
            </a:r>
          </a:p>
        </p:txBody>
      </p:sp>
      <p:sp>
        <p:nvSpPr>
          <p:cNvPr id="117" name="Multiply 116"/>
          <p:cNvSpPr/>
          <p:nvPr/>
        </p:nvSpPr>
        <p:spPr>
          <a:xfrm>
            <a:off x="618391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TextBox 117"/>
          <p:cNvSpPr txBox="1"/>
          <p:nvPr/>
        </p:nvSpPr>
        <p:spPr>
          <a:xfrm>
            <a:off x="6863179" y="1644451"/>
            <a:ext cx="340158" cy="461665"/>
          </a:xfrm>
          <a:prstGeom prst="rect">
            <a:avLst/>
          </a:prstGeom>
          <a:noFill/>
        </p:spPr>
        <p:txBody>
          <a:bodyPr wrap="none" rtlCol="0">
            <a:spAutoFit/>
          </a:bodyPr>
          <a:lstStyle/>
          <a:p>
            <a:r>
              <a:rPr lang="en-US" sz="2400" dirty="0"/>
              <a:t>2</a:t>
            </a:r>
          </a:p>
        </p:txBody>
      </p:sp>
      <p:sp>
        <p:nvSpPr>
          <p:cNvPr id="119" name="TextBox 118"/>
          <p:cNvSpPr txBox="1"/>
          <p:nvPr/>
        </p:nvSpPr>
        <p:spPr>
          <a:xfrm>
            <a:off x="6517842" y="3084461"/>
            <a:ext cx="340158" cy="461665"/>
          </a:xfrm>
          <a:prstGeom prst="rect">
            <a:avLst/>
          </a:prstGeom>
          <a:noFill/>
        </p:spPr>
        <p:txBody>
          <a:bodyPr wrap="none" rtlCol="0">
            <a:spAutoFit/>
          </a:bodyPr>
          <a:lstStyle/>
          <a:p>
            <a:r>
              <a:rPr lang="en-US" sz="2400" dirty="0"/>
              <a:t>1</a:t>
            </a:r>
          </a:p>
        </p:txBody>
      </p:sp>
      <p:sp>
        <p:nvSpPr>
          <p:cNvPr id="120" name="Multiply 119"/>
          <p:cNvSpPr/>
          <p:nvPr/>
        </p:nvSpPr>
        <p:spPr>
          <a:xfrm>
            <a:off x="618391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Multiply 120"/>
          <p:cNvSpPr/>
          <p:nvPr/>
        </p:nvSpPr>
        <p:spPr>
          <a:xfrm>
            <a:off x="652412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7163131" y="1644451"/>
            <a:ext cx="340158" cy="461665"/>
          </a:xfrm>
          <a:prstGeom prst="rect">
            <a:avLst/>
          </a:prstGeom>
          <a:noFill/>
        </p:spPr>
        <p:txBody>
          <a:bodyPr wrap="none" rtlCol="0">
            <a:spAutoFit/>
          </a:bodyPr>
          <a:lstStyle/>
          <a:p>
            <a:r>
              <a:rPr lang="en-US" sz="2400" dirty="0"/>
              <a:t>3</a:t>
            </a:r>
          </a:p>
        </p:txBody>
      </p:sp>
      <p:sp>
        <p:nvSpPr>
          <p:cNvPr id="123" name="TextBox 122"/>
          <p:cNvSpPr txBox="1"/>
          <p:nvPr/>
        </p:nvSpPr>
        <p:spPr>
          <a:xfrm>
            <a:off x="6863179" y="3084461"/>
            <a:ext cx="340158" cy="461665"/>
          </a:xfrm>
          <a:prstGeom prst="rect">
            <a:avLst/>
          </a:prstGeom>
          <a:noFill/>
        </p:spPr>
        <p:txBody>
          <a:bodyPr wrap="none" rtlCol="0">
            <a:spAutoFit/>
          </a:bodyPr>
          <a:lstStyle/>
          <a:p>
            <a:r>
              <a:rPr lang="en-US" sz="2400" dirty="0"/>
              <a:t>2</a:t>
            </a:r>
          </a:p>
        </p:txBody>
      </p:sp>
      <p:sp>
        <p:nvSpPr>
          <p:cNvPr id="124" name="TextBox 123"/>
          <p:cNvSpPr txBox="1"/>
          <p:nvPr/>
        </p:nvSpPr>
        <p:spPr>
          <a:xfrm>
            <a:off x="6517842" y="4560967"/>
            <a:ext cx="340158" cy="461665"/>
          </a:xfrm>
          <a:prstGeom prst="rect">
            <a:avLst/>
          </a:prstGeom>
          <a:noFill/>
        </p:spPr>
        <p:txBody>
          <a:bodyPr wrap="none" rtlCol="0">
            <a:spAutoFit/>
          </a:bodyPr>
          <a:lstStyle/>
          <a:p>
            <a:r>
              <a:rPr lang="en-US" sz="2400" dirty="0"/>
              <a:t>1</a:t>
            </a:r>
          </a:p>
        </p:txBody>
      </p:sp>
      <p:sp>
        <p:nvSpPr>
          <p:cNvPr id="125" name="Multiply 124"/>
          <p:cNvSpPr/>
          <p:nvPr/>
        </p:nvSpPr>
        <p:spPr>
          <a:xfrm>
            <a:off x="6869466"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Multiply 125"/>
          <p:cNvSpPr/>
          <p:nvPr/>
        </p:nvSpPr>
        <p:spPr>
          <a:xfrm>
            <a:off x="652412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Multiply 126"/>
          <p:cNvSpPr/>
          <p:nvPr/>
        </p:nvSpPr>
        <p:spPr>
          <a:xfrm>
            <a:off x="6183919" y="463393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TextBox 127"/>
          <p:cNvSpPr txBox="1"/>
          <p:nvPr/>
        </p:nvSpPr>
        <p:spPr>
          <a:xfrm>
            <a:off x="2729332" y="1648518"/>
            <a:ext cx="340158" cy="461665"/>
          </a:xfrm>
          <a:prstGeom prst="rect">
            <a:avLst/>
          </a:prstGeom>
          <a:noFill/>
        </p:spPr>
        <p:txBody>
          <a:bodyPr wrap="none" rtlCol="0">
            <a:spAutoFit/>
          </a:bodyPr>
          <a:lstStyle/>
          <a:p>
            <a:r>
              <a:rPr lang="en-US" sz="2400" dirty="0" smtClean="0"/>
              <a:t>3</a:t>
            </a:r>
            <a:endParaRPr lang="en-US" sz="2400" dirty="0"/>
          </a:p>
        </p:txBody>
      </p:sp>
      <p:sp>
        <p:nvSpPr>
          <p:cNvPr id="129" name="TextBox 128"/>
          <p:cNvSpPr txBox="1"/>
          <p:nvPr/>
        </p:nvSpPr>
        <p:spPr>
          <a:xfrm>
            <a:off x="2729332" y="3106777"/>
            <a:ext cx="340158" cy="461665"/>
          </a:xfrm>
          <a:prstGeom prst="rect">
            <a:avLst/>
          </a:prstGeom>
          <a:noFill/>
        </p:spPr>
        <p:txBody>
          <a:bodyPr wrap="none" rtlCol="0">
            <a:spAutoFit/>
          </a:bodyPr>
          <a:lstStyle/>
          <a:p>
            <a:r>
              <a:rPr lang="en-US" sz="2400" dirty="0"/>
              <a:t>3</a:t>
            </a:r>
          </a:p>
        </p:txBody>
      </p:sp>
      <p:sp>
        <p:nvSpPr>
          <p:cNvPr id="130" name="TextBox 129"/>
          <p:cNvSpPr txBox="1"/>
          <p:nvPr/>
        </p:nvSpPr>
        <p:spPr>
          <a:xfrm>
            <a:off x="2729332" y="4528796"/>
            <a:ext cx="340158" cy="461665"/>
          </a:xfrm>
          <a:prstGeom prst="rect">
            <a:avLst/>
          </a:prstGeom>
          <a:noFill/>
        </p:spPr>
        <p:txBody>
          <a:bodyPr wrap="none" rtlCol="0">
            <a:spAutoFit/>
          </a:bodyPr>
          <a:lstStyle/>
          <a:p>
            <a:r>
              <a:rPr lang="en-US" sz="2400" dirty="0" smtClean="0"/>
              <a:t>3</a:t>
            </a:r>
            <a:endParaRPr lang="en-US" sz="2400" dirty="0"/>
          </a:p>
        </p:txBody>
      </p:sp>
      <p:sp>
        <p:nvSpPr>
          <p:cNvPr id="131" name="TextBox 130"/>
          <p:cNvSpPr txBox="1"/>
          <p:nvPr/>
        </p:nvSpPr>
        <p:spPr>
          <a:xfrm>
            <a:off x="2730626" y="6007437"/>
            <a:ext cx="340158" cy="461665"/>
          </a:xfrm>
          <a:prstGeom prst="rect">
            <a:avLst/>
          </a:prstGeom>
          <a:noFill/>
        </p:spPr>
        <p:txBody>
          <a:bodyPr wrap="none" rtlCol="0">
            <a:spAutoFit/>
          </a:bodyPr>
          <a:lstStyle/>
          <a:p>
            <a:r>
              <a:rPr lang="en-US" sz="2400" dirty="0" smtClean="0"/>
              <a:t>3</a:t>
            </a:r>
            <a:endParaRPr lang="en-US" sz="2400" dirty="0"/>
          </a:p>
        </p:txBody>
      </p:sp>
      <p:sp>
        <p:nvSpPr>
          <p:cNvPr id="132" name="TextBox 131"/>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133" name="TextBox 132"/>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134" name="Multiply 133"/>
          <p:cNvSpPr/>
          <p:nvPr/>
        </p:nvSpPr>
        <p:spPr>
          <a:xfrm>
            <a:off x="2740762"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Multiply 134"/>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TextBox 135"/>
          <p:cNvSpPr txBox="1"/>
          <p:nvPr/>
        </p:nvSpPr>
        <p:spPr>
          <a:xfrm>
            <a:off x="2000202" y="1648518"/>
            <a:ext cx="340158" cy="461665"/>
          </a:xfrm>
          <a:prstGeom prst="rect">
            <a:avLst/>
          </a:prstGeom>
          <a:noFill/>
        </p:spPr>
        <p:txBody>
          <a:bodyPr wrap="none" rtlCol="0">
            <a:spAutoFit/>
          </a:bodyPr>
          <a:lstStyle/>
          <a:p>
            <a:r>
              <a:rPr lang="en-US" sz="2400" dirty="0" smtClean="0"/>
              <a:t>1</a:t>
            </a:r>
            <a:endParaRPr lang="en-US" sz="2400" dirty="0"/>
          </a:p>
        </p:txBody>
      </p:sp>
      <p:sp>
        <p:nvSpPr>
          <p:cNvPr id="137" name="Multiply 136"/>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2361670" y="3106777"/>
            <a:ext cx="340158" cy="461665"/>
          </a:xfrm>
          <a:prstGeom prst="rect">
            <a:avLst/>
          </a:prstGeom>
          <a:noFill/>
        </p:spPr>
        <p:txBody>
          <a:bodyPr wrap="none" rtlCol="0">
            <a:spAutoFit/>
          </a:bodyPr>
          <a:lstStyle/>
          <a:p>
            <a:r>
              <a:rPr lang="en-US" sz="2400" dirty="0" smtClean="0"/>
              <a:t>2</a:t>
            </a:r>
            <a:endParaRPr lang="en-US" sz="2400" dirty="0"/>
          </a:p>
        </p:txBody>
      </p:sp>
      <p:sp>
        <p:nvSpPr>
          <p:cNvPr id="139" name="Multiply 138"/>
          <p:cNvSpPr/>
          <p:nvPr/>
        </p:nvSpPr>
        <p:spPr>
          <a:xfrm>
            <a:off x="27275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p:cNvSpPr txBox="1"/>
          <p:nvPr/>
        </p:nvSpPr>
        <p:spPr>
          <a:xfrm>
            <a:off x="1617634" y="1648518"/>
            <a:ext cx="340158" cy="461665"/>
          </a:xfrm>
          <a:prstGeom prst="rect">
            <a:avLst/>
          </a:prstGeom>
          <a:noFill/>
        </p:spPr>
        <p:txBody>
          <a:bodyPr wrap="none" rtlCol="0">
            <a:spAutoFit/>
          </a:bodyPr>
          <a:lstStyle/>
          <a:p>
            <a:r>
              <a:rPr lang="en-US" sz="2400" dirty="0"/>
              <a:t>0</a:t>
            </a:r>
          </a:p>
        </p:txBody>
      </p:sp>
      <p:sp>
        <p:nvSpPr>
          <p:cNvPr id="141" name="TextBox 140"/>
          <p:cNvSpPr txBox="1"/>
          <p:nvPr/>
        </p:nvSpPr>
        <p:spPr>
          <a:xfrm>
            <a:off x="2000202" y="3106777"/>
            <a:ext cx="340158" cy="461665"/>
          </a:xfrm>
          <a:prstGeom prst="rect">
            <a:avLst/>
          </a:prstGeom>
          <a:noFill/>
        </p:spPr>
        <p:txBody>
          <a:bodyPr wrap="none" rtlCol="0">
            <a:spAutoFit/>
          </a:bodyPr>
          <a:lstStyle/>
          <a:p>
            <a:r>
              <a:rPr lang="en-US" sz="2400" dirty="0"/>
              <a:t>1</a:t>
            </a:r>
          </a:p>
        </p:txBody>
      </p:sp>
      <p:sp>
        <p:nvSpPr>
          <p:cNvPr id="142" name="TextBox 141"/>
          <p:cNvSpPr txBox="1"/>
          <p:nvPr/>
        </p:nvSpPr>
        <p:spPr>
          <a:xfrm>
            <a:off x="2361670" y="4528796"/>
            <a:ext cx="340158" cy="461665"/>
          </a:xfrm>
          <a:prstGeom prst="rect">
            <a:avLst/>
          </a:prstGeom>
          <a:noFill/>
        </p:spPr>
        <p:txBody>
          <a:bodyPr wrap="none" rtlCol="0">
            <a:spAutoFit/>
          </a:bodyPr>
          <a:lstStyle/>
          <a:p>
            <a:r>
              <a:rPr lang="en-US" sz="2400" dirty="0"/>
              <a:t>2</a:t>
            </a:r>
          </a:p>
        </p:txBody>
      </p:sp>
      <p:sp>
        <p:nvSpPr>
          <p:cNvPr id="143" name="Multiply 142"/>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Multiply 143"/>
          <p:cNvSpPr/>
          <p:nvPr/>
        </p:nvSpPr>
        <p:spPr>
          <a:xfrm>
            <a:off x="2707623"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Multiply 144"/>
          <p:cNvSpPr/>
          <p:nvPr/>
        </p:nvSpPr>
        <p:spPr>
          <a:xfrm>
            <a:off x="2006489"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TextBox 145"/>
          <p:cNvSpPr txBox="1"/>
          <p:nvPr/>
        </p:nvSpPr>
        <p:spPr>
          <a:xfrm>
            <a:off x="1219200" y="1648518"/>
            <a:ext cx="434734" cy="461665"/>
          </a:xfrm>
          <a:prstGeom prst="rect">
            <a:avLst/>
          </a:prstGeom>
          <a:noFill/>
        </p:spPr>
        <p:txBody>
          <a:bodyPr wrap="none" rtlCol="0">
            <a:spAutoFit/>
          </a:bodyPr>
          <a:lstStyle/>
          <a:p>
            <a:r>
              <a:rPr lang="en-US" sz="2400" dirty="0" smtClean="0"/>
              <a:t>-1</a:t>
            </a:r>
            <a:endParaRPr lang="en-US" sz="2400" dirty="0"/>
          </a:p>
        </p:txBody>
      </p:sp>
      <p:sp>
        <p:nvSpPr>
          <p:cNvPr id="147" name="Multiply 146"/>
          <p:cNvSpPr/>
          <p:nvPr/>
        </p:nvSpPr>
        <p:spPr>
          <a:xfrm>
            <a:off x="1623921"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1617634" y="3106777"/>
            <a:ext cx="340158" cy="461665"/>
          </a:xfrm>
          <a:prstGeom prst="rect">
            <a:avLst/>
          </a:prstGeom>
          <a:noFill/>
        </p:spPr>
        <p:txBody>
          <a:bodyPr wrap="none" rtlCol="0">
            <a:spAutoFit/>
          </a:bodyPr>
          <a:lstStyle/>
          <a:p>
            <a:r>
              <a:rPr lang="en-US" sz="2400" dirty="0" smtClean="0"/>
              <a:t>0</a:t>
            </a:r>
            <a:endParaRPr lang="en-US" sz="2400" dirty="0"/>
          </a:p>
        </p:txBody>
      </p:sp>
      <p:sp>
        <p:nvSpPr>
          <p:cNvPr id="149" name="TextBox 148"/>
          <p:cNvSpPr txBox="1"/>
          <p:nvPr/>
        </p:nvSpPr>
        <p:spPr>
          <a:xfrm>
            <a:off x="2000202" y="4528796"/>
            <a:ext cx="340158" cy="461665"/>
          </a:xfrm>
          <a:prstGeom prst="rect">
            <a:avLst/>
          </a:prstGeom>
          <a:noFill/>
        </p:spPr>
        <p:txBody>
          <a:bodyPr wrap="none" rtlCol="0">
            <a:spAutoFit/>
          </a:bodyPr>
          <a:lstStyle/>
          <a:p>
            <a:r>
              <a:rPr lang="en-US" sz="2400" dirty="0"/>
              <a:t>1</a:t>
            </a:r>
          </a:p>
        </p:txBody>
      </p:sp>
      <p:sp>
        <p:nvSpPr>
          <p:cNvPr id="150" name="TextBox 149"/>
          <p:cNvSpPr txBox="1"/>
          <p:nvPr/>
        </p:nvSpPr>
        <p:spPr>
          <a:xfrm>
            <a:off x="2000202" y="6007437"/>
            <a:ext cx="340158" cy="461665"/>
          </a:xfrm>
          <a:prstGeom prst="rect">
            <a:avLst/>
          </a:prstGeom>
          <a:noFill/>
        </p:spPr>
        <p:txBody>
          <a:bodyPr wrap="none" rtlCol="0">
            <a:spAutoFit/>
          </a:bodyPr>
          <a:lstStyle/>
          <a:p>
            <a:r>
              <a:rPr lang="en-US" sz="2400" dirty="0"/>
              <a:t>1</a:t>
            </a:r>
          </a:p>
        </p:txBody>
      </p:sp>
      <p:sp>
        <p:nvSpPr>
          <p:cNvPr id="151" name="Multiply 150"/>
          <p:cNvSpPr/>
          <p:nvPr/>
        </p:nvSpPr>
        <p:spPr>
          <a:xfrm>
            <a:off x="2006489"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Multiply 151"/>
          <p:cNvSpPr/>
          <p:nvPr/>
        </p:nvSpPr>
        <p:spPr>
          <a:xfrm>
            <a:off x="2367957"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Multiply 152"/>
          <p:cNvSpPr/>
          <p:nvPr/>
        </p:nvSpPr>
        <p:spPr>
          <a:xfrm>
            <a:off x="236795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092568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112" name="TextBox 111"/>
          <p:cNvSpPr txBox="1"/>
          <p:nvPr/>
        </p:nvSpPr>
        <p:spPr>
          <a:xfrm>
            <a:off x="2729332" y="1648518"/>
            <a:ext cx="340158" cy="461665"/>
          </a:xfrm>
          <a:prstGeom prst="rect">
            <a:avLst/>
          </a:prstGeom>
          <a:noFill/>
        </p:spPr>
        <p:txBody>
          <a:bodyPr wrap="none" rtlCol="0">
            <a:spAutoFit/>
          </a:bodyPr>
          <a:lstStyle/>
          <a:p>
            <a:r>
              <a:rPr lang="en-US" sz="2400" dirty="0" smtClean="0"/>
              <a:t>3</a:t>
            </a:r>
            <a:endParaRPr lang="en-US" sz="2400" dirty="0"/>
          </a:p>
        </p:txBody>
      </p:sp>
      <p:sp>
        <p:nvSpPr>
          <p:cNvPr id="113" name="TextBox 112"/>
          <p:cNvSpPr txBox="1"/>
          <p:nvPr/>
        </p:nvSpPr>
        <p:spPr>
          <a:xfrm>
            <a:off x="2729332" y="3106777"/>
            <a:ext cx="340158" cy="461665"/>
          </a:xfrm>
          <a:prstGeom prst="rect">
            <a:avLst/>
          </a:prstGeom>
          <a:noFill/>
        </p:spPr>
        <p:txBody>
          <a:bodyPr wrap="none" rtlCol="0">
            <a:spAutoFit/>
          </a:bodyPr>
          <a:lstStyle/>
          <a:p>
            <a:r>
              <a:rPr lang="en-US" sz="2400" dirty="0"/>
              <a:t>3</a:t>
            </a:r>
          </a:p>
        </p:txBody>
      </p:sp>
      <p:sp>
        <p:nvSpPr>
          <p:cNvPr id="114" name="TextBox 113"/>
          <p:cNvSpPr txBox="1"/>
          <p:nvPr/>
        </p:nvSpPr>
        <p:spPr>
          <a:xfrm>
            <a:off x="2729332" y="4528796"/>
            <a:ext cx="340158" cy="461665"/>
          </a:xfrm>
          <a:prstGeom prst="rect">
            <a:avLst/>
          </a:prstGeom>
          <a:noFill/>
        </p:spPr>
        <p:txBody>
          <a:bodyPr wrap="none" rtlCol="0">
            <a:spAutoFit/>
          </a:bodyPr>
          <a:lstStyle/>
          <a:p>
            <a:r>
              <a:rPr lang="en-US" sz="2400" dirty="0" smtClean="0"/>
              <a:t>3</a:t>
            </a:r>
            <a:endParaRPr lang="en-US" sz="2400" dirty="0"/>
          </a:p>
        </p:txBody>
      </p:sp>
      <p:sp>
        <p:nvSpPr>
          <p:cNvPr id="115" name="TextBox 114"/>
          <p:cNvSpPr txBox="1"/>
          <p:nvPr/>
        </p:nvSpPr>
        <p:spPr>
          <a:xfrm>
            <a:off x="2730626" y="6007437"/>
            <a:ext cx="340158" cy="461665"/>
          </a:xfrm>
          <a:prstGeom prst="rect">
            <a:avLst/>
          </a:prstGeom>
          <a:noFill/>
        </p:spPr>
        <p:txBody>
          <a:bodyPr wrap="none" rtlCol="0">
            <a:spAutoFit/>
          </a:bodyPr>
          <a:lstStyle/>
          <a:p>
            <a:r>
              <a:rPr lang="en-US" sz="2400" dirty="0" smtClean="0"/>
              <a:t>3</a:t>
            </a:r>
            <a:endParaRPr lang="en-US" sz="2400" dirty="0"/>
          </a:p>
        </p:txBody>
      </p:sp>
      <p:sp>
        <p:nvSpPr>
          <p:cNvPr id="116" name="TextBox 115"/>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117" name="TextBox 116"/>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118" name="Multiply 117"/>
          <p:cNvSpPr/>
          <p:nvPr/>
        </p:nvSpPr>
        <p:spPr>
          <a:xfrm>
            <a:off x="2740762"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Multiply 118"/>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p:cNvSpPr txBox="1"/>
          <p:nvPr/>
        </p:nvSpPr>
        <p:spPr>
          <a:xfrm>
            <a:off x="2000202" y="1648518"/>
            <a:ext cx="340158" cy="461665"/>
          </a:xfrm>
          <a:prstGeom prst="rect">
            <a:avLst/>
          </a:prstGeom>
          <a:noFill/>
        </p:spPr>
        <p:txBody>
          <a:bodyPr wrap="none" rtlCol="0">
            <a:spAutoFit/>
          </a:bodyPr>
          <a:lstStyle/>
          <a:p>
            <a:r>
              <a:rPr lang="en-US" sz="2400" dirty="0" smtClean="0"/>
              <a:t>1</a:t>
            </a:r>
            <a:endParaRPr lang="en-US" sz="2400" dirty="0"/>
          </a:p>
        </p:txBody>
      </p:sp>
      <p:sp>
        <p:nvSpPr>
          <p:cNvPr id="121" name="Multiply 120"/>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TextBox 121"/>
          <p:cNvSpPr txBox="1"/>
          <p:nvPr/>
        </p:nvSpPr>
        <p:spPr>
          <a:xfrm>
            <a:off x="2361670" y="3106777"/>
            <a:ext cx="340158" cy="461665"/>
          </a:xfrm>
          <a:prstGeom prst="rect">
            <a:avLst/>
          </a:prstGeom>
          <a:noFill/>
        </p:spPr>
        <p:txBody>
          <a:bodyPr wrap="none" rtlCol="0">
            <a:spAutoFit/>
          </a:bodyPr>
          <a:lstStyle/>
          <a:p>
            <a:r>
              <a:rPr lang="en-US" sz="2400" dirty="0" smtClean="0"/>
              <a:t>2</a:t>
            </a:r>
            <a:endParaRPr lang="en-US" sz="2400" dirty="0"/>
          </a:p>
        </p:txBody>
      </p:sp>
      <p:sp>
        <p:nvSpPr>
          <p:cNvPr id="123" name="Multiply 122"/>
          <p:cNvSpPr/>
          <p:nvPr/>
        </p:nvSpPr>
        <p:spPr>
          <a:xfrm>
            <a:off x="27275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TextBox 123"/>
          <p:cNvSpPr txBox="1"/>
          <p:nvPr/>
        </p:nvSpPr>
        <p:spPr>
          <a:xfrm>
            <a:off x="1617634" y="1648518"/>
            <a:ext cx="340158" cy="461665"/>
          </a:xfrm>
          <a:prstGeom prst="rect">
            <a:avLst/>
          </a:prstGeom>
          <a:noFill/>
        </p:spPr>
        <p:txBody>
          <a:bodyPr wrap="none" rtlCol="0">
            <a:spAutoFit/>
          </a:bodyPr>
          <a:lstStyle/>
          <a:p>
            <a:r>
              <a:rPr lang="en-US" sz="2400" dirty="0"/>
              <a:t>0</a:t>
            </a:r>
          </a:p>
        </p:txBody>
      </p:sp>
      <p:sp>
        <p:nvSpPr>
          <p:cNvPr id="125" name="TextBox 124"/>
          <p:cNvSpPr txBox="1"/>
          <p:nvPr/>
        </p:nvSpPr>
        <p:spPr>
          <a:xfrm>
            <a:off x="2000202" y="3106777"/>
            <a:ext cx="340158" cy="461665"/>
          </a:xfrm>
          <a:prstGeom prst="rect">
            <a:avLst/>
          </a:prstGeom>
          <a:noFill/>
        </p:spPr>
        <p:txBody>
          <a:bodyPr wrap="none" rtlCol="0">
            <a:spAutoFit/>
          </a:bodyPr>
          <a:lstStyle/>
          <a:p>
            <a:r>
              <a:rPr lang="en-US" sz="2400" dirty="0"/>
              <a:t>1</a:t>
            </a:r>
          </a:p>
        </p:txBody>
      </p:sp>
      <p:sp>
        <p:nvSpPr>
          <p:cNvPr id="126" name="TextBox 125"/>
          <p:cNvSpPr txBox="1"/>
          <p:nvPr/>
        </p:nvSpPr>
        <p:spPr>
          <a:xfrm>
            <a:off x="2361670" y="4528796"/>
            <a:ext cx="340158" cy="461665"/>
          </a:xfrm>
          <a:prstGeom prst="rect">
            <a:avLst/>
          </a:prstGeom>
          <a:noFill/>
        </p:spPr>
        <p:txBody>
          <a:bodyPr wrap="none" rtlCol="0">
            <a:spAutoFit/>
          </a:bodyPr>
          <a:lstStyle/>
          <a:p>
            <a:r>
              <a:rPr lang="en-US" sz="2400" dirty="0"/>
              <a:t>2</a:t>
            </a:r>
          </a:p>
        </p:txBody>
      </p:sp>
      <p:sp>
        <p:nvSpPr>
          <p:cNvPr id="127" name="Multiply 126"/>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Multiply 127"/>
          <p:cNvSpPr/>
          <p:nvPr/>
        </p:nvSpPr>
        <p:spPr>
          <a:xfrm>
            <a:off x="2707623"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Multiply 128"/>
          <p:cNvSpPr/>
          <p:nvPr/>
        </p:nvSpPr>
        <p:spPr>
          <a:xfrm>
            <a:off x="2006489"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TextBox 129"/>
          <p:cNvSpPr txBox="1"/>
          <p:nvPr/>
        </p:nvSpPr>
        <p:spPr>
          <a:xfrm>
            <a:off x="1219200" y="1648518"/>
            <a:ext cx="434734" cy="461665"/>
          </a:xfrm>
          <a:prstGeom prst="rect">
            <a:avLst/>
          </a:prstGeom>
          <a:noFill/>
        </p:spPr>
        <p:txBody>
          <a:bodyPr wrap="none" rtlCol="0">
            <a:spAutoFit/>
          </a:bodyPr>
          <a:lstStyle/>
          <a:p>
            <a:r>
              <a:rPr lang="en-US" sz="2400" dirty="0" smtClean="0"/>
              <a:t>-1</a:t>
            </a:r>
            <a:endParaRPr lang="en-US" sz="2400" dirty="0"/>
          </a:p>
        </p:txBody>
      </p:sp>
      <p:sp>
        <p:nvSpPr>
          <p:cNvPr id="131" name="Multiply 130"/>
          <p:cNvSpPr/>
          <p:nvPr/>
        </p:nvSpPr>
        <p:spPr>
          <a:xfrm>
            <a:off x="1623921"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TextBox 131"/>
          <p:cNvSpPr txBox="1"/>
          <p:nvPr/>
        </p:nvSpPr>
        <p:spPr>
          <a:xfrm>
            <a:off x="1617634" y="3106777"/>
            <a:ext cx="340158" cy="461665"/>
          </a:xfrm>
          <a:prstGeom prst="rect">
            <a:avLst/>
          </a:prstGeom>
          <a:noFill/>
        </p:spPr>
        <p:txBody>
          <a:bodyPr wrap="none" rtlCol="0">
            <a:spAutoFit/>
          </a:bodyPr>
          <a:lstStyle/>
          <a:p>
            <a:r>
              <a:rPr lang="en-US" sz="2400" dirty="0" smtClean="0"/>
              <a:t>0</a:t>
            </a:r>
            <a:endParaRPr lang="en-US" sz="2400" dirty="0"/>
          </a:p>
        </p:txBody>
      </p:sp>
      <p:sp>
        <p:nvSpPr>
          <p:cNvPr id="133" name="TextBox 132"/>
          <p:cNvSpPr txBox="1"/>
          <p:nvPr/>
        </p:nvSpPr>
        <p:spPr>
          <a:xfrm>
            <a:off x="2000202" y="4528796"/>
            <a:ext cx="340158" cy="461665"/>
          </a:xfrm>
          <a:prstGeom prst="rect">
            <a:avLst/>
          </a:prstGeom>
          <a:noFill/>
        </p:spPr>
        <p:txBody>
          <a:bodyPr wrap="none" rtlCol="0">
            <a:spAutoFit/>
          </a:bodyPr>
          <a:lstStyle/>
          <a:p>
            <a:r>
              <a:rPr lang="en-US" sz="2400" dirty="0"/>
              <a:t>1</a:t>
            </a:r>
          </a:p>
        </p:txBody>
      </p:sp>
      <p:sp>
        <p:nvSpPr>
          <p:cNvPr id="134" name="TextBox 133"/>
          <p:cNvSpPr txBox="1"/>
          <p:nvPr/>
        </p:nvSpPr>
        <p:spPr>
          <a:xfrm>
            <a:off x="2000202" y="6007437"/>
            <a:ext cx="340158" cy="461665"/>
          </a:xfrm>
          <a:prstGeom prst="rect">
            <a:avLst/>
          </a:prstGeom>
          <a:noFill/>
        </p:spPr>
        <p:txBody>
          <a:bodyPr wrap="none" rtlCol="0">
            <a:spAutoFit/>
          </a:bodyPr>
          <a:lstStyle/>
          <a:p>
            <a:r>
              <a:rPr lang="en-US" sz="2400" dirty="0"/>
              <a:t>1</a:t>
            </a:r>
          </a:p>
        </p:txBody>
      </p:sp>
      <p:sp>
        <p:nvSpPr>
          <p:cNvPr id="135" name="Multiply 134"/>
          <p:cNvSpPr/>
          <p:nvPr/>
        </p:nvSpPr>
        <p:spPr>
          <a:xfrm>
            <a:off x="2006489"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Multiply 135"/>
          <p:cNvSpPr/>
          <p:nvPr/>
        </p:nvSpPr>
        <p:spPr>
          <a:xfrm>
            <a:off x="2367957"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Multiply 136"/>
          <p:cNvSpPr/>
          <p:nvPr/>
        </p:nvSpPr>
        <p:spPr>
          <a:xfrm>
            <a:off x="236795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TextBox 137"/>
          <p:cNvSpPr txBox="1"/>
          <p:nvPr/>
        </p:nvSpPr>
        <p:spPr>
          <a:xfrm>
            <a:off x="6177632" y="1644451"/>
            <a:ext cx="340158" cy="461665"/>
          </a:xfrm>
          <a:prstGeom prst="rect">
            <a:avLst/>
          </a:prstGeom>
          <a:noFill/>
        </p:spPr>
        <p:txBody>
          <a:bodyPr wrap="none" rtlCol="0">
            <a:spAutoFit/>
          </a:bodyPr>
          <a:lstStyle/>
          <a:p>
            <a:r>
              <a:rPr lang="en-US" sz="2400" dirty="0" smtClean="0"/>
              <a:t>0</a:t>
            </a:r>
            <a:endParaRPr lang="en-US" sz="2400" dirty="0"/>
          </a:p>
        </p:txBody>
      </p:sp>
      <p:sp>
        <p:nvSpPr>
          <p:cNvPr id="139" name="TextBox 138"/>
          <p:cNvSpPr txBox="1"/>
          <p:nvPr/>
        </p:nvSpPr>
        <p:spPr>
          <a:xfrm>
            <a:off x="6177632" y="3084461"/>
            <a:ext cx="340158" cy="461665"/>
          </a:xfrm>
          <a:prstGeom prst="rect">
            <a:avLst/>
          </a:prstGeom>
          <a:noFill/>
        </p:spPr>
        <p:txBody>
          <a:bodyPr wrap="none" rtlCol="0">
            <a:spAutoFit/>
          </a:bodyPr>
          <a:lstStyle/>
          <a:p>
            <a:r>
              <a:rPr lang="en-US" sz="2400" dirty="0" smtClean="0"/>
              <a:t>0</a:t>
            </a:r>
            <a:endParaRPr lang="en-US" sz="2400" dirty="0"/>
          </a:p>
        </p:txBody>
      </p:sp>
      <p:sp>
        <p:nvSpPr>
          <p:cNvPr id="140" name="TextBox 139"/>
          <p:cNvSpPr txBox="1"/>
          <p:nvPr/>
        </p:nvSpPr>
        <p:spPr>
          <a:xfrm>
            <a:off x="6177632" y="4560967"/>
            <a:ext cx="340158" cy="461665"/>
          </a:xfrm>
          <a:prstGeom prst="rect">
            <a:avLst/>
          </a:prstGeom>
          <a:noFill/>
        </p:spPr>
        <p:txBody>
          <a:bodyPr wrap="none" rtlCol="0">
            <a:spAutoFit/>
          </a:bodyPr>
          <a:lstStyle/>
          <a:p>
            <a:r>
              <a:rPr lang="en-US" sz="2400" dirty="0"/>
              <a:t>0</a:t>
            </a:r>
          </a:p>
        </p:txBody>
      </p:sp>
      <p:sp>
        <p:nvSpPr>
          <p:cNvPr id="141" name="TextBox 140"/>
          <p:cNvSpPr txBox="1"/>
          <p:nvPr/>
        </p:nvSpPr>
        <p:spPr>
          <a:xfrm>
            <a:off x="6177632" y="6015334"/>
            <a:ext cx="340158" cy="461665"/>
          </a:xfrm>
          <a:prstGeom prst="rect">
            <a:avLst/>
          </a:prstGeom>
          <a:noFill/>
        </p:spPr>
        <p:txBody>
          <a:bodyPr wrap="none" rtlCol="0">
            <a:spAutoFit/>
          </a:bodyPr>
          <a:lstStyle/>
          <a:p>
            <a:r>
              <a:rPr lang="en-US" sz="2400" dirty="0"/>
              <a:t>0</a:t>
            </a:r>
          </a:p>
        </p:txBody>
      </p:sp>
      <p:sp>
        <p:nvSpPr>
          <p:cNvPr id="142" name="TextBox 141"/>
          <p:cNvSpPr txBox="1"/>
          <p:nvPr/>
        </p:nvSpPr>
        <p:spPr>
          <a:xfrm>
            <a:off x="6517842" y="1644451"/>
            <a:ext cx="340158" cy="461665"/>
          </a:xfrm>
          <a:prstGeom prst="rect">
            <a:avLst/>
          </a:prstGeom>
          <a:noFill/>
        </p:spPr>
        <p:txBody>
          <a:bodyPr wrap="none" rtlCol="0">
            <a:spAutoFit/>
          </a:bodyPr>
          <a:lstStyle/>
          <a:p>
            <a:r>
              <a:rPr lang="en-US" sz="2400" dirty="0"/>
              <a:t>1</a:t>
            </a:r>
          </a:p>
        </p:txBody>
      </p:sp>
      <p:sp>
        <p:nvSpPr>
          <p:cNvPr id="143" name="Multiply 142"/>
          <p:cNvSpPr/>
          <p:nvPr/>
        </p:nvSpPr>
        <p:spPr>
          <a:xfrm>
            <a:off x="618391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TextBox 143"/>
          <p:cNvSpPr txBox="1"/>
          <p:nvPr/>
        </p:nvSpPr>
        <p:spPr>
          <a:xfrm>
            <a:off x="6863179" y="1644451"/>
            <a:ext cx="340158" cy="461665"/>
          </a:xfrm>
          <a:prstGeom prst="rect">
            <a:avLst/>
          </a:prstGeom>
          <a:noFill/>
        </p:spPr>
        <p:txBody>
          <a:bodyPr wrap="none" rtlCol="0">
            <a:spAutoFit/>
          </a:bodyPr>
          <a:lstStyle/>
          <a:p>
            <a:r>
              <a:rPr lang="en-US" sz="2400" dirty="0"/>
              <a:t>2</a:t>
            </a:r>
          </a:p>
        </p:txBody>
      </p:sp>
      <p:sp>
        <p:nvSpPr>
          <p:cNvPr id="145" name="TextBox 144"/>
          <p:cNvSpPr txBox="1"/>
          <p:nvPr/>
        </p:nvSpPr>
        <p:spPr>
          <a:xfrm>
            <a:off x="6517842" y="3084461"/>
            <a:ext cx="340158" cy="461665"/>
          </a:xfrm>
          <a:prstGeom prst="rect">
            <a:avLst/>
          </a:prstGeom>
          <a:noFill/>
        </p:spPr>
        <p:txBody>
          <a:bodyPr wrap="none" rtlCol="0">
            <a:spAutoFit/>
          </a:bodyPr>
          <a:lstStyle/>
          <a:p>
            <a:r>
              <a:rPr lang="en-US" sz="2400" dirty="0"/>
              <a:t>1</a:t>
            </a:r>
          </a:p>
        </p:txBody>
      </p:sp>
      <p:sp>
        <p:nvSpPr>
          <p:cNvPr id="146" name="Multiply 145"/>
          <p:cNvSpPr/>
          <p:nvPr/>
        </p:nvSpPr>
        <p:spPr>
          <a:xfrm>
            <a:off x="618391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Multiply 146"/>
          <p:cNvSpPr/>
          <p:nvPr/>
        </p:nvSpPr>
        <p:spPr>
          <a:xfrm>
            <a:off x="652412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TextBox 147"/>
          <p:cNvSpPr txBox="1"/>
          <p:nvPr/>
        </p:nvSpPr>
        <p:spPr>
          <a:xfrm>
            <a:off x="7163131" y="1644451"/>
            <a:ext cx="340158" cy="461665"/>
          </a:xfrm>
          <a:prstGeom prst="rect">
            <a:avLst/>
          </a:prstGeom>
          <a:noFill/>
        </p:spPr>
        <p:txBody>
          <a:bodyPr wrap="none" rtlCol="0">
            <a:spAutoFit/>
          </a:bodyPr>
          <a:lstStyle/>
          <a:p>
            <a:r>
              <a:rPr lang="en-US" sz="2400" dirty="0"/>
              <a:t>3</a:t>
            </a:r>
          </a:p>
        </p:txBody>
      </p:sp>
      <p:sp>
        <p:nvSpPr>
          <p:cNvPr id="149" name="TextBox 148"/>
          <p:cNvSpPr txBox="1"/>
          <p:nvPr/>
        </p:nvSpPr>
        <p:spPr>
          <a:xfrm>
            <a:off x="6863179" y="3084461"/>
            <a:ext cx="340158" cy="461665"/>
          </a:xfrm>
          <a:prstGeom prst="rect">
            <a:avLst/>
          </a:prstGeom>
          <a:noFill/>
        </p:spPr>
        <p:txBody>
          <a:bodyPr wrap="none" rtlCol="0">
            <a:spAutoFit/>
          </a:bodyPr>
          <a:lstStyle/>
          <a:p>
            <a:r>
              <a:rPr lang="en-US" sz="2400" dirty="0"/>
              <a:t>2</a:t>
            </a:r>
          </a:p>
        </p:txBody>
      </p:sp>
      <p:sp>
        <p:nvSpPr>
          <p:cNvPr id="150" name="TextBox 149"/>
          <p:cNvSpPr txBox="1"/>
          <p:nvPr/>
        </p:nvSpPr>
        <p:spPr>
          <a:xfrm>
            <a:off x="6517842" y="4560967"/>
            <a:ext cx="340158" cy="461665"/>
          </a:xfrm>
          <a:prstGeom prst="rect">
            <a:avLst/>
          </a:prstGeom>
          <a:noFill/>
        </p:spPr>
        <p:txBody>
          <a:bodyPr wrap="none" rtlCol="0">
            <a:spAutoFit/>
          </a:bodyPr>
          <a:lstStyle/>
          <a:p>
            <a:r>
              <a:rPr lang="en-US" sz="2400" dirty="0"/>
              <a:t>1</a:t>
            </a:r>
          </a:p>
        </p:txBody>
      </p:sp>
      <p:sp>
        <p:nvSpPr>
          <p:cNvPr id="151" name="Multiply 150"/>
          <p:cNvSpPr/>
          <p:nvPr/>
        </p:nvSpPr>
        <p:spPr>
          <a:xfrm>
            <a:off x="6869466"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Multiply 151"/>
          <p:cNvSpPr/>
          <p:nvPr/>
        </p:nvSpPr>
        <p:spPr>
          <a:xfrm>
            <a:off x="652412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Multiply 152"/>
          <p:cNvSpPr/>
          <p:nvPr/>
        </p:nvSpPr>
        <p:spPr>
          <a:xfrm>
            <a:off x="6183919" y="463393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7649716"/>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0" name="Straight Connector 59"/>
          <p:cNvCxnSpPr>
            <a:stCxn id="46" idx="6"/>
            <a:endCxn id="49" idx="2"/>
          </p:cNvCxnSpPr>
          <p:nvPr/>
        </p:nvCxnSpPr>
        <p:spPr>
          <a:xfrm flipV="1">
            <a:off x="3446017" y="1861082"/>
            <a:ext cx="2364036" cy="292764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46" idx="6"/>
            <a:endCxn id="62" idx="2"/>
          </p:cNvCxnSpPr>
          <p:nvPr/>
        </p:nvCxnSpPr>
        <p:spPr>
          <a:xfrm>
            <a:off x="3446017" y="4788725"/>
            <a:ext cx="2364036" cy="146307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a:stCxn id="46" idx="6"/>
            <a:endCxn id="61" idx="2"/>
          </p:cNvCxnSpPr>
          <p:nvPr/>
        </p:nvCxnSpPr>
        <p:spPr>
          <a:xfrm flipV="1">
            <a:off x="3446017" y="3324654"/>
            <a:ext cx="2364036" cy="1464071"/>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7" name="Title 1"/>
          <p:cNvSpPr>
            <a:spLocks noGrp="1"/>
          </p:cNvSpPr>
          <p:nvPr>
            <p:ph type="title"/>
          </p:nvPr>
        </p:nvSpPr>
        <p:spPr>
          <a:xfrm>
            <a:off x="457200" y="274638"/>
            <a:ext cx="8229600" cy="1143000"/>
          </a:xfrm>
        </p:spPr>
        <p:txBody>
          <a:bodyPr/>
          <a:lstStyle/>
          <a:p>
            <a:pPr algn="l"/>
            <a:r>
              <a:rPr lang="en-US" dirty="0" smtClean="0">
                <a:solidFill>
                  <a:schemeClr val="bg2"/>
                </a:solidFill>
              </a:rPr>
              <a:t>Example</a:t>
            </a:r>
            <a:endParaRPr lang="en-US" dirty="0">
              <a:solidFill>
                <a:schemeClr val="bg2"/>
              </a:solidFill>
            </a:endParaRPr>
          </a:p>
        </p:txBody>
      </p:sp>
      <p:grpSp>
        <p:nvGrpSpPr>
          <p:cNvPr id="3" name="Group 2"/>
          <p:cNvGrpSpPr/>
          <p:nvPr/>
        </p:nvGrpSpPr>
        <p:grpSpPr>
          <a:xfrm>
            <a:off x="6649459" y="5524343"/>
            <a:ext cx="2246921" cy="952657"/>
            <a:chOff x="6523996" y="1359931"/>
            <a:chExt cx="2246921" cy="952657"/>
          </a:xfrm>
        </p:grpSpPr>
        <p:sp>
          <p:nvSpPr>
            <p:cNvPr id="69" name="TextBox 68"/>
            <p:cNvSpPr txBox="1"/>
            <p:nvPr/>
          </p:nvSpPr>
          <p:spPr>
            <a:xfrm>
              <a:off x="6523996" y="1359931"/>
              <a:ext cx="2246921" cy="830997"/>
            </a:xfrm>
            <a:prstGeom prst="rect">
              <a:avLst/>
            </a:prstGeom>
            <a:noFill/>
          </p:spPr>
          <p:txBody>
            <a:bodyPr wrap="square" rtlCol="0">
              <a:spAutoFit/>
            </a:bodyPr>
            <a:lstStyle/>
            <a:p>
              <a:pPr algn="ctr"/>
              <a:r>
                <a:rPr lang="en-US" sz="2400" dirty="0" smtClean="0">
                  <a:solidFill>
                    <a:schemeClr val="accent1"/>
                  </a:solidFill>
                </a:rPr>
                <a:t>matching edges</a:t>
              </a:r>
            </a:p>
            <a:p>
              <a:pPr algn="ctr"/>
              <a:r>
                <a:rPr lang="en-US" sz="2400" dirty="0">
                  <a:solidFill>
                    <a:schemeClr val="bg2"/>
                  </a:solidFill>
                </a:rPr>
                <a:t>t</a:t>
              </a:r>
              <a:r>
                <a:rPr lang="en-US" sz="2400" dirty="0" smtClean="0">
                  <a:solidFill>
                    <a:schemeClr val="bg2"/>
                  </a:solidFill>
                </a:rPr>
                <a:t>ight edges</a:t>
              </a:r>
              <a:endParaRPr lang="en-US" sz="2400" dirty="0">
                <a:solidFill>
                  <a:schemeClr val="bg2"/>
                </a:solidFill>
              </a:endParaRPr>
            </a:p>
          </p:txBody>
        </p:sp>
        <p:sp>
          <p:nvSpPr>
            <p:cNvPr id="2" name="Double Bracket 1"/>
            <p:cNvSpPr/>
            <p:nvPr/>
          </p:nvSpPr>
          <p:spPr>
            <a:xfrm>
              <a:off x="6629400" y="1359931"/>
              <a:ext cx="2057400" cy="952657"/>
            </a:xfrm>
            <a:prstGeom prst="bracketPair">
              <a:avLst>
                <a:gd name="adj" fmla="val 14409"/>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5" name="Oval 44"/>
          <p:cNvSpPr/>
          <p:nvPr/>
        </p:nvSpPr>
        <p:spPr>
          <a:xfrm>
            <a:off x="3217417" y="3211352"/>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6" name="Oval 45"/>
          <p:cNvSpPr/>
          <p:nvPr/>
        </p:nvSpPr>
        <p:spPr>
          <a:xfrm>
            <a:off x="3217417" y="4674425"/>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7" name="Oval 46"/>
          <p:cNvSpPr/>
          <p:nvPr/>
        </p:nvSpPr>
        <p:spPr>
          <a:xfrm>
            <a:off x="3217417" y="6137498"/>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sp>
        <p:nvSpPr>
          <p:cNvPr id="49" name="Oval 48"/>
          <p:cNvSpPr/>
          <p:nvPr/>
        </p:nvSpPr>
        <p:spPr>
          <a:xfrm>
            <a:off x="5810053" y="1746782"/>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0" name="Oval 49"/>
          <p:cNvSpPr/>
          <p:nvPr/>
        </p:nvSpPr>
        <p:spPr>
          <a:xfrm>
            <a:off x="5810053" y="4673926"/>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p:cNvSpPr/>
          <p:nvPr/>
        </p:nvSpPr>
        <p:spPr>
          <a:xfrm>
            <a:off x="5810053" y="3210354"/>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Oval 61"/>
          <p:cNvSpPr/>
          <p:nvPr/>
        </p:nvSpPr>
        <p:spPr>
          <a:xfrm>
            <a:off x="5810053" y="6137498"/>
            <a:ext cx="228600" cy="228600"/>
          </a:xfrm>
          <a:prstGeom prst="ellipse">
            <a:avLst/>
          </a:prstGeom>
          <a:solidFill>
            <a:srgbClr val="FF3399"/>
          </a:solidFill>
          <a:ln>
            <a:solidFill>
              <a:srgbClr val="FF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TextBox 67"/>
          <p:cNvSpPr txBox="1"/>
          <p:nvPr/>
        </p:nvSpPr>
        <p:spPr>
          <a:xfrm>
            <a:off x="3174462" y="990600"/>
            <a:ext cx="314510" cy="461665"/>
          </a:xfrm>
          <a:prstGeom prst="rect">
            <a:avLst/>
          </a:prstGeom>
          <a:noFill/>
        </p:spPr>
        <p:txBody>
          <a:bodyPr wrap="none" rtlCol="0">
            <a:spAutoFit/>
          </a:bodyPr>
          <a:lstStyle/>
          <a:p>
            <a:r>
              <a:rPr lang="en-US" sz="2400" dirty="0" smtClean="0"/>
              <a:t>L</a:t>
            </a:r>
            <a:endParaRPr lang="en-US" sz="2400" dirty="0"/>
          </a:p>
        </p:txBody>
      </p:sp>
      <p:sp>
        <p:nvSpPr>
          <p:cNvPr id="73" name="TextBox 72"/>
          <p:cNvSpPr txBox="1"/>
          <p:nvPr/>
        </p:nvSpPr>
        <p:spPr>
          <a:xfrm>
            <a:off x="5744622" y="990600"/>
            <a:ext cx="351378" cy="461665"/>
          </a:xfrm>
          <a:prstGeom prst="rect">
            <a:avLst/>
          </a:prstGeom>
          <a:noFill/>
        </p:spPr>
        <p:txBody>
          <a:bodyPr wrap="none" rtlCol="0">
            <a:spAutoFit/>
          </a:bodyPr>
          <a:lstStyle/>
          <a:p>
            <a:r>
              <a:rPr lang="en-US" sz="2400" dirty="0" smtClean="0"/>
              <a:t>R</a:t>
            </a:r>
            <a:endParaRPr lang="en-US" sz="2400" dirty="0"/>
          </a:p>
        </p:txBody>
      </p:sp>
      <p:cxnSp>
        <p:nvCxnSpPr>
          <p:cNvPr id="80" name="Straight Connector 79"/>
          <p:cNvCxnSpPr>
            <a:stCxn id="47" idx="6"/>
            <a:endCxn id="62" idx="2"/>
          </p:cNvCxnSpPr>
          <p:nvPr/>
        </p:nvCxnSpPr>
        <p:spPr>
          <a:xfrm>
            <a:off x="3446017" y="6251798"/>
            <a:ext cx="2364036" cy="0"/>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3" name="TextBox 82"/>
          <p:cNvSpPr txBox="1"/>
          <p:nvPr/>
        </p:nvSpPr>
        <p:spPr>
          <a:xfrm>
            <a:off x="4841442" y="2662535"/>
            <a:ext cx="340158" cy="461665"/>
          </a:xfrm>
          <a:prstGeom prst="rect">
            <a:avLst/>
          </a:prstGeom>
          <a:solidFill>
            <a:schemeClr val="bg1"/>
          </a:solidFill>
        </p:spPr>
        <p:txBody>
          <a:bodyPr wrap="none" rtlCol="0">
            <a:spAutoFit/>
          </a:bodyPr>
          <a:lstStyle/>
          <a:p>
            <a:r>
              <a:rPr lang="en-US" sz="2400" dirty="0"/>
              <a:t>1</a:t>
            </a:r>
          </a:p>
        </p:txBody>
      </p:sp>
      <p:sp>
        <p:nvSpPr>
          <p:cNvPr id="86" name="TextBox 85"/>
          <p:cNvSpPr txBox="1"/>
          <p:nvPr/>
        </p:nvSpPr>
        <p:spPr>
          <a:xfrm>
            <a:off x="4405507" y="6015335"/>
            <a:ext cx="340158" cy="461665"/>
          </a:xfrm>
          <a:prstGeom prst="rect">
            <a:avLst/>
          </a:prstGeom>
          <a:solidFill>
            <a:schemeClr val="bg1"/>
          </a:solidFill>
        </p:spPr>
        <p:txBody>
          <a:bodyPr wrap="none" rtlCol="0">
            <a:spAutoFit/>
          </a:bodyPr>
          <a:lstStyle/>
          <a:p>
            <a:r>
              <a:rPr lang="en-US" sz="2400" dirty="0"/>
              <a:t>1</a:t>
            </a:r>
          </a:p>
        </p:txBody>
      </p:sp>
      <p:sp>
        <p:nvSpPr>
          <p:cNvPr id="89" name="TextBox 88"/>
          <p:cNvSpPr txBox="1"/>
          <p:nvPr/>
        </p:nvSpPr>
        <p:spPr>
          <a:xfrm>
            <a:off x="2729332" y="1648518"/>
            <a:ext cx="340158" cy="461665"/>
          </a:xfrm>
          <a:prstGeom prst="rect">
            <a:avLst/>
          </a:prstGeom>
          <a:noFill/>
        </p:spPr>
        <p:txBody>
          <a:bodyPr wrap="none" rtlCol="0">
            <a:spAutoFit/>
          </a:bodyPr>
          <a:lstStyle/>
          <a:p>
            <a:r>
              <a:rPr lang="en-US" sz="2400" dirty="0" smtClean="0"/>
              <a:t>3</a:t>
            </a:r>
            <a:endParaRPr lang="en-US" sz="2400" dirty="0"/>
          </a:p>
        </p:txBody>
      </p:sp>
      <p:sp>
        <p:nvSpPr>
          <p:cNvPr id="90" name="TextBox 89"/>
          <p:cNvSpPr txBox="1"/>
          <p:nvPr/>
        </p:nvSpPr>
        <p:spPr>
          <a:xfrm>
            <a:off x="2729332" y="3106777"/>
            <a:ext cx="340158" cy="461665"/>
          </a:xfrm>
          <a:prstGeom prst="rect">
            <a:avLst/>
          </a:prstGeom>
          <a:noFill/>
        </p:spPr>
        <p:txBody>
          <a:bodyPr wrap="none" rtlCol="0">
            <a:spAutoFit/>
          </a:bodyPr>
          <a:lstStyle/>
          <a:p>
            <a:r>
              <a:rPr lang="en-US" sz="2400" dirty="0"/>
              <a:t>3</a:t>
            </a:r>
          </a:p>
        </p:txBody>
      </p:sp>
      <p:sp>
        <p:nvSpPr>
          <p:cNvPr id="91" name="TextBox 90"/>
          <p:cNvSpPr txBox="1"/>
          <p:nvPr/>
        </p:nvSpPr>
        <p:spPr>
          <a:xfrm>
            <a:off x="2729332" y="4528796"/>
            <a:ext cx="340158" cy="461665"/>
          </a:xfrm>
          <a:prstGeom prst="rect">
            <a:avLst/>
          </a:prstGeom>
          <a:noFill/>
        </p:spPr>
        <p:txBody>
          <a:bodyPr wrap="none" rtlCol="0">
            <a:spAutoFit/>
          </a:bodyPr>
          <a:lstStyle/>
          <a:p>
            <a:r>
              <a:rPr lang="en-US" sz="2400" dirty="0" smtClean="0"/>
              <a:t>3</a:t>
            </a:r>
            <a:endParaRPr lang="en-US" sz="2400" dirty="0"/>
          </a:p>
        </p:txBody>
      </p:sp>
      <p:sp>
        <p:nvSpPr>
          <p:cNvPr id="92" name="TextBox 91"/>
          <p:cNvSpPr txBox="1"/>
          <p:nvPr/>
        </p:nvSpPr>
        <p:spPr>
          <a:xfrm>
            <a:off x="2730626" y="6007437"/>
            <a:ext cx="340158" cy="461665"/>
          </a:xfrm>
          <a:prstGeom prst="rect">
            <a:avLst/>
          </a:prstGeom>
          <a:noFill/>
        </p:spPr>
        <p:txBody>
          <a:bodyPr wrap="none" rtlCol="0">
            <a:spAutoFit/>
          </a:bodyPr>
          <a:lstStyle/>
          <a:p>
            <a:r>
              <a:rPr lang="en-US" sz="2400" dirty="0" smtClean="0"/>
              <a:t>3</a:t>
            </a:r>
            <a:endParaRPr lang="en-US" sz="2400" dirty="0"/>
          </a:p>
        </p:txBody>
      </p:sp>
      <p:sp>
        <p:nvSpPr>
          <p:cNvPr id="93" name="TextBox 92"/>
          <p:cNvSpPr txBox="1"/>
          <p:nvPr/>
        </p:nvSpPr>
        <p:spPr>
          <a:xfrm>
            <a:off x="6177632" y="1644451"/>
            <a:ext cx="340158" cy="461665"/>
          </a:xfrm>
          <a:prstGeom prst="rect">
            <a:avLst/>
          </a:prstGeom>
          <a:noFill/>
        </p:spPr>
        <p:txBody>
          <a:bodyPr wrap="none" rtlCol="0">
            <a:spAutoFit/>
          </a:bodyPr>
          <a:lstStyle/>
          <a:p>
            <a:r>
              <a:rPr lang="en-US" sz="2400" dirty="0" smtClean="0"/>
              <a:t>0</a:t>
            </a:r>
            <a:endParaRPr lang="en-US" sz="2400" dirty="0"/>
          </a:p>
        </p:txBody>
      </p:sp>
      <p:sp>
        <p:nvSpPr>
          <p:cNvPr id="94" name="TextBox 93"/>
          <p:cNvSpPr txBox="1"/>
          <p:nvPr/>
        </p:nvSpPr>
        <p:spPr>
          <a:xfrm>
            <a:off x="6177632" y="3084461"/>
            <a:ext cx="340158" cy="461665"/>
          </a:xfrm>
          <a:prstGeom prst="rect">
            <a:avLst/>
          </a:prstGeom>
          <a:noFill/>
        </p:spPr>
        <p:txBody>
          <a:bodyPr wrap="none" rtlCol="0">
            <a:spAutoFit/>
          </a:bodyPr>
          <a:lstStyle/>
          <a:p>
            <a:r>
              <a:rPr lang="en-US" sz="2400" dirty="0" smtClean="0"/>
              <a:t>0</a:t>
            </a:r>
            <a:endParaRPr lang="en-US" sz="2400" dirty="0"/>
          </a:p>
        </p:txBody>
      </p:sp>
      <p:sp>
        <p:nvSpPr>
          <p:cNvPr id="95" name="TextBox 94"/>
          <p:cNvSpPr txBox="1"/>
          <p:nvPr/>
        </p:nvSpPr>
        <p:spPr>
          <a:xfrm>
            <a:off x="6177632" y="4560967"/>
            <a:ext cx="340158" cy="461665"/>
          </a:xfrm>
          <a:prstGeom prst="rect">
            <a:avLst/>
          </a:prstGeom>
          <a:noFill/>
        </p:spPr>
        <p:txBody>
          <a:bodyPr wrap="none" rtlCol="0">
            <a:spAutoFit/>
          </a:bodyPr>
          <a:lstStyle/>
          <a:p>
            <a:r>
              <a:rPr lang="en-US" sz="2400" dirty="0"/>
              <a:t>0</a:t>
            </a:r>
          </a:p>
        </p:txBody>
      </p:sp>
      <p:sp>
        <p:nvSpPr>
          <p:cNvPr id="96" name="TextBox 95"/>
          <p:cNvSpPr txBox="1"/>
          <p:nvPr/>
        </p:nvSpPr>
        <p:spPr>
          <a:xfrm>
            <a:off x="6177632" y="6015334"/>
            <a:ext cx="340158" cy="461665"/>
          </a:xfrm>
          <a:prstGeom prst="rect">
            <a:avLst/>
          </a:prstGeom>
          <a:noFill/>
        </p:spPr>
        <p:txBody>
          <a:bodyPr wrap="none" rtlCol="0">
            <a:spAutoFit/>
          </a:bodyPr>
          <a:lstStyle/>
          <a:p>
            <a:r>
              <a:rPr lang="en-US" sz="2400" dirty="0"/>
              <a:t>0</a:t>
            </a:r>
          </a:p>
        </p:txBody>
      </p:sp>
      <p:cxnSp>
        <p:nvCxnSpPr>
          <p:cNvPr id="41" name="Straight Connector 40"/>
          <p:cNvCxnSpPr>
            <a:stCxn id="45" idx="6"/>
            <a:endCxn id="61" idx="2"/>
          </p:cNvCxnSpPr>
          <p:nvPr/>
        </p:nvCxnSpPr>
        <p:spPr>
          <a:xfrm flipV="1">
            <a:off x="3446017" y="3324654"/>
            <a:ext cx="2364036" cy="998"/>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42" name="TextBox 41"/>
          <p:cNvSpPr txBox="1"/>
          <p:nvPr/>
        </p:nvSpPr>
        <p:spPr>
          <a:xfrm>
            <a:off x="4003242" y="3119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4" name="TextBox 83"/>
          <p:cNvSpPr txBox="1"/>
          <p:nvPr/>
        </p:nvSpPr>
        <p:spPr>
          <a:xfrm>
            <a:off x="4671363" y="3729335"/>
            <a:ext cx="340158" cy="461665"/>
          </a:xfrm>
          <a:prstGeom prst="rect">
            <a:avLst/>
          </a:prstGeom>
          <a:solidFill>
            <a:schemeClr val="bg1"/>
          </a:solidFill>
        </p:spPr>
        <p:txBody>
          <a:bodyPr wrap="none" rtlCol="0">
            <a:spAutoFit/>
          </a:bodyPr>
          <a:lstStyle/>
          <a:p>
            <a:r>
              <a:rPr lang="en-US" sz="2400" dirty="0"/>
              <a:t>3</a:t>
            </a:r>
          </a:p>
        </p:txBody>
      </p:sp>
      <p:cxnSp>
        <p:nvCxnSpPr>
          <p:cNvPr id="53" name="Straight Connector 52"/>
          <p:cNvCxnSpPr/>
          <p:nvPr/>
        </p:nvCxnSpPr>
        <p:spPr>
          <a:xfrm flipV="1">
            <a:off x="3446017" y="1888230"/>
            <a:ext cx="2364036" cy="1464570"/>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536642" y="2286000"/>
            <a:ext cx="340158" cy="461665"/>
          </a:xfrm>
          <a:prstGeom prst="rect">
            <a:avLst/>
          </a:prstGeom>
          <a:solidFill>
            <a:schemeClr val="bg1"/>
          </a:solidFill>
        </p:spPr>
        <p:txBody>
          <a:bodyPr wrap="none" rtlCol="0">
            <a:spAutoFit/>
          </a:bodyPr>
          <a:lstStyle/>
          <a:p>
            <a:r>
              <a:rPr lang="en-US" sz="2400" dirty="0"/>
              <a:t>3</a:t>
            </a:r>
          </a:p>
        </p:txBody>
      </p:sp>
      <p:cxnSp>
        <p:nvCxnSpPr>
          <p:cNvPr id="74" name="Straight Connector 73"/>
          <p:cNvCxnSpPr>
            <a:stCxn id="44" idx="6"/>
            <a:endCxn id="49" idx="2"/>
          </p:cNvCxnSpPr>
          <p:nvPr/>
        </p:nvCxnSpPr>
        <p:spPr>
          <a:xfrm flipV="1">
            <a:off x="3446017" y="1861082"/>
            <a:ext cx="2364036" cy="1497"/>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1" name="TextBox 80"/>
          <p:cNvSpPr txBox="1"/>
          <p:nvPr/>
        </p:nvSpPr>
        <p:spPr>
          <a:xfrm>
            <a:off x="4401921" y="1625053"/>
            <a:ext cx="340158" cy="461665"/>
          </a:xfrm>
          <a:prstGeom prst="rect">
            <a:avLst/>
          </a:prstGeom>
          <a:solidFill>
            <a:schemeClr val="bg1"/>
          </a:solidFill>
        </p:spPr>
        <p:txBody>
          <a:bodyPr wrap="none" rtlCol="0">
            <a:spAutoFit/>
          </a:bodyPr>
          <a:lstStyle/>
          <a:p>
            <a:r>
              <a:rPr lang="en-US" sz="2400" dirty="0" smtClean="0"/>
              <a:t>2</a:t>
            </a:r>
            <a:endParaRPr lang="en-US" sz="2400" dirty="0"/>
          </a:p>
        </p:txBody>
      </p:sp>
      <p:cxnSp>
        <p:nvCxnSpPr>
          <p:cNvPr id="77" name="Straight Connector 76"/>
          <p:cNvCxnSpPr>
            <a:stCxn id="47" idx="6"/>
            <a:endCxn id="50" idx="2"/>
          </p:cNvCxnSpPr>
          <p:nvPr/>
        </p:nvCxnSpPr>
        <p:spPr>
          <a:xfrm flipV="1">
            <a:off x="3446017" y="4788226"/>
            <a:ext cx="2364036" cy="1463572"/>
          </a:xfrm>
          <a:prstGeom prst="line">
            <a:avLst/>
          </a:prstGeom>
          <a:ln w="76200">
            <a:solidFill>
              <a:schemeClr val="bg2"/>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3217417" y="1748279"/>
            <a:ext cx="228600" cy="228600"/>
          </a:xfrm>
          <a:prstGeom prst="ellipse">
            <a:avLst/>
          </a:prstGeom>
          <a:solidFill>
            <a:srgbClr val="0070C0"/>
          </a:solidFill>
          <a:ln>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rgbClr val="0070C0"/>
              </a:solidFill>
            </a:endParaRPr>
          </a:p>
        </p:txBody>
      </p:sp>
      <p:cxnSp>
        <p:nvCxnSpPr>
          <p:cNvPr id="66" name="Straight Connector 65"/>
          <p:cNvCxnSpPr>
            <a:stCxn id="46" idx="6"/>
            <a:endCxn id="50" idx="2"/>
          </p:cNvCxnSpPr>
          <p:nvPr/>
        </p:nvCxnSpPr>
        <p:spPr>
          <a:xfrm flipV="1">
            <a:off x="3446017" y="4788226"/>
            <a:ext cx="2364036" cy="499"/>
          </a:xfrm>
          <a:prstGeom prst="line">
            <a:avLst/>
          </a:prstGeom>
          <a:ln w="76200">
            <a:solidFill>
              <a:schemeClr val="accent1"/>
            </a:solidFill>
            <a:headEnd type="arrow" w="med" len="med"/>
            <a:tailEnd type="none" w="med" len="med"/>
          </a:ln>
        </p:spPr>
        <p:style>
          <a:lnRef idx="2">
            <a:schemeClr val="accent1"/>
          </a:lnRef>
          <a:fillRef idx="0">
            <a:schemeClr val="accent1"/>
          </a:fillRef>
          <a:effectRef idx="1">
            <a:schemeClr val="accent1"/>
          </a:effectRef>
          <a:fontRef idx="minor">
            <a:schemeClr val="tx1"/>
          </a:fontRef>
        </p:style>
      </p:cxnSp>
      <p:sp>
        <p:nvSpPr>
          <p:cNvPr id="85" name="TextBox 84"/>
          <p:cNvSpPr txBox="1"/>
          <p:nvPr/>
        </p:nvSpPr>
        <p:spPr>
          <a:xfrm>
            <a:off x="4876800" y="5024735"/>
            <a:ext cx="340158" cy="461665"/>
          </a:xfrm>
          <a:prstGeom prst="rect">
            <a:avLst/>
          </a:prstGeom>
          <a:solidFill>
            <a:schemeClr val="bg1"/>
          </a:solidFill>
        </p:spPr>
        <p:txBody>
          <a:bodyPr wrap="none" rtlCol="0">
            <a:spAutoFit/>
          </a:bodyPr>
          <a:lstStyle/>
          <a:p>
            <a:r>
              <a:rPr lang="en-US" sz="2400" dirty="0" smtClean="0"/>
              <a:t>2</a:t>
            </a:r>
            <a:endParaRPr lang="en-US" sz="2400" dirty="0"/>
          </a:p>
        </p:txBody>
      </p:sp>
      <p:sp>
        <p:nvSpPr>
          <p:cNvPr id="87" name="TextBox 86"/>
          <p:cNvSpPr txBox="1"/>
          <p:nvPr/>
        </p:nvSpPr>
        <p:spPr>
          <a:xfrm>
            <a:off x="4536642" y="4567535"/>
            <a:ext cx="340158" cy="461665"/>
          </a:xfrm>
          <a:prstGeom prst="rect">
            <a:avLst/>
          </a:prstGeom>
          <a:solidFill>
            <a:schemeClr val="bg1"/>
          </a:solidFill>
        </p:spPr>
        <p:txBody>
          <a:bodyPr wrap="square" rtlCol="0">
            <a:spAutoFit/>
          </a:bodyPr>
          <a:lstStyle/>
          <a:p>
            <a:r>
              <a:rPr lang="en-US" sz="2400" dirty="0" smtClean="0"/>
              <a:t>2</a:t>
            </a:r>
            <a:endParaRPr lang="en-US" sz="2400" dirty="0"/>
          </a:p>
        </p:txBody>
      </p:sp>
      <p:sp>
        <p:nvSpPr>
          <p:cNvPr id="88" name="TextBox 87"/>
          <p:cNvSpPr txBox="1"/>
          <p:nvPr/>
        </p:nvSpPr>
        <p:spPr>
          <a:xfrm>
            <a:off x="4995289" y="5626426"/>
            <a:ext cx="340158" cy="461665"/>
          </a:xfrm>
          <a:prstGeom prst="rect">
            <a:avLst/>
          </a:prstGeom>
          <a:solidFill>
            <a:schemeClr val="bg1"/>
          </a:solidFill>
        </p:spPr>
        <p:txBody>
          <a:bodyPr wrap="none" rtlCol="0">
            <a:spAutoFit/>
          </a:bodyPr>
          <a:lstStyle/>
          <a:p>
            <a:r>
              <a:rPr lang="en-US" sz="2400" dirty="0"/>
              <a:t>1</a:t>
            </a:r>
          </a:p>
        </p:txBody>
      </p:sp>
      <p:sp>
        <p:nvSpPr>
          <p:cNvPr id="43" name="TextBox 42"/>
          <p:cNvSpPr txBox="1"/>
          <p:nvPr/>
        </p:nvSpPr>
        <p:spPr>
          <a:xfrm>
            <a:off x="2361670" y="1648518"/>
            <a:ext cx="340158" cy="461665"/>
          </a:xfrm>
          <a:prstGeom prst="rect">
            <a:avLst/>
          </a:prstGeom>
          <a:noFill/>
        </p:spPr>
        <p:txBody>
          <a:bodyPr wrap="none" rtlCol="0">
            <a:spAutoFit/>
          </a:bodyPr>
          <a:lstStyle/>
          <a:p>
            <a:r>
              <a:rPr lang="en-US" sz="2400" dirty="0"/>
              <a:t>2</a:t>
            </a:r>
          </a:p>
        </p:txBody>
      </p:sp>
      <p:sp>
        <p:nvSpPr>
          <p:cNvPr id="48" name="TextBox 47"/>
          <p:cNvSpPr txBox="1"/>
          <p:nvPr/>
        </p:nvSpPr>
        <p:spPr>
          <a:xfrm>
            <a:off x="2361670" y="6007437"/>
            <a:ext cx="340158" cy="461665"/>
          </a:xfrm>
          <a:prstGeom prst="rect">
            <a:avLst/>
          </a:prstGeom>
          <a:noFill/>
        </p:spPr>
        <p:txBody>
          <a:bodyPr wrap="none" rtlCol="0">
            <a:spAutoFit/>
          </a:bodyPr>
          <a:lstStyle/>
          <a:p>
            <a:r>
              <a:rPr lang="en-US" sz="2400" dirty="0"/>
              <a:t>2</a:t>
            </a:r>
          </a:p>
        </p:txBody>
      </p:sp>
      <p:sp>
        <p:nvSpPr>
          <p:cNvPr id="51" name="Multiply 50"/>
          <p:cNvSpPr/>
          <p:nvPr/>
        </p:nvSpPr>
        <p:spPr>
          <a:xfrm>
            <a:off x="2740762"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Multiply 51"/>
          <p:cNvSpPr/>
          <p:nvPr/>
        </p:nvSpPr>
        <p:spPr>
          <a:xfrm>
            <a:off x="2750031"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p:cNvSpPr txBox="1"/>
          <p:nvPr/>
        </p:nvSpPr>
        <p:spPr>
          <a:xfrm>
            <a:off x="6517842" y="1644451"/>
            <a:ext cx="340158" cy="461665"/>
          </a:xfrm>
          <a:prstGeom prst="rect">
            <a:avLst/>
          </a:prstGeom>
          <a:noFill/>
        </p:spPr>
        <p:txBody>
          <a:bodyPr wrap="none" rtlCol="0">
            <a:spAutoFit/>
          </a:bodyPr>
          <a:lstStyle/>
          <a:p>
            <a:r>
              <a:rPr lang="en-US" sz="2400" dirty="0"/>
              <a:t>1</a:t>
            </a:r>
          </a:p>
        </p:txBody>
      </p:sp>
      <p:sp>
        <p:nvSpPr>
          <p:cNvPr id="55" name="TextBox 54"/>
          <p:cNvSpPr txBox="1"/>
          <p:nvPr/>
        </p:nvSpPr>
        <p:spPr>
          <a:xfrm>
            <a:off x="2000202" y="1648518"/>
            <a:ext cx="340158" cy="461665"/>
          </a:xfrm>
          <a:prstGeom prst="rect">
            <a:avLst/>
          </a:prstGeom>
          <a:noFill/>
        </p:spPr>
        <p:txBody>
          <a:bodyPr wrap="none" rtlCol="0">
            <a:spAutoFit/>
          </a:bodyPr>
          <a:lstStyle/>
          <a:p>
            <a:r>
              <a:rPr lang="en-US" sz="2400" dirty="0" smtClean="0"/>
              <a:t>1</a:t>
            </a:r>
            <a:endParaRPr lang="en-US" sz="2400" dirty="0"/>
          </a:p>
        </p:txBody>
      </p:sp>
      <p:sp>
        <p:nvSpPr>
          <p:cNvPr id="57" name="Multiply 56"/>
          <p:cNvSpPr/>
          <p:nvPr/>
        </p:nvSpPr>
        <p:spPr>
          <a:xfrm>
            <a:off x="2367957"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p:cNvSpPr txBox="1"/>
          <p:nvPr/>
        </p:nvSpPr>
        <p:spPr>
          <a:xfrm>
            <a:off x="2361670" y="3106777"/>
            <a:ext cx="340158" cy="461665"/>
          </a:xfrm>
          <a:prstGeom prst="rect">
            <a:avLst/>
          </a:prstGeom>
          <a:noFill/>
        </p:spPr>
        <p:txBody>
          <a:bodyPr wrap="none" rtlCol="0">
            <a:spAutoFit/>
          </a:bodyPr>
          <a:lstStyle/>
          <a:p>
            <a:r>
              <a:rPr lang="en-US" sz="2400" dirty="0" smtClean="0"/>
              <a:t>2</a:t>
            </a:r>
            <a:endParaRPr lang="en-US" sz="2400" dirty="0"/>
          </a:p>
        </p:txBody>
      </p:sp>
      <p:sp>
        <p:nvSpPr>
          <p:cNvPr id="64" name="Multiply 63"/>
          <p:cNvSpPr/>
          <p:nvPr/>
        </p:nvSpPr>
        <p:spPr>
          <a:xfrm>
            <a:off x="27275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Multiply 64"/>
          <p:cNvSpPr/>
          <p:nvPr/>
        </p:nvSpPr>
        <p:spPr>
          <a:xfrm>
            <a:off x="618391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p:cNvSpPr txBox="1"/>
          <p:nvPr/>
        </p:nvSpPr>
        <p:spPr>
          <a:xfrm>
            <a:off x="1617634" y="1648518"/>
            <a:ext cx="340158" cy="461665"/>
          </a:xfrm>
          <a:prstGeom prst="rect">
            <a:avLst/>
          </a:prstGeom>
          <a:noFill/>
        </p:spPr>
        <p:txBody>
          <a:bodyPr wrap="none" rtlCol="0">
            <a:spAutoFit/>
          </a:bodyPr>
          <a:lstStyle/>
          <a:p>
            <a:r>
              <a:rPr lang="en-US" sz="2400" dirty="0"/>
              <a:t>0</a:t>
            </a:r>
          </a:p>
        </p:txBody>
      </p:sp>
      <p:sp>
        <p:nvSpPr>
          <p:cNvPr id="59" name="TextBox 58"/>
          <p:cNvSpPr txBox="1"/>
          <p:nvPr/>
        </p:nvSpPr>
        <p:spPr>
          <a:xfrm>
            <a:off x="6863179" y="1644451"/>
            <a:ext cx="340158" cy="461665"/>
          </a:xfrm>
          <a:prstGeom prst="rect">
            <a:avLst/>
          </a:prstGeom>
          <a:noFill/>
        </p:spPr>
        <p:txBody>
          <a:bodyPr wrap="none" rtlCol="0">
            <a:spAutoFit/>
          </a:bodyPr>
          <a:lstStyle/>
          <a:p>
            <a:r>
              <a:rPr lang="en-US" sz="2400" dirty="0"/>
              <a:t>2</a:t>
            </a:r>
          </a:p>
        </p:txBody>
      </p:sp>
      <p:sp>
        <p:nvSpPr>
          <p:cNvPr id="63" name="TextBox 62"/>
          <p:cNvSpPr txBox="1"/>
          <p:nvPr/>
        </p:nvSpPr>
        <p:spPr>
          <a:xfrm>
            <a:off x="6517842" y="3084461"/>
            <a:ext cx="340158" cy="461665"/>
          </a:xfrm>
          <a:prstGeom prst="rect">
            <a:avLst/>
          </a:prstGeom>
          <a:noFill/>
        </p:spPr>
        <p:txBody>
          <a:bodyPr wrap="none" rtlCol="0">
            <a:spAutoFit/>
          </a:bodyPr>
          <a:lstStyle/>
          <a:p>
            <a:r>
              <a:rPr lang="en-US" sz="2400" dirty="0"/>
              <a:t>1</a:t>
            </a:r>
          </a:p>
        </p:txBody>
      </p:sp>
      <p:sp>
        <p:nvSpPr>
          <p:cNvPr id="67" name="TextBox 66"/>
          <p:cNvSpPr txBox="1"/>
          <p:nvPr/>
        </p:nvSpPr>
        <p:spPr>
          <a:xfrm>
            <a:off x="2000202" y="3106777"/>
            <a:ext cx="340158" cy="461665"/>
          </a:xfrm>
          <a:prstGeom prst="rect">
            <a:avLst/>
          </a:prstGeom>
          <a:noFill/>
        </p:spPr>
        <p:txBody>
          <a:bodyPr wrap="none" rtlCol="0">
            <a:spAutoFit/>
          </a:bodyPr>
          <a:lstStyle/>
          <a:p>
            <a:r>
              <a:rPr lang="en-US" sz="2400" dirty="0"/>
              <a:t>1</a:t>
            </a:r>
          </a:p>
        </p:txBody>
      </p:sp>
      <p:sp>
        <p:nvSpPr>
          <p:cNvPr id="70" name="TextBox 69"/>
          <p:cNvSpPr txBox="1"/>
          <p:nvPr/>
        </p:nvSpPr>
        <p:spPr>
          <a:xfrm>
            <a:off x="2361670" y="4528796"/>
            <a:ext cx="340158" cy="461665"/>
          </a:xfrm>
          <a:prstGeom prst="rect">
            <a:avLst/>
          </a:prstGeom>
          <a:noFill/>
        </p:spPr>
        <p:txBody>
          <a:bodyPr wrap="none" rtlCol="0">
            <a:spAutoFit/>
          </a:bodyPr>
          <a:lstStyle/>
          <a:p>
            <a:r>
              <a:rPr lang="en-US" sz="2400" dirty="0"/>
              <a:t>2</a:t>
            </a:r>
          </a:p>
        </p:txBody>
      </p:sp>
      <p:sp>
        <p:nvSpPr>
          <p:cNvPr id="71" name="Multiply 70"/>
          <p:cNvSpPr/>
          <p:nvPr/>
        </p:nvSpPr>
        <p:spPr>
          <a:xfrm>
            <a:off x="2367957"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Multiply 71"/>
          <p:cNvSpPr/>
          <p:nvPr/>
        </p:nvSpPr>
        <p:spPr>
          <a:xfrm>
            <a:off x="618391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Multiply 74"/>
          <p:cNvSpPr/>
          <p:nvPr/>
        </p:nvSpPr>
        <p:spPr>
          <a:xfrm>
            <a:off x="2707623"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Multiply 75"/>
          <p:cNvSpPr/>
          <p:nvPr/>
        </p:nvSpPr>
        <p:spPr>
          <a:xfrm>
            <a:off x="2006489"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Multiply 96"/>
          <p:cNvSpPr/>
          <p:nvPr/>
        </p:nvSpPr>
        <p:spPr>
          <a:xfrm>
            <a:off x="6524129"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TextBox 97"/>
          <p:cNvSpPr txBox="1"/>
          <p:nvPr/>
        </p:nvSpPr>
        <p:spPr>
          <a:xfrm>
            <a:off x="1219200" y="1648518"/>
            <a:ext cx="434734" cy="461665"/>
          </a:xfrm>
          <a:prstGeom prst="rect">
            <a:avLst/>
          </a:prstGeom>
          <a:noFill/>
        </p:spPr>
        <p:txBody>
          <a:bodyPr wrap="none" rtlCol="0">
            <a:spAutoFit/>
          </a:bodyPr>
          <a:lstStyle/>
          <a:p>
            <a:r>
              <a:rPr lang="en-US" sz="2400" dirty="0" smtClean="0"/>
              <a:t>-1</a:t>
            </a:r>
            <a:endParaRPr lang="en-US" sz="2400" dirty="0"/>
          </a:p>
        </p:txBody>
      </p:sp>
      <p:sp>
        <p:nvSpPr>
          <p:cNvPr id="99" name="Multiply 98"/>
          <p:cNvSpPr/>
          <p:nvPr/>
        </p:nvSpPr>
        <p:spPr>
          <a:xfrm>
            <a:off x="1623921" y="1721481"/>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TextBox 99"/>
          <p:cNvSpPr txBox="1"/>
          <p:nvPr/>
        </p:nvSpPr>
        <p:spPr>
          <a:xfrm>
            <a:off x="7163131" y="1644451"/>
            <a:ext cx="340158" cy="461665"/>
          </a:xfrm>
          <a:prstGeom prst="rect">
            <a:avLst/>
          </a:prstGeom>
          <a:noFill/>
        </p:spPr>
        <p:txBody>
          <a:bodyPr wrap="none" rtlCol="0">
            <a:spAutoFit/>
          </a:bodyPr>
          <a:lstStyle/>
          <a:p>
            <a:r>
              <a:rPr lang="en-US" sz="2400" dirty="0"/>
              <a:t>3</a:t>
            </a:r>
          </a:p>
        </p:txBody>
      </p:sp>
      <p:sp>
        <p:nvSpPr>
          <p:cNvPr id="101" name="TextBox 100"/>
          <p:cNvSpPr txBox="1"/>
          <p:nvPr/>
        </p:nvSpPr>
        <p:spPr>
          <a:xfrm>
            <a:off x="6863179" y="3084461"/>
            <a:ext cx="340158" cy="461665"/>
          </a:xfrm>
          <a:prstGeom prst="rect">
            <a:avLst/>
          </a:prstGeom>
          <a:noFill/>
        </p:spPr>
        <p:txBody>
          <a:bodyPr wrap="none" rtlCol="0">
            <a:spAutoFit/>
          </a:bodyPr>
          <a:lstStyle/>
          <a:p>
            <a:r>
              <a:rPr lang="en-US" sz="2400" dirty="0"/>
              <a:t>2</a:t>
            </a:r>
          </a:p>
        </p:txBody>
      </p:sp>
      <p:sp>
        <p:nvSpPr>
          <p:cNvPr id="102" name="TextBox 101"/>
          <p:cNvSpPr txBox="1"/>
          <p:nvPr/>
        </p:nvSpPr>
        <p:spPr>
          <a:xfrm>
            <a:off x="1617634" y="3106777"/>
            <a:ext cx="340158" cy="461665"/>
          </a:xfrm>
          <a:prstGeom prst="rect">
            <a:avLst/>
          </a:prstGeom>
          <a:noFill/>
        </p:spPr>
        <p:txBody>
          <a:bodyPr wrap="none" rtlCol="0">
            <a:spAutoFit/>
          </a:bodyPr>
          <a:lstStyle/>
          <a:p>
            <a:r>
              <a:rPr lang="en-US" sz="2400" dirty="0" smtClean="0"/>
              <a:t>0</a:t>
            </a:r>
            <a:endParaRPr lang="en-US" sz="2400" dirty="0"/>
          </a:p>
        </p:txBody>
      </p:sp>
      <p:sp>
        <p:nvSpPr>
          <p:cNvPr id="103" name="TextBox 102"/>
          <p:cNvSpPr txBox="1"/>
          <p:nvPr/>
        </p:nvSpPr>
        <p:spPr>
          <a:xfrm>
            <a:off x="6517842" y="4560967"/>
            <a:ext cx="340158" cy="461665"/>
          </a:xfrm>
          <a:prstGeom prst="rect">
            <a:avLst/>
          </a:prstGeom>
          <a:noFill/>
        </p:spPr>
        <p:txBody>
          <a:bodyPr wrap="none" rtlCol="0">
            <a:spAutoFit/>
          </a:bodyPr>
          <a:lstStyle/>
          <a:p>
            <a:r>
              <a:rPr lang="en-US" sz="2400" dirty="0"/>
              <a:t>1</a:t>
            </a:r>
          </a:p>
        </p:txBody>
      </p:sp>
      <p:sp>
        <p:nvSpPr>
          <p:cNvPr id="104" name="TextBox 103"/>
          <p:cNvSpPr txBox="1"/>
          <p:nvPr/>
        </p:nvSpPr>
        <p:spPr>
          <a:xfrm>
            <a:off x="2000202" y="4528796"/>
            <a:ext cx="340158" cy="461665"/>
          </a:xfrm>
          <a:prstGeom prst="rect">
            <a:avLst/>
          </a:prstGeom>
          <a:noFill/>
        </p:spPr>
        <p:txBody>
          <a:bodyPr wrap="none" rtlCol="0">
            <a:spAutoFit/>
          </a:bodyPr>
          <a:lstStyle/>
          <a:p>
            <a:r>
              <a:rPr lang="en-US" sz="2400" dirty="0"/>
              <a:t>1</a:t>
            </a:r>
          </a:p>
        </p:txBody>
      </p:sp>
      <p:sp>
        <p:nvSpPr>
          <p:cNvPr id="105" name="TextBox 104"/>
          <p:cNvSpPr txBox="1"/>
          <p:nvPr/>
        </p:nvSpPr>
        <p:spPr>
          <a:xfrm>
            <a:off x="2000202" y="6007437"/>
            <a:ext cx="340158" cy="461665"/>
          </a:xfrm>
          <a:prstGeom prst="rect">
            <a:avLst/>
          </a:prstGeom>
          <a:noFill/>
        </p:spPr>
        <p:txBody>
          <a:bodyPr wrap="none" rtlCol="0">
            <a:spAutoFit/>
          </a:bodyPr>
          <a:lstStyle/>
          <a:p>
            <a:r>
              <a:rPr lang="en-US" sz="2400" dirty="0"/>
              <a:t>1</a:t>
            </a:r>
          </a:p>
        </p:txBody>
      </p:sp>
      <p:sp>
        <p:nvSpPr>
          <p:cNvPr id="106" name="Multiply 105"/>
          <p:cNvSpPr/>
          <p:nvPr/>
        </p:nvSpPr>
        <p:spPr>
          <a:xfrm>
            <a:off x="2006489" y="317974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Multiply 106"/>
          <p:cNvSpPr/>
          <p:nvPr/>
        </p:nvSpPr>
        <p:spPr>
          <a:xfrm>
            <a:off x="6869466" y="171741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Multiply 107"/>
          <p:cNvSpPr/>
          <p:nvPr/>
        </p:nvSpPr>
        <p:spPr>
          <a:xfrm>
            <a:off x="6524129" y="3157424"/>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Multiply 108"/>
          <p:cNvSpPr/>
          <p:nvPr/>
        </p:nvSpPr>
        <p:spPr>
          <a:xfrm>
            <a:off x="2367957" y="4601759"/>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Multiply 109"/>
          <p:cNvSpPr/>
          <p:nvPr/>
        </p:nvSpPr>
        <p:spPr>
          <a:xfrm>
            <a:off x="6183919" y="463393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Multiply 110"/>
          <p:cNvSpPr/>
          <p:nvPr/>
        </p:nvSpPr>
        <p:spPr>
          <a:xfrm>
            <a:off x="2367957" y="6080400"/>
            <a:ext cx="327584" cy="315739"/>
          </a:xfrm>
          <a:prstGeom prst="mathMultiply">
            <a:avLst>
              <a:gd name="adj1" fmla="val 16952"/>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42388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FIRSTLENOVO20USER@YFUERHPFUVWXY5MJ" val="3082"/>
</p:tagLst>
</file>

<file path=ppt/theme/theme1.xml><?xml version="1.0" encoding="utf-8"?>
<a:theme xmlns:a="http://schemas.openxmlformats.org/drawingml/2006/main" name="Standard Slides">
  <a:themeElements>
    <a:clrScheme name="Custom 6">
      <a:dk1>
        <a:srgbClr val="FFFFFF"/>
      </a:dk1>
      <a:lt1>
        <a:srgbClr val="000000"/>
      </a:lt1>
      <a:dk2>
        <a:srgbClr val="000099"/>
      </a:dk2>
      <a:lt2>
        <a:srgbClr val="FF6600"/>
      </a:lt2>
      <a:accent1>
        <a:srgbClr val="009900"/>
      </a:accent1>
      <a:accent2>
        <a:srgbClr val="FF3300"/>
      </a:accent2>
      <a:accent3>
        <a:srgbClr val="FF6600"/>
      </a:accent3>
      <a:accent4>
        <a:srgbClr val="FFFF00"/>
      </a:accent4>
      <a:accent5>
        <a:srgbClr val="00FF00"/>
      </a:accent5>
      <a:accent6>
        <a:srgbClr val="0000FF"/>
      </a:accent6>
      <a:hlink>
        <a:srgbClr val="6600FF"/>
      </a:hlink>
      <a:folHlink>
        <a:srgbClr val="66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37134</TotalTime>
  <Words>3763</Words>
  <Application>Microsoft Office PowerPoint</Application>
  <PresentationFormat>On-screen Show (4:3)</PresentationFormat>
  <Paragraphs>1131</Paragraphs>
  <Slides>92</Slides>
  <Notes>77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92</vt:i4>
      </vt:variant>
    </vt:vector>
  </HeadingPairs>
  <TitlesOfParts>
    <vt:vector size="96" baseType="lpstr">
      <vt:lpstr>Arial</vt:lpstr>
      <vt:lpstr>Calibri</vt:lpstr>
      <vt:lpstr>Wingdings</vt:lpstr>
      <vt:lpstr>Standard Slides</vt:lpstr>
      <vt:lpstr>Matching and Market Design: Introduction, Bipartite Matching</vt:lpstr>
      <vt:lpstr>PowerPoint Presentation</vt:lpstr>
      <vt:lpstr>PowerPoint Presentation</vt:lpstr>
      <vt:lpstr>PowerPoint Presentation</vt:lpstr>
      <vt:lpstr>Outline</vt:lpstr>
      <vt:lpstr>PowerPoint Presentation</vt:lpstr>
      <vt:lpstr>Markets</vt:lpstr>
      <vt:lpstr>Markets</vt:lpstr>
      <vt:lpstr>Examples</vt:lpstr>
      <vt:lpstr>Market Design</vt:lpstr>
      <vt:lpstr>Market Design</vt:lpstr>
      <vt:lpstr>Market Design</vt:lpstr>
      <vt:lpstr>Market Design</vt:lpstr>
      <vt:lpstr>PowerPoint Presentation</vt:lpstr>
      <vt:lpstr>On Spherical Cows …</vt:lpstr>
      <vt:lpstr>Computer Science: computability</vt:lpstr>
      <vt:lpstr>Computer Science: computability</vt:lpstr>
      <vt:lpstr>Computer Science: computability</vt:lpstr>
      <vt:lpstr>Computer Science: computability</vt:lpstr>
      <vt:lpstr>Computer Science: computability</vt:lpstr>
      <vt:lpstr>Economics: rationality</vt:lpstr>
      <vt:lpstr>Let’s play a game</vt:lpstr>
      <vt:lpstr>The Median Game</vt:lpstr>
      <vt:lpstr>PowerPoint Presentation</vt:lpstr>
      <vt:lpstr>Questions</vt:lpstr>
      <vt:lpstr>Market Design</vt:lpstr>
      <vt:lpstr>Market Design Complexities</vt:lpstr>
      <vt:lpstr>Market Design Complexities</vt:lpstr>
      <vt:lpstr>Market Design Complexities</vt:lpstr>
      <vt:lpstr>Market Design Complexities</vt:lpstr>
      <vt:lpstr>Example: traditional markets</vt:lpstr>
      <vt:lpstr>Example: traditional markets</vt:lpstr>
      <vt:lpstr>Example: traditional markets</vt:lpstr>
      <vt:lpstr>Example: school choice</vt:lpstr>
      <vt:lpstr>Example: school choice</vt:lpstr>
      <vt:lpstr>Example: school choice</vt:lpstr>
      <vt:lpstr>Example: entry-level labor markets</vt:lpstr>
      <vt:lpstr>Example: entry-level labor markets</vt:lpstr>
      <vt:lpstr>Example: entry-level labor markets</vt:lpstr>
      <vt:lpstr>Example: kidney exchange</vt:lpstr>
      <vt:lpstr>Example: kidney exchange</vt:lpstr>
      <vt:lpstr>Example: kidney exchange</vt:lpstr>
      <vt:lpstr>Example: kidney exchange</vt:lpstr>
      <vt:lpstr>PowerPoint Presentation</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Matching</vt:lpstr>
      <vt:lpstr>Perfect Matching</vt:lpstr>
      <vt:lpstr>Hall’s Marriage Theorem</vt:lpstr>
      <vt:lpstr>Hall’s Marriage Theorem</vt:lpstr>
      <vt:lpstr>Matching in Random Graphs</vt:lpstr>
      <vt:lpstr>Matching in Random Graphs</vt:lpstr>
      <vt:lpstr>Matching in Random Graphs</vt:lpstr>
      <vt:lpstr>Weighted Matching</vt:lpstr>
      <vt:lpstr>Weighted Matching</vt:lpstr>
      <vt:lpstr>Primal-Dual Approach</vt:lpstr>
      <vt:lpstr>Primal-Dual Approach</vt:lpstr>
      <vt:lpstr>Primal-Dual Approach</vt:lpstr>
      <vt:lpstr>Hungarian Algorithm</vt:lpstr>
      <vt:lpstr>Augmentation Step</vt:lpstr>
      <vt:lpstr>Dual Adjustment Step</vt:lpstr>
      <vt:lpstr>Dual Adjustment Step</vt:lpstr>
      <vt:lpstr>Dual Adjustment Step</vt:lpstr>
      <vt:lpstr>Dual Adjustment Step</vt:lpstr>
      <vt:lpstr>Correctness</vt:lpstr>
      <vt:lpstr>Optimality</vt:lpstr>
      <vt:lpstr>Example</vt:lpstr>
      <vt:lpstr>Example</vt:lpstr>
      <vt:lpstr>Example</vt:lpstr>
      <vt:lpstr>Example</vt:lpstr>
      <vt:lpstr>Example</vt:lpstr>
      <vt:lpstr>Example</vt:lpstr>
      <vt:lpstr>Example</vt:lpstr>
      <vt:lpstr>Example</vt:lpstr>
      <vt:lpstr>Example</vt:lpstr>
      <vt:lpstr>Example</vt:lpstr>
      <vt:lpstr>Example</vt:lpstr>
      <vt:lpstr>Example</vt:lpstr>
      <vt:lpstr>Example</vt:lpstr>
    </vt:vector>
  </TitlesOfParts>
  <Company>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COLOR TEST COLOR TEST COLOR TEST COLOR TEST</dc:title>
  <dc:creator> </dc:creator>
  <cp:lastModifiedBy>Nicole Immorlica</cp:lastModifiedBy>
  <cp:revision>876</cp:revision>
  <dcterms:created xsi:type="dcterms:W3CDTF">2011-05-14T09:27:50Z</dcterms:created>
  <dcterms:modified xsi:type="dcterms:W3CDTF">2014-01-31T18:24:52Z</dcterms:modified>
</cp:coreProperties>
</file>