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0"/>
  </p:notesMasterIdLst>
  <p:sldIdLst>
    <p:sldId id="256" r:id="rId2"/>
    <p:sldId id="257" r:id="rId3"/>
    <p:sldId id="294" r:id="rId4"/>
    <p:sldId id="258" r:id="rId5"/>
    <p:sldId id="260" r:id="rId6"/>
    <p:sldId id="261" r:id="rId7"/>
    <p:sldId id="262" r:id="rId8"/>
    <p:sldId id="295" r:id="rId9"/>
    <p:sldId id="263" r:id="rId10"/>
    <p:sldId id="296" r:id="rId11"/>
    <p:sldId id="264" r:id="rId12"/>
    <p:sldId id="266" r:id="rId13"/>
    <p:sldId id="267" r:id="rId14"/>
    <p:sldId id="303" r:id="rId15"/>
    <p:sldId id="265" r:id="rId16"/>
    <p:sldId id="269" r:id="rId17"/>
    <p:sldId id="270" r:id="rId18"/>
    <p:sldId id="278" r:id="rId19"/>
    <p:sldId id="268" r:id="rId20"/>
    <p:sldId id="271" r:id="rId21"/>
    <p:sldId id="272" r:id="rId22"/>
    <p:sldId id="277" r:id="rId23"/>
    <p:sldId id="273" r:id="rId24"/>
    <p:sldId id="274" r:id="rId25"/>
    <p:sldId id="275" r:id="rId26"/>
    <p:sldId id="276" r:id="rId27"/>
    <p:sldId id="327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331" r:id="rId37"/>
    <p:sldId id="332" r:id="rId38"/>
    <p:sldId id="333" r:id="rId39"/>
    <p:sldId id="328" r:id="rId40"/>
    <p:sldId id="329" r:id="rId41"/>
    <p:sldId id="330" r:id="rId42"/>
    <p:sldId id="290" r:id="rId43"/>
    <p:sldId id="291" r:id="rId44"/>
    <p:sldId id="297" r:id="rId45"/>
    <p:sldId id="298" r:id="rId46"/>
    <p:sldId id="301" r:id="rId47"/>
    <p:sldId id="300" r:id="rId48"/>
    <p:sldId id="299" r:id="rId49"/>
    <p:sldId id="311" r:id="rId50"/>
    <p:sldId id="302" r:id="rId51"/>
    <p:sldId id="304" r:id="rId52"/>
    <p:sldId id="305" r:id="rId53"/>
    <p:sldId id="306" r:id="rId54"/>
    <p:sldId id="334" r:id="rId55"/>
    <p:sldId id="310" r:id="rId56"/>
    <p:sldId id="292" r:id="rId57"/>
    <p:sldId id="313" r:id="rId58"/>
    <p:sldId id="314" r:id="rId59"/>
    <p:sldId id="336" r:id="rId60"/>
    <p:sldId id="318" r:id="rId61"/>
    <p:sldId id="293" r:id="rId62"/>
    <p:sldId id="320" r:id="rId63"/>
    <p:sldId id="322" r:id="rId64"/>
    <p:sldId id="323" r:id="rId65"/>
    <p:sldId id="324" r:id="rId66"/>
    <p:sldId id="321" r:id="rId67"/>
    <p:sldId id="312" r:id="rId68"/>
    <p:sldId id="326" r:id="rId69"/>
  </p:sldIdLst>
  <p:sldSz cx="9144000" cy="6858000" type="screen4x3"/>
  <p:notesSz cx="6858000" cy="9144000"/>
  <p:custDataLst>
    <p:tags r:id="rId7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5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1E2A7-9539-4F80-BE17-49F3DD8C7895}" type="datetimeFigureOut">
              <a:rPr lang="en-US" smtClean="0"/>
              <a:pPr/>
              <a:t>1/6/2009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6B0FF1-E994-4723-B2A9-074B9F2355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B0FF1-E994-4723-B2A9-074B9F2355A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 that BFS trees can be grown simultaneously.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B0FF1-E994-4723-B2A9-074B9F2355A2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 out that</a:t>
            </a:r>
            <a:r>
              <a:rPr lang="en-US" baseline="0" dirty="0" smtClean="0"/>
              <a:t> these are different with star of triples.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B0FF1-E994-4723-B2A9-074B9F2355A2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 most central has highest degree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B0FF1-E994-4723-B2A9-074B9F2355A2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Point out equivalence to degree centrality when delta is small.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B0FF1-E994-4723-B2A9-074B9F2355A2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Motivate paths by notion of indirect relationships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B0FF1-E994-4723-B2A9-074B9F2355A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B0FF1-E994-4723-B2A9-074B9F2355A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Observe that graph is 2-connected</a:t>
            </a:r>
            <a:r>
              <a:rPr lang="en-US" baseline="0" dirty="0" smtClean="0"/>
              <a:t> (every edge belongs to a cycle)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B0FF1-E994-4723-B2A9-074B9F2355A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Talk about height of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B0FF1-E994-4723-B2A9-074B9F2355A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B0FF1-E994-4723-B2A9-074B9F2355A2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B0FF1-E994-4723-B2A9-074B9F2355A2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B0FF1-E994-4723-B2A9-074B9F2355A2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Argue there is no length-one</a:t>
            </a:r>
            <a:r>
              <a:rPr lang="en-US" baseline="0" dirty="0" smtClean="0"/>
              <a:t> or length-two path.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6B0FF1-E994-4723-B2A9-074B9F2355A2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1/6/2009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1/6/2009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1/6/2009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1/6/2009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1/6/2009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1/6/2009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1/6/2009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1/6/2009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1/6/2009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1/6/2009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A5CEF-AB5C-4456-B1A4-A37F8E7619CE}" type="datetimeFigureOut">
              <a:rPr lang="en-US" smtClean="0"/>
              <a:pPr/>
              <a:t>1/6/2009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26674-C032-4B97-9FD9-E11A683D18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1pPr>
          </a:lstStyle>
          <a:p>
            <a:fld id="{D41A5CEF-AB5C-4456-B1A4-A37F8E7619CE}" type="datetimeFigureOut">
              <a:rPr lang="en-US" smtClean="0"/>
              <a:pPr/>
              <a:t>1/6/2009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orbel" pitchFamily="34" charset="0"/>
              </a:defRPr>
            </a:lvl1pPr>
          </a:lstStyle>
          <a:p>
            <a:fld id="{45826674-C032-4B97-9FD9-E11A683D18D9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orbel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orbel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orbel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orbel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orbel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Algorithmic and Economic Aspects of Networks</a:t>
            </a:r>
            <a:endParaRPr lang="en-US" dirty="0">
              <a:latin typeface="Corbel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Nicole Immorlica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Erdos Collaboration Network</a:t>
            </a:r>
            <a:endParaRPr lang="en-US" dirty="0"/>
          </a:p>
        </p:txBody>
      </p:sp>
      <p:pic>
        <p:nvPicPr>
          <p:cNvPr id="4" name="Picture 3" descr="harry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590800"/>
            <a:ext cx="1664208" cy="221894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 descr="lanc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5" y="2615184"/>
            <a:ext cx="1666875" cy="21431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533400" y="49530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Harry Buhrman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29400" y="4876800"/>
            <a:ext cx="1905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Lance Fortnow</a:t>
            </a:r>
            <a:endParaRPr lang="en-US" dirty="0"/>
          </a:p>
        </p:txBody>
      </p:sp>
      <p:cxnSp>
        <p:nvCxnSpPr>
          <p:cNvPr id="10" name="Straight Connector 9"/>
          <p:cNvCxnSpPr>
            <a:stCxn id="4" idx="3"/>
            <a:endCxn id="5" idx="1"/>
          </p:cNvCxnSpPr>
          <p:nvPr/>
        </p:nvCxnSpPr>
        <p:spPr>
          <a:xfrm flipV="1">
            <a:off x="2350008" y="3686747"/>
            <a:ext cx="4365117" cy="1352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71800" y="1463040"/>
            <a:ext cx="3135699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1295400"/>
            <a:ext cx="8153400" cy="5105400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Erdos Collaboration Network</a:t>
            </a:r>
            <a:endParaRPr lang="en-US" dirty="0"/>
          </a:p>
        </p:txBody>
      </p:sp>
      <p:pic>
        <p:nvPicPr>
          <p:cNvPr id="4" name="Picture 3" descr="erdosNetwork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131001" y="1307592"/>
            <a:ext cx="4793607" cy="5093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010400" y="557278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Visualization from Orgnet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Theory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Graph G = (V,E)</a:t>
            </a:r>
          </a:p>
          <a:p>
            <a:r>
              <a:rPr lang="en-US" dirty="0" smtClean="0"/>
              <a:t>A set V of n </a:t>
            </a:r>
            <a:r>
              <a:rPr lang="en-US" dirty="0" smtClean="0">
                <a:solidFill>
                  <a:schemeClr val="accent1"/>
                </a:solidFill>
              </a:rPr>
              <a:t>nodes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chemeClr val="accent1"/>
                </a:solidFill>
              </a:rPr>
              <a:t>vertices</a:t>
            </a:r>
          </a:p>
          <a:p>
            <a:pPr algn="ctr">
              <a:buNone/>
            </a:pPr>
            <a:r>
              <a:rPr lang="en-US" dirty="0" smtClean="0"/>
              <a:t>V = {i}</a:t>
            </a:r>
          </a:p>
          <a:p>
            <a:r>
              <a:rPr lang="en-US" dirty="0" smtClean="0"/>
              <a:t>A subset E of V x V of m pairs of vertices, called </a:t>
            </a:r>
            <a:r>
              <a:rPr lang="en-US" dirty="0" smtClean="0">
                <a:solidFill>
                  <a:schemeClr val="accent1"/>
                </a:solidFill>
              </a:rPr>
              <a:t>edges</a:t>
            </a:r>
          </a:p>
          <a:p>
            <a:pPr algn="ctr">
              <a:buNone/>
            </a:pPr>
            <a:r>
              <a:rPr lang="en-US" dirty="0" smtClean="0"/>
              <a:t>E = {(i,j)}</a:t>
            </a:r>
          </a:p>
          <a:p>
            <a:pPr>
              <a:buNone/>
            </a:pPr>
            <a:r>
              <a:rPr lang="en-US" dirty="0" smtClean="0"/>
              <a:t>	Edges can be directed (pair order matters), or undirected.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Drawing Graphs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524000" y="3429000"/>
            <a:ext cx="457200" cy="4572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3200400" y="3429000"/>
            <a:ext cx="457200" cy="4572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4" idx="6"/>
            <a:endCxn id="5" idx="2"/>
          </p:cNvCxnSpPr>
          <p:nvPr/>
        </p:nvCxnSpPr>
        <p:spPr>
          <a:xfrm>
            <a:off x="1981200" y="3657600"/>
            <a:ext cx="1219200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362200" y="2362200"/>
            <a:ext cx="457200" cy="4572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62200" y="4572000"/>
            <a:ext cx="457200" cy="4572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362200" y="5562600"/>
            <a:ext cx="457200" cy="4572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>
            <a:stCxn id="4" idx="5"/>
            <a:endCxn id="8" idx="0"/>
          </p:cNvCxnSpPr>
          <p:nvPr/>
        </p:nvCxnSpPr>
        <p:spPr>
          <a:xfrm rot="16200000" flipH="1">
            <a:off x="1876145" y="3857344"/>
            <a:ext cx="752755" cy="6765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5" idx="3"/>
            <a:endCxn id="8" idx="0"/>
          </p:cNvCxnSpPr>
          <p:nvPr/>
        </p:nvCxnSpPr>
        <p:spPr>
          <a:xfrm rot="5400000">
            <a:off x="2552701" y="3857345"/>
            <a:ext cx="752755" cy="6765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7"/>
            <a:endCxn id="7" idx="4"/>
          </p:cNvCxnSpPr>
          <p:nvPr/>
        </p:nvCxnSpPr>
        <p:spPr>
          <a:xfrm rot="5400000" flipH="1" flipV="1">
            <a:off x="1914245" y="2819401"/>
            <a:ext cx="676555" cy="6765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4"/>
            <a:endCxn id="5" idx="1"/>
          </p:cNvCxnSpPr>
          <p:nvPr/>
        </p:nvCxnSpPr>
        <p:spPr>
          <a:xfrm rot="16200000" flipH="1">
            <a:off x="2590800" y="2819399"/>
            <a:ext cx="676555" cy="6765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0"/>
            <a:endCxn id="8" idx="4"/>
          </p:cNvCxnSpPr>
          <p:nvPr/>
        </p:nvCxnSpPr>
        <p:spPr>
          <a:xfrm rot="5400000" flipH="1" flipV="1">
            <a:off x="2324100" y="5295900"/>
            <a:ext cx="533400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43000" y="16764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Undirected graphs</a:t>
            </a:r>
            <a:endParaRPr lang="en-US" sz="2800" dirty="0"/>
          </a:p>
        </p:txBody>
      </p:sp>
      <p:sp>
        <p:nvSpPr>
          <p:cNvPr id="30" name="Oval 29"/>
          <p:cNvSpPr/>
          <p:nvPr/>
        </p:nvSpPr>
        <p:spPr>
          <a:xfrm>
            <a:off x="5257800" y="3429000"/>
            <a:ext cx="457200" cy="4572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6934200" y="3429000"/>
            <a:ext cx="457200" cy="4572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30" idx="6"/>
            <a:endCxn id="31" idx="2"/>
          </p:cNvCxnSpPr>
          <p:nvPr/>
        </p:nvCxnSpPr>
        <p:spPr>
          <a:xfrm>
            <a:off x="5715000" y="3657600"/>
            <a:ext cx="1219200" cy="1588"/>
          </a:xfrm>
          <a:prstGeom prst="line">
            <a:avLst/>
          </a:prstGeom>
          <a:ln w="7620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6096000" y="2362200"/>
            <a:ext cx="457200" cy="4572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6096000" y="4572000"/>
            <a:ext cx="457200" cy="4572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096000" y="5562600"/>
            <a:ext cx="457200" cy="4572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0" idx="5"/>
            <a:endCxn id="34" idx="0"/>
          </p:cNvCxnSpPr>
          <p:nvPr/>
        </p:nvCxnSpPr>
        <p:spPr>
          <a:xfrm rot="16200000" flipH="1">
            <a:off x="5609945" y="3857344"/>
            <a:ext cx="752755" cy="676555"/>
          </a:xfrm>
          <a:prstGeom prst="line">
            <a:avLst/>
          </a:prstGeom>
          <a:ln w="762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1" idx="3"/>
            <a:endCxn id="34" idx="0"/>
          </p:cNvCxnSpPr>
          <p:nvPr/>
        </p:nvCxnSpPr>
        <p:spPr>
          <a:xfrm rot="5400000">
            <a:off x="6286501" y="3857345"/>
            <a:ext cx="752755" cy="676555"/>
          </a:xfrm>
          <a:prstGeom prst="line">
            <a:avLst/>
          </a:prstGeom>
          <a:ln w="762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7"/>
            <a:endCxn id="33" idx="4"/>
          </p:cNvCxnSpPr>
          <p:nvPr/>
        </p:nvCxnSpPr>
        <p:spPr>
          <a:xfrm rot="5400000" flipH="1" flipV="1">
            <a:off x="5648045" y="2819401"/>
            <a:ext cx="676555" cy="676555"/>
          </a:xfrm>
          <a:prstGeom prst="line">
            <a:avLst/>
          </a:prstGeom>
          <a:ln w="762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33" idx="4"/>
            <a:endCxn id="31" idx="1"/>
          </p:cNvCxnSpPr>
          <p:nvPr/>
        </p:nvCxnSpPr>
        <p:spPr>
          <a:xfrm rot="16200000" flipH="1">
            <a:off x="6324600" y="2819399"/>
            <a:ext cx="676555" cy="676555"/>
          </a:xfrm>
          <a:prstGeom prst="line">
            <a:avLst/>
          </a:prstGeom>
          <a:ln w="762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35" idx="0"/>
            <a:endCxn id="34" idx="4"/>
          </p:cNvCxnSpPr>
          <p:nvPr/>
        </p:nvCxnSpPr>
        <p:spPr>
          <a:xfrm rot="5400000" flipH="1" flipV="1">
            <a:off x="6057900" y="5295900"/>
            <a:ext cx="533400" cy="1588"/>
          </a:xfrm>
          <a:prstGeom prst="line">
            <a:avLst/>
          </a:prstGeom>
          <a:ln w="762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876800" y="16764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Directed graphs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3" grpId="0" animBg="1"/>
      <p:bldP spid="34" grpId="0" animBg="1"/>
      <p:bldP spid="35" grpId="0" animBg="1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Representing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292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/>
              <a:t>List of edges</a:t>
            </a:r>
          </a:p>
          <a:p>
            <a:pPr>
              <a:buNone/>
            </a:pPr>
            <a:r>
              <a:rPr lang="en-US" sz="1800" dirty="0" smtClean="0"/>
              <a:t>(A,B), (A,C), (B,C), (B,D), (C,D), (D,E)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800" dirty="0" smtClean="0"/>
              <a:t>Node adjacency list</a:t>
            </a:r>
          </a:p>
          <a:p>
            <a:pPr>
              <a:buNone/>
            </a:pPr>
            <a:r>
              <a:rPr lang="en-US" sz="1800" dirty="0" smtClean="0"/>
              <a:t>A: B, C; B: A, C; C: A, B; D: B, C, E; E: D</a:t>
            </a:r>
          </a:p>
          <a:p>
            <a:pPr>
              <a:buNone/>
            </a:pPr>
            <a:endParaRPr lang="en-US" sz="1100" dirty="0" smtClean="0"/>
          </a:p>
          <a:p>
            <a:pPr>
              <a:buNone/>
            </a:pPr>
            <a:r>
              <a:rPr lang="en-US" sz="1800" dirty="0" smtClean="0"/>
              <a:t>Adjacency matrix – </a:t>
            </a:r>
            <a:r>
              <a:rPr lang="en-US" sz="1800" dirty="0" smtClean="0">
                <a:latin typeface="Corbel"/>
              </a:rPr>
              <a:t>A</a:t>
            </a:r>
            <a:r>
              <a:rPr lang="en-US" sz="1800" baseline="-25000" dirty="0" smtClean="0">
                <a:latin typeface="Corbel"/>
              </a:rPr>
              <a:t>ij</a:t>
            </a:r>
            <a:r>
              <a:rPr lang="en-US" sz="1800" dirty="0" smtClean="0"/>
              <a:t> = 1 if (i,j) is an edge, else = 0</a:t>
            </a:r>
            <a:endParaRPr lang="en-US" sz="1800" dirty="0"/>
          </a:p>
        </p:txBody>
      </p:sp>
      <p:sp>
        <p:nvSpPr>
          <p:cNvPr id="4" name="Oval 3"/>
          <p:cNvSpPr/>
          <p:nvPr/>
        </p:nvSpPr>
        <p:spPr>
          <a:xfrm>
            <a:off x="5867400" y="3048000"/>
            <a:ext cx="457200" cy="4572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7543800" y="3048000"/>
            <a:ext cx="457200" cy="4572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</a:t>
            </a:r>
            <a:endParaRPr lang="en-US" dirty="0"/>
          </a:p>
        </p:txBody>
      </p:sp>
      <p:cxnSp>
        <p:nvCxnSpPr>
          <p:cNvPr id="6" name="Straight Connector 5"/>
          <p:cNvCxnSpPr>
            <a:stCxn id="4" idx="6"/>
            <a:endCxn id="5" idx="2"/>
          </p:cNvCxnSpPr>
          <p:nvPr/>
        </p:nvCxnSpPr>
        <p:spPr>
          <a:xfrm>
            <a:off x="6324600" y="3276600"/>
            <a:ext cx="1219200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705600" y="1981200"/>
            <a:ext cx="457200" cy="4572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6705600" y="4191000"/>
            <a:ext cx="457200" cy="4572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705600" y="5181600"/>
            <a:ext cx="457200" cy="4572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10" name="Straight Connector 9"/>
          <p:cNvCxnSpPr>
            <a:stCxn id="4" idx="5"/>
            <a:endCxn id="8" idx="0"/>
          </p:cNvCxnSpPr>
          <p:nvPr/>
        </p:nvCxnSpPr>
        <p:spPr>
          <a:xfrm rot="16200000" flipH="1">
            <a:off x="6219545" y="3476344"/>
            <a:ext cx="752755" cy="6765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5" idx="3"/>
            <a:endCxn id="8" idx="0"/>
          </p:cNvCxnSpPr>
          <p:nvPr/>
        </p:nvCxnSpPr>
        <p:spPr>
          <a:xfrm rot="5400000">
            <a:off x="6896101" y="3476345"/>
            <a:ext cx="752755" cy="6765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4" idx="7"/>
            <a:endCxn id="7" idx="4"/>
          </p:cNvCxnSpPr>
          <p:nvPr/>
        </p:nvCxnSpPr>
        <p:spPr>
          <a:xfrm rot="5400000" flipH="1" flipV="1">
            <a:off x="6257645" y="2438401"/>
            <a:ext cx="676555" cy="6765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stCxn id="7" idx="4"/>
            <a:endCxn id="5" idx="1"/>
          </p:cNvCxnSpPr>
          <p:nvPr/>
        </p:nvCxnSpPr>
        <p:spPr>
          <a:xfrm rot="16200000" flipH="1">
            <a:off x="6934200" y="2438399"/>
            <a:ext cx="676555" cy="67655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9" idx="0"/>
            <a:endCxn id="8" idx="4"/>
          </p:cNvCxnSpPr>
          <p:nvPr/>
        </p:nvCxnSpPr>
        <p:spPr>
          <a:xfrm rot="5400000" flipH="1" flipV="1">
            <a:off x="6667500" y="4914900"/>
            <a:ext cx="533400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381000" y="3733800"/>
            <a:ext cx="2590800" cy="2439512"/>
            <a:chOff x="457200" y="4038600"/>
            <a:chExt cx="2590800" cy="2439512"/>
          </a:xfrm>
        </p:grpSpPr>
        <p:grpSp>
          <p:nvGrpSpPr>
            <p:cNvPr id="31" name="Group 30"/>
            <p:cNvGrpSpPr>
              <a:grpSpLocks noChangeAspect="1"/>
            </p:cNvGrpSpPr>
            <p:nvPr/>
          </p:nvGrpSpPr>
          <p:grpSpPr>
            <a:xfrm>
              <a:off x="838200" y="4343400"/>
              <a:ext cx="2135823" cy="2134712"/>
              <a:chOff x="1142206" y="4953000"/>
              <a:chExt cx="1525588" cy="1524794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142206" y="4953000"/>
                <a:ext cx="1524794" cy="1524794"/>
                <a:chOff x="1142206" y="4953000"/>
                <a:chExt cx="1524794" cy="1524794"/>
              </a:xfrm>
            </p:grpSpPr>
            <p:cxnSp>
              <p:nvCxnSpPr>
                <p:cNvPr id="17" name="Straight Connector 16"/>
                <p:cNvCxnSpPr/>
                <p:nvPr/>
              </p:nvCxnSpPr>
              <p:spPr>
                <a:xfrm rot="5400000">
                  <a:off x="381000" y="5715000"/>
                  <a:ext cx="15240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rot="5400000">
                  <a:off x="685006" y="5714206"/>
                  <a:ext cx="15240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rot="5400000">
                  <a:off x="989806" y="5714206"/>
                  <a:ext cx="15240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rot="5400000">
                  <a:off x="1294606" y="5714206"/>
                  <a:ext cx="15240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rot="5400000">
                  <a:off x="1599406" y="5714206"/>
                  <a:ext cx="15240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rot="5400000">
                  <a:off x="1904206" y="5714206"/>
                  <a:ext cx="15240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Group 23"/>
              <p:cNvGrpSpPr/>
              <p:nvPr/>
            </p:nvGrpSpPr>
            <p:grpSpPr>
              <a:xfrm rot="5400000">
                <a:off x="1143000" y="4953000"/>
                <a:ext cx="1524794" cy="1524794"/>
                <a:chOff x="1142206" y="4953000"/>
                <a:chExt cx="1524794" cy="1524794"/>
              </a:xfrm>
            </p:grpSpPr>
            <p:cxnSp>
              <p:nvCxnSpPr>
                <p:cNvPr id="25" name="Straight Connector 24"/>
                <p:cNvCxnSpPr/>
                <p:nvPr/>
              </p:nvCxnSpPr>
              <p:spPr>
                <a:xfrm rot="5400000">
                  <a:off x="381000" y="5715000"/>
                  <a:ext cx="15240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rot="5400000">
                  <a:off x="685006" y="5714206"/>
                  <a:ext cx="15240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rot="5400000">
                  <a:off x="989806" y="5714206"/>
                  <a:ext cx="15240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rot="5400000">
                  <a:off x="1294606" y="5714206"/>
                  <a:ext cx="15240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 rot="5400000">
                  <a:off x="1599406" y="5714206"/>
                  <a:ext cx="15240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/>
                <p:cNvCxnSpPr/>
                <p:nvPr/>
              </p:nvCxnSpPr>
              <p:spPr>
                <a:xfrm rot="5400000">
                  <a:off x="1904206" y="5714206"/>
                  <a:ext cx="1524000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2" name="TextBox 31"/>
            <p:cNvSpPr txBox="1"/>
            <p:nvPr/>
          </p:nvSpPr>
          <p:spPr>
            <a:xfrm>
              <a:off x="914400" y="4038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38200" y="43550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38200" y="4800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38200" y="51932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38200" y="5638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38200" y="6096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53312" y="4038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80160" y="43550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80160" y="4800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80160" y="51932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80160" y="5638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280160" y="6096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749552" y="4038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76400" y="43550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676400" y="4800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676400" y="51932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676400" y="5638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676400" y="6096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206752" y="4038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133600" y="43550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133600" y="4800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133600" y="51932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2133600" y="5638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33600" y="6096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663952" y="4038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E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590800" y="43550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590800" y="48006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590800" y="51932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590800" y="56388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590800" y="609600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457200" y="436673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57200" y="48122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B</a:t>
              </a:r>
              <a:endParaRPr lang="en-US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57200" y="520493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</a:t>
              </a:r>
              <a:endParaRPr lang="en-US" dirty="0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457200" y="56504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57200" y="610766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E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Networks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symmetric networks </a:t>
            </a:r>
            <a:r>
              <a:rPr lang="en-US" dirty="0" smtClean="0">
                <a:sym typeface="Wingdings" pitchFamily="2" charset="2"/>
              </a:rPr>
              <a:t>= </a:t>
            </a:r>
            <a:r>
              <a:rPr lang="en-US" dirty="0" smtClean="0"/>
              <a:t>undirected graphs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19400" y="4034135"/>
            <a:ext cx="457200" cy="4572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867400" y="4034135"/>
            <a:ext cx="457200" cy="4572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0" y="46482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“agents”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5410200" y="4648200"/>
            <a:ext cx="1447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“agents”</a:t>
            </a:r>
            <a:endParaRPr lang="en-US" sz="2400" dirty="0"/>
          </a:p>
        </p:txBody>
      </p:sp>
      <p:cxnSp>
        <p:nvCxnSpPr>
          <p:cNvPr id="17" name="Straight Connector 16"/>
          <p:cNvCxnSpPr>
            <a:stCxn id="4" idx="6"/>
            <a:endCxn id="5" idx="2"/>
          </p:cNvCxnSpPr>
          <p:nvPr/>
        </p:nvCxnSpPr>
        <p:spPr>
          <a:xfrm>
            <a:off x="3276600" y="4262735"/>
            <a:ext cx="2590800" cy="158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657600" y="35814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“friendship”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/>
      <p:bldP spid="15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Arpanet</a:t>
            </a:r>
            <a:endParaRPr lang="en-US" dirty="0"/>
          </a:p>
        </p:txBody>
      </p:sp>
      <p:pic>
        <p:nvPicPr>
          <p:cNvPr id="5" name="Picture 4" descr="arpane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2" y="1307592"/>
            <a:ext cx="8180289" cy="5102352"/>
          </a:xfrm>
          <a:prstGeom prst="rect">
            <a:avLst/>
          </a:prstGeom>
          <a:ln w="28575">
            <a:solidFill>
              <a:schemeClr val="accent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Arpanet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370320" y="2286000"/>
            <a:ext cx="1097280" cy="4572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LINC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370320" y="4419600"/>
            <a:ext cx="1097280" cy="4572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HARV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5303520" y="3886200"/>
            <a:ext cx="1097280" cy="4572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BBN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7437120" y="3886200"/>
            <a:ext cx="1097280" cy="4572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CARN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437120" y="2819400"/>
            <a:ext cx="1097280" cy="4572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CASE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303520" y="2819400"/>
            <a:ext cx="1097280" cy="4572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MIT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3855720" y="3352800"/>
            <a:ext cx="1097280" cy="4572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SDC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26720" y="3352800"/>
            <a:ext cx="1097280" cy="4572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UCSB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1417320" y="2286000"/>
            <a:ext cx="1097280" cy="4572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SRI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417320" y="4419600"/>
            <a:ext cx="1097280" cy="4572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UCLA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322320" y="4419600"/>
            <a:ext cx="1097280" cy="4572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RAND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322320" y="2286000"/>
            <a:ext cx="1097280" cy="4572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UTAH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2407920" y="3352800"/>
            <a:ext cx="1097280" cy="4572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STAN</a:t>
            </a:r>
            <a:endParaRPr lang="en-US" dirty="0"/>
          </a:p>
        </p:txBody>
      </p:sp>
      <p:cxnSp>
        <p:nvCxnSpPr>
          <p:cNvPr id="22" name="Straight Connector 21"/>
          <p:cNvCxnSpPr>
            <a:stCxn id="9" idx="4"/>
            <a:endCxn id="6" idx="0"/>
          </p:cNvCxnSpPr>
          <p:nvPr/>
        </p:nvCxnSpPr>
        <p:spPr>
          <a:xfrm rot="5400000">
            <a:off x="5547360" y="3581400"/>
            <a:ext cx="6096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9" idx="7"/>
            <a:endCxn id="4" idx="3"/>
          </p:cNvCxnSpPr>
          <p:nvPr/>
        </p:nvCxnSpPr>
        <p:spPr>
          <a:xfrm rot="5400000" flipH="1" flipV="1">
            <a:off x="6280505" y="2635847"/>
            <a:ext cx="210110" cy="2909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5"/>
            <a:endCxn id="8" idx="1"/>
          </p:cNvCxnSpPr>
          <p:nvPr/>
        </p:nvCxnSpPr>
        <p:spPr>
          <a:xfrm rot="16200000" flipH="1">
            <a:off x="7347305" y="2635847"/>
            <a:ext cx="210110" cy="2909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4"/>
            <a:endCxn id="7" idx="0"/>
          </p:cNvCxnSpPr>
          <p:nvPr/>
        </p:nvCxnSpPr>
        <p:spPr>
          <a:xfrm rot="5400000">
            <a:off x="7680960" y="3581400"/>
            <a:ext cx="6096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7" idx="3"/>
            <a:endCxn id="5" idx="7"/>
          </p:cNvCxnSpPr>
          <p:nvPr/>
        </p:nvCxnSpPr>
        <p:spPr>
          <a:xfrm rot="5400000">
            <a:off x="7347305" y="4236047"/>
            <a:ext cx="210110" cy="2909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5" idx="1"/>
            <a:endCxn id="6" idx="5"/>
          </p:cNvCxnSpPr>
          <p:nvPr/>
        </p:nvCxnSpPr>
        <p:spPr>
          <a:xfrm rot="16200000" flipV="1">
            <a:off x="6280505" y="4236047"/>
            <a:ext cx="210110" cy="2909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1"/>
            <a:endCxn id="16" idx="6"/>
          </p:cNvCxnSpPr>
          <p:nvPr/>
        </p:nvCxnSpPr>
        <p:spPr>
          <a:xfrm rot="16200000" flipV="1">
            <a:off x="4756030" y="2178171"/>
            <a:ext cx="371755" cy="10446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3"/>
            <a:endCxn id="15" idx="6"/>
          </p:cNvCxnSpPr>
          <p:nvPr/>
        </p:nvCxnSpPr>
        <p:spPr>
          <a:xfrm rot="5400000">
            <a:off x="4756030" y="3940016"/>
            <a:ext cx="371755" cy="104461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15" idx="0"/>
            <a:endCxn id="11" idx="4"/>
          </p:cNvCxnSpPr>
          <p:nvPr/>
        </p:nvCxnSpPr>
        <p:spPr>
          <a:xfrm rot="5400000" flipH="1" flipV="1">
            <a:off x="3832860" y="3848100"/>
            <a:ext cx="60960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0"/>
            <a:endCxn id="16" idx="4"/>
          </p:cNvCxnSpPr>
          <p:nvPr/>
        </p:nvCxnSpPr>
        <p:spPr>
          <a:xfrm rot="16200000" flipV="1">
            <a:off x="3832860" y="2781300"/>
            <a:ext cx="609600" cy="5334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5" idx="2"/>
            <a:endCxn id="14" idx="6"/>
          </p:cNvCxnSpPr>
          <p:nvPr/>
        </p:nvCxnSpPr>
        <p:spPr>
          <a:xfrm rot="10800000">
            <a:off x="2514600" y="4648200"/>
            <a:ext cx="80772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6" idx="2"/>
            <a:endCxn id="13" idx="6"/>
          </p:cNvCxnSpPr>
          <p:nvPr/>
        </p:nvCxnSpPr>
        <p:spPr>
          <a:xfrm rot="10800000">
            <a:off x="2514600" y="2514600"/>
            <a:ext cx="80772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13" idx="5"/>
            <a:endCxn id="17" idx="0"/>
          </p:cNvCxnSpPr>
          <p:nvPr/>
        </p:nvCxnSpPr>
        <p:spPr>
          <a:xfrm rot="16200000" flipH="1">
            <a:off x="2316956" y="2713195"/>
            <a:ext cx="676555" cy="602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7" idx="4"/>
            <a:endCxn id="14" idx="7"/>
          </p:cNvCxnSpPr>
          <p:nvPr/>
        </p:nvCxnSpPr>
        <p:spPr>
          <a:xfrm rot="5400000">
            <a:off x="2316957" y="3846951"/>
            <a:ext cx="676555" cy="602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4" idx="1"/>
            <a:endCxn id="12" idx="4"/>
          </p:cNvCxnSpPr>
          <p:nvPr/>
        </p:nvCxnSpPr>
        <p:spPr>
          <a:xfrm rot="16200000" flipV="1">
            <a:off x="938410" y="3846951"/>
            <a:ext cx="676555" cy="602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2" idx="0"/>
            <a:endCxn id="13" idx="3"/>
          </p:cNvCxnSpPr>
          <p:nvPr/>
        </p:nvCxnSpPr>
        <p:spPr>
          <a:xfrm rot="5400000" flipH="1" flipV="1">
            <a:off x="938409" y="2713197"/>
            <a:ext cx="676555" cy="6026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3" idx="4"/>
            <a:endCxn id="14" idx="0"/>
          </p:cNvCxnSpPr>
          <p:nvPr/>
        </p:nvCxnSpPr>
        <p:spPr>
          <a:xfrm rot="5400000">
            <a:off x="1127760" y="3581400"/>
            <a:ext cx="1676400" cy="15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Neighborhoods and Degrees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neighborhood</a:t>
            </a:r>
            <a:r>
              <a:rPr lang="en-US" dirty="0" smtClean="0"/>
              <a:t> of node i = nodes j with edge to i</a:t>
            </a:r>
            <a:endParaRPr lang="en-US" dirty="0" smtClean="0">
              <a:solidFill>
                <a:schemeClr val="accent1"/>
              </a:solidFill>
            </a:endParaRPr>
          </a:p>
          <a:p>
            <a:pPr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degree </a:t>
            </a:r>
            <a:r>
              <a:rPr lang="en-US" dirty="0" smtClean="0"/>
              <a:t>of node i = number of neighbors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843929" y="3352800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LINC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5843929" y="4876191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HARV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5082234" y="4495343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BBN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6605623" y="4495343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CARN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6605623" y="3733648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CASE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5082234" y="3733648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MIT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4048505" y="4114496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SDC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1600200" y="4114496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UCSB</a:t>
            </a:r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>
            <a:off x="2307488" y="3352800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SRI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2307488" y="4876191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UCLA</a:t>
            </a:r>
            <a:endParaRPr lang="en-US" sz="1200" dirty="0"/>
          </a:p>
        </p:txBody>
      </p:sp>
      <p:sp>
        <p:nvSpPr>
          <p:cNvPr id="14" name="Oval 13"/>
          <p:cNvSpPr/>
          <p:nvPr/>
        </p:nvSpPr>
        <p:spPr>
          <a:xfrm>
            <a:off x="3667658" y="4876191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RAND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>
            <a:off x="3667658" y="3352800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UTAH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3014776" y="4114496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STAN</a:t>
            </a:r>
            <a:endParaRPr lang="en-US" sz="1200" dirty="0"/>
          </a:p>
        </p:txBody>
      </p:sp>
      <p:cxnSp>
        <p:nvCxnSpPr>
          <p:cNvPr id="17" name="Straight Connector 16"/>
          <p:cNvCxnSpPr>
            <a:stCxn id="9" idx="4"/>
            <a:endCxn id="6" idx="0"/>
          </p:cNvCxnSpPr>
          <p:nvPr/>
        </p:nvCxnSpPr>
        <p:spPr>
          <a:xfrm rot="5400000">
            <a:off x="5256335" y="4277716"/>
            <a:ext cx="435255" cy="1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7"/>
            <a:endCxn id="4" idx="3"/>
          </p:cNvCxnSpPr>
          <p:nvPr/>
        </p:nvCxnSpPr>
        <p:spPr>
          <a:xfrm rot="5400000" flipH="1" flipV="1">
            <a:off x="5779801" y="3602591"/>
            <a:ext cx="150019" cy="207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8" idx="1"/>
          </p:cNvCxnSpPr>
          <p:nvPr/>
        </p:nvCxnSpPr>
        <p:spPr>
          <a:xfrm rot="16200000" flipH="1">
            <a:off x="6541495" y="3602591"/>
            <a:ext cx="150019" cy="207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7" idx="0"/>
          </p:cNvCxnSpPr>
          <p:nvPr/>
        </p:nvCxnSpPr>
        <p:spPr>
          <a:xfrm rot="5400000">
            <a:off x="6779725" y="4277716"/>
            <a:ext cx="435255" cy="1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3"/>
            <a:endCxn id="5" idx="7"/>
          </p:cNvCxnSpPr>
          <p:nvPr/>
        </p:nvCxnSpPr>
        <p:spPr>
          <a:xfrm rot="5400000">
            <a:off x="6541495" y="4745134"/>
            <a:ext cx="150019" cy="207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1"/>
            <a:endCxn id="6" idx="5"/>
          </p:cNvCxnSpPr>
          <p:nvPr/>
        </p:nvCxnSpPr>
        <p:spPr>
          <a:xfrm rot="16200000" flipV="1">
            <a:off x="5779801" y="4745134"/>
            <a:ext cx="150019" cy="207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1"/>
            <a:endCxn id="15" idx="6"/>
          </p:cNvCxnSpPr>
          <p:nvPr/>
        </p:nvCxnSpPr>
        <p:spPr>
          <a:xfrm rot="16200000" flipV="1">
            <a:off x="4691326" y="3275810"/>
            <a:ext cx="265433" cy="7458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3"/>
            <a:endCxn id="14" idx="6"/>
          </p:cNvCxnSpPr>
          <p:nvPr/>
        </p:nvCxnSpPr>
        <p:spPr>
          <a:xfrm rot="5400000">
            <a:off x="4691326" y="4533768"/>
            <a:ext cx="265433" cy="7458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0"/>
            <a:endCxn id="10" idx="4"/>
          </p:cNvCxnSpPr>
          <p:nvPr/>
        </p:nvCxnSpPr>
        <p:spPr>
          <a:xfrm rot="5400000" flipH="1" flipV="1">
            <a:off x="4032183" y="4468140"/>
            <a:ext cx="435255" cy="3808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0"/>
            <a:endCxn id="15" idx="4"/>
          </p:cNvCxnSpPr>
          <p:nvPr/>
        </p:nvCxnSpPr>
        <p:spPr>
          <a:xfrm rot="16200000" flipV="1">
            <a:off x="4032183" y="3706445"/>
            <a:ext cx="435255" cy="3808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2"/>
            <a:endCxn id="13" idx="6"/>
          </p:cNvCxnSpPr>
          <p:nvPr/>
        </p:nvCxnSpPr>
        <p:spPr>
          <a:xfrm rot="10800000">
            <a:off x="3090946" y="5039412"/>
            <a:ext cx="576712" cy="1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2"/>
            <a:endCxn id="12" idx="6"/>
          </p:cNvCxnSpPr>
          <p:nvPr/>
        </p:nvCxnSpPr>
        <p:spPr>
          <a:xfrm rot="10800000">
            <a:off x="3090946" y="3516020"/>
            <a:ext cx="576712" cy="1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5"/>
            <a:endCxn id="16" idx="0"/>
          </p:cNvCxnSpPr>
          <p:nvPr/>
        </p:nvCxnSpPr>
        <p:spPr>
          <a:xfrm rot="16200000" flipH="1">
            <a:off x="2949828" y="3657818"/>
            <a:ext cx="483060" cy="430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6" idx="4"/>
            <a:endCxn id="13" idx="7"/>
          </p:cNvCxnSpPr>
          <p:nvPr/>
        </p:nvCxnSpPr>
        <p:spPr>
          <a:xfrm rot="5400000">
            <a:off x="2949828" y="4467320"/>
            <a:ext cx="483060" cy="430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1"/>
            <a:endCxn id="11" idx="4"/>
          </p:cNvCxnSpPr>
          <p:nvPr/>
        </p:nvCxnSpPr>
        <p:spPr>
          <a:xfrm rot="16200000" flipV="1">
            <a:off x="1965546" y="4467320"/>
            <a:ext cx="483060" cy="430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0"/>
            <a:endCxn id="12" idx="3"/>
          </p:cNvCxnSpPr>
          <p:nvPr/>
        </p:nvCxnSpPr>
        <p:spPr>
          <a:xfrm rot="5400000" flipH="1" flipV="1">
            <a:off x="1965546" y="3657819"/>
            <a:ext cx="483060" cy="430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4"/>
            <a:endCxn id="13" idx="0"/>
          </p:cNvCxnSpPr>
          <p:nvPr/>
        </p:nvCxnSpPr>
        <p:spPr>
          <a:xfrm rot="5400000">
            <a:off x="2100742" y="4277716"/>
            <a:ext cx="1196950" cy="1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Paths and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dirty="0" smtClean="0"/>
              <a:t>“path” = sequence of nodes such that each consecutive pair is connected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MIT – UTAH – SRI – STAN </a:t>
            </a:r>
          </a:p>
        </p:txBody>
      </p:sp>
      <p:sp>
        <p:nvSpPr>
          <p:cNvPr id="4" name="Oval 3"/>
          <p:cNvSpPr/>
          <p:nvPr/>
        </p:nvSpPr>
        <p:spPr>
          <a:xfrm>
            <a:off x="5843929" y="3179368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LINC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5843929" y="4702759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HARV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5082234" y="4321911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BBN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6605623" y="4321911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CARN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6605623" y="3560216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CASE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5082234" y="3560216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MIT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4048505" y="3941064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SDC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1600200" y="3941064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UCSB</a:t>
            </a:r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>
            <a:off x="2307488" y="3179368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SRI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2307488" y="4702759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UCLA</a:t>
            </a:r>
            <a:endParaRPr lang="en-US" sz="1200" dirty="0"/>
          </a:p>
        </p:txBody>
      </p:sp>
      <p:sp>
        <p:nvSpPr>
          <p:cNvPr id="14" name="Oval 13"/>
          <p:cNvSpPr/>
          <p:nvPr/>
        </p:nvSpPr>
        <p:spPr>
          <a:xfrm>
            <a:off x="3667658" y="4702759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RAND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>
            <a:off x="3667658" y="3179368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UTAH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3014776" y="3941064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STAN</a:t>
            </a:r>
            <a:endParaRPr lang="en-US" sz="1200" dirty="0"/>
          </a:p>
        </p:txBody>
      </p:sp>
      <p:cxnSp>
        <p:nvCxnSpPr>
          <p:cNvPr id="17" name="Straight Connector 16"/>
          <p:cNvCxnSpPr>
            <a:stCxn id="9" idx="4"/>
            <a:endCxn id="6" idx="0"/>
          </p:cNvCxnSpPr>
          <p:nvPr/>
        </p:nvCxnSpPr>
        <p:spPr>
          <a:xfrm rot="5400000">
            <a:off x="5256335" y="4104284"/>
            <a:ext cx="435255" cy="1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7"/>
            <a:endCxn id="4" idx="3"/>
          </p:cNvCxnSpPr>
          <p:nvPr/>
        </p:nvCxnSpPr>
        <p:spPr>
          <a:xfrm rot="5400000" flipH="1" flipV="1">
            <a:off x="5779801" y="3429159"/>
            <a:ext cx="150019" cy="207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8" idx="1"/>
          </p:cNvCxnSpPr>
          <p:nvPr/>
        </p:nvCxnSpPr>
        <p:spPr>
          <a:xfrm rot="16200000" flipH="1">
            <a:off x="6541495" y="3429159"/>
            <a:ext cx="150019" cy="207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7" idx="0"/>
          </p:cNvCxnSpPr>
          <p:nvPr/>
        </p:nvCxnSpPr>
        <p:spPr>
          <a:xfrm rot="5400000">
            <a:off x="6779725" y="4104284"/>
            <a:ext cx="435255" cy="1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3"/>
            <a:endCxn id="5" idx="7"/>
          </p:cNvCxnSpPr>
          <p:nvPr/>
        </p:nvCxnSpPr>
        <p:spPr>
          <a:xfrm rot="5400000">
            <a:off x="6541495" y="4571702"/>
            <a:ext cx="150019" cy="207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1"/>
            <a:endCxn id="6" idx="5"/>
          </p:cNvCxnSpPr>
          <p:nvPr/>
        </p:nvCxnSpPr>
        <p:spPr>
          <a:xfrm rot="16200000" flipV="1">
            <a:off x="5779801" y="4571702"/>
            <a:ext cx="150019" cy="207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1"/>
            <a:endCxn id="15" idx="6"/>
          </p:cNvCxnSpPr>
          <p:nvPr/>
        </p:nvCxnSpPr>
        <p:spPr>
          <a:xfrm rot="16200000" flipV="1">
            <a:off x="4691326" y="3102378"/>
            <a:ext cx="265433" cy="7458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3"/>
            <a:endCxn id="14" idx="6"/>
          </p:cNvCxnSpPr>
          <p:nvPr/>
        </p:nvCxnSpPr>
        <p:spPr>
          <a:xfrm rot="5400000">
            <a:off x="4691326" y="4360336"/>
            <a:ext cx="265433" cy="7458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0"/>
            <a:endCxn id="10" idx="4"/>
          </p:cNvCxnSpPr>
          <p:nvPr/>
        </p:nvCxnSpPr>
        <p:spPr>
          <a:xfrm rot="5400000" flipH="1" flipV="1">
            <a:off x="4032183" y="4294708"/>
            <a:ext cx="435255" cy="3808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0"/>
            <a:endCxn id="15" idx="4"/>
          </p:cNvCxnSpPr>
          <p:nvPr/>
        </p:nvCxnSpPr>
        <p:spPr>
          <a:xfrm rot="16200000" flipV="1">
            <a:off x="4032183" y="3533013"/>
            <a:ext cx="435255" cy="3808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2"/>
            <a:endCxn id="13" idx="6"/>
          </p:cNvCxnSpPr>
          <p:nvPr/>
        </p:nvCxnSpPr>
        <p:spPr>
          <a:xfrm rot="10800000">
            <a:off x="3090946" y="4865980"/>
            <a:ext cx="576712" cy="1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2"/>
            <a:endCxn id="12" idx="6"/>
          </p:cNvCxnSpPr>
          <p:nvPr/>
        </p:nvCxnSpPr>
        <p:spPr>
          <a:xfrm rot="10800000">
            <a:off x="3090946" y="3342588"/>
            <a:ext cx="576712" cy="1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5"/>
            <a:endCxn id="16" idx="0"/>
          </p:cNvCxnSpPr>
          <p:nvPr/>
        </p:nvCxnSpPr>
        <p:spPr>
          <a:xfrm rot="16200000" flipH="1">
            <a:off x="2949828" y="3484386"/>
            <a:ext cx="483060" cy="430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6" idx="4"/>
            <a:endCxn id="13" idx="7"/>
          </p:cNvCxnSpPr>
          <p:nvPr/>
        </p:nvCxnSpPr>
        <p:spPr>
          <a:xfrm rot="5400000">
            <a:off x="2949828" y="4293888"/>
            <a:ext cx="483060" cy="430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1"/>
            <a:endCxn id="11" idx="4"/>
          </p:cNvCxnSpPr>
          <p:nvPr/>
        </p:nvCxnSpPr>
        <p:spPr>
          <a:xfrm rot="16200000" flipV="1">
            <a:off x="1965546" y="4293888"/>
            <a:ext cx="483060" cy="430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0"/>
            <a:endCxn id="12" idx="3"/>
          </p:cNvCxnSpPr>
          <p:nvPr/>
        </p:nvCxnSpPr>
        <p:spPr>
          <a:xfrm rot="5400000" flipH="1" flipV="1">
            <a:off x="1965546" y="3484387"/>
            <a:ext cx="483060" cy="430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4"/>
            <a:endCxn id="13" idx="0"/>
          </p:cNvCxnSpPr>
          <p:nvPr/>
        </p:nvCxnSpPr>
        <p:spPr>
          <a:xfrm rot="5400000">
            <a:off x="2100742" y="4104284"/>
            <a:ext cx="1196950" cy="1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Jan. 8</a:t>
            </a:r>
            <a:r>
              <a:rPr lang="en-US" baseline="30000" dirty="0" smtClean="0"/>
              <a:t>th</a:t>
            </a:r>
            <a:r>
              <a:rPr lang="en-US" dirty="0" smtClean="0"/>
              <a:t> (today): Graph theory, network structure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Jan. 15</a:t>
            </a:r>
            <a:r>
              <a:rPr lang="en-US" baseline="30000" dirty="0" smtClean="0"/>
              <a:t>th</a:t>
            </a:r>
            <a:r>
              <a:rPr lang="en-US" dirty="0" smtClean="0"/>
              <a:t>: Random graphs, probabilistic network formation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Jan. 20</a:t>
            </a:r>
            <a:r>
              <a:rPr lang="en-US" baseline="30000" dirty="0" smtClean="0">
                <a:solidFill>
                  <a:schemeClr val="accent1"/>
                </a:solidFill>
              </a:rPr>
              <a:t>th</a:t>
            </a:r>
            <a:r>
              <a:rPr lang="en-US" dirty="0" smtClean="0">
                <a:solidFill>
                  <a:schemeClr val="accent1"/>
                </a:solidFill>
              </a:rPr>
              <a:t>: Epidemics</a:t>
            </a:r>
          </a:p>
          <a:p>
            <a:pPr marL="514350" indent="-514350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Feb. 3</a:t>
            </a:r>
            <a:r>
              <a:rPr lang="en-US" baseline="30000" dirty="0" smtClean="0">
                <a:solidFill>
                  <a:schemeClr val="accent1"/>
                </a:solidFill>
              </a:rPr>
              <a:t>rd</a:t>
            </a:r>
            <a:r>
              <a:rPr lang="en-US" dirty="0" smtClean="0">
                <a:solidFill>
                  <a:schemeClr val="accent1"/>
                </a:solidFill>
              </a:rPr>
              <a:t>: Search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Feb. 5</a:t>
            </a:r>
            <a:r>
              <a:rPr lang="en-US" baseline="30000" dirty="0" smtClean="0"/>
              <a:t>th</a:t>
            </a:r>
            <a:r>
              <a:rPr lang="en-US" dirty="0" smtClean="0"/>
              <a:t>: Game theory, strategic network 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Feb. 12</a:t>
            </a:r>
            <a:r>
              <a:rPr lang="en-US" baseline="30000" dirty="0" smtClean="0"/>
              <a:t>th</a:t>
            </a:r>
            <a:r>
              <a:rPr lang="en-US" dirty="0" smtClean="0"/>
              <a:t>: Diffusion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Feb. 19</a:t>
            </a:r>
            <a:r>
              <a:rPr lang="en-US" baseline="30000" dirty="0" smtClean="0"/>
              <a:t>th</a:t>
            </a:r>
            <a:r>
              <a:rPr lang="en-US" dirty="0" smtClean="0"/>
              <a:t>: 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Feb. 26</a:t>
            </a:r>
            <a:r>
              <a:rPr lang="en-US" baseline="30000" dirty="0" smtClean="0"/>
              <a:t>th</a:t>
            </a:r>
            <a:r>
              <a:rPr lang="en-US" dirty="0" smtClean="0"/>
              <a:t>: Markets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Mar. 5</a:t>
            </a:r>
            <a:r>
              <a:rPr lang="en-US" baseline="30000" dirty="0" smtClean="0"/>
              <a:t>th</a:t>
            </a:r>
            <a:r>
              <a:rPr lang="en-US" dirty="0" smtClean="0"/>
              <a:t>: TBA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Mar. 12</a:t>
            </a:r>
            <a:r>
              <a:rPr lang="en-US" baseline="30000" dirty="0" smtClean="0"/>
              <a:t>th</a:t>
            </a:r>
            <a:r>
              <a:rPr lang="en-US" dirty="0" smtClean="0"/>
              <a:t>: Final project presentations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Paths and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simple path </a:t>
            </a:r>
            <a:r>
              <a:rPr lang="en-US" dirty="0" smtClean="0"/>
              <a:t>= one that does not repeat nodes</a:t>
            </a:r>
          </a:p>
        </p:txBody>
      </p:sp>
      <p:sp>
        <p:nvSpPr>
          <p:cNvPr id="35" name="Oval 34"/>
          <p:cNvSpPr/>
          <p:nvPr/>
        </p:nvSpPr>
        <p:spPr>
          <a:xfrm>
            <a:off x="5843929" y="3276600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LINC</a:t>
            </a:r>
            <a:endParaRPr lang="en-US" sz="1200" dirty="0"/>
          </a:p>
        </p:txBody>
      </p:sp>
      <p:sp>
        <p:nvSpPr>
          <p:cNvPr id="36" name="Oval 35"/>
          <p:cNvSpPr/>
          <p:nvPr/>
        </p:nvSpPr>
        <p:spPr>
          <a:xfrm>
            <a:off x="5843929" y="4799991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HARV</a:t>
            </a:r>
            <a:endParaRPr lang="en-US" sz="1200" dirty="0"/>
          </a:p>
        </p:txBody>
      </p:sp>
      <p:sp>
        <p:nvSpPr>
          <p:cNvPr id="37" name="Oval 36"/>
          <p:cNvSpPr/>
          <p:nvPr/>
        </p:nvSpPr>
        <p:spPr>
          <a:xfrm>
            <a:off x="5082234" y="4419143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BBN</a:t>
            </a:r>
            <a:endParaRPr lang="en-US" sz="1200" dirty="0"/>
          </a:p>
        </p:txBody>
      </p:sp>
      <p:sp>
        <p:nvSpPr>
          <p:cNvPr id="38" name="Oval 37"/>
          <p:cNvSpPr/>
          <p:nvPr/>
        </p:nvSpPr>
        <p:spPr>
          <a:xfrm>
            <a:off x="6605623" y="4419143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CARN</a:t>
            </a:r>
            <a:endParaRPr lang="en-US" sz="1200" dirty="0"/>
          </a:p>
        </p:txBody>
      </p:sp>
      <p:sp>
        <p:nvSpPr>
          <p:cNvPr id="39" name="Oval 38"/>
          <p:cNvSpPr/>
          <p:nvPr/>
        </p:nvSpPr>
        <p:spPr>
          <a:xfrm>
            <a:off x="6605623" y="3657448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CASE</a:t>
            </a:r>
            <a:endParaRPr lang="en-US" sz="1200" dirty="0"/>
          </a:p>
        </p:txBody>
      </p:sp>
      <p:sp>
        <p:nvSpPr>
          <p:cNvPr id="40" name="Oval 39"/>
          <p:cNvSpPr/>
          <p:nvPr/>
        </p:nvSpPr>
        <p:spPr>
          <a:xfrm>
            <a:off x="5082234" y="3657448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MIT</a:t>
            </a:r>
            <a:endParaRPr lang="en-US" sz="1200" dirty="0"/>
          </a:p>
        </p:txBody>
      </p:sp>
      <p:sp>
        <p:nvSpPr>
          <p:cNvPr id="41" name="Oval 40"/>
          <p:cNvSpPr/>
          <p:nvPr/>
        </p:nvSpPr>
        <p:spPr>
          <a:xfrm>
            <a:off x="4048505" y="4038296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SDC</a:t>
            </a:r>
            <a:endParaRPr lang="en-US" sz="1200" dirty="0"/>
          </a:p>
        </p:txBody>
      </p:sp>
      <p:sp>
        <p:nvSpPr>
          <p:cNvPr id="42" name="Oval 41"/>
          <p:cNvSpPr/>
          <p:nvPr/>
        </p:nvSpPr>
        <p:spPr>
          <a:xfrm>
            <a:off x="1600200" y="4038296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UCSB</a:t>
            </a:r>
            <a:endParaRPr lang="en-US" sz="1200" dirty="0"/>
          </a:p>
        </p:txBody>
      </p:sp>
      <p:sp>
        <p:nvSpPr>
          <p:cNvPr id="43" name="Oval 42"/>
          <p:cNvSpPr/>
          <p:nvPr/>
        </p:nvSpPr>
        <p:spPr>
          <a:xfrm>
            <a:off x="2307488" y="3276600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SRI</a:t>
            </a:r>
            <a:endParaRPr lang="en-US" sz="1200" dirty="0"/>
          </a:p>
        </p:txBody>
      </p:sp>
      <p:sp>
        <p:nvSpPr>
          <p:cNvPr id="44" name="Oval 43"/>
          <p:cNvSpPr/>
          <p:nvPr/>
        </p:nvSpPr>
        <p:spPr>
          <a:xfrm>
            <a:off x="2307488" y="4799991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UCLA</a:t>
            </a:r>
            <a:endParaRPr lang="en-US" sz="1200" dirty="0"/>
          </a:p>
        </p:txBody>
      </p:sp>
      <p:sp>
        <p:nvSpPr>
          <p:cNvPr id="45" name="Oval 44"/>
          <p:cNvSpPr/>
          <p:nvPr/>
        </p:nvSpPr>
        <p:spPr>
          <a:xfrm>
            <a:off x="3667658" y="4799991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RAND</a:t>
            </a:r>
            <a:endParaRPr lang="en-US" sz="1200" dirty="0"/>
          </a:p>
        </p:txBody>
      </p:sp>
      <p:sp>
        <p:nvSpPr>
          <p:cNvPr id="46" name="Oval 45"/>
          <p:cNvSpPr/>
          <p:nvPr/>
        </p:nvSpPr>
        <p:spPr>
          <a:xfrm>
            <a:off x="3667658" y="3276600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UTAH</a:t>
            </a:r>
            <a:endParaRPr lang="en-US" sz="1200" dirty="0"/>
          </a:p>
        </p:txBody>
      </p:sp>
      <p:sp>
        <p:nvSpPr>
          <p:cNvPr id="47" name="Oval 46"/>
          <p:cNvSpPr/>
          <p:nvPr/>
        </p:nvSpPr>
        <p:spPr>
          <a:xfrm>
            <a:off x="3014776" y="4038296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STAN</a:t>
            </a:r>
            <a:endParaRPr lang="en-US" sz="1200" dirty="0"/>
          </a:p>
        </p:txBody>
      </p:sp>
      <p:cxnSp>
        <p:nvCxnSpPr>
          <p:cNvPr id="48" name="Straight Connector 47"/>
          <p:cNvCxnSpPr>
            <a:stCxn id="40" idx="4"/>
            <a:endCxn id="37" idx="0"/>
          </p:cNvCxnSpPr>
          <p:nvPr/>
        </p:nvCxnSpPr>
        <p:spPr>
          <a:xfrm rot="5400000">
            <a:off x="5256335" y="4201516"/>
            <a:ext cx="435255" cy="1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0" idx="7"/>
            <a:endCxn id="35" idx="3"/>
          </p:cNvCxnSpPr>
          <p:nvPr/>
        </p:nvCxnSpPr>
        <p:spPr>
          <a:xfrm rot="5400000" flipH="1" flipV="1">
            <a:off x="5779801" y="3526391"/>
            <a:ext cx="150019" cy="207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5" idx="5"/>
            <a:endCxn id="39" idx="1"/>
          </p:cNvCxnSpPr>
          <p:nvPr/>
        </p:nvCxnSpPr>
        <p:spPr>
          <a:xfrm rot="16200000" flipH="1">
            <a:off x="6541495" y="3526391"/>
            <a:ext cx="150019" cy="207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9" idx="4"/>
            <a:endCxn id="38" idx="0"/>
          </p:cNvCxnSpPr>
          <p:nvPr/>
        </p:nvCxnSpPr>
        <p:spPr>
          <a:xfrm rot="5400000">
            <a:off x="6779725" y="4201516"/>
            <a:ext cx="435255" cy="1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8" idx="3"/>
            <a:endCxn id="36" idx="7"/>
          </p:cNvCxnSpPr>
          <p:nvPr/>
        </p:nvCxnSpPr>
        <p:spPr>
          <a:xfrm rot="5400000">
            <a:off x="6541495" y="4668934"/>
            <a:ext cx="150019" cy="207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6" idx="1"/>
            <a:endCxn id="37" idx="5"/>
          </p:cNvCxnSpPr>
          <p:nvPr/>
        </p:nvCxnSpPr>
        <p:spPr>
          <a:xfrm rot="16200000" flipV="1">
            <a:off x="5779801" y="4668934"/>
            <a:ext cx="150019" cy="207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0" idx="1"/>
            <a:endCxn id="46" idx="6"/>
          </p:cNvCxnSpPr>
          <p:nvPr/>
        </p:nvCxnSpPr>
        <p:spPr>
          <a:xfrm rot="16200000" flipV="1">
            <a:off x="4691326" y="3199610"/>
            <a:ext cx="265433" cy="7458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37" idx="3"/>
            <a:endCxn id="45" idx="6"/>
          </p:cNvCxnSpPr>
          <p:nvPr/>
        </p:nvCxnSpPr>
        <p:spPr>
          <a:xfrm rot="5400000">
            <a:off x="4691326" y="4457568"/>
            <a:ext cx="265433" cy="7458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45" idx="0"/>
            <a:endCxn id="41" idx="4"/>
          </p:cNvCxnSpPr>
          <p:nvPr/>
        </p:nvCxnSpPr>
        <p:spPr>
          <a:xfrm rot="5400000" flipH="1" flipV="1">
            <a:off x="4032183" y="4391940"/>
            <a:ext cx="435255" cy="3808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41" idx="0"/>
            <a:endCxn id="46" idx="4"/>
          </p:cNvCxnSpPr>
          <p:nvPr/>
        </p:nvCxnSpPr>
        <p:spPr>
          <a:xfrm rot="16200000" flipV="1">
            <a:off x="4032183" y="3630245"/>
            <a:ext cx="435255" cy="3808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45" idx="2"/>
            <a:endCxn id="44" idx="6"/>
          </p:cNvCxnSpPr>
          <p:nvPr/>
        </p:nvCxnSpPr>
        <p:spPr>
          <a:xfrm rot="10800000">
            <a:off x="3090946" y="4963212"/>
            <a:ext cx="576712" cy="1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46" idx="2"/>
            <a:endCxn id="43" idx="6"/>
          </p:cNvCxnSpPr>
          <p:nvPr/>
        </p:nvCxnSpPr>
        <p:spPr>
          <a:xfrm rot="10800000">
            <a:off x="3090946" y="3439820"/>
            <a:ext cx="576712" cy="1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3" idx="5"/>
            <a:endCxn id="47" idx="0"/>
          </p:cNvCxnSpPr>
          <p:nvPr/>
        </p:nvCxnSpPr>
        <p:spPr>
          <a:xfrm rot="16200000" flipH="1">
            <a:off x="2949828" y="3581618"/>
            <a:ext cx="483060" cy="430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47" idx="4"/>
            <a:endCxn id="44" idx="7"/>
          </p:cNvCxnSpPr>
          <p:nvPr/>
        </p:nvCxnSpPr>
        <p:spPr>
          <a:xfrm rot="5400000">
            <a:off x="2949828" y="4391120"/>
            <a:ext cx="483060" cy="430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44" idx="1"/>
            <a:endCxn id="42" idx="4"/>
          </p:cNvCxnSpPr>
          <p:nvPr/>
        </p:nvCxnSpPr>
        <p:spPr>
          <a:xfrm rot="16200000" flipV="1">
            <a:off x="1965546" y="4391120"/>
            <a:ext cx="483060" cy="430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42" idx="0"/>
            <a:endCxn id="43" idx="3"/>
          </p:cNvCxnSpPr>
          <p:nvPr/>
        </p:nvCxnSpPr>
        <p:spPr>
          <a:xfrm rot="5400000" flipH="1" flipV="1">
            <a:off x="1965546" y="3581619"/>
            <a:ext cx="483060" cy="430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43" idx="4"/>
            <a:endCxn id="44" idx="0"/>
          </p:cNvCxnSpPr>
          <p:nvPr/>
        </p:nvCxnSpPr>
        <p:spPr>
          <a:xfrm rot="5400000">
            <a:off x="2100742" y="4201516"/>
            <a:ext cx="1196950" cy="1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8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9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Paths and Cycles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cycle</a:t>
            </a:r>
            <a:r>
              <a:rPr lang="en-US" dirty="0" smtClean="0"/>
              <a:t> = path that starts and ends at same node</a:t>
            </a:r>
          </a:p>
          <a:p>
            <a:pPr algn="ctr">
              <a:buNone/>
            </a:pP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843929" y="3276600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LINC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5843929" y="4799991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HARV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5082234" y="4419143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BBN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6605623" y="4419143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CARN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6605623" y="3657448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CASE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5082234" y="3657448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MIT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4048505" y="4038296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SDC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1600200" y="4038296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UCSB</a:t>
            </a:r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>
            <a:off x="2307488" y="3276600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SRI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2307488" y="4799991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UCLA</a:t>
            </a:r>
            <a:endParaRPr lang="en-US" sz="1200" dirty="0"/>
          </a:p>
        </p:txBody>
      </p:sp>
      <p:sp>
        <p:nvSpPr>
          <p:cNvPr id="14" name="Oval 13"/>
          <p:cNvSpPr/>
          <p:nvPr/>
        </p:nvSpPr>
        <p:spPr>
          <a:xfrm>
            <a:off x="3667658" y="4799991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RAND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>
            <a:off x="3667658" y="3276600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UTAH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3014776" y="4038296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STAN</a:t>
            </a:r>
            <a:endParaRPr lang="en-US" sz="1200" dirty="0"/>
          </a:p>
        </p:txBody>
      </p:sp>
      <p:cxnSp>
        <p:nvCxnSpPr>
          <p:cNvPr id="17" name="Straight Connector 16"/>
          <p:cNvCxnSpPr>
            <a:stCxn id="9" idx="4"/>
            <a:endCxn id="6" idx="0"/>
          </p:cNvCxnSpPr>
          <p:nvPr/>
        </p:nvCxnSpPr>
        <p:spPr>
          <a:xfrm rot="5400000">
            <a:off x="5256335" y="4201516"/>
            <a:ext cx="435255" cy="1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7"/>
            <a:endCxn id="4" idx="3"/>
          </p:cNvCxnSpPr>
          <p:nvPr/>
        </p:nvCxnSpPr>
        <p:spPr>
          <a:xfrm rot="5400000" flipH="1" flipV="1">
            <a:off x="5779801" y="3526391"/>
            <a:ext cx="150019" cy="207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8" idx="1"/>
          </p:cNvCxnSpPr>
          <p:nvPr/>
        </p:nvCxnSpPr>
        <p:spPr>
          <a:xfrm rot="16200000" flipH="1">
            <a:off x="6541495" y="3526391"/>
            <a:ext cx="150019" cy="207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7" idx="0"/>
          </p:cNvCxnSpPr>
          <p:nvPr/>
        </p:nvCxnSpPr>
        <p:spPr>
          <a:xfrm rot="5400000">
            <a:off x="6779725" y="4201516"/>
            <a:ext cx="435255" cy="1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3"/>
            <a:endCxn id="5" idx="7"/>
          </p:cNvCxnSpPr>
          <p:nvPr/>
        </p:nvCxnSpPr>
        <p:spPr>
          <a:xfrm rot="5400000">
            <a:off x="6541495" y="4668934"/>
            <a:ext cx="150019" cy="207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1"/>
            <a:endCxn id="6" idx="5"/>
          </p:cNvCxnSpPr>
          <p:nvPr/>
        </p:nvCxnSpPr>
        <p:spPr>
          <a:xfrm rot="16200000" flipV="1">
            <a:off x="5779801" y="4668934"/>
            <a:ext cx="150019" cy="207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1"/>
            <a:endCxn id="15" idx="6"/>
          </p:cNvCxnSpPr>
          <p:nvPr/>
        </p:nvCxnSpPr>
        <p:spPr>
          <a:xfrm rot="16200000" flipV="1">
            <a:off x="4691326" y="3199610"/>
            <a:ext cx="265433" cy="7458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3"/>
            <a:endCxn id="14" idx="6"/>
          </p:cNvCxnSpPr>
          <p:nvPr/>
        </p:nvCxnSpPr>
        <p:spPr>
          <a:xfrm rot="5400000">
            <a:off x="4691326" y="4457568"/>
            <a:ext cx="265433" cy="7458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0"/>
            <a:endCxn id="10" idx="4"/>
          </p:cNvCxnSpPr>
          <p:nvPr/>
        </p:nvCxnSpPr>
        <p:spPr>
          <a:xfrm rot="5400000" flipH="1" flipV="1">
            <a:off x="4032183" y="4391940"/>
            <a:ext cx="435255" cy="3808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0"/>
            <a:endCxn id="15" idx="4"/>
          </p:cNvCxnSpPr>
          <p:nvPr/>
        </p:nvCxnSpPr>
        <p:spPr>
          <a:xfrm rot="16200000" flipV="1">
            <a:off x="4032183" y="3630245"/>
            <a:ext cx="435255" cy="3808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2"/>
            <a:endCxn id="13" idx="6"/>
          </p:cNvCxnSpPr>
          <p:nvPr/>
        </p:nvCxnSpPr>
        <p:spPr>
          <a:xfrm rot="10800000">
            <a:off x="3090946" y="4963212"/>
            <a:ext cx="576712" cy="1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2"/>
            <a:endCxn id="12" idx="6"/>
          </p:cNvCxnSpPr>
          <p:nvPr/>
        </p:nvCxnSpPr>
        <p:spPr>
          <a:xfrm rot="10800000">
            <a:off x="3090946" y="3439820"/>
            <a:ext cx="576712" cy="1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5"/>
            <a:endCxn id="16" idx="0"/>
          </p:cNvCxnSpPr>
          <p:nvPr/>
        </p:nvCxnSpPr>
        <p:spPr>
          <a:xfrm rot="16200000" flipH="1">
            <a:off x="2949828" y="3581618"/>
            <a:ext cx="483060" cy="430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6" idx="4"/>
            <a:endCxn id="13" idx="7"/>
          </p:cNvCxnSpPr>
          <p:nvPr/>
        </p:nvCxnSpPr>
        <p:spPr>
          <a:xfrm rot="5400000">
            <a:off x="2949828" y="4391120"/>
            <a:ext cx="483060" cy="430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1"/>
            <a:endCxn id="11" idx="4"/>
          </p:cNvCxnSpPr>
          <p:nvPr/>
        </p:nvCxnSpPr>
        <p:spPr>
          <a:xfrm rot="16200000" flipV="1">
            <a:off x="1965546" y="4391120"/>
            <a:ext cx="483060" cy="430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0"/>
            <a:endCxn id="12" idx="3"/>
          </p:cNvCxnSpPr>
          <p:nvPr/>
        </p:nvCxnSpPr>
        <p:spPr>
          <a:xfrm rot="5400000" flipH="1" flipV="1">
            <a:off x="1965546" y="3581619"/>
            <a:ext cx="483060" cy="430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4"/>
            <a:endCxn id="13" idx="0"/>
          </p:cNvCxnSpPr>
          <p:nvPr/>
        </p:nvCxnSpPr>
        <p:spPr>
          <a:xfrm rot="5400000">
            <a:off x="2100742" y="4201516"/>
            <a:ext cx="1196950" cy="1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7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Graphs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7526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Trees = a unique path between each pair of vertices</a:t>
            </a:r>
            <a:endParaRPr lang="en-US" sz="2800" dirty="0"/>
          </a:p>
        </p:txBody>
      </p:sp>
      <p:grpSp>
        <p:nvGrpSpPr>
          <p:cNvPr id="43" name="Group 42"/>
          <p:cNvGrpSpPr/>
          <p:nvPr/>
        </p:nvGrpSpPr>
        <p:grpSpPr>
          <a:xfrm>
            <a:off x="3733800" y="2514600"/>
            <a:ext cx="1676400" cy="1143000"/>
            <a:chOff x="3733800" y="2514600"/>
            <a:chExt cx="1676400" cy="1143000"/>
          </a:xfrm>
        </p:grpSpPr>
        <p:sp>
          <p:nvSpPr>
            <p:cNvPr id="5" name="Oval 4"/>
            <p:cNvSpPr/>
            <p:nvPr/>
          </p:nvSpPr>
          <p:spPr>
            <a:xfrm>
              <a:off x="4419600" y="2514600"/>
              <a:ext cx="228600" cy="228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953000" y="2971800"/>
              <a:ext cx="228600" cy="228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4724400" y="3429000"/>
              <a:ext cx="228600" cy="228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5181600" y="3429000"/>
              <a:ext cx="228600" cy="228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3962400" y="2971800"/>
              <a:ext cx="228600" cy="228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3733800" y="3429000"/>
              <a:ext cx="228600" cy="228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191000" y="3429000"/>
              <a:ext cx="228600" cy="228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/>
            <p:cNvCxnSpPr>
              <a:stCxn id="5" idx="3"/>
              <a:endCxn id="11" idx="7"/>
            </p:cNvCxnSpPr>
            <p:nvPr/>
          </p:nvCxnSpPr>
          <p:spPr>
            <a:xfrm rot="5400000">
              <a:off x="4157522" y="2709722"/>
              <a:ext cx="295556" cy="2955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5" idx="5"/>
              <a:endCxn id="7" idx="1"/>
            </p:cNvCxnSpPr>
            <p:nvPr/>
          </p:nvCxnSpPr>
          <p:spPr>
            <a:xfrm rot="16200000" flipH="1">
              <a:off x="4652822" y="2671622"/>
              <a:ext cx="295556" cy="3717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1" idx="3"/>
              <a:endCxn id="12" idx="0"/>
            </p:cNvCxnSpPr>
            <p:nvPr/>
          </p:nvCxnSpPr>
          <p:spPr>
            <a:xfrm rot="5400000">
              <a:off x="3790950" y="3224072"/>
              <a:ext cx="262078" cy="1477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1" idx="5"/>
              <a:endCxn id="13" idx="0"/>
            </p:cNvCxnSpPr>
            <p:nvPr/>
          </p:nvCxnSpPr>
          <p:spPr>
            <a:xfrm rot="16200000" flipH="1">
              <a:off x="4100372" y="3224072"/>
              <a:ext cx="262078" cy="1477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7" idx="3"/>
              <a:endCxn id="8" idx="0"/>
            </p:cNvCxnSpPr>
            <p:nvPr/>
          </p:nvCxnSpPr>
          <p:spPr>
            <a:xfrm rot="5400000">
              <a:off x="4781550" y="3224072"/>
              <a:ext cx="262078" cy="1477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7" idx="5"/>
              <a:endCxn id="9" idx="0"/>
            </p:cNvCxnSpPr>
            <p:nvPr/>
          </p:nvCxnSpPr>
          <p:spPr>
            <a:xfrm rot="16200000" flipH="1">
              <a:off x="5090972" y="3224072"/>
              <a:ext cx="262078" cy="1477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/>
          <p:cNvSpPr txBox="1"/>
          <p:nvPr/>
        </p:nvSpPr>
        <p:spPr>
          <a:xfrm>
            <a:off x="685800" y="2362200"/>
            <a:ext cx="792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Stars = an edge from each node to center node</a:t>
            </a:r>
            <a:endParaRPr lang="en-US" sz="2800" dirty="0"/>
          </a:p>
        </p:txBody>
      </p:sp>
      <p:grpSp>
        <p:nvGrpSpPr>
          <p:cNvPr id="56" name="Group 55"/>
          <p:cNvGrpSpPr/>
          <p:nvPr/>
        </p:nvGrpSpPr>
        <p:grpSpPr>
          <a:xfrm>
            <a:off x="4038600" y="3200400"/>
            <a:ext cx="1066800" cy="1066800"/>
            <a:chOff x="4038600" y="3200400"/>
            <a:chExt cx="1066800" cy="1066800"/>
          </a:xfrm>
        </p:grpSpPr>
        <p:sp>
          <p:nvSpPr>
            <p:cNvPr id="30" name="Oval 29"/>
            <p:cNvSpPr/>
            <p:nvPr/>
          </p:nvSpPr>
          <p:spPr>
            <a:xfrm>
              <a:off x="4419600" y="3200400"/>
              <a:ext cx="228600" cy="228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4876800" y="3581400"/>
              <a:ext cx="228600" cy="228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4724400" y="4038600"/>
              <a:ext cx="228600" cy="228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4038600" y="3581400"/>
              <a:ext cx="228600" cy="228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4191000" y="4038600"/>
              <a:ext cx="228600" cy="228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0" idx="4"/>
              <a:endCxn id="46" idx="0"/>
            </p:cNvCxnSpPr>
            <p:nvPr/>
          </p:nvCxnSpPr>
          <p:spPr>
            <a:xfrm rot="5400000">
              <a:off x="4419600" y="3543300"/>
              <a:ext cx="2286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46" idx="6"/>
              <a:endCxn id="31" idx="2"/>
            </p:cNvCxnSpPr>
            <p:nvPr/>
          </p:nvCxnSpPr>
          <p:spPr>
            <a:xfrm flipV="1">
              <a:off x="4648200" y="3695700"/>
              <a:ext cx="2286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46" idx="3"/>
              <a:endCxn id="36" idx="0"/>
            </p:cNvCxnSpPr>
            <p:nvPr/>
          </p:nvCxnSpPr>
          <p:spPr>
            <a:xfrm rot="5400000">
              <a:off x="4286250" y="3871772"/>
              <a:ext cx="185878" cy="1477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46" idx="5"/>
              <a:endCxn id="32" idx="0"/>
            </p:cNvCxnSpPr>
            <p:nvPr/>
          </p:nvCxnSpPr>
          <p:spPr>
            <a:xfrm rot="16200000" flipH="1">
              <a:off x="4633772" y="3833672"/>
              <a:ext cx="185878" cy="223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4419600" y="3657600"/>
              <a:ext cx="228600" cy="228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46" idx="2"/>
              <a:endCxn id="34" idx="6"/>
            </p:cNvCxnSpPr>
            <p:nvPr/>
          </p:nvCxnSpPr>
          <p:spPr>
            <a:xfrm rot="10800000">
              <a:off x="4267200" y="3695700"/>
              <a:ext cx="1524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/>
          <p:cNvSpPr txBox="1"/>
          <p:nvPr/>
        </p:nvSpPr>
        <p:spPr>
          <a:xfrm>
            <a:off x="685800" y="2971800"/>
            <a:ext cx="7924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Cliques (complete graphs) = an edge between each pair of vertices, written </a:t>
            </a:r>
            <a:r>
              <a:rPr lang="en-US" sz="2800" dirty="0" smtClean="0">
                <a:latin typeface="Corbel"/>
              </a:rPr>
              <a:t>K</a:t>
            </a:r>
            <a:r>
              <a:rPr lang="en-US" sz="2800" baseline="-25000" dirty="0" smtClean="0">
                <a:latin typeface="Calibri"/>
              </a:rPr>
              <a:t>n</a:t>
            </a:r>
            <a:endParaRPr lang="en-US" sz="2800" baseline="-25000" dirty="0">
              <a:latin typeface="Calibri"/>
            </a:endParaRPr>
          </a:p>
        </p:txBody>
      </p:sp>
      <p:grpSp>
        <p:nvGrpSpPr>
          <p:cNvPr id="135" name="Group 134"/>
          <p:cNvGrpSpPr/>
          <p:nvPr/>
        </p:nvGrpSpPr>
        <p:grpSpPr>
          <a:xfrm>
            <a:off x="3810000" y="4267200"/>
            <a:ext cx="1524000" cy="1371600"/>
            <a:chOff x="3810000" y="4267200"/>
            <a:chExt cx="1524000" cy="1371600"/>
          </a:xfrm>
        </p:grpSpPr>
        <p:sp>
          <p:nvSpPr>
            <p:cNvPr id="84" name="Oval 83"/>
            <p:cNvSpPr/>
            <p:nvPr/>
          </p:nvSpPr>
          <p:spPr>
            <a:xfrm>
              <a:off x="4419600" y="4267200"/>
              <a:ext cx="228600" cy="228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/>
            <p:cNvSpPr/>
            <p:nvPr/>
          </p:nvSpPr>
          <p:spPr>
            <a:xfrm>
              <a:off x="5105400" y="4572000"/>
              <a:ext cx="228600" cy="228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/>
            <p:cNvSpPr/>
            <p:nvPr/>
          </p:nvSpPr>
          <p:spPr>
            <a:xfrm>
              <a:off x="5105400" y="5181600"/>
              <a:ext cx="228600" cy="228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3810000" y="4572000"/>
              <a:ext cx="228600" cy="228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/>
            <p:cNvSpPr/>
            <p:nvPr/>
          </p:nvSpPr>
          <p:spPr>
            <a:xfrm>
              <a:off x="3810000" y="5105400"/>
              <a:ext cx="228600" cy="228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/>
            <p:cNvCxnSpPr>
              <a:stCxn id="84" idx="4"/>
              <a:endCxn id="93" idx="0"/>
            </p:cNvCxnSpPr>
            <p:nvPr/>
          </p:nvCxnSpPr>
          <p:spPr>
            <a:xfrm rot="5400000">
              <a:off x="4076700" y="4953000"/>
              <a:ext cx="914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>
              <a:stCxn id="93" idx="7"/>
              <a:endCxn id="85" idx="3"/>
            </p:cNvCxnSpPr>
            <p:nvPr/>
          </p:nvCxnSpPr>
          <p:spPr>
            <a:xfrm rot="5400000" flipH="1" flipV="1">
              <a:off x="4538522" y="4843322"/>
              <a:ext cx="676556" cy="5241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>
              <a:stCxn id="93" idx="2"/>
              <a:endCxn id="88" idx="5"/>
            </p:cNvCxnSpPr>
            <p:nvPr/>
          </p:nvCxnSpPr>
          <p:spPr>
            <a:xfrm rot="10800000">
              <a:off x="4005122" y="5300522"/>
              <a:ext cx="414478" cy="223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>
              <a:stCxn id="93" idx="6"/>
              <a:endCxn id="86" idx="3"/>
            </p:cNvCxnSpPr>
            <p:nvPr/>
          </p:nvCxnSpPr>
          <p:spPr>
            <a:xfrm flipV="1">
              <a:off x="4648200" y="5376722"/>
              <a:ext cx="490678" cy="1477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/>
            <p:nvPr/>
          </p:nvSpPr>
          <p:spPr>
            <a:xfrm>
              <a:off x="4419600" y="5410200"/>
              <a:ext cx="228600" cy="228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Connector 93"/>
            <p:cNvCxnSpPr>
              <a:stCxn id="93" idx="1"/>
              <a:endCxn id="87" idx="6"/>
            </p:cNvCxnSpPr>
            <p:nvPr/>
          </p:nvCxnSpPr>
          <p:spPr>
            <a:xfrm rot="16200000" flipV="1">
              <a:off x="3867150" y="4857750"/>
              <a:ext cx="757378" cy="414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>
              <a:stCxn id="88" idx="0"/>
              <a:endCxn id="87" idx="4"/>
            </p:cNvCxnSpPr>
            <p:nvPr/>
          </p:nvCxnSpPr>
          <p:spPr>
            <a:xfrm rot="5400000" flipH="1" flipV="1">
              <a:off x="3771900" y="49530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88" idx="6"/>
              <a:endCxn id="86" idx="2"/>
            </p:cNvCxnSpPr>
            <p:nvPr/>
          </p:nvCxnSpPr>
          <p:spPr>
            <a:xfrm>
              <a:off x="4038600" y="5219700"/>
              <a:ext cx="10668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>
              <a:stCxn id="88" idx="6"/>
              <a:endCxn id="85" idx="3"/>
            </p:cNvCxnSpPr>
            <p:nvPr/>
          </p:nvCxnSpPr>
          <p:spPr>
            <a:xfrm flipV="1">
              <a:off x="4038600" y="4767122"/>
              <a:ext cx="1100278" cy="452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>
              <a:stCxn id="88" idx="6"/>
              <a:endCxn id="84" idx="3"/>
            </p:cNvCxnSpPr>
            <p:nvPr/>
          </p:nvCxnSpPr>
          <p:spPr>
            <a:xfrm flipV="1">
              <a:off x="4038600" y="4462322"/>
              <a:ext cx="414478" cy="7573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stCxn id="87" idx="7"/>
              <a:endCxn id="84" idx="2"/>
            </p:cNvCxnSpPr>
            <p:nvPr/>
          </p:nvCxnSpPr>
          <p:spPr>
            <a:xfrm rot="5400000" flipH="1" flipV="1">
              <a:off x="4100372" y="4286250"/>
              <a:ext cx="223978" cy="414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>
              <a:stCxn id="87" idx="6"/>
              <a:endCxn id="85" idx="3"/>
            </p:cNvCxnSpPr>
            <p:nvPr/>
          </p:nvCxnSpPr>
          <p:spPr>
            <a:xfrm>
              <a:off x="4038600" y="4686300"/>
              <a:ext cx="1100278" cy="80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>
              <a:stCxn id="87" idx="6"/>
              <a:endCxn id="86" idx="2"/>
            </p:cNvCxnSpPr>
            <p:nvPr/>
          </p:nvCxnSpPr>
          <p:spPr>
            <a:xfrm>
              <a:off x="4038600" y="4686300"/>
              <a:ext cx="1066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84" idx="6"/>
              <a:endCxn id="85" idx="1"/>
            </p:cNvCxnSpPr>
            <p:nvPr/>
          </p:nvCxnSpPr>
          <p:spPr>
            <a:xfrm>
              <a:off x="4648200" y="4381500"/>
              <a:ext cx="490678" cy="223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>
              <a:stCxn id="85" idx="4"/>
              <a:endCxn id="86" idx="0"/>
            </p:cNvCxnSpPr>
            <p:nvPr/>
          </p:nvCxnSpPr>
          <p:spPr>
            <a:xfrm rot="5400000">
              <a:off x="5029200" y="4991100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84" idx="5"/>
              <a:endCxn id="86" idx="2"/>
            </p:cNvCxnSpPr>
            <p:nvPr/>
          </p:nvCxnSpPr>
          <p:spPr>
            <a:xfrm rot="16200000" flipH="1">
              <a:off x="4443272" y="4633772"/>
              <a:ext cx="833578" cy="4906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5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Connectivity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A graph is </a:t>
            </a:r>
            <a:r>
              <a:rPr lang="en-US" dirty="0" smtClean="0">
                <a:solidFill>
                  <a:schemeClr val="accent1"/>
                </a:solidFill>
              </a:rPr>
              <a:t>connected</a:t>
            </a:r>
            <a:r>
              <a:rPr lang="en-US" dirty="0" smtClean="0"/>
              <a:t> if there is a path between every pair of nodes.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843929" y="1828800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LINC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5843929" y="3352191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HARV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5082234" y="2971343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BBN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6605623" y="2971343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CARN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6605623" y="2209648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CASE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5082234" y="2209648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MIT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4048505" y="2590496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SDC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1600200" y="2590496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UCSB</a:t>
            </a:r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>
            <a:off x="2307488" y="1828800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SRI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2307488" y="3352191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UCLA</a:t>
            </a:r>
            <a:endParaRPr lang="en-US" sz="1200" dirty="0"/>
          </a:p>
        </p:txBody>
      </p:sp>
      <p:sp>
        <p:nvSpPr>
          <p:cNvPr id="14" name="Oval 13"/>
          <p:cNvSpPr/>
          <p:nvPr/>
        </p:nvSpPr>
        <p:spPr>
          <a:xfrm>
            <a:off x="3667658" y="3352191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RAND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>
            <a:off x="3667658" y="1828800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UTAH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3014776" y="2590496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STAN</a:t>
            </a:r>
            <a:endParaRPr lang="en-US" sz="1200" dirty="0"/>
          </a:p>
        </p:txBody>
      </p:sp>
      <p:cxnSp>
        <p:nvCxnSpPr>
          <p:cNvPr id="17" name="Straight Connector 16"/>
          <p:cNvCxnSpPr>
            <a:stCxn id="9" idx="4"/>
            <a:endCxn id="6" idx="0"/>
          </p:cNvCxnSpPr>
          <p:nvPr/>
        </p:nvCxnSpPr>
        <p:spPr>
          <a:xfrm rot="5400000">
            <a:off x="5256335" y="2753716"/>
            <a:ext cx="435255" cy="1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7"/>
            <a:endCxn id="4" idx="3"/>
          </p:cNvCxnSpPr>
          <p:nvPr/>
        </p:nvCxnSpPr>
        <p:spPr>
          <a:xfrm rot="5400000" flipH="1" flipV="1">
            <a:off x="5779801" y="2078591"/>
            <a:ext cx="150019" cy="207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8" idx="1"/>
          </p:cNvCxnSpPr>
          <p:nvPr/>
        </p:nvCxnSpPr>
        <p:spPr>
          <a:xfrm rot="16200000" flipH="1">
            <a:off x="6541495" y="2078591"/>
            <a:ext cx="150019" cy="207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7" idx="0"/>
          </p:cNvCxnSpPr>
          <p:nvPr/>
        </p:nvCxnSpPr>
        <p:spPr>
          <a:xfrm rot="5400000">
            <a:off x="6779725" y="2753716"/>
            <a:ext cx="435255" cy="1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3"/>
            <a:endCxn id="5" idx="7"/>
          </p:cNvCxnSpPr>
          <p:nvPr/>
        </p:nvCxnSpPr>
        <p:spPr>
          <a:xfrm rot="5400000">
            <a:off x="6541495" y="3221134"/>
            <a:ext cx="150019" cy="207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1"/>
            <a:endCxn id="6" idx="5"/>
          </p:cNvCxnSpPr>
          <p:nvPr/>
        </p:nvCxnSpPr>
        <p:spPr>
          <a:xfrm rot="16200000" flipV="1">
            <a:off x="5779801" y="3221134"/>
            <a:ext cx="150019" cy="207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1"/>
            <a:endCxn id="15" idx="6"/>
          </p:cNvCxnSpPr>
          <p:nvPr/>
        </p:nvCxnSpPr>
        <p:spPr>
          <a:xfrm rot="16200000" flipV="1">
            <a:off x="4691326" y="1751810"/>
            <a:ext cx="265433" cy="7458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3"/>
            <a:endCxn id="14" idx="6"/>
          </p:cNvCxnSpPr>
          <p:nvPr/>
        </p:nvCxnSpPr>
        <p:spPr>
          <a:xfrm rot="5400000">
            <a:off x="4691326" y="3009768"/>
            <a:ext cx="265433" cy="7458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0"/>
            <a:endCxn id="10" idx="4"/>
          </p:cNvCxnSpPr>
          <p:nvPr/>
        </p:nvCxnSpPr>
        <p:spPr>
          <a:xfrm rot="5400000" flipH="1" flipV="1">
            <a:off x="4032183" y="2944140"/>
            <a:ext cx="435255" cy="3808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0"/>
            <a:endCxn id="15" idx="4"/>
          </p:cNvCxnSpPr>
          <p:nvPr/>
        </p:nvCxnSpPr>
        <p:spPr>
          <a:xfrm rot="16200000" flipV="1">
            <a:off x="4032183" y="2182445"/>
            <a:ext cx="435255" cy="3808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2"/>
            <a:endCxn id="13" idx="6"/>
          </p:cNvCxnSpPr>
          <p:nvPr/>
        </p:nvCxnSpPr>
        <p:spPr>
          <a:xfrm rot="10800000">
            <a:off x="3090946" y="3515412"/>
            <a:ext cx="576712" cy="1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2"/>
            <a:endCxn id="12" idx="6"/>
          </p:cNvCxnSpPr>
          <p:nvPr/>
        </p:nvCxnSpPr>
        <p:spPr>
          <a:xfrm rot="10800000">
            <a:off x="3090946" y="1992020"/>
            <a:ext cx="576712" cy="1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5"/>
            <a:endCxn id="16" idx="0"/>
          </p:cNvCxnSpPr>
          <p:nvPr/>
        </p:nvCxnSpPr>
        <p:spPr>
          <a:xfrm rot="16200000" flipH="1">
            <a:off x="2949828" y="2133818"/>
            <a:ext cx="483060" cy="430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6" idx="4"/>
            <a:endCxn id="13" idx="7"/>
          </p:cNvCxnSpPr>
          <p:nvPr/>
        </p:nvCxnSpPr>
        <p:spPr>
          <a:xfrm rot="5400000">
            <a:off x="2949828" y="2943320"/>
            <a:ext cx="483060" cy="430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1"/>
            <a:endCxn id="11" idx="4"/>
          </p:cNvCxnSpPr>
          <p:nvPr/>
        </p:nvCxnSpPr>
        <p:spPr>
          <a:xfrm rot="16200000" flipV="1">
            <a:off x="1965546" y="2943320"/>
            <a:ext cx="483060" cy="430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0"/>
            <a:endCxn id="12" idx="3"/>
          </p:cNvCxnSpPr>
          <p:nvPr/>
        </p:nvCxnSpPr>
        <p:spPr>
          <a:xfrm rot="5400000" flipH="1" flipV="1">
            <a:off x="1965546" y="2133819"/>
            <a:ext cx="483060" cy="430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4"/>
            <a:endCxn id="13" idx="0"/>
          </p:cNvCxnSpPr>
          <p:nvPr/>
        </p:nvCxnSpPr>
        <p:spPr>
          <a:xfrm rot="5400000">
            <a:off x="2100742" y="2753716"/>
            <a:ext cx="1196950" cy="1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819400" y="4258270"/>
            <a:ext cx="37443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Connected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151048" y="2362200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LINC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6151048" y="3885591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HARV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5389353" y="3504743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BBN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6912742" y="3504743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CARN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6912742" y="2743048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CASE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5389353" y="2743048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MIT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3743705" y="3123896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SDC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1295400" y="3123896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UCSB</a:t>
            </a:r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>
            <a:off x="2002688" y="2362200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SRI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2002688" y="3885591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UCLA</a:t>
            </a:r>
            <a:endParaRPr lang="en-US" sz="1200" dirty="0"/>
          </a:p>
        </p:txBody>
      </p:sp>
      <p:sp>
        <p:nvSpPr>
          <p:cNvPr id="14" name="Oval 13"/>
          <p:cNvSpPr/>
          <p:nvPr/>
        </p:nvSpPr>
        <p:spPr>
          <a:xfrm>
            <a:off x="3362858" y="3885591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RAND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>
            <a:off x="3362858" y="2362200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UTAH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2709976" y="3123896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STAN</a:t>
            </a:r>
            <a:endParaRPr lang="en-US" sz="1200" dirty="0"/>
          </a:p>
        </p:txBody>
      </p:sp>
      <p:cxnSp>
        <p:nvCxnSpPr>
          <p:cNvPr id="17" name="Straight Connector 16"/>
          <p:cNvCxnSpPr>
            <a:stCxn id="9" idx="4"/>
            <a:endCxn id="6" idx="0"/>
          </p:cNvCxnSpPr>
          <p:nvPr/>
        </p:nvCxnSpPr>
        <p:spPr>
          <a:xfrm rot="5400000">
            <a:off x="5563454" y="3287116"/>
            <a:ext cx="435255" cy="1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7"/>
            <a:endCxn id="4" idx="3"/>
          </p:cNvCxnSpPr>
          <p:nvPr/>
        </p:nvCxnSpPr>
        <p:spPr>
          <a:xfrm rot="5400000" flipH="1" flipV="1">
            <a:off x="6086920" y="2611991"/>
            <a:ext cx="150019" cy="207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8" idx="1"/>
          </p:cNvCxnSpPr>
          <p:nvPr/>
        </p:nvCxnSpPr>
        <p:spPr>
          <a:xfrm rot="16200000" flipH="1">
            <a:off x="6848614" y="2611991"/>
            <a:ext cx="150019" cy="207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7" idx="0"/>
          </p:cNvCxnSpPr>
          <p:nvPr/>
        </p:nvCxnSpPr>
        <p:spPr>
          <a:xfrm rot="5400000">
            <a:off x="7086844" y="3287116"/>
            <a:ext cx="435255" cy="1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3"/>
            <a:endCxn id="5" idx="7"/>
          </p:cNvCxnSpPr>
          <p:nvPr/>
        </p:nvCxnSpPr>
        <p:spPr>
          <a:xfrm rot="5400000">
            <a:off x="6848614" y="3754534"/>
            <a:ext cx="150019" cy="207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1"/>
            <a:endCxn id="6" idx="5"/>
          </p:cNvCxnSpPr>
          <p:nvPr/>
        </p:nvCxnSpPr>
        <p:spPr>
          <a:xfrm rot="16200000" flipV="1">
            <a:off x="6086920" y="3754534"/>
            <a:ext cx="150019" cy="207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0"/>
            <a:endCxn id="10" idx="4"/>
          </p:cNvCxnSpPr>
          <p:nvPr/>
        </p:nvCxnSpPr>
        <p:spPr>
          <a:xfrm rot="5400000" flipH="1" flipV="1">
            <a:off x="3727383" y="3477540"/>
            <a:ext cx="435255" cy="3808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0"/>
            <a:endCxn id="15" idx="4"/>
          </p:cNvCxnSpPr>
          <p:nvPr/>
        </p:nvCxnSpPr>
        <p:spPr>
          <a:xfrm rot="16200000" flipV="1">
            <a:off x="3727383" y="2715845"/>
            <a:ext cx="435255" cy="3808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2"/>
            <a:endCxn id="13" idx="6"/>
          </p:cNvCxnSpPr>
          <p:nvPr/>
        </p:nvCxnSpPr>
        <p:spPr>
          <a:xfrm rot="10800000">
            <a:off x="2786146" y="4048812"/>
            <a:ext cx="576712" cy="1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2"/>
            <a:endCxn id="12" idx="6"/>
          </p:cNvCxnSpPr>
          <p:nvPr/>
        </p:nvCxnSpPr>
        <p:spPr>
          <a:xfrm rot="10800000">
            <a:off x="2786146" y="2525420"/>
            <a:ext cx="576712" cy="1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5"/>
            <a:endCxn id="16" idx="0"/>
          </p:cNvCxnSpPr>
          <p:nvPr/>
        </p:nvCxnSpPr>
        <p:spPr>
          <a:xfrm rot="16200000" flipH="1">
            <a:off x="2645028" y="2667218"/>
            <a:ext cx="483060" cy="430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6" idx="4"/>
            <a:endCxn id="13" idx="7"/>
          </p:cNvCxnSpPr>
          <p:nvPr/>
        </p:nvCxnSpPr>
        <p:spPr>
          <a:xfrm rot="5400000">
            <a:off x="2645028" y="3476720"/>
            <a:ext cx="483060" cy="430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1"/>
            <a:endCxn id="11" idx="4"/>
          </p:cNvCxnSpPr>
          <p:nvPr/>
        </p:nvCxnSpPr>
        <p:spPr>
          <a:xfrm rot="16200000" flipV="1">
            <a:off x="1660746" y="3476720"/>
            <a:ext cx="483060" cy="430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0"/>
            <a:endCxn id="12" idx="3"/>
          </p:cNvCxnSpPr>
          <p:nvPr/>
        </p:nvCxnSpPr>
        <p:spPr>
          <a:xfrm rot="5400000" flipH="1" flipV="1">
            <a:off x="1660746" y="2667219"/>
            <a:ext cx="483060" cy="430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4"/>
            <a:endCxn id="13" idx="0"/>
          </p:cNvCxnSpPr>
          <p:nvPr/>
        </p:nvCxnSpPr>
        <p:spPr>
          <a:xfrm rot="5400000">
            <a:off x="1795942" y="3287116"/>
            <a:ext cx="1196950" cy="1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438400" y="4791670"/>
            <a:ext cx="46532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UNConnected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35" name="Oval 34"/>
          <p:cNvSpPr/>
          <p:nvPr/>
        </p:nvSpPr>
        <p:spPr>
          <a:xfrm>
            <a:off x="1143000" y="1905000"/>
            <a:ext cx="3657600" cy="2743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953000" y="1981200"/>
            <a:ext cx="3124200" cy="2743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1828800" y="533400"/>
            <a:ext cx="41549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Connected components</a:t>
            </a:r>
            <a:endParaRPr lang="en-US" sz="3200" dirty="0"/>
          </a:p>
        </p:txBody>
      </p:sp>
      <p:cxnSp>
        <p:nvCxnSpPr>
          <p:cNvPr id="39" name="Straight Arrow Connector 38"/>
          <p:cNvCxnSpPr>
            <a:stCxn id="37" idx="2"/>
            <a:endCxn id="35" idx="0"/>
          </p:cNvCxnSpPr>
          <p:nvPr/>
        </p:nvCxnSpPr>
        <p:spPr>
          <a:xfrm rot="5400000">
            <a:off x="3045618" y="1044357"/>
            <a:ext cx="786825" cy="9344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7" idx="2"/>
            <a:endCxn id="36" idx="1"/>
          </p:cNvCxnSpPr>
          <p:nvPr/>
        </p:nvCxnSpPr>
        <p:spPr>
          <a:xfrm rot="16200000" flipH="1">
            <a:off x="4026016" y="998418"/>
            <a:ext cx="1264757" cy="150426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Giant Components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264920" y="20574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85800" y="13716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Friendless person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96000" y="419100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Remote tribe on desert island</a:t>
            </a:r>
            <a:endParaRPr lang="en-US" dirty="0"/>
          </a:p>
        </p:txBody>
      </p:sp>
      <p:grpSp>
        <p:nvGrpSpPr>
          <p:cNvPr id="31" name="Group 30"/>
          <p:cNvGrpSpPr/>
          <p:nvPr/>
        </p:nvGrpSpPr>
        <p:grpSpPr>
          <a:xfrm>
            <a:off x="6400800" y="4953000"/>
            <a:ext cx="1371600" cy="1295400"/>
            <a:chOff x="3810000" y="4267200"/>
            <a:chExt cx="1524000" cy="1371600"/>
          </a:xfrm>
        </p:grpSpPr>
        <p:sp>
          <p:nvSpPr>
            <p:cNvPr id="32" name="Oval 31"/>
            <p:cNvSpPr/>
            <p:nvPr/>
          </p:nvSpPr>
          <p:spPr>
            <a:xfrm>
              <a:off x="4419600" y="4267200"/>
              <a:ext cx="228600" cy="228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105400" y="4572000"/>
              <a:ext cx="228600" cy="228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5105400" y="5181600"/>
              <a:ext cx="228600" cy="228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3810000" y="4572000"/>
              <a:ext cx="228600" cy="228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3810000" y="5105400"/>
              <a:ext cx="228600" cy="228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>
              <a:stCxn id="32" idx="4"/>
              <a:endCxn id="41" idx="0"/>
            </p:cNvCxnSpPr>
            <p:nvPr/>
          </p:nvCxnSpPr>
          <p:spPr>
            <a:xfrm rot="5400000">
              <a:off x="4076700" y="4953000"/>
              <a:ext cx="9144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41" idx="7"/>
              <a:endCxn id="33" idx="3"/>
            </p:cNvCxnSpPr>
            <p:nvPr/>
          </p:nvCxnSpPr>
          <p:spPr>
            <a:xfrm rot="5400000" flipH="1" flipV="1">
              <a:off x="4538522" y="4843322"/>
              <a:ext cx="676556" cy="5241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41" idx="2"/>
              <a:endCxn id="36" idx="5"/>
            </p:cNvCxnSpPr>
            <p:nvPr/>
          </p:nvCxnSpPr>
          <p:spPr>
            <a:xfrm rot="10800000">
              <a:off x="4005122" y="5300522"/>
              <a:ext cx="414478" cy="223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41" idx="6"/>
              <a:endCxn id="34" idx="3"/>
            </p:cNvCxnSpPr>
            <p:nvPr/>
          </p:nvCxnSpPr>
          <p:spPr>
            <a:xfrm flipV="1">
              <a:off x="4648200" y="5376722"/>
              <a:ext cx="490678" cy="1477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4419600" y="5410200"/>
              <a:ext cx="228600" cy="228600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>
              <a:stCxn id="41" idx="1"/>
              <a:endCxn id="35" idx="6"/>
            </p:cNvCxnSpPr>
            <p:nvPr/>
          </p:nvCxnSpPr>
          <p:spPr>
            <a:xfrm rot="16200000" flipV="1">
              <a:off x="3867150" y="4857750"/>
              <a:ext cx="757378" cy="414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6" idx="0"/>
              <a:endCxn id="35" idx="4"/>
            </p:cNvCxnSpPr>
            <p:nvPr/>
          </p:nvCxnSpPr>
          <p:spPr>
            <a:xfrm rot="5400000" flipH="1" flipV="1">
              <a:off x="3771900" y="4953000"/>
              <a:ext cx="3048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6" idx="6"/>
              <a:endCxn id="34" idx="2"/>
            </p:cNvCxnSpPr>
            <p:nvPr/>
          </p:nvCxnSpPr>
          <p:spPr>
            <a:xfrm>
              <a:off x="4038600" y="5219700"/>
              <a:ext cx="10668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36" idx="6"/>
              <a:endCxn id="33" idx="3"/>
            </p:cNvCxnSpPr>
            <p:nvPr/>
          </p:nvCxnSpPr>
          <p:spPr>
            <a:xfrm flipV="1">
              <a:off x="4038600" y="4767122"/>
              <a:ext cx="1100278" cy="4525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36" idx="6"/>
              <a:endCxn id="32" idx="3"/>
            </p:cNvCxnSpPr>
            <p:nvPr/>
          </p:nvCxnSpPr>
          <p:spPr>
            <a:xfrm flipV="1">
              <a:off x="4038600" y="4462322"/>
              <a:ext cx="414478" cy="7573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>
              <a:stCxn id="35" idx="7"/>
              <a:endCxn id="32" idx="2"/>
            </p:cNvCxnSpPr>
            <p:nvPr/>
          </p:nvCxnSpPr>
          <p:spPr>
            <a:xfrm rot="5400000" flipH="1" flipV="1">
              <a:off x="4100372" y="4286250"/>
              <a:ext cx="223978" cy="4144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5" idx="6"/>
              <a:endCxn id="33" idx="3"/>
            </p:cNvCxnSpPr>
            <p:nvPr/>
          </p:nvCxnSpPr>
          <p:spPr>
            <a:xfrm>
              <a:off x="4038600" y="4686300"/>
              <a:ext cx="1100278" cy="808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35" idx="6"/>
              <a:endCxn id="34" idx="2"/>
            </p:cNvCxnSpPr>
            <p:nvPr/>
          </p:nvCxnSpPr>
          <p:spPr>
            <a:xfrm>
              <a:off x="4038600" y="4686300"/>
              <a:ext cx="1066800" cy="609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32" idx="6"/>
              <a:endCxn id="33" idx="1"/>
            </p:cNvCxnSpPr>
            <p:nvPr/>
          </p:nvCxnSpPr>
          <p:spPr>
            <a:xfrm>
              <a:off x="4648200" y="4381500"/>
              <a:ext cx="490678" cy="2239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33" idx="4"/>
              <a:endCxn id="34" idx="0"/>
            </p:cNvCxnSpPr>
            <p:nvPr/>
          </p:nvCxnSpPr>
          <p:spPr>
            <a:xfrm rot="5400000">
              <a:off x="5029200" y="4991100"/>
              <a:ext cx="381000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32" idx="5"/>
              <a:endCxn id="34" idx="2"/>
            </p:cNvCxnSpPr>
            <p:nvPr/>
          </p:nvCxnSpPr>
          <p:spPr>
            <a:xfrm rot="16200000" flipH="1">
              <a:off x="4443272" y="4633772"/>
              <a:ext cx="833578" cy="4906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Oval 52"/>
          <p:cNvSpPr/>
          <p:nvPr/>
        </p:nvSpPr>
        <p:spPr>
          <a:xfrm>
            <a:off x="3755571" y="35052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3145971" y="30596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</a:t>
            </a:r>
            <a:endParaRPr lang="en-US" dirty="0"/>
          </a:p>
        </p:txBody>
      </p:sp>
      <p:sp>
        <p:nvSpPr>
          <p:cNvPr id="55" name="Oval 54"/>
          <p:cNvSpPr/>
          <p:nvPr/>
        </p:nvSpPr>
        <p:spPr>
          <a:xfrm>
            <a:off x="2841171" y="36576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3374571" y="43434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441371" y="43434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4746171" y="33528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/>
          <p:cNvSpPr/>
          <p:nvPr/>
        </p:nvSpPr>
        <p:spPr>
          <a:xfrm>
            <a:off x="4441371" y="25908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/>
          <p:cNvSpPr/>
          <p:nvPr/>
        </p:nvSpPr>
        <p:spPr>
          <a:xfrm>
            <a:off x="2841171" y="28956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53" idx="2"/>
            <a:endCxn id="55" idx="6"/>
          </p:cNvCxnSpPr>
          <p:nvPr/>
        </p:nvCxnSpPr>
        <p:spPr>
          <a:xfrm rot="10800000" flipV="1">
            <a:off x="3069771" y="3619500"/>
            <a:ext cx="685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3" idx="3"/>
            <a:endCxn id="56" idx="0"/>
          </p:cNvCxnSpPr>
          <p:nvPr/>
        </p:nvCxnSpPr>
        <p:spPr>
          <a:xfrm rot="5400000">
            <a:off x="3317421" y="3871772"/>
            <a:ext cx="643078" cy="300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3" idx="5"/>
            <a:endCxn id="57" idx="1"/>
          </p:cNvCxnSpPr>
          <p:nvPr/>
        </p:nvCxnSpPr>
        <p:spPr>
          <a:xfrm rot="16200000" flipH="1">
            <a:off x="3874493" y="3776522"/>
            <a:ext cx="676556" cy="52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3" idx="6"/>
            <a:endCxn id="58" idx="2"/>
          </p:cNvCxnSpPr>
          <p:nvPr/>
        </p:nvCxnSpPr>
        <p:spPr>
          <a:xfrm flipV="1">
            <a:off x="3984171" y="3467100"/>
            <a:ext cx="7620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3" idx="7"/>
            <a:endCxn id="59" idx="3"/>
          </p:cNvCxnSpPr>
          <p:nvPr/>
        </p:nvCxnSpPr>
        <p:spPr>
          <a:xfrm rot="5400000" flipH="1" flipV="1">
            <a:off x="3836393" y="2900222"/>
            <a:ext cx="752756" cy="52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0" idx="5"/>
            <a:endCxn id="53" idx="1"/>
          </p:cNvCxnSpPr>
          <p:nvPr/>
        </p:nvCxnSpPr>
        <p:spPr>
          <a:xfrm rot="16200000" flipH="1">
            <a:off x="3188693" y="2938322"/>
            <a:ext cx="447956" cy="752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383971" y="473606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Your friends</a:t>
            </a:r>
            <a:endParaRPr 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4441371" y="1905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Weird guy in high school</a:t>
            </a:r>
            <a:endParaRPr 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1545771" y="33528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TA from last quarter</a:t>
            </a:r>
            <a:endParaRPr 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4365171" y="4572000"/>
            <a:ext cx="144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Your piano teacher</a:t>
            </a:r>
            <a:endParaRPr lang="en-US" dirty="0"/>
          </a:p>
        </p:txBody>
      </p:sp>
      <p:sp>
        <p:nvSpPr>
          <p:cNvPr id="83" name="Oval 82"/>
          <p:cNvSpPr/>
          <p:nvPr/>
        </p:nvSpPr>
        <p:spPr>
          <a:xfrm>
            <a:off x="6574971" y="16002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3069771" y="16002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1088571" y="55626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1240971" y="44196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4593771" y="60198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3603171" y="56388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/>
          <p:nvPr/>
        </p:nvCxnSpPr>
        <p:spPr>
          <a:xfrm flipV="1">
            <a:off x="1621971" y="4724400"/>
            <a:ext cx="1600200" cy="8382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16200000" flipV="1">
            <a:off x="3793671" y="5067300"/>
            <a:ext cx="685800" cy="1524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rot="10800000" flipV="1">
            <a:off x="5127171" y="2514600"/>
            <a:ext cx="1371600" cy="4572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rot="5400000">
            <a:off x="4593771" y="1828800"/>
            <a:ext cx="838200" cy="3810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16200000" flipH="1">
            <a:off x="3222171" y="2209800"/>
            <a:ext cx="533400" cy="2286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rot="16200000" flipH="1">
            <a:off x="2307771" y="2286000"/>
            <a:ext cx="533400" cy="2286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1545771" y="3124200"/>
            <a:ext cx="914400" cy="762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reeform 106"/>
          <p:cNvSpPr/>
          <p:nvPr/>
        </p:nvSpPr>
        <p:spPr>
          <a:xfrm>
            <a:off x="762000" y="1219200"/>
            <a:ext cx="6346371" cy="5383160"/>
          </a:xfrm>
          <a:custGeom>
            <a:avLst/>
            <a:gdLst>
              <a:gd name="connsiteX0" fmla="*/ 119742 w 6615739"/>
              <a:gd name="connsiteY0" fmla="*/ 4909457 h 5372274"/>
              <a:gd name="connsiteX1" fmla="*/ 0 w 6615739"/>
              <a:gd name="connsiteY1" fmla="*/ 3331028 h 5372274"/>
              <a:gd name="connsiteX2" fmla="*/ 228600 w 6615739"/>
              <a:gd name="connsiteY2" fmla="*/ 1894114 h 5372274"/>
              <a:gd name="connsiteX3" fmla="*/ 1360714 w 6615739"/>
              <a:gd name="connsiteY3" fmla="*/ 740228 h 5372274"/>
              <a:gd name="connsiteX4" fmla="*/ 2307771 w 6615739"/>
              <a:gd name="connsiteY4" fmla="*/ 0 h 5372274"/>
              <a:gd name="connsiteX5" fmla="*/ 3614057 w 6615739"/>
              <a:gd name="connsiteY5" fmla="*/ 304800 h 5372274"/>
              <a:gd name="connsiteX6" fmla="*/ 3646714 w 6615739"/>
              <a:gd name="connsiteY6" fmla="*/ 293914 h 5372274"/>
              <a:gd name="connsiteX7" fmla="*/ 4942114 w 6615739"/>
              <a:gd name="connsiteY7" fmla="*/ 54428 h 5372274"/>
              <a:gd name="connsiteX8" fmla="*/ 6607628 w 6615739"/>
              <a:gd name="connsiteY8" fmla="*/ 76200 h 5372274"/>
              <a:gd name="connsiteX9" fmla="*/ 6596742 w 6615739"/>
              <a:gd name="connsiteY9" fmla="*/ 97971 h 5372274"/>
              <a:gd name="connsiteX10" fmla="*/ 6259285 w 6615739"/>
              <a:gd name="connsiteY10" fmla="*/ 1447800 h 5372274"/>
              <a:gd name="connsiteX11" fmla="*/ 5127171 w 6615739"/>
              <a:gd name="connsiteY11" fmla="*/ 2242457 h 5372274"/>
              <a:gd name="connsiteX12" fmla="*/ 4855028 w 6615739"/>
              <a:gd name="connsiteY12" fmla="*/ 3407228 h 5372274"/>
              <a:gd name="connsiteX13" fmla="*/ 4800600 w 6615739"/>
              <a:gd name="connsiteY13" fmla="*/ 5040085 h 5372274"/>
              <a:gd name="connsiteX14" fmla="*/ 4778828 w 6615739"/>
              <a:gd name="connsiteY14" fmla="*/ 5061857 h 5372274"/>
              <a:gd name="connsiteX15" fmla="*/ 3363685 w 6615739"/>
              <a:gd name="connsiteY15" fmla="*/ 5366657 h 5372274"/>
              <a:gd name="connsiteX16" fmla="*/ 3276600 w 6615739"/>
              <a:gd name="connsiteY16" fmla="*/ 5355771 h 5372274"/>
              <a:gd name="connsiteX17" fmla="*/ 2090057 w 6615739"/>
              <a:gd name="connsiteY17" fmla="*/ 4648200 h 5372274"/>
              <a:gd name="connsiteX18" fmla="*/ 2024742 w 6615739"/>
              <a:gd name="connsiteY18" fmla="*/ 4637314 h 5372274"/>
              <a:gd name="connsiteX19" fmla="*/ 119742 w 6615739"/>
              <a:gd name="connsiteY19" fmla="*/ 4909457 h 5372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615739" h="5372274">
                <a:moveTo>
                  <a:pt x="119742" y="4909457"/>
                </a:moveTo>
                <a:lnTo>
                  <a:pt x="0" y="3331028"/>
                </a:lnTo>
                <a:cubicBezTo>
                  <a:pt x="76767" y="2852147"/>
                  <a:pt x="228600" y="2379109"/>
                  <a:pt x="228600" y="1894114"/>
                </a:cubicBezTo>
                <a:cubicBezTo>
                  <a:pt x="607790" y="1511278"/>
                  <a:pt x="1360714" y="1279068"/>
                  <a:pt x="1360714" y="740228"/>
                </a:cubicBezTo>
                <a:cubicBezTo>
                  <a:pt x="1678162" y="495757"/>
                  <a:pt x="2307771" y="400674"/>
                  <a:pt x="2307771" y="0"/>
                </a:cubicBezTo>
                <a:lnTo>
                  <a:pt x="3614057" y="304800"/>
                </a:lnTo>
                <a:cubicBezTo>
                  <a:pt x="3625265" y="307260"/>
                  <a:pt x="3646714" y="293914"/>
                  <a:pt x="3646714" y="293914"/>
                </a:cubicBezTo>
                <a:cubicBezTo>
                  <a:pt x="4912827" y="51701"/>
                  <a:pt x="4473718" y="54428"/>
                  <a:pt x="4942114" y="54428"/>
                </a:cubicBezTo>
                <a:lnTo>
                  <a:pt x="6607628" y="76200"/>
                </a:lnTo>
                <a:cubicBezTo>
                  <a:pt x="6615739" y="76413"/>
                  <a:pt x="6600371" y="90714"/>
                  <a:pt x="6596742" y="97971"/>
                </a:cubicBezTo>
                <a:lnTo>
                  <a:pt x="6259285" y="1447800"/>
                </a:lnTo>
                <a:lnTo>
                  <a:pt x="5127171" y="2242457"/>
                </a:lnTo>
                <a:cubicBezTo>
                  <a:pt x="5035646" y="2630524"/>
                  <a:pt x="4855028" y="3008514"/>
                  <a:pt x="4855028" y="3407228"/>
                </a:cubicBezTo>
                <a:cubicBezTo>
                  <a:pt x="4836885" y="3951514"/>
                  <a:pt x="4825653" y="4496074"/>
                  <a:pt x="4800600" y="5040085"/>
                </a:cubicBezTo>
                <a:cubicBezTo>
                  <a:pt x="4800128" y="5050338"/>
                  <a:pt x="4778828" y="5061857"/>
                  <a:pt x="4778828" y="5061857"/>
                </a:cubicBezTo>
                <a:lnTo>
                  <a:pt x="3363685" y="5366657"/>
                </a:lnTo>
                <a:cubicBezTo>
                  <a:pt x="3334975" y="5372274"/>
                  <a:pt x="3276600" y="5355771"/>
                  <a:pt x="3276600" y="5355771"/>
                </a:cubicBezTo>
                <a:cubicBezTo>
                  <a:pt x="2881086" y="5119914"/>
                  <a:pt x="2489455" y="4877419"/>
                  <a:pt x="2090057" y="4648200"/>
                </a:cubicBezTo>
                <a:cubicBezTo>
                  <a:pt x="2070914" y="4637213"/>
                  <a:pt x="2024742" y="4637314"/>
                  <a:pt x="2024742" y="4637314"/>
                </a:cubicBezTo>
                <a:lnTo>
                  <a:pt x="119742" y="4909457"/>
                </a:ln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6477000" y="2362200"/>
            <a:ext cx="1981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dirty="0" smtClean="0">
                <a:solidFill>
                  <a:schemeClr val="accent1"/>
                </a:solidFill>
              </a:rPr>
              <a:t>Most of the world</a:t>
            </a:r>
            <a:endParaRPr lang="en-US" sz="32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3" grpId="0" animBg="1"/>
      <p:bldP spid="54" grpId="0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79" grpId="0"/>
      <p:bldP spid="79" grpId="1"/>
      <p:bldP spid="80" grpId="0"/>
      <p:bldP spid="80" grpId="1"/>
      <p:bldP spid="81" grpId="0"/>
      <p:bldP spid="81" grpId="1"/>
      <p:bldP spid="82" grpId="0"/>
      <p:bldP spid="82" grpId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107" grpId="0" animBg="1"/>
      <p:bldP spid="10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Study Guide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 representations</a:t>
            </a:r>
          </a:p>
          <a:p>
            <a:r>
              <a:rPr lang="en-US" dirty="0" smtClean="0"/>
              <a:t>Neighbors and degrees</a:t>
            </a:r>
          </a:p>
          <a:p>
            <a:r>
              <a:rPr lang="en-US" dirty="0" smtClean="0"/>
              <a:t>Paths and cycles</a:t>
            </a:r>
          </a:p>
          <a:p>
            <a:r>
              <a:rPr lang="en-US" dirty="0" smtClean="0"/>
              <a:t>Connectedness</a:t>
            </a:r>
          </a:p>
          <a:p>
            <a:r>
              <a:rPr lang="en-US" dirty="0" smtClean="0"/>
              <a:t>Giant component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Questions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8600" y="2556570"/>
            <a:ext cx="4343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How popular are we?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How connected are we?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How tight-knit are we?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How important am I?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990600" y="1371600"/>
            <a:ext cx="266290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English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715000" y="1371600"/>
            <a:ext cx="193713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en-US" sz="54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Math</a:t>
            </a:r>
            <a:endParaRPr lang="en-US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495800" y="2560320"/>
            <a:ext cx="43434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What is degree dist.?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What is diameter?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What is clustering coeff.?</a:t>
            </a:r>
          </a:p>
          <a:p>
            <a:pPr algn="ctr"/>
            <a:endParaRPr lang="en-US" sz="2800" dirty="0" smtClean="0"/>
          </a:p>
          <a:p>
            <a:pPr algn="ctr"/>
            <a:r>
              <a:rPr lang="en-US" sz="2800" dirty="0" smtClean="0"/>
              <a:t>What is centrality?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relative frequency of nodes w/different degrees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P(d) = fraction of nodes with degree d</a:t>
            </a:r>
          </a:p>
          <a:p>
            <a:pPr algn="ctr">
              <a:buNone/>
            </a:pPr>
            <a:r>
              <a:rPr lang="en-US" dirty="0" smtClean="0"/>
              <a:t>P(d) = probability random node has deg. 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Readings, weekly</a:t>
            </a:r>
          </a:p>
          <a:p>
            <a:pPr lvl="1"/>
            <a:r>
              <a:rPr lang="en-US" dirty="0" smtClean="0"/>
              <a:t>From </a:t>
            </a:r>
            <a:r>
              <a:rPr lang="en-US" i="1" dirty="0" smtClean="0"/>
              <a:t>Social and Economic Networks</a:t>
            </a:r>
            <a:r>
              <a:rPr lang="en-US" dirty="0" smtClean="0"/>
              <a:t>, by Jackson</a:t>
            </a:r>
          </a:p>
          <a:p>
            <a:pPr lvl="1"/>
            <a:r>
              <a:rPr lang="en-US" dirty="0" smtClean="0"/>
              <a:t>Research papers, one per week</a:t>
            </a:r>
          </a:p>
          <a:p>
            <a:r>
              <a:rPr lang="en-US" dirty="0" smtClean="0"/>
              <a:t>Reaction papers, </a:t>
            </a:r>
            <a:r>
              <a:rPr lang="en-US" dirty="0" smtClean="0"/>
              <a:t>weekly</a:t>
            </a:r>
          </a:p>
          <a:p>
            <a:r>
              <a:rPr lang="en-US" dirty="0" smtClean="0"/>
              <a:t>Class presentations</a:t>
            </a:r>
            <a:endParaRPr lang="en-US" dirty="0" smtClean="0"/>
          </a:p>
          <a:p>
            <a:r>
              <a:rPr lang="en-US" dirty="0" smtClean="0"/>
              <a:t>Two problem sets (?)</a:t>
            </a:r>
          </a:p>
          <a:p>
            <a:r>
              <a:rPr lang="en-US" dirty="0" smtClean="0"/>
              <a:t>Final projects, end of term</a:t>
            </a:r>
          </a:p>
          <a:p>
            <a:pPr lvl="1"/>
            <a:r>
              <a:rPr lang="en-US" dirty="0" smtClean="0"/>
              <a:t>Survey paper</a:t>
            </a:r>
          </a:p>
          <a:p>
            <a:pPr lvl="1"/>
            <a:r>
              <a:rPr lang="en-US" dirty="0" smtClean="0"/>
              <a:t>Theoretical/empiracle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P(d) = fraction of nodes with degree d</a:t>
            </a:r>
          </a:p>
          <a:p>
            <a:pPr algn="ctr">
              <a:buNone/>
            </a:pP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1600200" y="2569768"/>
            <a:ext cx="5788881" cy="1849832"/>
            <a:chOff x="1600200" y="2569768"/>
            <a:chExt cx="5788881" cy="1849832"/>
          </a:xfrm>
        </p:grpSpPr>
        <p:sp>
          <p:nvSpPr>
            <p:cNvPr id="4" name="Oval 3"/>
            <p:cNvSpPr/>
            <p:nvPr/>
          </p:nvSpPr>
          <p:spPr>
            <a:xfrm>
              <a:off x="5843929" y="2569768"/>
              <a:ext cx="783458" cy="326441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LINC</a:t>
              </a:r>
              <a:endParaRPr lang="en-US" sz="1200" dirty="0"/>
            </a:p>
          </p:txBody>
        </p:sp>
        <p:sp>
          <p:nvSpPr>
            <p:cNvPr id="5" name="Oval 4"/>
            <p:cNvSpPr/>
            <p:nvPr/>
          </p:nvSpPr>
          <p:spPr>
            <a:xfrm>
              <a:off x="5843929" y="4093159"/>
              <a:ext cx="783458" cy="326441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HARV</a:t>
              </a:r>
              <a:endParaRPr lang="en-US" sz="1200" dirty="0"/>
            </a:p>
          </p:txBody>
        </p:sp>
        <p:sp>
          <p:nvSpPr>
            <p:cNvPr id="6" name="Oval 5"/>
            <p:cNvSpPr/>
            <p:nvPr/>
          </p:nvSpPr>
          <p:spPr>
            <a:xfrm>
              <a:off x="5082234" y="3712311"/>
              <a:ext cx="783458" cy="326441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BBN</a:t>
              </a:r>
              <a:endParaRPr lang="en-US" sz="1200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6605623" y="3712311"/>
              <a:ext cx="783458" cy="326441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CARN</a:t>
              </a:r>
              <a:endParaRPr lang="en-US" sz="1200" dirty="0"/>
            </a:p>
          </p:txBody>
        </p:sp>
        <p:sp>
          <p:nvSpPr>
            <p:cNvPr id="8" name="Oval 7"/>
            <p:cNvSpPr/>
            <p:nvPr/>
          </p:nvSpPr>
          <p:spPr>
            <a:xfrm>
              <a:off x="6605623" y="2950616"/>
              <a:ext cx="783458" cy="326441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CASE</a:t>
              </a:r>
              <a:endParaRPr lang="en-US" sz="1200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082234" y="2950616"/>
              <a:ext cx="783458" cy="326441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MIT</a:t>
              </a:r>
              <a:endParaRPr lang="en-US" sz="1200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4048505" y="3331464"/>
              <a:ext cx="783458" cy="326441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SDC</a:t>
              </a:r>
              <a:endParaRPr lang="en-US" sz="120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600200" y="3331464"/>
              <a:ext cx="783458" cy="326441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UCSB</a:t>
              </a:r>
              <a:endParaRPr lang="en-US" sz="1200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2307488" y="2569768"/>
              <a:ext cx="783458" cy="326441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SRI</a:t>
              </a:r>
              <a:endParaRPr lang="en-US" sz="12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2307488" y="4093159"/>
              <a:ext cx="783458" cy="326441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UCLA</a:t>
              </a:r>
              <a:endParaRPr lang="en-US" sz="12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667658" y="4093159"/>
              <a:ext cx="783458" cy="326441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RAND</a:t>
              </a:r>
              <a:endParaRPr lang="en-US" sz="1200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3667658" y="2569768"/>
              <a:ext cx="783458" cy="326441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UTAH</a:t>
              </a:r>
              <a:endParaRPr lang="en-US" sz="1200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3014776" y="3331464"/>
              <a:ext cx="783458" cy="326441"/>
            </a:xfrm>
            <a:prstGeom prst="ellipse">
              <a:avLst/>
            </a:prstGeom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STAN</a:t>
              </a:r>
              <a:endParaRPr lang="en-US" sz="1200" dirty="0"/>
            </a:p>
          </p:txBody>
        </p:sp>
        <p:cxnSp>
          <p:nvCxnSpPr>
            <p:cNvPr id="17" name="Straight Connector 16"/>
            <p:cNvCxnSpPr>
              <a:stCxn id="9" idx="4"/>
              <a:endCxn id="6" idx="0"/>
            </p:cNvCxnSpPr>
            <p:nvPr/>
          </p:nvCxnSpPr>
          <p:spPr>
            <a:xfrm rot="5400000">
              <a:off x="5256335" y="3494684"/>
              <a:ext cx="435255" cy="11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7"/>
              <a:endCxn id="4" idx="3"/>
            </p:cNvCxnSpPr>
            <p:nvPr/>
          </p:nvCxnSpPr>
          <p:spPr>
            <a:xfrm rot="5400000" flipH="1" flipV="1">
              <a:off x="5779801" y="2819559"/>
              <a:ext cx="150019" cy="2077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5"/>
              <a:endCxn id="8" idx="1"/>
            </p:cNvCxnSpPr>
            <p:nvPr/>
          </p:nvCxnSpPr>
          <p:spPr>
            <a:xfrm rot="16200000" flipH="1">
              <a:off x="6541495" y="2819559"/>
              <a:ext cx="150019" cy="2077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8" idx="4"/>
              <a:endCxn id="7" idx="0"/>
            </p:cNvCxnSpPr>
            <p:nvPr/>
          </p:nvCxnSpPr>
          <p:spPr>
            <a:xfrm rot="5400000">
              <a:off x="6779725" y="3494684"/>
              <a:ext cx="435255" cy="11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3"/>
              <a:endCxn id="5" idx="7"/>
            </p:cNvCxnSpPr>
            <p:nvPr/>
          </p:nvCxnSpPr>
          <p:spPr>
            <a:xfrm rot="5400000">
              <a:off x="6541495" y="3962102"/>
              <a:ext cx="150019" cy="2077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5" idx="1"/>
              <a:endCxn id="6" idx="5"/>
            </p:cNvCxnSpPr>
            <p:nvPr/>
          </p:nvCxnSpPr>
          <p:spPr>
            <a:xfrm rot="16200000" flipV="1">
              <a:off x="5779801" y="3962102"/>
              <a:ext cx="150019" cy="20770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9" idx="1"/>
              <a:endCxn id="15" idx="6"/>
            </p:cNvCxnSpPr>
            <p:nvPr/>
          </p:nvCxnSpPr>
          <p:spPr>
            <a:xfrm rot="16200000" flipV="1">
              <a:off x="4691326" y="2492778"/>
              <a:ext cx="265433" cy="74585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6" idx="3"/>
              <a:endCxn id="14" idx="6"/>
            </p:cNvCxnSpPr>
            <p:nvPr/>
          </p:nvCxnSpPr>
          <p:spPr>
            <a:xfrm rot="5400000">
              <a:off x="4691326" y="3750736"/>
              <a:ext cx="265433" cy="74585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4" idx="0"/>
              <a:endCxn id="10" idx="4"/>
            </p:cNvCxnSpPr>
            <p:nvPr/>
          </p:nvCxnSpPr>
          <p:spPr>
            <a:xfrm rot="5400000" flipH="1" flipV="1">
              <a:off x="4032183" y="3685108"/>
              <a:ext cx="435255" cy="38084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0" idx="0"/>
              <a:endCxn id="15" idx="4"/>
            </p:cNvCxnSpPr>
            <p:nvPr/>
          </p:nvCxnSpPr>
          <p:spPr>
            <a:xfrm rot="16200000" flipV="1">
              <a:off x="4032183" y="2923413"/>
              <a:ext cx="435255" cy="38084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4" idx="2"/>
              <a:endCxn id="13" idx="6"/>
            </p:cNvCxnSpPr>
            <p:nvPr/>
          </p:nvCxnSpPr>
          <p:spPr>
            <a:xfrm rot="10800000">
              <a:off x="3090946" y="4256380"/>
              <a:ext cx="576712" cy="11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5" idx="2"/>
              <a:endCxn id="12" idx="6"/>
            </p:cNvCxnSpPr>
            <p:nvPr/>
          </p:nvCxnSpPr>
          <p:spPr>
            <a:xfrm rot="10800000">
              <a:off x="3090946" y="2732988"/>
              <a:ext cx="576712" cy="11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12" idx="5"/>
              <a:endCxn id="16" idx="0"/>
            </p:cNvCxnSpPr>
            <p:nvPr/>
          </p:nvCxnSpPr>
          <p:spPr>
            <a:xfrm rot="16200000" flipH="1">
              <a:off x="2949828" y="2874786"/>
              <a:ext cx="483060" cy="43029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6" idx="4"/>
              <a:endCxn id="13" idx="7"/>
            </p:cNvCxnSpPr>
            <p:nvPr/>
          </p:nvCxnSpPr>
          <p:spPr>
            <a:xfrm rot="5400000">
              <a:off x="2949828" y="3684288"/>
              <a:ext cx="483060" cy="43029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3" idx="1"/>
              <a:endCxn id="11" idx="4"/>
            </p:cNvCxnSpPr>
            <p:nvPr/>
          </p:nvCxnSpPr>
          <p:spPr>
            <a:xfrm rot="16200000" flipV="1">
              <a:off x="1965546" y="3684288"/>
              <a:ext cx="483060" cy="43029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1" idx="0"/>
              <a:endCxn id="12" idx="3"/>
            </p:cNvCxnSpPr>
            <p:nvPr/>
          </p:nvCxnSpPr>
          <p:spPr>
            <a:xfrm rot="5400000" flipH="1" flipV="1">
              <a:off x="1965546" y="2874787"/>
              <a:ext cx="483060" cy="43029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4"/>
              <a:endCxn id="13" idx="0"/>
            </p:cNvCxnSpPr>
            <p:nvPr/>
          </p:nvCxnSpPr>
          <p:spPr>
            <a:xfrm rot="5400000">
              <a:off x="2100742" y="3494684"/>
              <a:ext cx="1196950" cy="113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609600" y="49530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P(0) = 0,</a:t>
            </a:r>
            <a:endParaRPr lang="en-US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1905000" y="4953000"/>
            <a:ext cx="16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P(1) = 0,</a:t>
            </a:r>
            <a:endParaRPr lang="en-US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3200400" y="4953000"/>
            <a:ext cx="205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P(2) = 7/13,</a:t>
            </a:r>
            <a:endParaRPr lang="en-US" sz="2800" dirty="0"/>
          </a:p>
        </p:txBody>
      </p:sp>
      <p:sp>
        <p:nvSpPr>
          <p:cNvPr id="38" name="TextBox 37"/>
          <p:cNvSpPr txBox="1"/>
          <p:nvPr/>
        </p:nvSpPr>
        <p:spPr>
          <a:xfrm>
            <a:off x="5029200" y="4953000"/>
            <a:ext cx="2209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P(3) = 4/13,</a:t>
            </a:r>
            <a:endParaRPr lang="en-US" sz="2800" dirty="0"/>
          </a:p>
        </p:txBody>
      </p:sp>
      <p:sp>
        <p:nvSpPr>
          <p:cNvPr id="39" name="TextBox 38"/>
          <p:cNvSpPr txBox="1"/>
          <p:nvPr/>
        </p:nvSpPr>
        <p:spPr>
          <a:xfrm>
            <a:off x="6781800" y="495300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P(4) = 2/13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Distributions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-342106" y="3553380"/>
            <a:ext cx="3429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372394" y="5267880"/>
            <a:ext cx="601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219200" y="5498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28800" y="5498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38400" y="5498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124200" y="5498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733800" y="5498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38200" y="505253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762000" y="4202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1/4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762000" y="345233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1/2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762000" y="261413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3/4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343400" y="5498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953000" y="5498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638800" y="5498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248400" y="5498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38200" y="1840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57200" y="1307068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Frequency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781800" y="54864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Degree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2514600" y="3429000"/>
            <a:ext cx="152400" cy="152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200400" y="4114800"/>
            <a:ext cx="152400" cy="152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733800" y="4648200"/>
            <a:ext cx="152400" cy="1524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2590800" y="3505201"/>
            <a:ext cx="1219200" cy="1219200"/>
          </a:xfrm>
          <a:custGeom>
            <a:avLst/>
            <a:gdLst>
              <a:gd name="connsiteX0" fmla="*/ 0 w 1534886"/>
              <a:gd name="connsiteY0" fmla="*/ 0 h 1524000"/>
              <a:gd name="connsiteX1" fmla="*/ 838200 w 1534886"/>
              <a:gd name="connsiteY1" fmla="*/ 903515 h 1524000"/>
              <a:gd name="connsiteX2" fmla="*/ 1534886 w 1534886"/>
              <a:gd name="connsiteY2" fmla="*/ 1524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4886" h="1524000">
                <a:moveTo>
                  <a:pt x="0" y="0"/>
                </a:moveTo>
                <a:cubicBezTo>
                  <a:pt x="291193" y="324757"/>
                  <a:pt x="582386" y="649515"/>
                  <a:pt x="838200" y="903515"/>
                </a:cubicBezTo>
                <a:cubicBezTo>
                  <a:pt x="1094014" y="1157515"/>
                  <a:pt x="1314450" y="1340757"/>
                  <a:pt x="1534886" y="1524000"/>
                </a:cubicBezTo>
              </a:path>
            </a:pathLst>
          </a:cu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438400" y="2971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5"/>
                </a:solidFill>
              </a:rPr>
              <a:t>Arpanet deg. dist.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657600" y="182880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 clique?</a:t>
            </a:r>
            <a:endParaRPr lang="en-US" sz="2800" dirty="0"/>
          </a:p>
        </p:txBody>
      </p:sp>
      <p:cxnSp>
        <p:nvCxnSpPr>
          <p:cNvPr id="42" name="Straight Connector 41"/>
          <p:cNvCxnSpPr>
            <a:stCxn id="36" idx="4"/>
          </p:cNvCxnSpPr>
          <p:nvPr/>
        </p:nvCxnSpPr>
        <p:spPr>
          <a:xfrm rot="16200000" flipH="1">
            <a:off x="3619500" y="4991100"/>
            <a:ext cx="381794" cy="794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4" idx="4"/>
          </p:cNvCxnSpPr>
          <p:nvPr/>
        </p:nvCxnSpPr>
        <p:spPr>
          <a:xfrm rot="5400000">
            <a:off x="1790700" y="4381500"/>
            <a:ext cx="1600200" cy="158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10800000">
            <a:off x="1371600" y="5181600"/>
            <a:ext cx="1219200" cy="158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810000" y="5181600"/>
            <a:ext cx="3124200" cy="1588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858000" y="19050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>
          <a:xfrm>
            <a:off x="1371600" y="5181600"/>
            <a:ext cx="5561806" cy="15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>
            <a:off x="5371306" y="3619500"/>
            <a:ext cx="3124200" cy="158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5562600" y="1524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Clique deg. dist.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505200" y="182880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A star?</a:t>
            </a:r>
            <a:endParaRPr lang="en-US" sz="2800" dirty="0"/>
          </a:p>
        </p:txBody>
      </p:sp>
      <p:sp>
        <p:nvSpPr>
          <p:cNvPr id="63" name="Oval 62"/>
          <p:cNvSpPr/>
          <p:nvPr/>
        </p:nvSpPr>
        <p:spPr>
          <a:xfrm>
            <a:off x="1828800" y="2133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6858000" y="49530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1371600" y="5181600"/>
            <a:ext cx="5334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endCxn id="63" idx="4"/>
          </p:cNvCxnSpPr>
          <p:nvPr/>
        </p:nvCxnSpPr>
        <p:spPr>
          <a:xfrm rot="5400000" flipH="1" flipV="1">
            <a:off x="457200" y="3733800"/>
            <a:ext cx="28956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905000" y="5181600"/>
            <a:ext cx="50292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64" idx="4"/>
          </p:cNvCxnSpPr>
          <p:nvPr/>
        </p:nvCxnSpPr>
        <p:spPr>
          <a:xfrm rot="5400000" flipH="1" flipV="1">
            <a:off x="6896100" y="5143500"/>
            <a:ext cx="76200" cy="15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1752600" y="1688068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Star deg. dist.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0" grpId="1"/>
      <p:bldP spid="50" grpId="0" animBg="1"/>
      <p:bldP spid="61" grpId="0"/>
      <p:bldP spid="62" grpId="0"/>
      <p:bldP spid="62" grpId="1"/>
      <p:bldP spid="63" grpId="0" animBg="1"/>
      <p:bldP spid="64" grpId="0" animBg="1"/>
      <p:bldP spid="7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Distributions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Some special degree distributions</a:t>
            </a:r>
          </a:p>
          <a:p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accent1"/>
                </a:solidFill>
              </a:rPr>
              <a:t>Poisson</a:t>
            </a:r>
            <a:r>
              <a:rPr lang="en-US" dirty="0" smtClean="0"/>
              <a:t> degree distribution: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P(d) =               </a:t>
            </a:r>
            <a:r>
              <a:rPr lang="en-US" dirty="0" smtClean="0">
                <a:latin typeface="Corbel"/>
              </a:rPr>
              <a:t>p</a:t>
            </a:r>
            <a:r>
              <a:rPr lang="en-US" baseline="30000" dirty="0" smtClean="0">
                <a:latin typeface="Corbel"/>
              </a:rPr>
              <a:t>d</a:t>
            </a:r>
            <a:r>
              <a:rPr lang="en-US" dirty="0" smtClean="0">
                <a:latin typeface="Corbel"/>
              </a:rPr>
              <a:t> (1-p)</a:t>
            </a:r>
            <a:r>
              <a:rPr lang="en-US" baseline="30000" dirty="0" smtClean="0">
                <a:latin typeface="Corbel"/>
              </a:rPr>
              <a:t>d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for some 0 &lt; p &lt; 1.</a:t>
            </a:r>
          </a:p>
          <a:p>
            <a:pPr>
              <a:buNone/>
            </a:pPr>
            <a:endParaRPr lang="en-US" dirty="0" smtClean="0"/>
          </a:p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accent1"/>
                </a:solidFill>
              </a:rPr>
              <a:t>Scale-free</a:t>
            </a:r>
            <a:r>
              <a:rPr lang="en-US" dirty="0" smtClean="0"/>
              <a:t> (power-law) degree dist.: P(d) = </a:t>
            </a:r>
            <a:r>
              <a:rPr lang="en-US" dirty="0" smtClean="0">
                <a:latin typeface="Corbel"/>
              </a:rPr>
              <a:t>cd</a:t>
            </a:r>
            <a:r>
              <a:rPr lang="en-US" baseline="30000" dirty="0" smtClean="0">
                <a:latin typeface="Corbel"/>
              </a:rPr>
              <a:t>-</a:t>
            </a:r>
            <a:r>
              <a:rPr lang="en-US" baseline="30000" dirty="0" smtClean="0">
                <a:latin typeface="cmmi10"/>
              </a:rPr>
              <a:t>®</a:t>
            </a:r>
            <a:endParaRPr lang="en-US" baseline="30000" dirty="0">
              <a:latin typeface="cmmi1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67200" y="3191470"/>
            <a:ext cx="365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 smtClean="0"/>
              <a:t>n</a:t>
            </a:r>
          </a:p>
          <a:p>
            <a:r>
              <a:rPr lang="en-US" sz="2700" dirty="0" smtClean="0"/>
              <a:t>d</a:t>
            </a:r>
          </a:p>
        </p:txBody>
      </p:sp>
      <p:sp>
        <p:nvSpPr>
          <p:cNvPr id="5" name="Double Bracket 4"/>
          <p:cNvSpPr/>
          <p:nvPr/>
        </p:nvSpPr>
        <p:spPr>
          <a:xfrm>
            <a:off x="4114800" y="3200400"/>
            <a:ext cx="685800" cy="914400"/>
          </a:xfrm>
          <a:prstGeom prst="bracketPair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Poisson vs Power-law 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rot="5400000" flipH="1" flipV="1">
            <a:off x="-342106" y="3553380"/>
            <a:ext cx="3429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372394" y="5267880"/>
            <a:ext cx="601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19200" y="5498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5498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38400" y="5498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24200" y="5498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33800" y="5498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505253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62000" y="4202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" y="345233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" y="261413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3/4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43400" y="5498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53000" y="5498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38800" y="5498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48400" y="5498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838200" y="1840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1307068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Frequency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81800" y="54864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Degree</a:t>
            </a:r>
            <a:endParaRPr lang="en-US" dirty="0"/>
          </a:p>
        </p:txBody>
      </p:sp>
      <p:sp>
        <p:nvSpPr>
          <p:cNvPr id="84" name="Oval 83"/>
          <p:cNvSpPr/>
          <p:nvPr/>
        </p:nvSpPr>
        <p:spPr>
          <a:xfrm>
            <a:off x="1752600" y="21336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1905000" y="36576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5562600" y="1752600"/>
            <a:ext cx="22674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accent3"/>
                </a:solidFill>
              </a:rPr>
              <a:t>Power-law: P(d) = </a:t>
            </a:r>
            <a:r>
              <a:rPr lang="en-US" dirty="0" smtClean="0">
                <a:solidFill>
                  <a:schemeClr val="accent3"/>
                </a:solidFill>
                <a:latin typeface="Corbel"/>
              </a:rPr>
              <a:t>cd</a:t>
            </a:r>
            <a:r>
              <a:rPr lang="en-US" baseline="30000" dirty="0" smtClean="0">
                <a:solidFill>
                  <a:schemeClr val="accent3"/>
                </a:solidFill>
                <a:latin typeface="Corbel"/>
              </a:rPr>
              <a:t>-</a:t>
            </a:r>
            <a:r>
              <a:rPr lang="en-US" baseline="30000" dirty="0" smtClean="0">
                <a:solidFill>
                  <a:schemeClr val="accent3"/>
                </a:solidFill>
                <a:latin typeface="cmmi10"/>
              </a:rPr>
              <a:t>®</a:t>
            </a:r>
            <a:endParaRPr lang="en-US" baseline="30000" dirty="0">
              <a:solidFill>
                <a:schemeClr val="accent3"/>
              </a:solidFill>
              <a:latin typeface="cmmi10"/>
            </a:endParaRPr>
          </a:p>
        </p:txBody>
      </p:sp>
      <p:sp>
        <p:nvSpPr>
          <p:cNvPr id="87" name="Oval 86"/>
          <p:cNvSpPr/>
          <p:nvPr/>
        </p:nvSpPr>
        <p:spPr>
          <a:xfrm>
            <a:off x="2438400" y="44958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3124200" y="48006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3810000" y="49530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4343400" y="50292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5029200" y="51054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5715000" y="51054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6324600" y="51054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Freeform 93"/>
          <p:cNvSpPr/>
          <p:nvPr/>
        </p:nvSpPr>
        <p:spPr>
          <a:xfrm>
            <a:off x="1828800" y="2188029"/>
            <a:ext cx="4691743" cy="3006271"/>
          </a:xfrm>
          <a:custGeom>
            <a:avLst/>
            <a:gdLst>
              <a:gd name="connsiteX0" fmla="*/ 0 w 4691743"/>
              <a:gd name="connsiteY0" fmla="*/ 0 h 3006271"/>
              <a:gd name="connsiteX1" fmla="*/ 152400 w 4691743"/>
              <a:gd name="connsiteY1" fmla="*/ 1545771 h 3006271"/>
              <a:gd name="connsiteX2" fmla="*/ 685800 w 4691743"/>
              <a:gd name="connsiteY2" fmla="*/ 2383971 h 3006271"/>
              <a:gd name="connsiteX3" fmla="*/ 1371600 w 4691743"/>
              <a:gd name="connsiteY3" fmla="*/ 2688771 h 3006271"/>
              <a:gd name="connsiteX4" fmla="*/ 2057400 w 4691743"/>
              <a:gd name="connsiteY4" fmla="*/ 2841171 h 3006271"/>
              <a:gd name="connsiteX5" fmla="*/ 2623457 w 4691743"/>
              <a:gd name="connsiteY5" fmla="*/ 2928257 h 3006271"/>
              <a:gd name="connsiteX6" fmla="*/ 3276600 w 4691743"/>
              <a:gd name="connsiteY6" fmla="*/ 2993571 h 3006271"/>
              <a:gd name="connsiteX7" fmla="*/ 3984171 w 4691743"/>
              <a:gd name="connsiteY7" fmla="*/ 2993571 h 3006271"/>
              <a:gd name="connsiteX8" fmla="*/ 4593771 w 4691743"/>
              <a:gd name="connsiteY8" fmla="*/ 3004457 h 3006271"/>
              <a:gd name="connsiteX9" fmla="*/ 4572000 w 4691743"/>
              <a:gd name="connsiteY9" fmla="*/ 3004457 h 3006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91743" h="3006271">
                <a:moveTo>
                  <a:pt x="0" y="0"/>
                </a:moveTo>
                <a:cubicBezTo>
                  <a:pt x="19050" y="574221"/>
                  <a:pt x="38100" y="1148443"/>
                  <a:pt x="152400" y="1545771"/>
                </a:cubicBezTo>
                <a:cubicBezTo>
                  <a:pt x="266700" y="1943099"/>
                  <a:pt x="482600" y="2193471"/>
                  <a:pt x="685800" y="2383971"/>
                </a:cubicBezTo>
                <a:cubicBezTo>
                  <a:pt x="889000" y="2574471"/>
                  <a:pt x="1143000" y="2612571"/>
                  <a:pt x="1371600" y="2688771"/>
                </a:cubicBezTo>
                <a:cubicBezTo>
                  <a:pt x="1600200" y="2764971"/>
                  <a:pt x="1848757" y="2801257"/>
                  <a:pt x="2057400" y="2841171"/>
                </a:cubicBezTo>
                <a:cubicBezTo>
                  <a:pt x="2266043" y="2881085"/>
                  <a:pt x="2420257" y="2902857"/>
                  <a:pt x="2623457" y="2928257"/>
                </a:cubicBezTo>
                <a:cubicBezTo>
                  <a:pt x="2826657" y="2953657"/>
                  <a:pt x="3049814" y="2982685"/>
                  <a:pt x="3276600" y="2993571"/>
                </a:cubicBezTo>
                <a:cubicBezTo>
                  <a:pt x="3503386" y="3004457"/>
                  <a:pt x="3984171" y="2993571"/>
                  <a:pt x="3984171" y="2993571"/>
                </a:cubicBezTo>
                <a:lnTo>
                  <a:pt x="4593771" y="3004457"/>
                </a:lnTo>
                <a:cubicBezTo>
                  <a:pt x="4691743" y="3006271"/>
                  <a:pt x="4631871" y="3005364"/>
                  <a:pt x="4572000" y="3004457"/>
                </a:cubicBez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5562600" y="2221468"/>
            <a:ext cx="2912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/>
              </a:buClr>
            </a:pPr>
            <a:r>
              <a:rPr lang="en-US" smtClean="0">
                <a:solidFill>
                  <a:schemeClr val="accent2"/>
                </a:solidFill>
              </a:rPr>
              <a:t>Poisson: P(d) =          </a:t>
            </a:r>
            <a:r>
              <a:rPr lang="en-US" smtClean="0">
                <a:solidFill>
                  <a:schemeClr val="accent2"/>
                </a:solidFill>
                <a:latin typeface="Corbel"/>
              </a:rPr>
              <a:t>p</a:t>
            </a:r>
            <a:r>
              <a:rPr lang="en-US" baseline="30000" smtClean="0">
                <a:solidFill>
                  <a:schemeClr val="accent2"/>
                </a:solidFill>
                <a:latin typeface="Corbel"/>
              </a:rPr>
              <a:t>d</a:t>
            </a:r>
            <a:r>
              <a:rPr lang="en-US" smtClean="0">
                <a:solidFill>
                  <a:schemeClr val="accent2"/>
                </a:solidFill>
                <a:latin typeface="Corbel"/>
              </a:rPr>
              <a:t> (1-p)</a:t>
            </a:r>
            <a:r>
              <a:rPr lang="en-US" baseline="30000" smtClean="0">
                <a:solidFill>
                  <a:schemeClr val="accent2"/>
                </a:solidFill>
                <a:latin typeface="Corbel"/>
              </a:rPr>
              <a:t>d</a:t>
            </a:r>
            <a:endParaRPr lang="en-US" baseline="30000" dirty="0">
              <a:solidFill>
                <a:schemeClr val="accent2"/>
              </a:solidFill>
              <a:latin typeface="cmmi1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7162800" y="2096869"/>
            <a:ext cx="22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n</a:t>
            </a:r>
          </a:p>
          <a:p>
            <a:r>
              <a:rPr lang="en-US" dirty="0" smtClean="0">
                <a:solidFill>
                  <a:schemeClr val="accent2"/>
                </a:solidFill>
              </a:rPr>
              <a:t>d</a:t>
            </a:r>
          </a:p>
        </p:txBody>
      </p:sp>
      <p:sp>
        <p:nvSpPr>
          <p:cNvPr id="97" name="Double Bracket 96"/>
          <p:cNvSpPr/>
          <p:nvPr/>
        </p:nvSpPr>
        <p:spPr>
          <a:xfrm>
            <a:off x="7162800" y="2133600"/>
            <a:ext cx="304800" cy="533400"/>
          </a:xfrm>
          <a:prstGeom prst="bracketPair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/>
          <p:cNvSpPr/>
          <p:nvPr/>
        </p:nvSpPr>
        <p:spPr>
          <a:xfrm>
            <a:off x="4343400" y="38100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Oval 99"/>
          <p:cNvSpPr/>
          <p:nvPr/>
        </p:nvSpPr>
        <p:spPr>
          <a:xfrm>
            <a:off x="4953000" y="39624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Oval 100"/>
          <p:cNvSpPr/>
          <p:nvPr/>
        </p:nvSpPr>
        <p:spPr>
          <a:xfrm>
            <a:off x="3810000" y="39624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Oval 101"/>
          <p:cNvSpPr/>
          <p:nvPr/>
        </p:nvSpPr>
        <p:spPr>
          <a:xfrm>
            <a:off x="3200400" y="42672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Oval 102"/>
          <p:cNvSpPr/>
          <p:nvPr/>
        </p:nvSpPr>
        <p:spPr>
          <a:xfrm>
            <a:off x="5638800" y="42672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Oval 103"/>
          <p:cNvSpPr/>
          <p:nvPr/>
        </p:nvSpPr>
        <p:spPr>
          <a:xfrm>
            <a:off x="2514600" y="4800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1981200" y="49530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6324600" y="48006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6934200" y="5029200"/>
            <a:ext cx="152400" cy="152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Freeform 108"/>
          <p:cNvSpPr/>
          <p:nvPr/>
        </p:nvSpPr>
        <p:spPr>
          <a:xfrm>
            <a:off x="2046514" y="3891643"/>
            <a:ext cx="4963886" cy="1213757"/>
          </a:xfrm>
          <a:custGeom>
            <a:avLst/>
            <a:gdLst>
              <a:gd name="connsiteX0" fmla="*/ 0 w 4963886"/>
              <a:gd name="connsiteY0" fmla="*/ 1137557 h 1213757"/>
              <a:gd name="connsiteX1" fmla="*/ 544286 w 4963886"/>
              <a:gd name="connsiteY1" fmla="*/ 996043 h 1213757"/>
              <a:gd name="connsiteX2" fmla="*/ 1230086 w 4963886"/>
              <a:gd name="connsiteY2" fmla="*/ 440871 h 1213757"/>
              <a:gd name="connsiteX3" fmla="*/ 1839686 w 4963886"/>
              <a:gd name="connsiteY3" fmla="*/ 125186 h 1213757"/>
              <a:gd name="connsiteX4" fmla="*/ 2394857 w 4963886"/>
              <a:gd name="connsiteY4" fmla="*/ 5443 h 1213757"/>
              <a:gd name="connsiteX5" fmla="*/ 2993572 w 4963886"/>
              <a:gd name="connsiteY5" fmla="*/ 157843 h 1213757"/>
              <a:gd name="connsiteX6" fmla="*/ 3668486 w 4963886"/>
              <a:gd name="connsiteY6" fmla="*/ 451757 h 1213757"/>
              <a:gd name="connsiteX7" fmla="*/ 4343400 w 4963886"/>
              <a:gd name="connsiteY7" fmla="*/ 985157 h 1213757"/>
              <a:gd name="connsiteX8" fmla="*/ 4963886 w 4963886"/>
              <a:gd name="connsiteY8" fmla="*/ 1213757 h 1213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963886" h="1213757">
                <a:moveTo>
                  <a:pt x="0" y="1137557"/>
                </a:moveTo>
                <a:cubicBezTo>
                  <a:pt x="169636" y="1124857"/>
                  <a:pt x="339272" y="1112157"/>
                  <a:pt x="544286" y="996043"/>
                </a:cubicBezTo>
                <a:cubicBezTo>
                  <a:pt x="749300" y="879929"/>
                  <a:pt x="1014186" y="586014"/>
                  <a:pt x="1230086" y="440871"/>
                </a:cubicBezTo>
                <a:cubicBezTo>
                  <a:pt x="1445986" y="295728"/>
                  <a:pt x="1645558" y="197757"/>
                  <a:pt x="1839686" y="125186"/>
                </a:cubicBezTo>
                <a:cubicBezTo>
                  <a:pt x="2033815" y="52615"/>
                  <a:pt x="2202543" y="0"/>
                  <a:pt x="2394857" y="5443"/>
                </a:cubicBezTo>
                <a:cubicBezTo>
                  <a:pt x="2587171" y="10886"/>
                  <a:pt x="2781301" y="83457"/>
                  <a:pt x="2993572" y="157843"/>
                </a:cubicBezTo>
                <a:cubicBezTo>
                  <a:pt x="3205844" y="232229"/>
                  <a:pt x="3443515" y="313871"/>
                  <a:pt x="3668486" y="451757"/>
                </a:cubicBezTo>
                <a:cubicBezTo>
                  <a:pt x="3893457" y="589643"/>
                  <a:pt x="4127500" y="858157"/>
                  <a:pt x="4343400" y="985157"/>
                </a:cubicBezTo>
                <a:cubicBezTo>
                  <a:pt x="4559300" y="1112157"/>
                  <a:pt x="4761593" y="1162957"/>
                  <a:pt x="4963886" y="1213757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/>
      <p:bldP spid="96" grpId="0"/>
      <p:bldP spid="97" grpId="0" animBg="1"/>
      <p:bldP spid="98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7" grpId="0" animBg="1"/>
      <p:bldP spid="108" grpId="0" animBg="1"/>
      <p:bldP spid="10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Log-log plots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Power-law: P(d) = </a:t>
            </a:r>
            <a:r>
              <a:rPr lang="en-US" dirty="0" smtClean="0">
                <a:latin typeface="Corbel"/>
              </a:rPr>
              <a:t>cd</a:t>
            </a:r>
            <a:r>
              <a:rPr lang="en-US" baseline="30000" dirty="0" smtClean="0">
                <a:latin typeface="Corbel"/>
              </a:rPr>
              <a:t>-</a:t>
            </a:r>
            <a:r>
              <a:rPr lang="en-US" baseline="30000" dirty="0" smtClean="0">
                <a:latin typeface="cmmi10"/>
              </a:rPr>
              <a:t>®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log [ P(d) ]	= log [ cd</a:t>
            </a:r>
            <a:r>
              <a:rPr lang="en-US" baseline="30000" dirty="0" smtClean="0">
                <a:latin typeface="Corbel"/>
              </a:rPr>
              <a:t>-</a:t>
            </a:r>
            <a:r>
              <a:rPr lang="en-US" baseline="30000" dirty="0" smtClean="0">
                <a:latin typeface="cmmi10"/>
              </a:rPr>
              <a:t>®</a:t>
            </a:r>
            <a:r>
              <a:rPr lang="en-US" dirty="0" smtClean="0"/>
              <a:t> ]</a:t>
            </a:r>
          </a:p>
          <a:p>
            <a:pPr>
              <a:buNone/>
            </a:pPr>
            <a:r>
              <a:rPr lang="en-US" dirty="0" smtClean="0"/>
              <a:t>					= log [ c ] – </a:t>
            </a:r>
            <a:r>
              <a:rPr lang="en-US" dirty="0" smtClean="0">
                <a:latin typeface="cmmi10"/>
              </a:rPr>
              <a:t>®</a:t>
            </a:r>
            <a:r>
              <a:rPr lang="en-US" dirty="0" smtClean="0"/>
              <a:t> log [ d ]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So a straight line on a log-log plot.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Log-log plots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rot="5400000" flipH="1" flipV="1">
            <a:off x="-342106" y="3553380"/>
            <a:ext cx="3429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1372394" y="5267880"/>
            <a:ext cx="6019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219200" y="5498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28800" y="5498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438400" y="5498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24200" y="5498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733800" y="5498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8200" y="505253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-8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38200" y="4278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-6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62000" y="35168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62000" y="2678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-2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343400" y="5498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53000" y="5498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638800" y="5498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248400" y="54980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914400" y="18404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57200" y="1307068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 Frequency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81800" y="5486400"/>
            <a:ext cx="1752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 Degree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523866" y="1840468"/>
            <a:ext cx="4038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tx1"/>
              </a:buClr>
            </a:pPr>
            <a:r>
              <a:rPr lang="en-US" dirty="0" smtClean="0">
                <a:solidFill>
                  <a:schemeClr val="accent3"/>
                </a:solidFill>
              </a:rPr>
              <a:t>Power-law: log P(d) = log [ c ] – </a:t>
            </a:r>
            <a:r>
              <a:rPr lang="en-US" dirty="0" smtClean="0">
                <a:solidFill>
                  <a:schemeClr val="accent3"/>
                </a:solidFill>
                <a:latin typeface="cmmi10"/>
              </a:rPr>
              <a:t>®</a:t>
            </a:r>
            <a:r>
              <a:rPr lang="en-US" dirty="0" smtClean="0">
                <a:solidFill>
                  <a:schemeClr val="accent3"/>
                </a:solidFill>
              </a:rPr>
              <a:t> log [ d ]</a:t>
            </a:r>
            <a:endParaRPr lang="en-US" baseline="30000" dirty="0">
              <a:solidFill>
                <a:schemeClr val="accent3"/>
              </a:solidFill>
              <a:latin typeface="cmmi1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295400" y="22098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1905000" y="26670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2438400" y="31242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3124200" y="36576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/>
          <p:nvPr/>
        </p:nvSpPr>
        <p:spPr>
          <a:xfrm>
            <a:off x="3810000" y="41910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4419600" y="46482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5029200" y="5105400"/>
            <a:ext cx="152400" cy="1524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Freeform 52"/>
          <p:cNvSpPr/>
          <p:nvPr/>
        </p:nvSpPr>
        <p:spPr>
          <a:xfrm>
            <a:off x="1371600" y="2286000"/>
            <a:ext cx="3733800" cy="2906486"/>
          </a:xfrm>
          <a:custGeom>
            <a:avLst/>
            <a:gdLst>
              <a:gd name="connsiteX0" fmla="*/ 0 w 3733800"/>
              <a:gd name="connsiteY0" fmla="*/ 0 h 2906486"/>
              <a:gd name="connsiteX1" fmla="*/ 609600 w 3733800"/>
              <a:gd name="connsiteY1" fmla="*/ 468086 h 2906486"/>
              <a:gd name="connsiteX2" fmla="*/ 1132114 w 3733800"/>
              <a:gd name="connsiteY2" fmla="*/ 925286 h 2906486"/>
              <a:gd name="connsiteX3" fmla="*/ 1828800 w 3733800"/>
              <a:gd name="connsiteY3" fmla="*/ 1458686 h 2906486"/>
              <a:gd name="connsiteX4" fmla="*/ 2503714 w 3733800"/>
              <a:gd name="connsiteY4" fmla="*/ 1992086 h 2906486"/>
              <a:gd name="connsiteX5" fmla="*/ 3113314 w 3733800"/>
              <a:gd name="connsiteY5" fmla="*/ 2460171 h 2906486"/>
              <a:gd name="connsiteX6" fmla="*/ 3733800 w 3733800"/>
              <a:gd name="connsiteY6" fmla="*/ 2906486 h 290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3800" h="2906486">
                <a:moveTo>
                  <a:pt x="0" y="0"/>
                </a:moveTo>
                <a:cubicBezTo>
                  <a:pt x="210457" y="156936"/>
                  <a:pt x="420914" y="313872"/>
                  <a:pt x="609600" y="468086"/>
                </a:cubicBezTo>
                <a:cubicBezTo>
                  <a:pt x="798286" y="622300"/>
                  <a:pt x="928914" y="760186"/>
                  <a:pt x="1132114" y="925286"/>
                </a:cubicBezTo>
                <a:cubicBezTo>
                  <a:pt x="1335314" y="1090386"/>
                  <a:pt x="1600200" y="1280886"/>
                  <a:pt x="1828800" y="1458686"/>
                </a:cubicBezTo>
                <a:cubicBezTo>
                  <a:pt x="2057400" y="1636486"/>
                  <a:pt x="2289628" y="1825172"/>
                  <a:pt x="2503714" y="1992086"/>
                </a:cubicBezTo>
                <a:cubicBezTo>
                  <a:pt x="2717800" y="2159000"/>
                  <a:pt x="2908300" y="2307771"/>
                  <a:pt x="3113314" y="2460171"/>
                </a:cubicBezTo>
                <a:cubicBezTo>
                  <a:pt x="3318328" y="2612571"/>
                  <a:pt x="3526064" y="2759528"/>
                  <a:pt x="3733800" y="2906486"/>
                </a:cubicBez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2667000" y="4535269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A straight line, slope = exponent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55" name="Freeform 54"/>
          <p:cNvSpPr/>
          <p:nvPr/>
        </p:nvSpPr>
        <p:spPr>
          <a:xfrm>
            <a:off x="1360715" y="2474686"/>
            <a:ext cx="5040086" cy="2521857"/>
          </a:xfrm>
          <a:custGeom>
            <a:avLst/>
            <a:gdLst>
              <a:gd name="connsiteX0" fmla="*/ 0 w 5519057"/>
              <a:gd name="connsiteY0" fmla="*/ 2010228 h 2521857"/>
              <a:gd name="connsiteX1" fmla="*/ 1034143 w 5519057"/>
              <a:gd name="connsiteY1" fmla="*/ 1150257 h 2521857"/>
              <a:gd name="connsiteX2" fmla="*/ 2536372 w 5519057"/>
              <a:gd name="connsiteY2" fmla="*/ 312057 h 2521857"/>
              <a:gd name="connsiteX3" fmla="*/ 3505200 w 5519057"/>
              <a:gd name="connsiteY3" fmla="*/ 7257 h 2521857"/>
              <a:gd name="connsiteX4" fmla="*/ 4495800 w 5519057"/>
              <a:gd name="connsiteY4" fmla="*/ 355600 h 2521857"/>
              <a:gd name="connsiteX5" fmla="*/ 5170715 w 5519057"/>
              <a:gd name="connsiteY5" fmla="*/ 1357085 h 2521857"/>
              <a:gd name="connsiteX6" fmla="*/ 5519057 w 5519057"/>
              <a:gd name="connsiteY6" fmla="*/ 2521857 h 2521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19057" h="2521857">
                <a:moveTo>
                  <a:pt x="0" y="2010228"/>
                </a:moveTo>
                <a:cubicBezTo>
                  <a:pt x="305707" y="1721757"/>
                  <a:pt x="611414" y="1433286"/>
                  <a:pt x="1034143" y="1150257"/>
                </a:cubicBezTo>
                <a:cubicBezTo>
                  <a:pt x="1456872" y="867229"/>
                  <a:pt x="2124529" y="502557"/>
                  <a:pt x="2536372" y="312057"/>
                </a:cubicBezTo>
                <a:cubicBezTo>
                  <a:pt x="2948215" y="121557"/>
                  <a:pt x="3178629" y="0"/>
                  <a:pt x="3505200" y="7257"/>
                </a:cubicBezTo>
                <a:cubicBezTo>
                  <a:pt x="3831771" y="14514"/>
                  <a:pt x="4218214" y="130629"/>
                  <a:pt x="4495800" y="355600"/>
                </a:cubicBezTo>
                <a:cubicBezTo>
                  <a:pt x="4773386" y="580571"/>
                  <a:pt x="5000172" y="996042"/>
                  <a:pt x="5170715" y="1357085"/>
                </a:cubicBezTo>
                <a:cubicBezTo>
                  <a:pt x="5341258" y="1718128"/>
                  <a:pt x="5430157" y="2119992"/>
                  <a:pt x="5519057" y="2521857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477000" y="4724400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Poisson</a:t>
            </a:r>
            <a:endParaRPr lang="en-US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  <p:bldP spid="55" grpId="0" animBg="1"/>
      <p:bldP spid="5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views</a:t>
            </a:r>
            <a:endParaRPr lang="en-US" dirty="0"/>
          </a:p>
        </p:txBody>
      </p:sp>
      <p:cxnSp>
        <p:nvCxnSpPr>
          <p:cNvPr id="36" name="Straight Arrow Connector 35"/>
          <p:cNvCxnSpPr/>
          <p:nvPr/>
        </p:nvCxnSpPr>
        <p:spPr>
          <a:xfrm rot="5400000" flipH="1" flipV="1">
            <a:off x="4459242" y="3785079"/>
            <a:ext cx="1939298" cy="7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428891" y="4754669"/>
            <a:ext cx="2953109" cy="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391120" y="3025147"/>
            <a:ext cx="74762" cy="861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690170" y="3283720"/>
            <a:ext cx="74762" cy="861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5951837" y="3542293"/>
            <a:ext cx="74762" cy="861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/>
          <p:nvPr/>
        </p:nvSpPr>
        <p:spPr>
          <a:xfrm>
            <a:off x="6288268" y="3843962"/>
            <a:ext cx="74762" cy="861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6624698" y="4145631"/>
            <a:ext cx="74762" cy="861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6923747" y="4404204"/>
            <a:ext cx="74762" cy="861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7222796" y="4662777"/>
            <a:ext cx="74762" cy="861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Freeform 47"/>
          <p:cNvSpPr/>
          <p:nvPr/>
        </p:nvSpPr>
        <p:spPr>
          <a:xfrm>
            <a:off x="5428502" y="3068243"/>
            <a:ext cx="1831675" cy="1643786"/>
          </a:xfrm>
          <a:custGeom>
            <a:avLst/>
            <a:gdLst>
              <a:gd name="connsiteX0" fmla="*/ 0 w 3733800"/>
              <a:gd name="connsiteY0" fmla="*/ 0 h 2906486"/>
              <a:gd name="connsiteX1" fmla="*/ 609600 w 3733800"/>
              <a:gd name="connsiteY1" fmla="*/ 468086 h 2906486"/>
              <a:gd name="connsiteX2" fmla="*/ 1132114 w 3733800"/>
              <a:gd name="connsiteY2" fmla="*/ 925286 h 2906486"/>
              <a:gd name="connsiteX3" fmla="*/ 1828800 w 3733800"/>
              <a:gd name="connsiteY3" fmla="*/ 1458686 h 2906486"/>
              <a:gd name="connsiteX4" fmla="*/ 2503714 w 3733800"/>
              <a:gd name="connsiteY4" fmla="*/ 1992086 h 2906486"/>
              <a:gd name="connsiteX5" fmla="*/ 3113314 w 3733800"/>
              <a:gd name="connsiteY5" fmla="*/ 2460171 h 2906486"/>
              <a:gd name="connsiteX6" fmla="*/ 3733800 w 3733800"/>
              <a:gd name="connsiteY6" fmla="*/ 2906486 h 290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3800" h="2906486">
                <a:moveTo>
                  <a:pt x="0" y="0"/>
                </a:moveTo>
                <a:cubicBezTo>
                  <a:pt x="210457" y="156936"/>
                  <a:pt x="420914" y="313872"/>
                  <a:pt x="609600" y="468086"/>
                </a:cubicBezTo>
                <a:cubicBezTo>
                  <a:pt x="798286" y="622300"/>
                  <a:pt x="928914" y="760186"/>
                  <a:pt x="1132114" y="925286"/>
                </a:cubicBezTo>
                <a:cubicBezTo>
                  <a:pt x="1335314" y="1090386"/>
                  <a:pt x="1600200" y="1280886"/>
                  <a:pt x="1828800" y="1458686"/>
                </a:cubicBezTo>
                <a:cubicBezTo>
                  <a:pt x="2057400" y="1636486"/>
                  <a:pt x="2289628" y="1825172"/>
                  <a:pt x="2503714" y="1992086"/>
                </a:cubicBezTo>
                <a:cubicBezTo>
                  <a:pt x="2717800" y="2159000"/>
                  <a:pt x="2908300" y="2307771"/>
                  <a:pt x="3113314" y="2460171"/>
                </a:cubicBezTo>
                <a:cubicBezTo>
                  <a:pt x="3318328" y="2612571"/>
                  <a:pt x="3526064" y="2759528"/>
                  <a:pt x="3733800" y="2906486"/>
                </a:cubicBez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/>
          <p:nvPr/>
        </p:nvCxnSpPr>
        <p:spPr>
          <a:xfrm rot="5400000" flipH="1" flipV="1">
            <a:off x="-63634" y="3784821"/>
            <a:ext cx="1938904" cy="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905818" y="4754214"/>
            <a:ext cx="2950838" cy="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457200" y="2438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Frequency (Number)</a:t>
            </a:r>
            <a:endParaRPr 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2971800" y="4724400"/>
            <a:ext cx="9906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Degree</a:t>
            </a:r>
            <a:endParaRPr lang="en-US" dirty="0"/>
          </a:p>
        </p:txBody>
      </p:sp>
      <p:sp>
        <p:nvSpPr>
          <p:cNvPr id="85" name="Oval 84"/>
          <p:cNvSpPr/>
          <p:nvPr/>
        </p:nvSpPr>
        <p:spPr>
          <a:xfrm>
            <a:off x="1092190" y="2981957"/>
            <a:ext cx="74705" cy="861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/>
          <p:cNvSpPr/>
          <p:nvPr/>
        </p:nvSpPr>
        <p:spPr>
          <a:xfrm>
            <a:off x="1166895" y="3843692"/>
            <a:ext cx="74705" cy="861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1428362" y="4317646"/>
            <a:ext cx="74705" cy="861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Oval 87"/>
          <p:cNvSpPr/>
          <p:nvPr/>
        </p:nvSpPr>
        <p:spPr>
          <a:xfrm>
            <a:off x="1764533" y="4489993"/>
            <a:ext cx="74705" cy="861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/>
          <p:cNvSpPr/>
          <p:nvPr/>
        </p:nvSpPr>
        <p:spPr>
          <a:xfrm>
            <a:off x="2100705" y="4576167"/>
            <a:ext cx="74705" cy="861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/>
          <p:cNvSpPr/>
          <p:nvPr/>
        </p:nvSpPr>
        <p:spPr>
          <a:xfrm>
            <a:off x="2362171" y="4619254"/>
            <a:ext cx="74705" cy="861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Oval 90"/>
          <p:cNvSpPr/>
          <p:nvPr/>
        </p:nvSpPr>
        <p:spPr>
          <a:xfrm>
            <a:off x="2698343" y="4662340"/>
            <a:ext cx="74705" cy="861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/>
          <p:cNvSpPr/>
          <p:nvPr/>
        </p:nvSpPr>
        <p:spPr>
          <a:xfrm>
            <a:off x="3034514" y="4662340"/>
            <a:ext cx="74705" cy="861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3333333" y="4662340"/>
            <a:ext cx="74705" cy="861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Freeform 93"/>
          <p:cNvSpPr/>
          <p:nvPr/>
        </p:nvSpPr>
        <p:spPr>
          <a:xfrm>
            <a:off x="1129543" y="3012733"/>
            <a:ext cx="2299839" cy="1699875"/>
          </a:xfrm>
          <a:custGeom>
            <a:avLst/>
            <a:gdLst>
              <a:gd name="connsiteX0" fmla="*/ 0 w 4691743"/>
              <a:gd name="connsiteY0" fmla="*/ 0 h 3006271"/>
              <a:gd name="connsiteX1" fmla="*/ 152400 w 4691743"/>
              <a:gd name="connsiteY1" fmla="*/ 1545771 h 3006271"/>
              <a:gd name="connsiteX2" fmla="*/ 685800 w 4691743"/>
              <a:gd name="connsiteY2" fmla="*/ 2383971 h 3006271"/>
              <a:gd name="connsiteX3" fmla="*/ 1371600 w 4691743"/>
              <a:gd name="connsiteY3" fmla="*/ 2688771 h 3006271"/>
              <a:gd name="connsiteX4" fmla="*/ 2057400 w 4691743"/>
              <a:gd name="connsiteY4" fmla="*/ 2841171 h 3006271"/>
              <a:gd name="connsiteX5" fmla="*/ 2623457 w 4691743"/>
              <a:gd name="connsiteY5" fmla="*/ 2928257 h 3006271"/>
              <a:gd name="connsiteX6" fmla="*/ 3276600 w 4691743"/>
              <a:gd name="connsiteY6" fmla="*/ 2993571 h 3006271"/>
              <a:gd name="connsiteX7" fmla="*/ 3984171 w 4691743"/>
              <a:gd name="connsiteY7" fmla="*/ 2993571 h 3006271"/>
              <a:gd name="connsiteX8" fmla="*/ 4593771 w 4691743"/>
              <a:gd name="connsiteY8" fmla="*/ 3004457 h 3006271"/>
              <a:gd name="connsiteX9" fmla="*/ 4572000 w 4691743"/>
              <a:gd name="connsiteY9" fmla="*/ 3004457 h 3006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91743" h="3006271">
                <a:moveTo>
                  <a:pt x="0" y="0"/>
                </a:moveTo>
                <a:cubicBezTo>
                  <a:pt x="19050" y="574221"/>
                  <a:pt x="38100" y="1148443"/>
                  <a:pt x="152400" y="1545771"/>
                </a:cubicBezTo>
                <a:cubicBezTo>
                  <a:pt x="266700" y="1943099"/>
                  <a:pt x="482600" y="2193471"/>
                  <a:pt x="685800" y="2383971"/>
                </a:cubicBezTo>
                <a:cubicBezTo>
                  <a:pt x="889000" y="2574471"/>
                  <a:pt x="1143000" y="2612571"/>
                  <a:pt x="1371600" y="2688771"/>
                </a:cubicBezTo>
                <a:cubicBezTo>
                  <a:pt x="1600200" y="2764971"/>
                  <a:pt x="1848757" y="2801257"/>
                  <a:pt x="2057400" y="2841171"/>
                </a:cubicBezTo>
                <a:cubicBezTo>
                  <a:pt x="2266043" y="2881085"/>
                  <a:pt x="2420257" y="2902857"/>
                  <a:pt x="2623457" y="2928257"/>
                </a:cubicBezTo>
                <a:cubicBezTo>
                  <a:pt x="2826657" y="2953657"/>
                  <a:pt x="3049814" y="2982685"/>
                  <a:pt x="3276600" y="2993571"/>
                </a:cubicBezTo>
                <a:cubicBezTo>
                  <a:pt x="3503386" y="3004457"/>
                  <a:pt x="3984171" y="2993571"/>
                  <a:pt x="3984171" y="2993571"/>
                </a:cubicBezTo>
                <a:lnTo>
                  <a:pt x="4593771" y="3004457"/>
                </a:lnTo>
                <a:cubicBezTo>
                  <a:pt x="4691743" y="3006271"/>
                  <a:pt x="4631871" y="3005364"/>
                  <a:pt x="4572000" y="3004457"/>
                </a:cubicBez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426028" y="3276600"/>
            <a:ext cx="2688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j nodes with degree exactly d</a:t>
            </a:r>
            <a:endParaRPr lang="en-US" dirty="0"/>
          </a:p>
        </p:txBody>
      </p:sp>
      <p:sp>
        <p:nvSpPr>
          <p:cNvPr id="100" name="Oval 99"/>
          <p:cNvSpPr/>
          <p:nvPr/>
        </p:nvSpPr>
        <p:spPr>
          <a:xfrm>
            <a:off x="1317172" y="4191000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Straight Arrow Connector 100"/>
          <p:cNvCxnSpPr>
            <a:endCxn id="100" idx="7"/>
          </p:cNvCxnSpPr>
          <p:nvPr/>
        </p:nvCxnSpPr>
        <p:spPr>
          <a:xfrm rot="10800000" flipV="1">
            <a:off x="1577336" y="3886199"/>
            <a:ext cx="578037" cy="349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ight Arrow 116"/>
          <p:cNvSpPr/>
          <p:nvPr/>
        </p:nvSpPr>
        <p:spPr>
          <a:xfrm>
            <a:off x="4191000" y="3581400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/>
          <p:cNvSpPr txBox="1"/>
          <p:nvPr/>
        </p:nvSpPr>
        <p:spPr>
          <a:xfrm>
            <a:off x="6858000" y="2895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Log-log plot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views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rot="5400000" flipH="1" flipV="1">
            <a:off x="-63486" y="3568147"/>
            <a:ext cx="1939298" cy="7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906163" y="4537737"/>
            <a:ext cx="2953109" cy="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78428" y="3022937"/>
            <a:ext cx="2688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 are j nodes with degree </a:t>
            </a:r>
            <a:r>
              <a:rPr lang="en-US" dirty="0" smtClean="0">
                <a:solidFill>
                  <a:schemeClr val="accent1"/>
                </a:solidFill>
              </a:rPr>
              <a:t>at least </a:t>
            </a:r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0" y="45074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Degree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rot="5400000" flipH="1" flipV="1">
            <a:off x="4383042" y="3568147"/>
            <a:ext cx="1939298" cy="7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352691" y="4537737"/>
            <a:ext cx="2953109" cy="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314920" y="2808215"/>
            <a:ext cx="74762" cy="861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5613970" y="3066788"/>
            <a:ext cx="74762" cy="861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5875637" y="3325361"/>
            <a:ext cx="74762" cy="861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6212068" y="3627030"/>
            <a:ext cx="74762" cy="861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6548498" y="3928699"/>
            <a:ext cx="74762" cy="861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6847547" y="4187272"/>
            <a:ext cx="74762" cy="861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7146596" y="4445845"/>
            <a:ext cx="74762" cy="861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 62"/>
          <p:cNvSpPr/>
          <p:nvPr/>
        </p:nvSpPr>
        <p:spPr>
          <a:xfrm>
            <a:off x="5352302" y="2851311"/>
            <a:ext cx="1831675" cy="1643786"/>
          </a:xfrm>
          <a:custGeom>
            <a:avLst/>
            <a:gdLst>
              <a:gd name="connsiteX0" fmla="*/ 0 w 3733800"/>
              <a:gd name="connsiteY0" fmla="*/ 0 h 2906486"/>
              <a:gd name="connsiteX1" fmla="*/ 609600 w 3733800"/>
              <a:gd name="connsiteY1" fmla="*/ 468086 h 2906486"/>
              <a:gd name="connsiteX2" fmla="*/ 1132114 w 3733800"/>
              <a:gd name="connsiteY2" fmla="*/ 925286 h 2906486"/>
              <a:gd name="connsiteX3" fmla="*/ 1828800 w 3733800"/>
              <a:gd name="connsiteY3" fmla="*/ 1458686 h 2906486"/>
              <a:gd name="connsiteX4" fmla="*/ 2503714 w 3733800"/>
              <a:gd name="connsiteY4" fmla="*/ 1992086 h 2906486"/>
              <a:gd name="connsiteX5" fmla="*/ 3113314 w 3733800"/>
              <a:gd name="connsiteY5" fmla="*/ 2460171 h 2906486"/>
              <a:gd name="connsiteX6" fmla="*/ 3733800 w 3733800"/>
              <a:gd name="connsiteY6" fmla="*/ 2906486 h 290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3800" h="2906486">
                <a:moveTo>
                  <a:pt x="0" y="0"/>
                </a:moveTo>
                <a:cubicBezTo>
                  <a:pt x="210457" y="156936"/>
                  <a:pt x="420914" y="313872"/>
                  <a:pt x="609600" y="468086"/>
                </a:cubicBezTo>
                <a:cubicBezTo>
                  <a:pt x="798286" y="622300"/>
                  <a:pt x="928914" y="760186"/>
                  <a:pt x="1132114" y="925286"/>
                </a:cubicBezTo>
                <a:cubicBezTo>
                  <a:pt x="1335314" y="1090386"/>
                  <a:pt x="1600200" y="1280886"/>
                  <a:pt x="1828800" y="1458686"/>
                </a:cubicBezTo>
                <a:cubicBezTo>
                  <a:pt x="2057400" y="1636486"/>
                  <a:pt x="2289628" y="1825172"/>
                  <a:pt x="2503714" y="1992086"/>
                </a:cubicBezTo>
                <a:cubicBezTo>
                  <a:pt x="2717800" y="2159000"/>
                  <a:pt x="2908300" y="2307771"/>
                  <a:pt x="3113314" y="2460171"/>
                </a:cubicBezTo>
                <a:cubicBezTo>
                  <a:pt x="3318328" y="2612571"/>
                  <a:pt x="3526064" y="2759528"/>
                  <a:pt x="3733800" y="2906486"/>
                </a:cubicBez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511834" y="2297668"/>
            <a:ext cx="245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Frequency (Number)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1168008" y="2740911"/>
            <a:ext cx="74705" cy="861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1242713" y="3602646"/>
            <a:ext cx="74705" cy="861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1504180" y="4076600"/>
            <a:ext cx="74705" cy="861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1840351" y="4248947"/>
            <a:ext cx="74705" cy="861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2176523" y="4335121"/>
            <a:ext cx="74705" cy="861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2437989" y="4378208"/>
            <a:ext cx="74705" cy="861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Oval 110"/>
          <p:cNvSpPr/>
          <p:nvPr/>
        </p:nvSpPr>
        <p:spPr>
          <a:xfrm>
            <a:off x="2774161" y="4421294"/>
            <a:ext cx="74705" cy="861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Oval 111"/>
          <p:cNvSpPr/>
          <p:nvPr/>
        </p:nvSpPr>
        <p:spPr>
          <a:xfrm>
            <a:off x="3110332" y="4421294"/>
            <a:ext cx="74705" cy="861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3409151" y="4421294"/>
            <a:ext cx="74705" cy="861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Freeform 113"/>
          <p:cNvSpPr/>
          <p:nvPr/>
        </p:nvSpPr>
        <p:spPr>
          <a:xfrm>
            <a:off x="1205361" y="2771687"/>
            <a:ext cx="2299839" cy="1699875"/>
          </a:xfrm>
          <a:custGeom>
            <a:avLst/>
            <a:gdLst>
              <a:gd name="connsiteX0" fmla="*/ 0 w 4691743"/>
              <a:gd name="connsiteY0" fmla="*/ 0 h 3006271"/>
              <a:gd name="connsiteX1" fmla="*/ 152400 w 4691743"/>
              <a:gd name="connsiteY1" fmla="*/ 1545771 h 3006271"/>
              <a:gd name="connsiteX2" fmla="*/ 685800 w 4691743"/>
              <a:gd name="connsiteY2" fmla="*/ 2383971 h 3006271"/>
              <a:gd name="connsiteX3" fmla="*/ 1371600 w 4691743"/>
              <a:gd name="connsiteY3" fmla="*/ 2688771 h 3006271"/>
              <a:gd name="connsiteX4" fmla="*/ 2057400 w 4691743"/>
              <a:gd name="connsiteY4" fmla="*/ 2841171 h 3006271"/>
              <a:gd name="connsiteX5" fmla="*/ 2623457 w 4691743"/>
              <a:gd name="connsiteY5" fmla="*/ 2928257 h 3006271"/>
              <a:gd name="connsiteX6" fmla="*/ 3276600 w 4691743"/>
              <a:gd name="connsiteY6" fmla="*/ 2993571 h 3006271"/>
              <a:gd name="connsiteX7" fmla="*/ 3984171 w 4691743"/>
              <a:gd name="connsiteY7" fmla="*/ 2993571 h 3006271"/>
              <a:gd name="connsiteX8" fmla="*/ 4593771 w 4691743"/>
              <a:gd name="connsiteY8" fmla="*/ 3004457 h 3006271"/>
              <a:gd name="connsiteX9" fmla="*/ 4572000 w 4691743"/>
              <a:gd name="connsiteY9" fmla="*/ 3004457 h 3006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91743" h="3006271">
                <a:moveTo>
                  <a:pt x="0" y="0"/>
                </a:moveTo>
                <a:cubicBezTo>
                  <a:pt x="19050" y="574221"/>
                  <a:pt x="38100" y="1148443"/>
                  <a:pt x="152400" y="1545771"/>
                </a:cubicBezTo>
                <a:cubicBezTo>
                  <a:pt x="266700" y="1943099"/>
                  <a:pt x="482600" y="2193471"/>
                  <a:pt x="685800" y="2383971"/>
                </a:cubicBezTo>
                <a:cubicBezTo>
                  <a:pt x="889000" y="2574471"/>
                  <a:pt x="1143000" y="2612571"/>
                  <a:pt x="1371600" y="2688771"/>
                </a:cubicBezTo>
                <a:cubicBezTo>
                  <a:pt x="1600200" y="2764971"/>
                  <a:pt x="1848757" y="2801257"/>
                  <a:pt x="2057400" y="2841171"/>
                </a:cubicBezTo>
                <a:cubicBezTo>
                  <a:pt x="2266043" y="2881085"/>
                  <a:pt x="2420257" y="2902857"/>
                  <a:pt x="2623457" y="2928257"/>
                </a:cubicBezTo>
                <a:cubicBezTo>
                  <a:pt x="2826657" y="2953657"/>
                  <a:pt x="3049814" y="2982685"/>
                  <a:pt x="3276600" y="2993571"/>
                </a:cubicBezTo>
                <a:cubicBezTo>
                  <a:pt x="3503386" y="3004457"/>
                  <a:pt x="3984171" y="2993571"/>
                  <a:pt x="3984171" y="2993571"/>
                </a:cubicBezTo>
                <a:lnTo>
                  <a:pt x="4593771" y="3004457"/>
                </a:lnTo>
                <a:cubicBezTo>
                  <a:pt x="4691743" y="3006271"/>
                  <a:pt x="4631871" y="3005364"/>
                  <a:pt x="4572000" y="3004457"/>
                </a:cubicBez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1392990" y="394995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>
            <a:endCxn id="115" idx="7"/>
          </p:cNvCxnSpPr>
          <p:nvPr/>
        </p:nvCxnSpPr>
        <p:spPr>
          <a:xfrm rot="10800000" flipV="1">
            <a:off x="1653154" y="3645153"/>
            <a:ext cx="578037" cy="349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ight Arrow 63"/>
          <p:cNvSpPr/>
          <p:nvPr/>
        </p:nvSpPr>
        <p:spPr>
          <a:xfrm>
            <a:off x="4191000" y="3581400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858000" y="2895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Log-log plot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2895600" y="51054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Cumulative Distribution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views</a:t>
            </a: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rot="5400000" flipH="1" flipV="1">
            <a:off x="-63486" y="3568147"/>
            <a:ext cx="1939298" cy="7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906163" y="4537737"/>
            <a:ext cx="2953109" cy="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78428" y="3022937"/>
            <a:ext cx="2688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j’th most popular node has degree d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048000" y="45074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Rank</a:t>
            </a:r>
            <a:endParaRPr lang="en-US" dirty="0"/>
          </a:p>
        </p:txBody>
      </p:sp>
      <p:cxnSp>
        <p:nvCxnSpPr>
          <p:cNvPr id="51" name="Straight Arrow Connector 50"/>
          <p:cNvCxnSpPr/>
          <p:nvPr/>
        </p:nvCxnSpPr>
        <p:spPr>
          <a:xfrm rot="5400000" flipH="1" flipV="1">
            <a:off x="4383042" y="3568147"/>
            <a:ext cx="1939298" cy="7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352691" y="4537737"/>
            <a:ext cx="2953109" cy="8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/>
          <p:cNvSpPr/>
          <p:nvPr/>
        </p:nvSpPr>
        <p:spPr>
          <a:xfrm>
            <a:off x="5314920" y="2808215"/>
            <a:ext cx="74762" cy="861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5613970" y="3066788"/>
            <a:ext cx="74762" cy="861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/>
          <p:cNvSpPr/>
          <p:nvPr/>
        </p:nvSpPr>
        <p:spPr>
          <a:xfrm>
            <a:off x="5875637" y="3325361"/>
            <a:ext cx="74762" cy="861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Oval 58"/>
          <p:cNvSpPr/>
          <p:nvPr/>
        </p:nvSpPr>
        <p:spPr>
          <a:xfrm>
            <a:off x="6212068" y="3627030"/>
            <a:ext cx="74762" cy="861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/>
          <p:nvPr/>
        </p:nvSpPr>
        <p:spPr>
          <a:xfrm>
            <a:off x="6548498" y="3928699"/>
            <a:ext cx="74762" cy="861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/>
          <p:cNvSpPr/>
          <p:nvPr/>
        </p:nvSpPr>
        <p:spPr>
          <a:xfrm>
            <a:off x="6847547" y="4187272"/>
            <a:ext cx="74762" cy="861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Oval 61"/>
          <p:cNvSpPr/>
          <p:nvPr/>
        </p:nvSpPr>
        <p:spPr>
          <a:xfrm>
            <a:off x="7146596" y="4445845"/>
            <a:ext cx="74762" cy="8619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 62"/>
          <p:cNvSpPr/>
          <p:nvPr/>
        </p:nvSpPr>
        <p:spPr>
          <a:xfrm>
            <a:off x="5352302" y="2851311"/>
            <a:ext cx="1831675" cy="1643786"/>
          </a:xfrm>
          <a:custGeom>
            <a:avLst/>
            <a:gdLst>
              <a:gd name="connsiteX0" fmla="*/ 0 w 3733800"/>
              <a:gd name="connsiteY0" fmla="*/ 0 h 2906486"/>
              <a:gd name="connsiteX1" fmla="*/ 609600 w 3733800"/>
              <a:gd name="connsiteY1" fmla="*/ 468086 h 2906486"/>
              <a:gd name="connsiteX2" fmla="*/ 1132114 w 3733800"/>
              <a:gd name="connsiteY2" fmla="*/ 925286 h 2906486"/>
              <a:gd name="connsiteX3" fmla="*/ 1828800 w 3733800"/>
              <a:gd name="connsiteY3" fmla="*/ 1458686 h 2906486"/>
              <a:gd name="connsiteX4" fmla="*/ 2503714 w 3733800"/>
              <a:gd name="connsiteY4" fmla="*/ 1992086 h 2906486"/>
              <a:gd name="connsiteX5" fmla="*/ 3113314 w 3733800"/>
              <a:gd name="connsiteY5" fmla="*/ 2460171 h 2906486"/>
              <a:gd name="connsiteX6" fmla="*/ 3733800 w 3733800"/>
              <a:gd name="connsiteY6" fmla="*/ 2906486 h 290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733800" h="2906486">
                <a:moveTo>
                  <a:pt x="0" y="0"/>
                </a:moveTo>
                <a:cubicBezTo>
                  <a:pt x="210457" y="156936"/>
                  <a:pt x="420914" y="313872"/>
                  <a:pt x="609600" y="468086"/>
                </a:cubicBezTo>
                <a:cubicBezTo>
                  <a:pt x="798286" y="622300"/>
                  <a:pt x="928914" y="760186"/>
                  <a:pt x="1132114" y="925286"/>
                </a:cubicBezTo>
                <a:cubicBezTo>
                  <a:pt x="1335314" y="1090386"/>
                  <a:pt x="1600200" y="1280886"/>
                  <a:pt x="1828800" y="1458686"/>
                </a:cubicBezTo>
                <a:cubicBezTo>
                  <a:pt x="2057400" y="1636486"/>
                  <a:pt x="2289628" y="1825172"/>
                  <a:pt x="2503714" y="1992086"/>
                </a:cubicBezTo>
                <a:cubicBezTo>
                  <a:pt x="2717800" y="2159000"/>
                  <a:pt x="2908300" y="2307771"/>
                  <a:pt x="3113314" y="2460171"/>
                </a:cubicBezTo>
                <a:cubicBezTo>
                  <a:pt x="3318328" y="2612571"/>
                  <a:pt x="3526064" y="2759528"/>
                  <a:pt x="3733800" y="2906486"/>
                </a:cubicBez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511834" y="2209800"/>
            <a:ext cx="2459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Degree</a:t>
            </a:r>
            <a:endParaRPr lang="en-US" dirty="0"/>
          </a:p>
        </p:txBody>
      </p:sp>
      <p:sp>
        <p:nvSpPr>
          <p:cNvPr id="105" name="Oval 104"/>
          <p:cNvSpPr/>
          <p:nvPr/>
        </p:nvSpPr>
        <p:spPr>
          <a:xfrm>
            <a:off x="1168008" y="2740911"/>
            <a:ext cx="74705" cy="861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Oval 105"/>
          <p:cNvSpPr/>
          <p:nvPr/>
        </p:nvSpPr>
        <p:spPr>
          <a:xfrm>
            <a:off x="1242713" y="3602646"/>
            <a:ext cx="74705" cy="861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Oval 106"/>
          <p:cNvSpPr/>
          <p:nvPr/>
        </p:nvSpPr>
        <p:spPr>
          <a:xfrm>
            <a:off x="1504180" y="4076600"/>
            <a:ext cx="74705" cy="861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Oval 107"/>
          <p:cNvSpPr/>
          <p:nvPr/>
        </p:nvSpPr>
        <p:spPr>
          <a:xfrm>
            <a:off x="1840351" y="4248947"/>
            <a:ext cx="74705" cy="861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Oval 108"/>
          <p:cNvSpPr/>
          <p:nvPr/>
        </p:nvSpPr>
        <p:spPr>
          <a:xfrm>
            <a:off x="2176523" y="4335121"/>
            <a:ext cx="74705" cy="861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0" name="Oval 109"/>
          <p:cNvSpPr/>
          <p:nvPr/>
        </p:nvSpPr>
        <p:spPr>
          <a:xfrm>
            <a:off x="2437989" y="4378208"/>
            <a:ext cx="74705" cy="861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1" name="Oval 110"/>
          <p:cNvSpPr/>
          <p:nvPr/>
        </p:nvSpPr>
        <p:spPr>
          <a:xfrm>
            <a:off x="2774161" y="4421294"/>
            <a:ext cx="74705" cy="861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Oval 111"/>
          <p:cNvSpPr/>
          <p:nvPr/>
        </p:nvSpPr>
        <p:spPr>
          <a:xfrm>
            <a:off x="3110332" y="4421294"/>
            <a:ext cx="74705" cy="861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3" name="Oval 112"/>
          <p:cNvSpPr/>
          <p:nvPr/>
        </p:nvSpPr>
        <p:spPr>
          <a:xfrm>
            <a:off x="3409151" y="4421294"/>
            <a:ext cx="74705" cy="8617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Freeform 113"/>
          <p:cNvSpPr/>
          <p:nvPr/>
        </p:nvSpPr>
        <p:spPr>
          <a:xfrm>
            <a:off x="1205361" y="2771687"/>
            <a:ext cx="2299839" cy="1699875"/>
          </a:xfrm>
          <a:custGeom>
            <a:avLst/>
            <a:gdLst>
              <a:gd name="connsiteX0" fmla="*/ 0 w 4691743"/>
              <a:gd name="connsiteY0" fmla="*/ 0 h 3006271"/>
              <a:gd name="connsiteX1" fmla="*/ 152400 w 4691743"/>
              <a:gd name="connsiteY1" fmla="*/ 1545771 h 3006271"/>
              <a:gd name="connsiteX2" fmla="*/ 685800 w 4691743"/>
              <a:gd name="connsiteY2" fmla="*/ 2383971 h 3006271"/>
              <a:gd name="connsiteX3" fmla="*/ 1371600 w 4691743"/>
              <a:gd name="connsiteY3" fmla="*/ 2688771 h 3006271"/>
              <a:gd name="connsiteX4" fmla="*/ 2057400 w 4691743"/>
              <a:gd name="connsiteY4" fmla="*/ 2841171 h 3006271"/>
              <a:gd name="connsiteX5" fmla="*/ 2623457 w 4691743"/>
              <a:gd name="connsiteY5" fmla="*/ 2928257 h 3006271"/>
              <a:gd name="connsiteX6" fmla="*/ 3276600 w 4691743"/>
              <a:gd name="connsiteY6" fmla="*/ 2993571 h 3006271"/>
              <a:gd name="connsiteX7" fmla="*/ 3984171 w 4691743"/>
              <a:gd name="connsiteY7" fmla="*/ 2993571 h 3006271"/>
              <a:gd name="connsiteX8" fmla="*/ 4593771 w 4691743"/>
              <a:gd name="connsiteY8" fmla="*/ 3004457 h 3006271"/>
              <a:gd name="connsiteX9" fmla="*/ 4572000 w 4691743"/>
              <a:gd name="connsiteY9" fmla="*/ 3004457 h 3006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691743" h="3006271">
                <a:moveTo>
                  <a:pt x="0" y="0"/>
                </a:moveTo>
                <a:cubicBezTo>
                  <a:pt x="19050" y="574221"/>
                  <a:pt x="38100" y="1148443"/>
                  <a:pt x="152400" y="1545771"/>
                </a:cubicBezTo>
                <a:cubicBezTo>
                  <a:pt x="266700" y="1943099"/>
                  <a:pt x="482600" y="2193471"/>
                  <a:pt x="685800" y="2383971"/>
                </a:cubicBezTo>
                <a:cubicBezTo>
                  <a:pt x="889000" y="2574471"/>
                  <a:pt x="1143000" y="2612571"/>
                  <a:pt x="1371600" y="2688771"/>
                </a:cubicBezTo>
                <a:cubicBezTo>
                  <a:pt x="1600200" y="2764971"/>
                  <a:pt x="1848757" y="2801257"/>
                  <a:pt x="2057400" y="2841171"/>
                </a:cubicBezTo>
                <a:cubicBezTo>
                  <a:pt x="2266043" y="2881085"/>
                  <a:pt x="2420257" y="2902857"/>
                  <a:pt x="2623457" y="2928257"/>
                </a:cubicBezTo>
                <a:cubicBezTo>
                  <a:pt x="2826657" y="2953657"/>
                  <a:pt x="3049814" y="2982685"/>
                  <a:pt x="3276600" y="2993571"/>
                </a:cubicBezTo>
                <a:cubicBezTo>
                  <a:pt x="3503386" y="3004457"/>
                  <a:pt x="3984171" y="2993571"/>
                  <a:pt x="3984171" y="2993571"/>
                </a:cubicBezTo>
                <a:lnTo>
                  <a:pt x="4593771" y="3004457"/>
                </a:lnTo>
                <a:cubicBezTo>
                  <a:pt x="4691743" y="3006271"/>
                  <a:pt x="4631871" y="3005364"/>
                  <a:pt x="4572000" y="3004457"/>
                </a:cubicBezTo>
              </a:path>
            </a:pathLst>
          </a:cu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/>
          <p:cNvSpPr/>
          <p:nvPr/>
        </p:nvSpPr>
        <p:spPr>
          <a:xfrm>
            <a:off x="1392990" y="3949954"/>
            <a:ext cx="304800" cy="30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" name="Straight Arrow Connector 115"/>
          <p:cNvCxnSpPr>
            <a:endCxn id="115" idx="7"/>
          </p:cNvCxnSpPr>
          <p:nvPr/>
        </p:nvCxnSpPr>
        <p:spPr>
          <a:xfrm rot="10800000" flipV="1">
            <a:off x="1653154" y="3645153"/>
            <a:ext cx="578037" cy="3494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ight Arrow 63"/>
          <p:cNvSpPr/>
          <p:nvPr/>
        </p:nvSpPr>
        <p:spPr>
          <a:xfrm>
            <a:off x="4191000" y="3581400"/>
            <a:ext cx="762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6858000" y="28956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Log-log plot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Collaboration Graph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2895600" cy="4225925"/>
          </a:xfrm>
        </p:spPr>
        <p:txBody>
          <a:bodyPr/>
          <a:lstStyle/>
          <a:p>
            <a:r>
              <a:rPr lang="en-US" sz="2200"/>
              <a:t>Power law exp: </a:t>
            </a:r>
          </a:p>
          <a:p>
            <a:pPr algn="ctr">
              <a:buFont typeface="Wingdings" pitchFamily="2" charset="2"/>
              <a:buNone/>
            </a:pPr>
            <a:r>
              <a:rPr lang="en-US" sz="2200">
                <a:solidFill>
                  <a:schemeClr val="tx2"/>
                </a:solidFill>
              </a:rPr>
              <a:t>c = 2.97</a:t>
            </a:r>
          </a:p>
          <a:p>
            <a:endParaRPr lang="en-US" sz="2200"/>
          </a:p>
          <a:p>
            <a:r>
              <a:rPr lang="en-US" sz="2200"/>
              <a:t>With exponential decay factor, </a:t>
            </a:r>
          </a:p>
          <a:p>
            <a:pPr algn="ctr">
              <a:buFont typeface="Wingdings" pitchFamily="2" charset="2"/>
              <a:buNone/>
            </a:pPr>
            <a:r>
              <a:rPr lang="en-US" sz="2200">
                <a:solidFill>
                  <a:schemeClr val="tx2"/>
                </a:solidFill>
              </a:rPr>
              <a:t>c = 2.46</a:t>
            </a:r>
          </a:p>
        </p:txBody>
      </p:sp>
      <p:pic>
        <p:nvPicPr>
          <p:cNvPr id="229380" name="Picture 4" descr="erdos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600200"/>
            <a:ext cx="5334000" cy="40005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Grading (Approximate)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Participation, class presentations </a:t>
            </a:r>
            <a:r>
              <a:rPr lang="en-US" dirty="0" smtClean="0"/>
              <a:t>[15%]</a:t>
            </a:r>
          </a:p>
          <a:p>
            <a:r>
              <a:rPr lang="en-US" dirty="0" smtClean="0"/>
              <a:t>Reaction papers [25%]</a:t>
            </a:r>
          </a:p>
          <a:p>
            <a:r>
              <a:rPr lang="en-US" dirty="0" smtClean="0"/>
              <a:t>Problem sets [20%]</a:t>
            </a:r>
          </a:p>
          <a:p>
            <a:r>
              <a:rPr lang="en-US" dirty="0" smtClean="0"/>
              <a:t>Final project [40%]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Inter-Domain Internet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Power law exponent: </a:t>
            </a:r>
            <a:r>
              <a:rPr lang="en-US">
                <a:solidFill>
                  <a:schemeClr val="tx2"/>
                </a:solidFill>
              </a:rPr>
              <a:t>2.15 &lt; c &lt; 2.2</a:t>
            </a:r>
          </a:p>
        </p:txBody>
      </p:sp>
      <p:pic>
        <p:nvPicPr>
          <p:cNvPr id="193540" name="Picture 4" descr="internet_d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2225675"/>
            <a:ext cx="5638800" cy="36417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Web Graph In-Degree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Power law exponent: </a:t>
            </a:r>
            <a:r>
              <a:rPr lang="en-US">
                <a:solidFill>
                  <a:schemeClr val="tx2"/>
                </a:solidFill>
              </a:rPr>
              <a:t>c = 2.09</a:t>
            </a:r>
            <a:endParaRPr lang="en-US"/>
          </a:p>
        </p:txBody>
      </p:sp>
      <p:pic>
        <p:nvPicPr>
          <p:cNvPr id="195589" name="Picture 5" descr="web_ind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05000" y="2419350"/>
            <a:ext cx="4800600" cy="3600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Q1. How popular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Many social networks have </a:t>
            </a:r>
          </a:p>
          <a:p>
            <a:pPr algn="ctr">
              <a:buNone/>
            </a:pPr>
            <a:r>
              <a:rPr lang="en-US" dirty="0" smtClean="0"/>
              <a:t>power-law degree distributions.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A few very popular people, </a:t>
            </a:r>
            <a:br>
              <a:rPr lang="en-US" dirty="0" smtClean="0"/>
            </a:br>
            <a:r>
              <a:rPr lang="en-US" dirty="0" smtClean="0"/>
              <a:t>many many unpopular people.</a:t>
            </a:r>
            <a:endParaRPr lang="en-US" dirty="0"/>
          </a:p>
        </p:txBody>
      </p:sp>
      <p:sp>
        <p:nvSpPr>
          <p:cNvPr id="4" name="Equal 3"/>
          <p:cNvSpPr/>
          <p:nvPr/>
        </p:nvSpPr>
        <p:spPr>
          <a:xfrm rot="5400000">
            <a:off x="4191000" y="3543300"/>
            <a:ext cx="838200" cy="762000"/>
          </a:xfrm>
          <a:prstGeom prst="mathEqual">
            <a:avLst>
              <a:gd name="adj1" fmla="val 10663"/>
              <a:gd name="adj2" fmla="val 1461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How far apart are the nodes of a graph?</a:t>
            </a:r>
          </a:p>
          <a:p>
            <a:pPr algn="ctr">
              <a:buNone/>
            </a:pPr>
            <a:r>
              <a:rPr lang="en-US" dirty="0" smtClean="0"/>
              <a:t>How far apart are nodes i and j?</a:t>
            </a:r>
          </a:p>
          <a:p>
            <a:pPr algn="ctr">
              <a:buNone/>
            </a:pPr>
            <a:r>
              <a:rPr lang="en-US" dirty="0" smtClean="0"/>
              <a:t>What is the length of a path from i to j?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Length of a Path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The length of a path is # of edges it contains.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LINC – MIT – BBN – RAND – SDC has length 4.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843929" y="2645968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LINC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5843929" y="4169359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HARV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5082234" y="3788511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BBN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6605623" y="3788511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CARN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6605623" y="3026816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CASE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5082234" y="3026816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MIT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4048505" y="3407664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SDC</a:t>
            </a:r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>
            <a:off x="1600200" y="3407664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UCSB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2307488" y="2645968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SRI</a:t>
            </a:r>
            <a:endParaRPr lang="en-US" sz="1200" dirty="0"/>
          </a:p>
        </p:txBody>
      </p:sp>
      <p:sp>
        <p:nvSpPr>
          <p:cNvPr id="14" name="Oval 13"/>
          <p:cNvSpPr/>
          <p:nvPr/>
        </p:nvSpPr>
        <p:spPr>
          <a:xfrm>
            <a:off x="2307488" y="4169359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UCLA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>
            <a:off x="3667658" y="4169359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RAND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3667658" y="2645968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UTAH</a:t>
            </a:r>
            <a:endParaRPr lang="en-US" sz="1200" dirty="0"/>
          </a:p>
        </p:txBody>
      </p:sp>
      <p:sp>
        <p:nvSpPr>
          <p:cNvPr id="17" name="Oval 16"/>
          <p:cNvSpPr/>
          <p:nvPr/>
        </p:nvSpPr>
        <p:spPr>
          <a:xfrm>
            <a:off x="3014776" y="3407664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STAN</a:t>
            </a:r>
            <a:endParaRPr lang="en-US" sz="1200" dirty="0"/>
          </a:p>
        </p:txBody>
      </p:sp>
      <p:cxnSp>
        <p:nvCxnSpPr>
          <p:cNvPr id="18" name="Straight Connector 17"/>
          <p:cNvCxnSpPr>
            <a:stCxn id="10" idx="4"/>
            <a:endCxn id="7" idx="0"/>
          </p:cNvCxnSpPr>
          <p:nvPr/>
        </p:nvCxnSpPr>
        <p:spPr>
          <a:xfrm rot="5400000">
            <a:off x="5256335" y="3570884"/>
            <a:ext cx="435255" cy="1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7"/>
            <a:endCxn id="5" idx="3"/>
          </p:cNvCxnSpPr>
          <p:nvPr/>
        </p:nvCxnSpPr>
        <p:spPr>
          <a:xfrm rot="5400000" flipH="1" flipV="1">
            <a:off x="5779801" y="2895759"/>
            <a:ext cx="150019" cy="207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5" idx="5"/>
            <a:endCxn id="9" idx="1"/>
          </p:cNvCxnSpPr>
          <p:nvPr/>
        </p:nvCxnSpPr>
        <p:spPr>
          <a:xfrm rot="16200000" flipH="1">
            <a:off x="6541495" y="2895759"/>
            <a:ext cx="150019" cy="207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9" idx="4"/>
            <a:endCxn id="8" idx="0"/>
          </p:cNvCxnSpPr>
          <p:nvPr/>
        </p:nvCxnSpPr>
        <p:spPr>
          <a:xfrm rot="5400000">
            <a:off x="6779725" y="3570884"/>
            <a:ext cx="435255" cy="1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3"/>
            <a:endCxn id="6" idx="7"/>
          </p:cNvCxnSpPr>
          <p:nvPr/>
        </p:nvCxnSpPr>
        <p:spPr>
          <a:xfrm rot="5400000">
            <a:off x="6541495" y="4038302"/>
            <a:ext cx="150019" cy="207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1"/>
            <a:endCxn id="7" idx="5"/>
          </p:cNvCxnSpPr>
          <p:nvPr/>
        </p:nvCxnSpPr>
        <p:spPr>
          <a:xfrm rot="16200000" flipV="1">
            <a:off x="5779801" y="4038302"/>
            <a:ext cx="150019" cy="207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0" idx="1"/>
            <a:endCxn id="16" idx="6"/>
          </p:cNvCxnSpPr>
          <p:nvPr/>
        </p:nvCxnSpPr>
        <p:spPr>
          <a:xfrm rot="16200000" flipV="1">
            <a:off x="4691326" y="2568978"/>
            <a:ext cx="265433" cy="7458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7" idx="3"/>
            <a:endCxn id="15" idx="6"/>
          </p:cNvCxnSpPr>
          <p:nvPr/>
        </p:nvCxnSpPr>
        <p:spPr>
          <a:xfrm rot="5400000">
            <a:off x="4691326" y="3826936"/>
            <a:ext cx="265433" cy="7458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5" idx="0"/>
            <a:endCxn id="11" idx="4"/>
          </p:cNvCxnSpPr>
          <p:nvPr/>
        </p:nvCxnSpPr>
        <p:spPr>
          <a:xfrm rot="5400000" flipH="1" flipV="1">
            <a:off x="4032183" y="3761308"/>
            <a:ext cx="435255" cy="3808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1" idx="0"/>
            <a:endCxn id="16" idx="4"/>
          </p:cNvCxnSpPr>
          <p:nvPr/>
        </p:nvCxnSpPr>
        <p:spPr>
          <a:xfrm rot="16200000" flipV="1">
            <a:off x="4032183" y="2999613"/>
            <a:ext cx="435255" cy="3808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2"/>
            <a:endCxn id="14" idx="6"/>
          </p:cNvCxnSpPr>
          <p:nvPr/>
        </p:nvCxnSpPr>
        <p:spPr>
          <a:xfrm rot="10800000">
            <a:off x="3090946" y="4332580"/>
            <a:ext cx="576712" cy="1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6" idx="2"/>
            <a:endCxn id="13" idx="6"/>
          </p:cNvCxnSpPr>
          <p:nvPr/>
        </p:nvCxnSpPr>
        <p:spPr>
          <a:xfrm rot="10800000">
            <a:off x="3090946" y="2809188"/>
            <a:ext cx="576712" cy="1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3" idx="5"/>
            <a:endCxn id="17" idx="0"/>
          </p:cNvCxnSpPr>
          <p:nvPr/>
        </p:nvCxnSpPr>
        <p:spPr>
          <a:xfrm rot="16200000" flipH="1">
            <a:off x="2949828" y="2950986"/>
            <a:ext cx="483060" cy="430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7" idx="4"/>
            <a:endCxn id="14" idx="7"/>
          </p:cNvCxnSpPr>
          <p:nvPr/>
        </p:nvCxnSpPr>
        <p:spPr>
          <a:xfrm rot="5400000">
            <a:off x="2949828" y="3760488"/>
            <a:ext cx="483060" cy="430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4" idx="1"/>
            <a:endCxn id="12" idx="4"/>
          </p:cNvCxnSpPr>
          <p:nvPr/>
        </p:nvCxnSpPr>
        <p:spPr>
          <a:xfrm rot="16200000" flipV="1">
            <a:off x="1965546" y="3760488"/>
            <a:ext cx="483060" cy="430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0"/>
            <a:endCxn id="13" idx="3"/>
          </p:cNvCxnSpPr>
          <p:nvPr/>
        </p:nvCxnSpPr>
        <p:spPr>
          <a:xfrm rot="5400000" flipH="1" flipV="1">
            <a:off x="1965546" y="2950987"/>
            <a:ext cx="483060" cy="430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3" idx="4"/>
            <a:endCxn id="14" idx="0"/>
          </p:cNvCxnSpPr>
          <p:nvPr/>
        </p:nvCxnSpPr>
        <p:spPr>
          <a:xfrm rot="5400000">
            <a:off x="2100742" y="3570884"/>
            <a:ext cx="1196950" cy="1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The distance between two nodes is the length of the shortest path between them.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Distance between LINC and SDC is 3.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843929" y="2971800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LINC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5843929" y="4495191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HARV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5082234" y="4114343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BBN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6605623" y="4114343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CARN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6605623" y="3352648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CASE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5082234" y="3352648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MIT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4048505" y="3733496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SDC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1600200" y="3733496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UCSB</a:t>
            </a:r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>
            <a:off x="2307488" y="2971800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SRI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2307488" y="4495191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UCLA</a:t>
            </a:r>
            <a:endParaRPr lang="en-US" sz="1200" dirty="0"/>
          </a:p>
        </p:txBody>
      </p:sp>
      <p:sp>
        <p:nvSpPr>
          <p:cNvPr id="14" name="Oval 13"/>
          <p:cNvSpPr/>
          <p:nvPr/>
        </p:nvSpPr>
        <p:spPr>
          <a:xfrm>
            <a:off x="3667658" y="4495191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RAND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>
            <a:off x="3667658" y="2971800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UTAH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3014776" y="3733496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STAN</a:t>
            </a:r>
            <a:endParaRPr lang="en-US" sz="1200" dirty="0"/>
          </a:p>
        </p:txBody>
      </p:sp>
      <p:cxnSp>
        <p:nvCxnSpPr>
          <p:cNvPr id="17" name="Straight Connector 16"/>
          <p:cNvCxnSpPr>
            <a:stCxn id="9" idx="4"/>
            <a:endCxn id="6" idx="0"/>
          </p:cNvCxnSpPr>
          <p:nvPr/>
        </p:nvCxnSpPr>
        <p:spPr>
          <a:xfrm rot="5400000">
            <a:off x="5256335" y="3896716"/>
            <a:ext cx="435255" cy="1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7"/>
            <a:endCxn id="4" idx="3"/>
          </p:cNvCxnSpPr>
          <p:nvPr/>
        </p:nvCxnSpPr>
        <p:spPr>
          <a:xfrm rot="5400000" flipH="1" flipV="1">
            <a:off x="5779801" y="3221591"/>
            <a:ext cx="150019" cy="207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8" idx="1"/>
          </p:cNvCxnSpPr>
          <p:nvPr/>
        </p:nvCxnSpPr>
        <p:spPr>
          <a:xfrm rot="16200000" flipH="1">
            <a:off x="6541495" y="3221591"/>
            <a:ext cx="150019" cy="207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7" idx="0"/>
          </p:cNvCxnSpPr>
          <p:nvPr/>
        </p:nvCxnSpPr>
        <p:spPr>
          <a:xfrm rot="5400000">
            <a:off x="6779725" y="3896716"/>
            <a:ext cx="435255" cy="1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3"/>
            <a:endCxn id="5" idx="7"/>
          </p:cNvCxnSpPr>
          <p:nvPr/>
        </p:nvCxnSpPr>
        <p:spPr>
          <a:xfrm rot="5400000">
            <a:off x="6541495" y="4364134"/>
            <a:ext cx="150019" cy="207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1"/>
            <a:endCxn id="6" idx="5"/>
          </p:cNvCxnSpPr>
          <p:nvPr/>
        </p:nvCxnSpPr>
        <p:spPr>
          <a:xfrm rot="16200000" flipV="1">
            <a:off x="5779801" y="4364134"/>
            <a:ext cx="150019" cy="207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1"/>
            <a:endCxn id="15" idx="6"/>
          </p:cNvCxnSpPr>
          <p:nvPr/>
        </p:nvCxnSpPr>
        <p:spPr>
          <a:xfrm rot="16200000" flipV="1">
            <a:off x="4691326" y="2894810"/>
            <a:ext cx="265433" cy="7458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3"/>
            <a:endCxn id="14" idx="6"/>
          </p:cNvCxnSpPr>
          <p:nvPr/>
        </p:nvCxnSpPr>
        <p:spPr>
          <a:xfrm rot="5400000">
            <a:off x="4691326" y="4152768"/>
            <a:ext cx="265433" cy="7458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0"/>
            <a:endCxn id="10" idx="4"/>
          </p:cNvCxnSpPr>
          <p:nvPr/>
        </p:nvCxnSpPr>
        <p:spPr>
          <a:xfrm rot="5400000" flipH="1" flipV="1">
            <a:off x="4032183" y="4087140"/>
            <a:ext cx="435255" cy="3808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0"/>
            <a:endCxn id="15" idx="4"/>
          </p:cNvCxnSpPr>
          <p:nvPr/>
        </p:nvCxnSpPr>
        <p:spPr>
          <a:xfrm rot="16200000" flipV="1">
            <a:off x="4032183" y="3325445"/>
            <a:ext cx="435255" cy="3808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2"/>
            <a:endCxn id="13" idx="6"/>
          </p:cNvCxnSpPr>
          <p:nvPr/>
        </p:nvCxnSpPr>
        <p:spPr>
          <a:xfrm rot="10800000">
            <a:off x="3090946" y="4658412"/>
            <a:ext cx="576712" cy="1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2"/>
            <a:endCxn id="12" idx="6"/>
          </p:cNvCxnSpPr>
          <p:nvPr/>
        </p:nvCxnSpPr>
        <p:spPr>
          <a:xfrm rot="10800000">
            <a:off x="3090946" y="3135020"/>
            <a:ext cx="576712" cy="1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5"/>
            <a:endCxn id="16" idx="0"/>
          </p:cNvCxnSpPr>
          <p:nvPr/>
        </p:nvCxnSpPr>
        <p:spPr>
          <a:xfrm rot="16200000" flipH="1">
            <a:off x="2949828" y="3276818"/>
            <a:ext cx="483060" cy="430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6" idx="4"/>
            <a:endCxn id="13" idx="7"/>
          </p:cNvCxnSpPr>
          <p:nvPr/>
        </p:nvCxnSpPr>
        <p:spPr>
          <a:xfrm rot="5400000">
            <a:off x="2949828" y="4086320"/>
            <a:ext cx="483060" cy="430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1"/>
            <a:endCxn id="11" idx="4"/>
          </p:cNvCxnSpPr>
          <p:nvPr/>
        </p:nvCxnSpPr>
        <p:spPr>
          <a:xfrm rot="16200000" flipV="1">
            <a:off x="1965546" y="4086320"/>
            <a:ext cx="483060" cy="430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0"/>
            <a:endCxn id="12" idx="3"/>
          </p:cNvCxnSpPr>
          <p:nvPr/>
        </p:nvCxnSpPr>
        <p:spPr>
          <a:xfrm rot="5400000" flipH="1" flipV="1">
            <a:off x="1965546" y="3276819"/>
            <a:ext cx="483060" cy="430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4"/>
            <a:endCxn id="13" idx="0"/>
          </p:cNvCxnSpPr>
          <p:nvPr/>
        </p:nvCxnSpPr>
        <p:spPr>
          <a:xfrm rot="5400000">
            <a:off x="2100742" y="3896716"/>
            <a:ext cx="1196950" cy="1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Distance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Grow a breadth-first search tree.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Distance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188720" y="35814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693503" y="3505200"/>
            <a:ext cx="228600" cy="22860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52328" y="3962400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388703" y="396240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209800" y="25908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09800" y="32766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09800" y="38862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09800" y="44958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257800" y="25908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550503" y="32766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550503" y="38862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257800" y="44958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581400" y="25908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81400" y="44958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581400" y="30480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581400" y="49530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581400" y="21336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581400" y="40386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257800" y="32766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257800" y="38862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447800" y="4876800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Neighbors (Distance 1)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819400" y="5373469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Distance 2</a:t>
            </a:r>
            <a:endParaRPr lang="en-US" dirty="0"/>
          </a:p>
        </p:txBody>
      </p:sp>
      <p:cxnSp>
        <p:nvCxnSpPr>
          <p:cNvPr id="28" name="Straight Connector 27"/>
          <p:cNvCxnSpPr>
            <a:stCxn id="4" idx="6"/>
            <a:endCxn id="9" idx="2"/>
          </p:cNvCxnSpPr>
          <p:nvPr/>
        </p:nvCxnSpPr>
        <p:spPr>
          <a:xfrm flipV="1">
            <a:off x="1417320" y="2705100"/>
            <a:ext cx="792480" cy="990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4" idx="6"/>
            <a:endCxn id="10" idx="2"/>
          </p:cNvCxnSpPr>
          <p:nvPr/>
        </p:nvCxnSpPr>
        <p:spPr>
          <a:xfrm flipV="1">
            <a:off x="1417320" y="3390900"/>
            <a:ext cx="79248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4" idx="6"/>
            <a:endCxn id="11" idx="2"/>
          </p:cNvCxnSpPr>
          <p:nvPr/>
        </p:nvCxnSpPr>
        <p:spPr>
          <a:xfrm>
            <a:off x="1417320" y="3695700"/>
            <a:ext cx="79248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4" idx="6"/>
            <a:endCxn id="12" idx="2"/>
          </p:cNvCxnSpPr>
          <p:nvPr/>
        </p:nvCxnSpPr>
        <p:spPr>
          <a:xfrm>
            <a:off x="1417320" y="3695700"/>
            <a:ext cx="792480" cy="914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hape 42"/>
          <p:cNvCxnSpPr>
            <a:stCxn id="9" idx="6"/>
            <a:endCxn id="11" idx="6"/>
          </p:cNvCxnSpPr>
          <p:nvPr/>
        </p:nvCxnSpPr>
        <p:spPr>
          <a:xfrm>
            <a:off x="2438400" y="2705100"/>
            <a:ext cx="1588" cy="1295400"/>
          </a:xfrm>
          <a:prstGeom prst="curvedConnector3">
            <a:avLst>
              <a:gd name="adj1" fmla="val 14395466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0" idx="6"/>
            <a:endCxn id="21" idx="2"/>
          </p:cNvCxnSpPr>
          <p:nvPr/>
        </p:nvCxnSpPr>
        <p:spPr>
          <a:xfrm flipV="1">
            <a:off x="2438400" y="2247900"/>
            <a:ext cx="1143000" cy="1143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9" idx="6"/>
            <a:endCxn id="21" idx="2"/>
          </p:cNvCxnSpPr>
          <p:nvPr/>
        </p:nvCxnSpPr>
        <p:spPr>
          <a:xfrm flipV="1">
            <a:off x="2438400" y="2247900"/>
            <a:ext cx="114300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22" idx="2"/>
          </p:cNvCxnSpPr>
          <p:nvPr/>
        </p:nvCxnSpPr>
        <p:spPr>
          <a:xfrm>
            <a:off x="2438400" y="4000500"/>
            <a:ext cx="1143000" cy="152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0" idx="6"/>
            <a:endCxn id="19" idx="2"/>
          </p:cNvCxnSpPr>
          <p:nvPr/>
        </p:nvCxnSpPr>
        <p:spPr>
          <a:xfrm flipV="1">
            <a:off x="2438400" y="3162300"/>
            <a:ext cx="1143000" cy="228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7" idx="2"/>
            <a:endCxn id="9" idx="6"/>
          </p:cNvCxnSpPr>
          <p:nvPr/>
        </p:nvCxnSpPr>
        <p:spPr>
          <a:xfrm rot="10800000">
            <a:off x="2438400" y="2705100"/>
            <a:ext cx="11430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0" idx="6"/>
            <a:endCxn id="22" idx="2"/>
          </p:cNvCxnSpPr>
          <p:nvPr/>
        </p:nvCxnSpPr>
        <p:spPr>
          <a:xfrm>
            <a:off x="2438400" y="3390900"/>
            <a:ext cx="1143000" cy="762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2" idx="6"/>
            <a:endCxn id="18" idx="2"/>
          </p:cNvCxnSpPr>
          <p:nvPr/>
        </p:nvCxnSpPr>
        <p:spPr>
          <a:xfrm>
            <a:off x="2438400" y="4610100"/>
            <a:ext cx="11430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2" idx="6"/>
            <a:endCxn id="20" idx="2"/>
          </p:cNvCxnSpPr>
          <p:nvPr/>
        </p:nvCxnSpPr>
        <p:spPr>
          <a:xfrm>
            <a:off x="2438400" y="4610100"/>
            <a:ext cx="1143000" cy="4572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267200" y="2743200"/>
            <a:ext cx="68580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V="1">
            <a:off x="4267200" y="3657600"/>
            <a:ext cx="609600" cy="381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rot="16200000" flipH="1">
            <a:off x="4191000" y="3505200"/>
            <a:ext cx="762000" cy="609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267200" y="4648200"/>
            <a:ext cx="685800" cy="228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reeform 76"/>
          <p:cNvSpPr/>
          <p:nvPr/>
        </p:nvSpPr>
        <p:spPr>
          <a:xfrm>
            <a:off x="2275114" y="1651000"/>
            <a:ext cx="3058886" cy="711200"/>
          </a:xfrm>
          <a:custGeom>
            <a:avLst/>
            <a:gdLst>
              <a:gd name="connsiteX0" fmla="*/ 0 w 3058886"/>
              <a:gd name="connsiteY0" fmla="*/ 558800 h 711200"/>
              <a:gd name="connsiteX1" fmla="*/ 1426029 w 3058886"/>
              <a:gd name="connsiteY1" fmla="*/ 25400 h 711200"/>
              <a:gd name="connsiteX2" fmla="*/ 3058886 w 3058886"/>
              <a:gd name="connsiteY2" fmla="*/ 71120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58886" h="711200">
                <a:moveTo>
                  <a:pt x="0" y="558800"/>
                </a:moveTo>
                <a:cubicBezTo>
                  <a:pt x="458107" y="279400"/>
                  <a:pt x="916215" y="0"/>
                  <a:pt x="1426029" y="25400"/>
                </a:cubicBezTo>
                <a:cubicBezTo>
                  <a:pt x="1935843" y="50800"/>
                  <a:pt x="2497364" y="381000"/>
                  <a:pt x="3058886" y="711200"/>
                </a:cubicBezTo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/>
          <p:nvPr/>
        </p:nvCxnSpPr>
        <p:spPr>
          <a:xfrm>
            <a:off x="5791200" y="3429000"/>
            <a:ext cx="45720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791200" y="4038600"/>
            <a:ext cx="4572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4" idx="6"/>
            <a:endCxn id="5" idx="2"/>
          </p:cNvCxnSpPr>
          <p:nvPr/>
        </p:nvCxnSpPr>
        <p:spPr>
          <a:xfrm>
            <a:off x="6779103" y="3390900"/>
            <a:ext cx="914400" cy="2286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5" idx="6"/>
            <a:endCxn id="5" idx="2"/>
          </p:cNvCxnSpPr>
          <p:nvPr/>
        </p:nvCxnSpPr>
        <p:spPr>
          <a:xfrm flipV="1">
            <a:off x="6779103" y="3619500"/>
            <a:ext cx="914400" cy="381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/>
      <p:bldP spid="7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The diameter of a network is the maximum distance between any two nodes.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Diameter is 5.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5843929" y="2971800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LINC</a:t>
            </a:r>
            <a:endParaRPr lang="en-US" sz="1200" dirty="0"/>
          </a:p>
        </p:txBody>
      </p:sp>
      <p:sp>
        <p:nvSpPr>
          <p:cNvPr id="5" name="Oval 4"/>
          <p:cNvSpPr/>
          <p:nvPr/>
        </p:nvSpPr>
        <p:spPr>
          <a:xfrm>
            <a:off x="5843929" y="4495191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HARV</a:t>
            </a:r>
            <a:endParaRPr lang="en-US" sz="1200" dirty="0"/>
          </a:p>
        </p:txBody>
      </p:sp>
      <p:sp>
        <p:nvSpPr>
          <p:cNvPr id="6" name="Oval 5"/>
          <p:cNvSpPr/>
          <p:nvPr/>
        </p:nvSpPr>
        <p:spPr>
          <a:xfrm>
            <a:off x="5082234" y="4114343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BBN</a:t>
            </a:r>
            <a:endParaRPr lang="en-US" sz="1200" dirty="0"/>
          </a:p>
        </p:txBody>
      </p:sp>
      <p:sp>
        <p:nvSpPr>
          <p:cNvPr id="7" name="Oval 6"/>
          <p:cNvSpPr/>
          <p:nvPr/>
        </p:nvSpPr>
        <p:spPr>
          <a:xfrm>
            <a:off x="6605623" y="4114343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CARN</a:t>
            </a:r>
            <a:endParaRPr lang="en-US" sz="1200" dirty="0"/>
          </a:p>
        </p:txBody>
      </p:sp>
      <p:sp>
        <p:nvSpPr>
          <p:cNvPr id="8" name="Oval 7"/>
          <p:cNvSpPr/>
          <p:nvPr/>
        </p:nvSpPr>
        <p:spPr>
          <a:xfrm>
            <a:off x="6605623" y="3352648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CASE</a:t>
            </a:r>
            <a:endParaRPr lang="en-US" sz="1200" dirty="0"/>
          </a:p>
        </p:txBody>
      </p:sp>
      <p:sp>
        <p:nvSpPr>
          <p:cNvPr id="9" name="Oval 8"/>
          <p:cNvSpPr/>
          <p:nvPr/>
        </p:nvSpPr>
        <p:spPr>
          <a:xfrm>
            <a:off x="5082234" y="3352648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MIT</a:t>
            </a:r>
            <a:endParaRPr lang="en-US" sz="1200" dirty="0"/>
          </a:p>
        </p:txBody>
      </p:sp>
      <p:sp>
        <p:nvSpPr>
          <p:cNvPr id="10" name="Oval 9"/>
          <p:cNvSpPr/>
          <p:nvPr/>
        </p:nvSpPr>
        <p:spPr>
          <a:xfrm>
            <a:off x="4048505" y="3733496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SDC</a:t>
            </a:r>
            <a:endParaRPr lang="en-US" sz="1200" dirty="0"/>
          </a:p>
        </p:txBody>
      </p:sp>
      <p:sp>
        <p:nvSpPr>
          <p:cNvPr id="11" name="Oval 10"/>
          <p:cNvSpPr/>
          <p:nvPr/>
        </p:nvSpPr>
        <p:spPr>
          <a:xfrm>
            <a:off x="1600200" y="3733496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UCSB</a:t>
            </a:r>
            <a:endParaRPr lang="en-US" sz="1200" dirty="0"/>
          </a:p>
        </p:txBody>
      </p:sp>
      <p:sp>
        <p:nvSpPr>
          <p:cNvPr id="12" name="Oval 11"/>
          <p:cNvSpPr/>
          <p:nvPr/>
        </p:nvSpPr>
        <p:spPr>
          <a:xfrm>
            <a:off x="2307488" y="2971800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SRI</a:t>
            </a:r>
            <a:endParaRPr lang="en-US" sz="1200" dirty="0"/>
          </a:p>
        </p:txBody>
      </p:sp>
      <p:sp>
        <p:nvSpPr>
          <p:cNvPr id="13" name="Oval 12"/>
          <p:cNvSpPr/>
          <p:nvPr/>
        </p:nvSpPr>
        <p:spPr>
          <a:xfrm>
            <a:off x="2307488" y="4495191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UCLA</a:t>
            </a:r>
            <a:endParaRPr lang="en-US" sz="1200" dirty="0"/>
          </a:p>
        </p:txBody>
      </p:sp>
      <p:sp>
        <p:nvSpPr>
          <p:cNvPr id="14" name="Oval 13"/>
          <p:cNvSpPr/>
          <p:nvPr/>
        </p:nvSpPr>
        <p:spPr>
          <a:xfrm>
            <a:off x="3667658" y="4495191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RAND</a:t>
            </a:r>
            <a:endParaRPr lang="en-US" sz="1200" dirty="0"/>
          </a:p>
        </p:txBody>
      </p:sp>
      <p:sp>
        <p:nvSpPr>
          <p:cNvPr id="15" name="Oval 14"/>
          <p:cNvSpPr/>
          <p:nvPr/>
        </p:nvSpPr>
        <p:spPr>
          <a:xfrm>
            <a:off x="3667658" y="2971800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UTAH</a:t>
            </a:r>
            <a:endParaRPr lang="en-US" sz="1200" dirty="0"/>
          </a:p>
        </p:txBody>
      </p:sp>
      <p:sp>
        <p:nvSpPr>
          <p:cNvPr id="16" name="Oval 15"/>
          <p:cNvSpPr/>
          <p:nvPr/>
        </p:nvSpPr>
        <p:spPr>
          <a:xfrm>
            <a:off x="3014776" y="3733496"/>
            <a:ext cx="783458" cy="326441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STAN</a:t>
            </a:r>
            <a:endParaRPr lang="en-US" sz="1200" dirty="0"/>
          </a:p>
        </p:txBody>
      </p:sp>
      <p:cxnSp>
        <p:nvCxnSpPr>
          <p:cNvPr id="17" name="Straight Connector 16"/>
          <p:cNvCxnSpPr>
            <a:stCxn id="9" idx="4"/>
            <a:endCxn id="6" idx="0"/>
          </p:cNvCxnSpPr>
          <p:nvPr/>
        </p:nvCxnSpPr>
        <p:spPr>
          <a:xfrm rot="5400000">
            <a:off x="5256335" y="3896716"/>
            <a:ext cx="435255" cy="1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9" idx="7"/>
            <a:endCxn id="4" idx="3"/>
          </p:cNvCxnSpPr>
          <p:nvPr/>
        </p:nvCxnSpPr>
        <p:spPr>
          <a:xfrm rot="5400000" flipH="1" flipV="1">
            <a:off x="5779801" y="3221591"/>
            <a:ext cx="150019" cy="207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4" idx="5"/>
            <a:endCxn id="8" idx="1"/>
          </p:cNvCxnSpPr>
          <p:nvPr/>
        </p:nvCxnSpPr>
        <p:spPr>
          <a:xfrm rot="16200000" flipH="1">
            <a:off x="6541495" y="3221591"/>
            <a:ext cx="150019" cy="207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7" idx="0"/>
          </p:cNvCxnSpPr>
          <p:nvPr/>
        </p:nvCxnSpPr>
        <p:spPr>
          <a:xfrm rot="5400000">
            <a:off x="6779725" y="3896716"/>
            <a:ext cx="435255" cy="1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3"/>
            <a:endCxn id="5" idx="7"/>
          </p:cNvCxnSpPr>
          <p:nvPr/>
        </p:nvCxnSpPr>
        <p:spPr>
          <a:xfrm rot="5400000">
            <a:off x="6541495" y="4364134"/>
            <a:ext cx="150019" cy="207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1"/>
            <a:endCxn id="6" idx="5"/>
          </p:cNvCxnSpPr>
          <p:nvPr/>
        </p:nvCxnSpPr>
        <p:spPr>
          <a:xfrm rot="16200000" flipV="1">
            <a:off x="5779801" y="4364134"/>
            <a:ext cx="150019" cy="207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1"/>
            <a:endCxn id="15" idx="6"/>
          </p:cNvCxnSpPr>
          <p:nvPr/>
        </p:nvCxnSpPr>
        <p:spPr>
          <a:xfrm rot="16200000" flipV="1">
            <a:off x="4691326" y="2894810"/>
            <a:ext cx="265433" cy="7458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3"/>
            <a:endCxn id="14" idx="6"/>
          </p:cNvCxnSpPr>
          <p:nvPr/>
        </p:nvCxnSpPr>
        <p:spPr>
          <a:xfrm rot="5400000">
            <a:off x="4691326" y="4152768"/>
            <a:ext cx="265433" cy="7458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4" idx="0"/>
            <a:endCxn id="10" idx="4"/>
          </p:cNvCxnSpPr>
          <p:nvPr/>
        </p:nvCxnSpPr>
        <p:spPr>
          <a:xfrm rot="5400000" flipH="1" flipV="1">
            <a:off x="4032183" y="4087140"/>
            <a:ext cx="435255" cy="3808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0" idx="0"/>
            <a:endCxn id="15" idx="4"/>
          </p:cNvCxnSpPr>
          <p:nvPr/>
        </p:nvCxnSpPr>
        <p:spPr>
          <a:xfrm rot="16200000" flipV="1">
            <a:off x="4032183" y="3325445"/>
            <a:ext cx="435255" cy="3808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4" idx="2"/>
            <a:endCxn id="13" idx="6"/>
          </p:cNvCxnSpPr>
          <p:nvPr/>
        </p:nvCxnSpPr>
        <p:spPr>
          <a:xfrm rot="10800000">
            <a:off x="3090946" y="4658412"/>
            <a:ext cx="576712" cy="1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2"/>
            <a:endCxn id="12" idx="6"/>
          </p:cNvCxnSpPr>
          <p:nvPr/>
        </p:nvCxnSpPr>
        <p:spPr>
          <a:xfrm rot="10800000">
            <a:off x="3090946" y="3135020"/>
            <a:ext cx="576712" cy="1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2" idx="5"/>
            <a:endCxn id="16" idx="0"/>
          </p:cNvCxnSpPr>
          <p:nvPr/>
        </p:nvCxnSpPr>
        <p:spPr>
          <a:xfrm rot="16200000" flipH="1">
            <a:off x="2949828" y="3276818"/>
            <a:ext cx="483060" cy="430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6" idx="4"/>
            <a:endCxn id="13" idx="7"/>
          </p:cNvCxnSpPr>
          <p:nvPr/>
        </p:nvCxnSpPr>
        <p:spPr>
          <a:xfrm rot="5400000">
            <a:off x="2949828" y="4086320"/>
            <a:ext cx="483060" cy="430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1"/>
            <a:endCxn id="11" idx="4"/>
          </p:cNvCxnSpPr>
          <p:nvPr/>
        </p:nvCxnSpPr>
        <p:spPr>
          <a:xfrm rot="16200000" flipV="1">
            <a:off x="1965546" y="4086320"/>
            <a:ext cx="483060" cy="430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1" idx="0"/>
            <a:endCxn id="12" idx="3"/>
          </p:cNvCxnSpPr>
          <p:nvPr/>
        </p:nvCxnSpPr>
        <p:spPr>
          <a:xfrm rot="5400000" flipH="1" flipV="1">
            <a:off x="1965546" y="3276819"/>
            <a:ext cx="483060" cy="430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2" idx="4"/>
            <a:endCxn id="13" idx="0"/>
          </p:cNvCxnSpPr>
          <p:nvPr/>
        </p:nvCxnSpPr>
        <p:spPr>
          <a:xfrm rot="5400000">
            <a:off x="2100742" y="3896716"/>
            <a:ext cx="1196950" cy="11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Of a ….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		clique?</a:t>
            </a:r>
          </a:p>
          <a:p>
            <a:pPr>
              <a:buNone/>
            </a:pPr>
            <a:r>
              <a:rPr lang="en-US" dirty="0" smtClean="0"/>
              <a:t>			star?</a:t>
            </a:r>
          </a:p>
          <a:p>
            <a:pPr>
              <a:buNone/>
            </a:pPr>
            <a:r>
              <a:rPr lang="en-US" dirty="0" smtClean="0"/>
              <a:t>			tree?</a:t>
            </a:r>
          </a:p>
          <a:p>
            <a:pPr>
              <a:buNone/>
            </a:pPr>
            <a:r>
              <a:rPr lang="en-US" dirty="0" smtClean="0"/>
              <a:t>			tree of height k? </a:t>
            </a:r>
          </a:p>
          <a:p>
            <a:pPr>
              <a:buNone/>
            </a:pPr>
            <a:r>
              <a:rPr lang="en-US" dirty="0" smtClean="0"/>
              <a:t>			binary tree?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Networks</a:t>
            </a:r>
            <a:endParaRPr lang="en-US" dirty="0"/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network </a:t>
            </a:r>
            <a:r>
              <a:rPr lang="en-US" dirty="0"/>
              <a:t>is a graph that represents </a:t>
            </a:r>
            <a:r>
              <a:rPr lang="en-US" i="1" dirty="0">
                <a:solidFill>
                  <a:schemeClr val="accent1"/>
                </a:solidFill>
              </a:rPr>
              <a:t>relationships</a:t>
            </a:r>
            <a:r>
              <a:rPr lang="en-US" dirty="0"/>
              <a:t> between independent </a:t>
            </a:r>
            <a:r>
              <a:rPr lang="en-US" i="1" dirty="0">
                <a:solidFill>
                  <a:schemeClr val="accent1"/>
                </a:solidFill>
              </a:rPr>
              <a:t>entities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Graph of friendships (or in the virtual world, networks like </a:t>
            </a:r>
            <a:r>
              <a:rPr lang="en-US" dirty="0" smtClean="0"/>
              <a:t>facebook)</a:t>
            </a:r>
            <a:endParaRPr lang="en-US" dirty="0"/>
          </a:p>
          <a:p>
            <a:pPr lvl="1"/>
            <a:r>
              <a:rPr lang="en-US" dirty="0"/>
              <a:t>Graph of scientific collaborations</a:t>
            </a:r>
          </a:p>
          <a:p>
            <a:pPr lvl="1"/>
            <a:r>
              <a:rPr lang="en-US" dirty="0"/>
              <a:t>Web graph (links between webpages)</a:t>
            </a:r>
          </a:p>
          <a:p>
            <a:pPr lvl="1"/>
            <a:r>
              <a:rPr lang="en-US" dirty="0"/>
              <a:t>Internet: Inter/Intra-domain graph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Diameter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Squaring adjacency matrix.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Height of arbitrary BFS tree (2-approx).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Diameter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Squaring Adjacency matrix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rbel"/>
              </a:rPr>
              <a:t>A</a:t>
            </a:r>
            <a:r>
              <a:rPr lang="en-US" baseline="-25000" dirty="0" smtClean="0">
                <a:latin typeface="Corbel"/>
              </a:rPr>
              <a:t>ij</a:t>
            </a:r>
            <a:r>
              <a:rPr lang="en-US" dirty="0" smtClean="0"/>
              <a:t> = 1 if (i,j) is an edge.</a:t>
            </a:r>
          </a:p>
          <a:p>
            <a:pPr>
              <a:buNone/>
            </a:pPr>
            <a:r>
              <a:rPr lang="en-US" dirty="0" smtClean="0"/>
              <a:t>	(</a:t>
            </a:r>
            <a:r>
              <a:rPr lang="en-US" dirty="0" smtClean="0">
                <a:latin typeface="Corbel"/>
              </a:rPr>
              <a:t>A</a:t>
            </a:r>
            <a:r>
              <a:rPr lang="en-US" baseline="30000" dirty="0" smtClean="0">
                <a:latin typeface="Corbel"/>
              </a:rPr>
              <a:t>2</a:t>
            </a:r>
            <a:r>
              <a:rPr lang="en-US" dirty="0" smtClean="0">
                <a:latin typeface="Corbel"/>
              </a:rPr>
              <a:t>)</a:t>
            </a:r>
            <a:r>
              <a:rPr lang="en-US" baseline="-25000" dirty="0" smtClean="0">
                <a:latin typeface="Corbel"/>
              </a:rPr>
              <a:t>ij</a:t>
            </a:r>
            <a:r>
              <a:rPr lang="en-US" dirty="0" smtClean="0"/>
              <a:t> &gt; 0 if there is a k s.t. (i,k) is an edge and (k,j) is an edge.</a:t>
            </a:r>
          </a:p>
          <a:p>
            <a:pPr>
              <a:buNone/>
            </a:pPr>
            <a:r>
              <a:rPr lang="en-US" dirty="0" smtClean="0"/>
              <a:t>	</a:t>
            </a:r>
          </a:p>
          <a:p>
            <a:pPr>
              <a:buNone/>
            </a:pPr>
            <a:r>
              <a:rPr lang="en-US" dirty="0" smtClean="0">
                <a:latin typeface="Corbel"/>
              </a:rPr>
              <a:t>A</a:t>
            </a:r>
            <a:r>
              <a:rPr lang="en-US" baseline="30000" dirty="0" smtClean="0">
                <a:latin typeface="Corbel"/>
              </a:rPr>
              <a:t>p</a:t>
            </a:r>
            <a:r>
              <a:rPr lang="en-US" dirty="0" smtClean="0"/>
              <a:t> represents paths of length exactly p.</a:t>
            </a:r>
          </a:p>
          <a:p>
            <a:pPr>
              <a:buNone/>
            </a:pPr>
            <a:r>
              <a:rPr lang="en-US" dirty="0" smtClean="0"/>
              <a:t>(</a:t>
            </a:r>
            <a:r>
              <a:rPr lang="en-US" dirty="0" smtClean="0">
                <a:latin typeface="Corbel"/>
              </a:rPr>
              <a:t>A+Identity)</a:t>
            </a:r>
            <a:r>
              <a:rPr lang="en-US" baseline="30000" dirty="0" smtClean="0">
                <a:latin typeface="Corbel"/>
              </a:rPr>
              <a:t>p</a:t>
            </a:r>
            <a:r>
              <a:rPr lang="en-US" dirty="0" smtClean="0"/>
              <a:t> represents paths of length </a:t>
            </a:r>
            <a:r>
              <a:rPr lang="en-US" dirty="0" smtClean="0">
                <a:latin typeface="cmsy10"/>
              </a:rPr>
              <a:t>·</a:t>
            </a:r>
            <a:r>
              <a:rPr lang="en-US" dirty="0" smtClean="0"/>
              <a:t> p.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Computing Diameter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 smtClean="0">
                <a:solidFill>
                  <a:schemeClr val="accent1"/>
                </a:solidFill>
              </a:rPr>
              <a:t>Height of arbitrary BFS tree (2-approx)</a:t>
            </a:r>
            <a:r>
              <a:rPr lang="en-US" dirty="0" smtClean="0"/>
              <a:t>.</a:t>
            </a: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Consider max shortest path (</a:t>
            </a:r>
            <a:r>
              <a:rPr lang="en-US" dirty="0" smtClean="0">
                <a:latin typeface="Corbel"/>
                <a:sym typeface="Wingdings" pitchFamily="2" charset="2"/>
              </a:rPr>
              <a:t>i</a:t>
            </a:r>
            <a:r>
              <a:rPr lang="en-US" baseline="-25000" dirty="0" smtClean="0">
                <a:latin typeface="Corbel"/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, …, </a:t>
            </a:r>
            <a:r>
              <a:rPr lang="en-US" dirty="0" smtClean="0">
                <a:latin typeface="Corbel"/>
                <a:sym typeface="Wingdings" pitchFamily="2" charset="2"/>
              </a:rPr>
              <a:t>i</a:t>
            </a:r>
            <a:r>
              <a:rPr lang="en-US" baseline="-25000" dirty="0" smtClean="0">
                <a:latin typeface="Corbel"/>
                <a:sym typeface="Wingdings" pitchFamily="2" charset="2"/>
              </a:rPr>
              <a:t>k</a:t>
            </a:r>
            <a:r>
              <a:rPr lang="en-US" dirty="0" smtClean="0">
                <a:sym typeface="Wingdings" pitchFamily="2" charset="2"/>
              </a:rPr>
              <a:t>).  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Height of tree when reaching </a:t>
            </a:r>
            <a:r>
              <a:rPr lang="en-US" dirty="0" smtClean="0">
                <a:latin typeface="Corbel"/>
                <a:sym typeface="Wingdings" pitchFamily="2" charset="2"/>
              </a:rPr>
              <a:t>i</a:t>
            </a:r>
            <a:r>
              <a:rPr lang="en-US" baseline="-25000" dirty="0" smtClean="0">
                <a:latin typeface="Corbel"/>
                <a:sym typeface="Wingdings" pitchFamily="2" charset="2"/>
              </a:rPr>
              <a:t>1</a:t>
            </a:r>
            <a:r>
              <a:rPr lang="en-US" dirty="0" smtClean="0">
                <a:sym typeface="Wingdings" pitchFamily="2" charset="2"/>
              </a:rPr>
              <a:t> is at most k.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	Number of remaining levels is at most k.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 Height of BFS tree is at most twice the diameter k (the length of the maximum shortest path).</a:t>
            </a:r>
          </a:p>
          <a:p>
            <a:pPr>
              <a:buNone/>
            </a:pPr>
            <a:r>
              <a:rPr lang="en-US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Efficient algorithms for approximating diameters (and other statistics) of big graphs.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Collaboration graph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401,000</a:t>
            </a:r>
            <a:r>
              <a:rPr lang="en-US" sz="1800"/>
              <a:t> nodes, </a:t>
            </a:r>
            <a:r>
              <a:rPr lang="en-US" sz="1800">
                <a:solidFill>
                  <a:schemeClr val="tx2"/>
                </a:solidFill>
              </a:rPr>
              <a:t>676,000</a:t>
            </a:r>
            <a:r>
              <a:rPr lang="en-US" sz="1800"/>
              <a:t> edges (average degree </a:t>
            </a:r>
            <a:r>
              <a:rPr lang="en-US" sz="1800">
                <a:solidFill>
                  <a:schemeClr val="tx2"/>
                </a:solidFill>
              </a:rPr>
              <a:t>3.37</a:t>
            </a:r>
            <a:r>
              <a:rPr lang="en-US" sz="1800"/>
              <a:t>)</a:t>
            </a:r>
          </a:p>
          <a:p>
            <a:pPr lvl="1"/>
            <a:r>
              <a:rPr lang="en-US" sz="1800"/>
              <a:t>Diameter: </a:t>
            </a:r>
            <a:r>
              <a:rPr lang="en-US" sz="1800">
                <a:solidFill>
                  <a:schemeClr val="tx2"/>
                </a:solidFill>
              </a:rPr>
              <a:t>23</a:t>
            </a:r>
            <a:r>
              <a:rPr lang="en-US" sz="1800"/>
              <a:t>, Average distance: </a:t>
            </a:r>
            <a:r>
              <a:rPr lang="en-US" sz="1800">
                <a:solidFill>
                  <a:schemeClr val="tx2"/>
                </a:solidFill>
              </a:rPr>
              <a:t>7.64</a:t>
            </a:r>
            <a:endParaRPr lang="en-US" sz="1800"/>
          </a:p>
          <a:p>
            <a:r>
              <a:rPr lang="en-US" sz="2400"/>
              <a:t>Cross-post graph, giant component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30,000</a:t>
            </a:r>
            <a:r>
              <a:rPr lang="en-US" sz="1800"/>
              <a:t> nodes, </a:t>
            </a:r>
            <a:r>
              <a:rPr lang="en-US" sz="1800">
                <a:solidFill>
                  <a:schemeClr val="tx2"/>
                </a:solidFill>
              </a:rPr>
              <a:t>800,000 </a:t>
            </a:r>
            <a:r>
              <a:rPr lang="en-US" sz="1800"/>
              <a:t>edges (average degree </a:t>
            </a:r>
            <a:r>
              <a:rPr lang="en-US" sz="1800">
                <a:solidFill>
                  <a:schemeClr val="tx2"/>
                </a:solidFill>
              </a:rPr>
              <a:t>53.3</a:t>
            </a:r>
            <a:r>
              <a:rPr lang="en-US" sz="1800"/>
              <a:t>)</a:t>
            </a:r>
          </a:p>
          <a:p>
            <a:pPr lvl="1"/>
            <a:r>
              <a:rPr lang="en-US" sz="1800"/>
              <a:t>Diameter: </a:t>
            </a:r>
            <a:r>
              <a:rPr lang="en-US" sz="1800">
                <a:solidFill>
                  <a:schemeClr val="tx2"/>
                </a:solidFill>
              </a:rPr>
              <a:t>13</a:t>
            </a:r>
            <a:r>
              <a:rPr lang="en-US" sz="1800"/>
              <a:t>, Average distance: </a:t>
            </a:r>
            <a:r>
              <a:rPr lang="en-US" sz="1800">
                <a:solidFill>
                  <a:schemeClr val="tx2"/>
                </a:solidFill>
              </a:rPr>
              <a:t>3.8</a:t>
            </a:r>
            <a:r>
              <a:rPr lang="en-US" sz="1800"/>
              <a:t> </a:t>
            </a:r>
          </a:p>
          <a:p>
            <a:r>
              <a:rPr lang="en-US" sz="2400"/>
              <a:t>Web graph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200 </a:t>
            </a:r>
            <a:r>
              <a:rPr lang="en-US" sz="1800"/>
              <a:t>million nodes, </a:t>
            </a:r>
            <a:r>
              <a:rPr lang="en-US" sz="1800">
                <a:solidFill>
                  <a:schemeClr val="tx2"/>
                </a:solidFill>
              </a:rPr>
              <a:t>1.5 </a:t>
            </a:r>
            <a:r>
              <a:rPr lang="en-US" sz="1800"/>
              <a:t>billion edges (average degree </a:t>
            </a:r>
            <a:r>
              <a:rPr lang="en-US" sz="1800">
                <a:solidFill>
                  <a:schemeClr val="tx2"/>
                </a:solidFill>
              </a:rPr>
              <a:t>15</a:t>
            </a:r>
            <a:r>
              <a:rPr lang="en-US" sz="1800"/>
              <a:t>)</a:t>
            </a:r>
          </a:p>
          <a:p>
            <a:pPr lvl="1"/>
            <a:r>
              <a:rPr lang="en-US" sz="1800"/>
              <a:t>Average connected distance: </a:t>
            </a:r>
            <a:r>
              <a:rPr lang="en-US" sz="1800">
                <a:solidFill>
                  <a:schemeClr val="tx2"/>
                </a:solidFill>
              </a:rPr>
              <a:t>16</a:t>
            </a:r>
          </a:p>
          <a:p>
            <a:r>
              <a:rPr lang="en-US" sz="2400"/>
              <a:t>Inter-domain Internet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3500 </a:t>
            </a:r>
            <a:r>
              <a:rPr lang="en-US" sz="1800"/>
              <a:t>nodes, </a:t>
            </a:r>
            <a:r>
              <a:rPr lang="en-US" sz="1800">
                <a:solidFill>
                  <a:schemeClr val="tx2"/>
                </a:solidFill>
              </a:rPr>
              <a:t>6500 </a:t>
            </a:r>
            <a:r>
              <a:rPr lang="en-US" sz="1800"/>
              <a:t>edges (average degree </a:t>
            </a:r>
            <a:r>
              <a:rPr lang="en-US" sz="1800">
                <a:solidFill>
                  <a:schemeClr val="tx2"/>
                </a:solidFill>
              </a:rPr>
              <a:t>3.71</a:t>
            </a:r>
            <a:r>
              <a:rPr lang="en-US" sz="1800"/>
              <a:t>)</a:t>
            </a:r>
          </a:p>
          <a:p>
            <a:pPr lvl="1"/>
            <a:r>
              <a:rPr lang="en-US" sz="1800">
                <a:solidFill>
                  <a:schemeClr val="tx2"/>
                </a:solidFill>
              </a:rPr>
              <a:t>95% </a:t>
            </a:r>
            <a:r>
              <a:rPr lang="en-US" sz="1800"/>
              <a:t>of pairs of nodes within distance </a:t>
            </a:r>
            <a:r>
              <a:rPr lang="en-US" sz="1800">
                <a:solidFill>
                  <a:schemeClr val="tx2"/>
                </a:solidFill>
              </a:rPr>
              <a:t>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Q2. How connected are we?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Many social networks have small diameter.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There are short connections between most people (6 degrees of separation).</a:t>
            </a:r>
            <a:endParaRPr lang="en-US" dirty="0"/>
          </a:p>
        </p:txBody>
      </p:sp>
      <p:sp>
        <p:nvSpPr>
          <p:cNvPr id="5" name="Equal 4"/>
          <p:cNvSpPr/>
          <p:nvPr/>
        </p:nvSpPr>
        <p:spPr>
          <a:xfrm rot="5400000">
            <a:off x="4191000" y="3009900"/>
            <a:ext cx="838200" cy="762000"/>
          </a:xfrm>
          <a:prstGeom prst="mathEqual">
            <a:avLst>
              <a:gd name="adj1" fmla="val 10663"/>
              <a:gd name="adj2" fmla="val 1461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How many of your friends are also friends?</a:t>
            </a:r>
          </a:p>
          <a:p>
            <a:pPr algn="ctr"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chemeClr val="accent1"/>
                </a:solidFill>
              </a:rPr>
              <a:t>clustering coeff.</a:t>
            </a:r>
            <a:r>
              <a:rPr lang="en-US" dirty="0" smtClean="0"/>
              <a:t> of a node is the fraction of its neighbors that are connected.</a:t>
            </a:r>
          </a:p>
          <a:p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962400" y="42672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971800" y="42672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52800" y="52578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19600" y="53340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486400" y="44196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029200" y="36576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657600" y="32766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667000" y="34290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286000" y="51054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5181600" y="51054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4" idx="1"/>
            <a:endCxn id="11" idx="5"/>
          </p:cNvCxnSpPr>
          <p:nvPr/>
        </p:nvCxnSpPr>
        <p:spPr>
          <a:xfrm rot="16200000" flipV="1">
            <a:off x="3090722" y="3395522"/>
            <a:ext cx="676556" cy="1133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0" idx="4"/>
            <a:endCxn id="4" idx="0"/>
          </p:cNvCxnSpPr>
          <p:nvPr/>
        </p:nvCxnSpPr>
        <p:spPr>
          <a:xfrm rot="16200000" flipH="1">
            <a:off x="3543300" y="3733800"/>
            <a:ext cx="7620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3"/>
            <a:endCxn id="4" idx="7"/>
          </p:cNvCxnSpPr>
          <p:nvPr/>
        </p:nvCxnSpPr>
        <p:spPr>
          <a:xfrm rot="5400000">
            <a:off x="4386122" y="3624122"/>
            <a:ext cx="447956" cy="905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4" idx="6"/>
            <a:endCxn id="8" idx="2"/>
          </p:cNvCxnSpPr>
          <p:nvPr/>
        </p:nvCxnSpPr>
        <p:spPr>
          <a:xfrm>
            <a:off x="4191000" y="4381500"/>
            <a:ext cx="12954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4" idx="5"/>
            <a:endCxn id="13" idx="1"/>
          </p:cNvCxnSpPr>
          <p:nvPr/>
        </p:nvCxnSpPr>
        <p:spPr>
          <a:xfrm rot="16200000" flipH="1">
            <a:off x="4348022" y="4271822"/>
            <a:ext cx="676556" cy="1057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4" idx="4"/>
            <a:endCxn id="7" idx="1"/>
          </p:cNvCxnSpPr>
          <p:nvPr/>
        </p:nvCxnSpPr>
        <p:spPr>
          <a:xfrm rot="16200000" flipH="1">
            <a:off x="3829050" y="4743450"/>
            <a:ext cx="871678" cy="376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2"/>
            <a:endCxn id="5" idx="6"/>
          </p:cNvCxnSpPr>
          <p:nvPr/>
        </p:nvCxnSpPr>
        <p:spPr>
          <a:xfrm rot="10800000">
            <a:off x="3200400" y="43815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7"/>
            <a:endCxn id="4" idx="3"/>
          </p:cNvCxnSpPr>
          <p:nvPr/>
        </p:nvCxnSpPr>
        <p:spPr>
          <a:xfrm rot="5400000" flipH="1" flipV="1">
            <a:off x="2900222" y="4043222"/>
            <a:ext cx="676556" cy="1514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0"/>
            <a:endCxn id="4" idx="3"/>
          </p:cNvCxnSpPr>
          <p:nvPr/>
        </p:nvCxnSpPr>
        <p:spPr>
          <a:xfrm rot="5400000" flipH="1" flipV="1">
            <a:off x="3333750" y="4595672"/>
            <a:ext cx="795478" cy="528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7"/>
            <a:endCxn id="10" idx="2"/>
          </p:cNvCxnSpPr>
          <p:nvPr/>
        </p:nvCxnSpPr>
        <p:spPr>
          <a:xfrm rot="5400000" flipH="1" flipV="1">
            <a:off x="3224072" y="3028950"/>
            <a:ext cx="71578" cy="7954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1" idx="4"/>
            <a:endCxn id="5" idx="1"/>
          </p:cNvCxnSpPr>
          <p:nvPr/>
        </p:nvCxnSpPr>
        <p:spPr>
          <a:xfrm rot="16200000" flipH="1">
            <a:off x="2571750" y="3867150"/>
            <a:ext cx="643078" cy="2239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1" idx="3"/>
            <a:endCxn id="12" idx="0"/>
          </p:cNvCxnSpPr>
          <p:nvPr/>
        </p:nvCxnSpPr>
        <p:spPr>
          <a:xfrm rot="5400000">
            <a:off x="1809750" y="4214672"/>
            <a:ext cx="1481278" cy="300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12" idx="7"/>
            <a:endCxn id="5" idx="2"/>
          </p:cNvCxnSpPr>
          <p:nvPr/>
        </p:nvCxnSpPr>
        <p:spPr>
          <a:xfrm rot="5400000" flipH="1" flipV="1">
            <a:off x="2347772" y="4514850"/>
            <a:ext cx="757378" cy="4906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0"/>
            <a:endCxn id="10" idx="3"/>
          </p:cNvCxnSpPr>
          <p:nvPr/>
        </p:nvCxnSpPr>
        <p:spPr>
          <a:xfrm rot="5400000" flipH="1" flipV="1">
            <a:off x="2990850" y="3566972"/>
            <a:ext cx="795478" cy="6049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7" idx="6"/>
            <a:endCxn id="13" idx="3"/>
          </p:cNvCxnSpPr>
          <p:nvPr/>
        </p:nvCxnSpPr>
        <p:spPr>
          <a:xfrm flipV="1">
            <a:off x="4648200" y="5300522"/>
            <a:ext cx="566878" cy="1477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9" idx="4"/>
            <a:endCxn id="8" idx="1"/>
          </p:cNvCxnSpPr>
          <p:nvPr/>
        </p:nvCxnSpPr>
        <p:spPr>
          <a:xfrm rot="16200000" flipH="1">
            <a:off x="5048250" y="3981450"/>
            <a:ext cx="566878" cy="3763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8" idx="2"/>
            <a:endCxn id="13" idx="0"/>
          </p:cNvCxnSpPr>
          <p:nvPr/>
        </p:nvCxnSpPr>
        <p:spPr>
          <a:xfrm rot="10800000" flipV="1">
            <a:off x="5295900" y="4533900"/>
            <a:ext cx="190500" cy="5715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9" idx="4"/>
            <a:endCxn id="7" idx="0"/>
          </p:cNvCxnSpPr>
          <p:nvPr/>
        </p:nvCxnSpPr>
        <p:spPr>
          <a:xfrm rot="5400000">
            <a:off x="4114800" y="4305300"/>
            <a:ext cx="1447800" cy="609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9" idx="4"/>
            <a:endCxn id="13" idx="0"/>
          </p:cNvCxnSpPr>
          <p:nvPr/>
        </p:nvCxnSpPr>
        <p:spPr>
          <a:xfrm rot="16200000" flipH="1">
            <a:off x="4610100" y="4419600"/>
            <a:ext cx="121920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8" idx="2"/>
            <a:endCxn id="7" idx="0"/>
          </p:cNvCxnSpPr>
          <p:nvPr/>
        </p:nvCxnSpPr>
        <p:spPr>
          <a:xfrm rot="10800000" flipV="1">
            <a:off x="4533900" y="4533900"/>
            <a:ext cx="952500" cy="8001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6" idx="1"/>
            <a:endCxn id="5" idx="4"/>
          </p:cNvCxnSpPr>
          <p:nvPr/>
        </p:nvCxnSpPr>
        <p:spPr>
          <a:xfrm rot="16200000" flipV="1">
            <a:off x="2838450" y="4743450"/>
            <a:ext cx="795478" cy="30017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2" idx="6"/>
            <a:endCxn id="6" idx="2"/>
          </p:cNvCxnSpPr>
          <p:nvPr/>
        </p:nvCxnSpPr>
        <p:spPr>
          <a:xfrm>
            <a:off x="2514600" y="5219700"/>
            <a:ext cx="838200" cy="1524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5867400" y="4953000"/>
            <a:ext cx="1676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Clustering coeff. = 13/72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Clustering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The clustering coefficient of a graph is the average clustering coefficient of its nodes,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Or the fraction of triangles among all connected triples of nodes.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Collaboration graph</a:t>
            </a:r>
          </a:p>
          <a:p>
            <a:pPr lvl="1"/>
            <a:r>
              <a:rPr lang="en-US"/>
              <a:t>Clustering coefficient is </a:t>
            </a:r>
            <a:r>
              <a:rPr lang="en-US">
                <a:solidFill>
                  <a:schemeClr val="tx2"/>
                </a:solidFill>
              </a:rPr>
              <a:t>0.14</a:t>
            </a:r>
          </a:p>
          <a:p>
            <a:pPr lvl="1"/>
            <a:r>
              <a:rPr lang="en-US"/>
              <a:t>Density of edges is </a:t>
            </a:r>
            <a:r>
              <a:rPr lang="en-US">
                <a:solidFill>
                  <a:schemeClr val="tx2"/>
                </a:solidFill>
              </a:rPr>
              <a:t>0.000008</a:t>
            </a:r>
          </a:p>
          <a:p>
            <a:pPr lvl="1"/>
            <a:endParaRPr lang="en-US">
              <a:solidFill>
                <a:schemeClr val="tx2"/>
              </a:solidFill>
            </a:endParaRPr>
          </a:p>
          <a:p>
            <a:r>
              <a:rPr lang="en-US"/>
              <a:t>Cross-post graph</a:t>
            </a:r>
          </a:p>
          <a:p>
            <a:pPr lvl="1"/>
            <a:r>
              <a:rPr lang="en-US"/>
              <a:t>Clustering coefficient is </a:t>
            </a:r>
            <a:r>
              <a:rPr lang="en-US">
                <a:solidFill>
                  <a:schemeClr val="tx2"/>
                </a:solidFill>
              </a:rPr>
              <a:t>0.4492</a:t>
            </a:r>
          </a:p>
          <a:p>
            <a:pPr lvl="1"/>
            <a:r>
              <a:rPr lang="en-US"/>
              <a:t>Density of edges is </a:t>
            </a:r>
            <a:r>
              <a:rPr lang="en-US">
                <a:solidFill>
                  <a:schemeClr val="tx2"/>
                </a:solidFill>
              </a:rPr>
              <a:t>0.0016</a:t>
            </a:r>
          </a:p>
          <a:p>
            <a:pPr lvl="1"/>
            <a:endParaRPr lang="en-US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3657600" y="3200400"/>
            <a:ext cx="1981200" cy="106680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Testament Social Network</a:t>
            </a:r>
            <a:endParaRPr lang="en-US" dirty="0"/>
          </a:p>
        </p:txBody>
      </p:sp>
      <p:pic>
        <p:nvPicPr>
          <p:cNvPr id="4" name="Content Placeholder 3" descr="jesusAction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804" y="2133600"/>
            <a:ext cx="2985796" cy="41148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5" name="Picture 4" descr="mosesAc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1600200"/>
            <a:ext cx="3067050" cy="381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 3. How tight-knit are we?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Social networks have high clustering coeff.</a:t>
            </a:r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Many of our friends are friends.</a:t>
            </a:r>
            <a:endParaRPr lang="en-US" dirty="0"/>
          </a:p>
        </p:txBody>
      </p:sp>
      <p:sp>
        <p:nvSpPr>
          <p:cNvPr id="4" name="Equal 3"/>
          <p:cNvSpPr/>
          <p:nvPr/>
        </p:nvSpPr>
        <p:spPr>
          <a:xfrm rot="5400000">
            <a:off x="4191000" y="3009900"/>
            <a:ext cx="838200" cy="762000"/>
          </a:xfrm>
          <a:prstGeom prst="mathEqual">
            <a:avLst>
              <a:gd name="adj1" fmla="val 10663"/>
              <a:gd name="adj2" fmla="val 14617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Measures of centrality</a:t>
            </a:r>
          </a:p>
          <a:p>
            <a:pPr lvl="1"/>
            <a:r>
              <a:rPr lang="en-US" dirty="0" smtClean="0"/>
              <a:t>Degree-based: how connected is a node</a:t>
            </a:r>
          </a:p>
          <a:p>
            <a:pPr lvl="1"/>
            <a:r>
              <a:rPr lang="en-US" dirty="0" smtClean="0"/>
              <a:t>Closeness: how easy can a node reach others</a:t>
            </a:r>
          </a:p>
          <a:p>
            <a:pPr lvl="1"/>
            <a:r>
              <a:rPr lang="en-US" dirty="0" smtClean="0"/>
              <a:t>Betweenness: how important is a node in connecting other nodes</a:t>
            </a:r>
          </a:p>
          <a:p>
            <a:pPr lvl="1"/>
            <a:r>
              <a:rPr lang="en-US" dirty="0" smtClean="0"/>
              <a:t>Neighbor’s characteristics: how important, central, or influential a nodes neighbors 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The degree centrality of a node is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1"/>
                </a:solidFill>
              </a:rPr>
              <a:t>d(i) / (n-1)</a:t>
            </a:r>
          </a:p>
          <a:p>
            <a:pPr algn="ctr">
              <a:buNone/>
            </a:pPr>
            <a:r>
              <a:rPr lang="en-US" dirty="0" smtClean="0"/>
              <a:t>where d(i) is the degree of node i. 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3352800" y="4648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2514600" y="53340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581400" y="54102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029200" y="48006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41910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971800" y="38862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981200" y="40386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447800" y="51816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9600" y="53340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4" idx="1"/>
            <a:endCxn id="11" idx="5"/>
          </p:cNvCxnSpPr>
          <p:nvPr/>
        </p:nvCxnSpPr>
        <p:spPr>
          <a:xfrm rot="16200000" flipV="1">
            <a:off x="2557322" y="3852722"/>
            <a:ext cx="447956" cy="1209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4"/>
            <a:endCxn id="4" idx="0"/>
          </p:cNvCxnSpPr>
          <p:nvPr/>
        </p:nvCxnSpPr>
        <p:spPr>
          <a:xfrm rot="16200000" flipH="1">
            <a:off x="3009900" y="4191000"/>
            <a:ext cx="53340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4" idx="5"/>
            <a:endCxn id="7" idx="0"/>
          </p:cNvCxnSpPr>
          <p:nvPr/>
        </p:nvCxnSpPr>
        <p:spPr>
          <a:xfrm rot="16200000" flipH="1">
            <a:off x="3338372" y="5052872"/>
            <a:ext cx="566878" cy="147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2" idx="7"/>
            <a:endCxn id="4" idx="3"/>
          </p:cNvCxnSpPr>
          <p:nvPr/>
        </p:nvCxnSpPr>
        <p:spPr>
          <a:xfrm rot="5400000" flipH="1" flipV="1">
            <a:off x="2328722" y="4157522"/>
            <a:ext cx="371756" cy="1743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0"/>
            <a:endCxn id="4" idx="3"/>
          </p:cNvCxnSpPr>
          <p:nvPr/>
        </p:nvCxnSpPr>
        <p:spPr>
          <a:xfrm rot="5400000" flipH="1" flipV="1">
            <a:off x="2762250" y="4709972"/>
            <a:ext cx="490678" cy="757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7"/>
            <a:endCxn id="10" idx="2"/>
          </p:cNvCxnSpPr>
          <p:nvPr/>
        </p:nvCxnSpPr>
        <p:spPr>
          <a:xfrm rot="5400000" flipH="1" flipV="1">
            <a:off x="2538272" y="3638550"/>
            <a:ext cx="71578" cy="79547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6"/>
            <a:endCxn id="13" idx="3"/>
          </p:cNvCxnSpPr>
          <p:nvPr/>
        </p:nvCxnSpPr>
        <p:spPr>
          <a:xfrm>
            <a:off x="3810000" y="5524500"/>
            <a:ext cx="643078" cy="462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4"/>
            <a:endCxn id="8" idx="1"/>
          </p:cNvCxnSpPr>
          <p:nvPr/>
        </p:nvCxnSpPr>
        <p:spPr>
          <a:xfrm rot="16200000" flipH="1">
            <a:off x="4667250" y="4438650"/>
            <a:ext cx="414478" cy="37637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2"/>
            <a:endCxn id="13" idx="0"/>
          </p:cNvCxnSpPr>
          <p:nvPr/>
        </p:nvCxnSpPr>
        <p:spPr>
          <a:xfrm rot="10800000" flipV="1">
            <a:off x="4533900" y="4914900"/>
            <a:ext cx="495300" cy="4191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4"/>
            <a:endCxn id="13" idx="0"/>
          </p:cNvCxnSpPr>
          <p:nvPr/>
        </p:nvCxnSpPr>
        <p:spPr>
          <a:xfrm rot="5400000">
            <a:off x="4152900" y="4800600"/>
            <a:ext cx="914400" cy="15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2" idx="6"/>
            <a:endCxn id="6" idx="2"/>
          </p:cNvCxnSpPr>
          <p:nvPr/>
        </p:nvCxnSpPr>
        <p:spPr>
          <a:xfrm>
            <a:off x="1676400" y="5295900"/>
            <a:ext cx="838200" cy="15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7" idx="0"/>
            <a:endCxn id="9" idx="4"/>
          </p:cNvCxnSpPr>
          <p:nvPr/>
        </p:nvCxnSpPr>
        <p:spPr>
          <a:xfrm rot="5400000" flipH="1" flipV="1">
            <a:off x="3695700" y="4419600"/>
            <a:ext cx="9906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7" idx="7"/>
            <a:endCxn id="8" idx="1"/>
          </p:cNvCxnSpPr>
          <p:nvPr/>
        </p:nvCxnSpPr>
        <p:spPr>
          <a:xfrm rot="5400000" flipH="1" flipV="1">
            <a:off x="4114800" y="4495800"/>
            <a:ext cx="609600" cy="1286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3886200" y="40386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>
            <a:stCxn id="4" idx="7"/>
            <a:endCxn id="41" idx="3"/>
          </p:cNvCxnSpPr>
          <p:nvPr/>
        </p:nvCxnSpPr>
        <p:spPr>
          <a:xfrm rot="5400000" flipH="1" flipV="1">
            <a:off x="3509822" y="4271822"/>
            <a:ext cx="447956" cy="371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867400" y="4724400"/>
            <a:ext cx="2209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Degree centrality = 6/9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41" grpId="0" animBg="1"/>
      <p:bldP spid="4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Centrality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495800" y="32766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971800" y="32004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172200" y="38100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848600" y="32766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162800" y="25908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590800" y="25908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600200" y="25146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600200" y="38862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239000" y="40386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>
            <a:stCxn id="4" idx="5"/>
            <a:endCxn id="6" idx="0"/>
          </p:cNvCxnSpPr>
          <p:nvPr/>
        </p:nvCxnSpPr>
        <p:spPr>
          <a:xfrm rot="16200000" flipH="1">
            <a:off x="5319572" y="2843072"/>
            <a:ext cx="338278" cy="1595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6"/>
            <a:endCxn id="4" idx="2"/>
          </p:cNvCxnSpPr>
          <p:nvPr/>
        </p:nvCxnSpPr>
        <p:spPr>
          <a:xfrm>
            <a:off x="3200400" y="3314700"/>
            <a:ext cx="1295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0" idx="6"/>
            <a:endCxn id="9" idx="2"/>
          </p:cNvCxnSpPr>
          <p:nvPr/>
        </p:nvCxnSpPr>
        <p:spPr>
          <a:xfrm>
            <a:off x="1828800" y="2628900"/>
            <a:ext cx="762000" cy="76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6" idx="6"/>
            <a:endCxn id="12" idx="3"/>
          </p:cNvCxnSpPr>
          <p:nvPr/>
        </p:nvCxnSpPr>
        <p:spPr>
          <a:xfrm>
            <a:off x="6400800" y="3924300"/>
            <a:ext cx="871678" cy="30942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4"/>
            <a:endCxn id="7" idx="1"/>
          </p:cNvCxnSpPr>
          <p:nvPr/>
        </p:nvCxnSpPr>
        <p:spPr>
          <a:xfrm rot="16200000" flipH="1">
            <a:off x="7334250" y="2762250"/>
            <a:ext cx="490678" cy="60497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2"/>
            <a:endCxn id="12" idx="0"/>
          </p:cNvCxnSpPr>
          <p:nvPr/>
        </p:nvCxnSpPr>
        <p:spPr>
          <a:xfrm rot="10800000" flipV="1">
            <a:off x="7353300" y="3390900"/>
            <a:ext cx="495300" cy="6477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8" idx="4"/>
            <a:endCxn id="12" idx="0"/>
          </p:cNvCxnSpPr>
          <p:nvPr/>
        </p:nvCxnSpPr>
        <p:spPr>
          <a:xfrm rot="16200000" flipH="1">
            <a:off x="6705600" y="3390900"/>
            <a:ext cx="1219200" cy="76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6"/>
            <a:endCxn id="5" idx="2"/>
          </p:cNvCxnSpPr>
          <p:nvPr/>
        </p:nvCxnSpPr>
        <p:spPr>
          <a:xfrm flipV="1">
            <a:off x="1828800" y="3314700"/>
            <a:ext cx="1143000" cy="685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6" idx="0"/>
            <a:endCxn id="8" idx="4"/>
          </p:cNvCxnSpPr>
          <p:nvPr/>
        </p:nvCxnSpPr>
        <p:spPr>
          <a:xfrm rot="5400000" flipH="1" flipV="1">
            <a:off x="6286500" y="2819400"/>
            <a:ext cx="99060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7"/>
            <a:endCxn id="7" idx="1"/>
          </p:cNvCxnSpPr>
          <p:nvPr/>
        </p:nvCxnSpPr>
        <p:spPr>
          <a:xfrm rot="5400000" flipH="1" flipV="1">
            <a:off x="6858000" y="2819400"/>
            <a:ext cx="533400" cy="1514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6172200" y="27432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4" idx="7"/>
            <a:endCxn id="26" idx="3"/>
          </p:cNvCxnSpPr>
          <p:nvPr/>
        </p:nvCxnSpPr>
        <p:spPr>
          <a:xfrm rot="5400000" flipH="1" flipV="1">
            <a:off x="5262422" y="2366822"/>
            <a:ext cx="371756" cy="1514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219200" y="31242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667000" y="38862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/>
          <p:cNvCxnSpPr>
            <a:stCxn id="10" idx="3"/>
            <a:endCxn id="29" idx="0"/>
          </p:cNvCxnSpPr>
          <p:nvPr/>
        </p:nvCxnSpPr>
        <p:spPr>
          <a:xfrm rot="5400000">
            <a:off x="1276350" y="2766872"/>
            <a:ext cx="414478" cy="300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9" idx="4"/>
            <a:endCxn id="11" idx="1"/>
          </p:cNvCxnSpPr>
          <p:nvPr/>
        </p:nvCxnSpPr>
        <p:spPr>
          <a:xfrm rot="16200000" flipH="1">
            <a:off x="1200150" y="3486150"/>
            <a:ext cx="566878" cy="300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1" idx="5"/>
            <a:endCxn id="30" idx="2"/>
          </p:cNvCxnSpPr>
          <p:nvPr/>
        </p:nvCxnSpPr>
        <p:spPr>
          <a:xfrm rot="5400000" flipH="1" flipV="1">
            <a:off x="2190750" y="3605072"/>
            <a:ext cx="80822" cy="871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30" idx="0"/>
            <a:endCxn id="5" idx="3"/>
          </p:cNvCxnSpPr>
          <p:nvPr/>
        </p:nvCxnSpPr>
        <p:spPr>
          <a:xfrm rot="5400000" flipH="1" flipV="1">
            <a:off x="2647950" y="3528872"/>
            <a:ext cx="490678" cy="223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9" idx="5"/>
            <a:endCxn id="5" idx="1"/>
          </p:cNvCxnSpPr>
          <p:nvPr/>
        </p:nvCxnSpPr>
        <p:spPr>
          <a:xfrm rot="16200000" flipH="1">
            <a:off x="2671622" y="2900222"/>
            <a:ext cx="447956" cy="21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0" idx="4"/>
            <a:endCxn id="30" idx="1"/>
          </p:cNvCxnSpPr>
          <p:nvPr/>
        </p:nvCxnSpPr>
        <p:spPr>
          <a:xfrm rot="16200000" flipH="1">
            <a:off x="1619250" y="2838450"/>
            <a:ext cx="1176478" cy="985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0" idx="5"/>
            <a:endCxn id="5" idx="1"/>
          </p:cNvCxnSpPr>
          <p:nvPr/>
        </p:nvCxnSpPr>
        <p:spPr>
          <a:xfrm rot="16200000" flipH="1">
            <a:off x="2138222" y="2366822"/>
            <a:ext cx="524156" cy="1209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0" idx="4"/>
            <a:endCxn id="11" idx="0"/>
          </p:cNvCxnSpPr>
          <p:nvPr/>
        </p:nvCxnSpPr>
        <p:spPr>
          <a:xfrm rot="5400000">
            <a:off x="1143000" y="3314700"/>
            <a:ext cx="1143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29" idx="7"/>
            <a:endCxn id="9" idx="2"/>
          </p:cNvCxnSpPr>
          <p:nvPr/>
        </p:nvCxnSpPr>
        <p:spPr>
          <a:xfrm rot="5400000" flipH="1" flipV="1">
            <a:off x="1776272" y="2343150"/>
            <a:ext cx="452578" cy="1176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29" idx="6"/>
            <a:endCxn id="5" idx="2"/>
          </p:cNvCxnSpPr>
          <p:nvPr/>
        </p:nvCxnSpPr>
        <p:spPr>
          <a:xfrm>
            <a:off x="1447800" y="3238500"/>
            <a:ext cx="15240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29" idx="5"/>
            <a:endCxn id="30" idx="1"/>
          </p:cNvCxnSpPr>
          <p:nvPr/>
        </p:nvCxnSpPr>
        <p:spPr>
          <a:xfrm rot="16200000" flipH="1">
            <a:off x="1757222" y="2976422"/>
            <a:ext cx="600356" cy="1286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9" idx="4"/>
            <a:endCxn id="30" idx="1"/>
          </p:cNvCxnSpPr>
          <p:nvPr/>
        </p:nvCxnSpPr>
        <p:spPr>
          <a:xfrm rot="5400000">
            <a:off x="2152650" y="3367228"/>
            <a:ext cx="1100278" cy="4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1" idx="0"/>
            <a:endCxn id="9" idx="3"/>
          </p:cNvCxnSpPr>
          <p:nvPr/>
        </p:nvCxnSpPr>
        <p:spPr>
          <a:xfrm rot="5400000" flipH="1" flipV="1">
            <a:off x="1619250" y="2881172"/>
            <a:ext cx="1100278" cy="909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26" idx="4"/>
            <a:endCxn id="6" idx="0"/>
          </p:cNvCxnSpPr>
          <p:nvPr/>
        </p:nvCxnSpPr>
        <p:spPr>
          <a:xfrm rot="5400000">
            <a:off x="5867400" y="33909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26" idx="6"/>
            <a:endCxn id="8" idx="3"/>
          </p:cNvCxnSpPr>
          <p:nvPr/>
        </p:nvCxnSpPr>
        <p:spPr>
          <a:xfrm flipV="1">
            <a:off x="6400800" y="2785922"/>
            <a:ext cx="795478" cy="71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26" idx="5"/>
            <a:endCxn id="12" idx="1"/>
          </p:cNvCxnSpPr>
          <p:nvPr/>
        </p:nvCxnSpPr>
        <p:spPr>
          <a:xfrm rot="16200000" flipH="1">
            <a:off x="6253022" y="3052622"/>
            <a:ext cx="1133756" cy="905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26" idx="5"/>
            <a:endCxn id="7" idx="1"/>
          </p:cNvCxnSpPr>
          <p:nvPr/>
        </p:nvCxnSpPr>
        <p:spPr>
          <a:xfrm rot="16200000" flipH="1">
            <a:off x="6938822" y="2366822"/>
            <a:ext cx="371756" cy="1514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5400000" flipH="1" flipV="1">
            <a:off x="3619500" y="3924300"/>
            <a:ext cx="914400" cy="685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352800" y="4927937"/>
            <a:ext cx="289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Low degree centrality, but close to all nodes.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Closeness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dirty="0" smtClean="0"/>
              <a:t>The closeness centrality of a node i is</a:t>
            </a:r>
          </a:p>
          <a:p>
            <a:pPr algn="ctr">
              <a:buNone/>
            </a:pPr>
            <a:r>
              <a:rPr lang="en-US" sz="4000" dirty="0" smtClean="0">
                <a:solidFill>
                  <a:schemeClr val="accent1"/>
                </a:solidFill>
                <a:latin typeface="Symbol"/>
                <a:sym typeface="Symbol"/>
              </a:rPr>
              <a:t>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dirty="0" smtClean="0">
                <a:solidFill>
                  <a:schemeClr val="accent1"/>
                </a:solidFill>
                <a:latin typeface="cmmi10"/>
              </a:rPr>
              <a:t>±</a:t>
            </a:r>
            <a:r>
              <a:rPr lang="en-US" sz="4000" dirty="0" smtClean="0">
                <a:solidFill>
                  <a:schemeClr val="accent1"/>
                </a:solidFill>
              </a:rPr>
              <a:t> </a:t>
            </a:r>
            <a:r>
              <a:rPr lang="en-US" sz="4000" baseline="30000" dirty="0" smtClean="0">
                <a:solidFill>
                  <a:schemeClr val="accent1"/>
                </a:solidFill>
              </a:rPr>
              <a:t>d(i,j)</a:t>
            </a:r>
            <a:endParaRPr lang="en-US" baseline="30000" dirty="0" smtClean="0">
              <a:solidFill>
                <a:schemeClr val="accent1"/>
              </a:solidFill>
            </a:endParaRPr>
          </a:p>
          <a:p>
            <a:pPr algn="ctr">
              <a:buNone/>
            </a:pPr>
            <a:r>
              <a:rPr lang="en-US" dirty="0" smtClean="0"/>
              <a:t>where </a:t>
            </a:r>
            <a:r>
              <a:rPr lang="en-US" dirty="0" smtClean="0">
                <a:latin typeface="cmmi10"/>
              </a:rPr>
              <a:t>±</a:t>
            </a:r>
            <a:r>
              <a:rPr lang="en-US" dirty="0" smtClean="0"/>
              <a:t> is a discounting factor in [0,1] and d(i,j) is length of shortest path from i to j.</a:t>
            </a:r>
          </a:p>
        </p:txBody>
      </p:sp>
      <p:sp>
        <p:nvSpPr>
          <p:cNvPr id="4" name="Oval 3"/>
          <p:cNvSpPr/>
          <p:nvPr/>
        </p:nvSpPr>
        <p:spPr>
          <a:xfrm>
            <a:off x="3124200" y="51816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438400" y="51054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10000" y="55626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876800" y="51816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343400" y="45720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57400" y="45720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71600" y="44958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71600" y="56388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95800" y="57150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4" idx="5"/>
            <a:endCxn id="6" idx="0"/>
          </p:cNvCxnSpPr>
          <p:nvPr/>
        </p:nvCxnSpPr>
        <p:spPr>
          <a:xfrm rot="16200000" flipH="1">
            <a:off x="3528872" y="5167172"/>
            <a:ext cx="185878" cy="604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6"/>
            <a:endCxn id="4" idx="2"/>
          </p:cNvCxnSpPr>
          <p:nvPr/>
        </p:nvCxnSpPr>
        <p:spPr>
          <a:xfrm>
            <a:off x="2667000" y="5219700"/>
            <a:ext cx="457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6"/>
            <a:endCxn id="9" idx="2"/>
          </p:cNvCxnSpPr>
          <p:nvPr/>
        </p:nvCxnSpPr>
        <p:spPr>
          <a:xfrm>
            <a:off x="1600200" y="4610100"/>
            <a:ext cx="457200" cy="76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12" idx="2"/>
          </p:cNvCxnSpPr>
          <p:nvPr/>
        </p:nvCxnSpPr>
        <p:spPr>
          <a:xfrm>
            <a:off x="4038600" y="5676900"/>
            <a:ext cx="457200" cy="15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1"/>
          </p:cNvCxnSpPr>
          <p:nvPr/>
        </p:nvCxnSpPr>
        <p:spPr>
          <a:xfrm rot="16200000" flipH="1">
            <a:off x="4476750" y="4781550"/>
            <a:ext cx="414478" cy="45257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12" idx="0"/>
          </p:cNvCxnSpPr>
          <p:nvPr/>
        </p:nvCxnSpPr>
        <p:spPr>
          <a:xfrm rot="10800000" flipV="1">
            <a:off x="4610100" y="5295900"/>
            <a:ext cx="266700" cy="4191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4"/>
            <a:endCxn id="12" idx="0"/>
          </p:cNvCxnSpPr>
          <p:nvPr/>
        </p:nvCxnSpPr>
        <p:spPr>
          <a:xfrm rot="16200000" flipH="1">
            <a:off x="4076700" y="5181600"/>
            <a:ext cx="914400" cy="15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6"/>
            <a:endCxn id="5" idx="2"/>
          </p:cNvCxnSpPr>
          <p:nvPr/>
        </p:nvCxnSpPr>
        <p:spPr>
          <a:xfrm flipV="1">
            <a:off x="1600200" y="5219700"/>
            <a:ext cx="838200" cy="533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0"/>
            <a:endCxn id="8" idx="4"/>
          </p:cNvCxnSpPr>
          <p:nvPr/>
        </p:nvCxnSpPr>
        <p:spPr>
          <a:xfrm rot="5400000" flipH="1" flipV="1">
            <a:off x="3810000" y="4914900"/>
            <a:ext cx="7620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7"/>
            <a:endCxn id="7" idx="1"/>
          </p:cNvCxnSpPr>
          <p:nvPr/>
        </p:nvCxnSpPr>
        <p:spPr>
          <a:xfrm rot="5400000" flipH="1" flipV="1">
            <a:off x="4267200" y="4953000"/>
            <a:ext cx="381000" cy="905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733800" y="48006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4" idx="7"/>
            <a:endCxn id="23" idx="3"/>
          </p:cNvCxnSpPr>
          <p:nvPr/>
        </p:nvCxnSpPr>
        <p:spPr>
          <a:xfrm rot="5400000" flipH="1" flipV="1">
            <a:off x="3433622" y="4881422"/>
            <a:ext cx="219356" cy="447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990600" y="50292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133600" y="56388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10" idx="3"/>
            <a:endCxn id="25" idx="0"/>
          </p:cNvCxnSpPr>
          <p:nvPr/>
        </p:nvCxnSpPr>
        <p:spPr>
          <a:xfrm rot="5400000">
            <a:off x="1085850" y="4709972"/>
            <a:ext cx="338278" cy="300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5" idx="4"/>
            <a:endCxn id="11" idx="1"/>
          </p:cNvCxnSpPr>
          <p:nvPr/>
        </p:nvCxnSpPr>
        <p:spPr>
          <a:xfrm rot="16200000" flipH="1">
            <a:off x="1047750" y="5314950"/>
            <a:ext cx="414478" cy="300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5"/>
            <a:endCxn id="26" idx="2"/>
          </p:cNvCxnSpPr>
          <p:nvPr/>
        </p:nvCxnSpPr>
        <p:spPr>
          <a:xfrm rot="5400000" flipH="1" flipV="1">
            <a:off x="1809750" y="5510072"/>
            <a:ext cx="80822" cy="566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6" idx="0"/>
            <a:endCxn id="5" idx="3"/>
          </p:cNvCxnSpPr>
          <p:nvPr/>
        </p:nvCxnSpPr>
        <p:spPr>
          <a:xfrm rot="5400000" flipH="1" flipV="1">
            <a:off x="2190750" y="5357672"/>
            <a:ext cx="338278" cy="223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5"/>
            <a:endCxn id="5" idx="1"/>
          </p:cNvCxnSpPr>
          <p:nvPr/>
        </p:nvCxnSpPr>
        <p:spPr>
          <a:xfrm rot="16200000" flipH="1">
            <a:off x="2176322" y="4843322"/>
            <a:ext cx="371756" cy="21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4"/>
            <a:endCxn id="26" idx="1"/>
          </p:cNvCxnSpPr>
          <p:nvPr/>
        </p:nvCxnSpPr>
        <p:spPr>
          <a:xfrm rot="16200000" flipH="1">
            <a:off x="1352550" y="4857750"/>
            <a:ext cx="947878" cy="681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5"/>
            <a:endCxn id="5" idx="1"/>
          </p:cNvCxnSpPr>
          <p:nvPr/>
        </p:nvCxnSpPr>
        <p:spPr>
          <a:xfrm rot="16200000" flipH="1">
            <a:off x="1795322" y="4462322"/>
            <a:ext cx="447956" cy="905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4"/>
            <a:endCxn id="11" idx="0"/>
          </p:cNvCxnSpPr>
          <p:nvPr/>
        </p:nvCxnSpPr>
        <p:spPr>
          <a:xfrm rot="5400000">
            <a:off x="1028700" y="5181600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7"/>
            <a:endCxn id="9" idx="2"/>
          </p:cNvCxnSpPr>
          <p:nvPr/>
        </p:nvCxnSpPr>
        <p:spPr>
          <a:xfrm rot="5400000" flipH="1" flipV="1">
            <a:off x="1433372" y="4438650"/>
            <a:ext cx="376378" cy="871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6"/>
            <a:endCxn id="5" idx="2"/>
          </p:cNvCxnSpPr>
          <p:nvPr/>
        </p:nvCxnSpPr>
        <p:spPr>
          <a:xfrm>
            <a:off x="1219200" y="5143500"/>
            <a:ext cx="1219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5" idx="5"/>
            <a:endCxn id="26" idx="1"/>
          </p:cNvCxnSpPr>
          <p:nvPr/>
        </p:nvCxnSpPr>
        <p:spPr>
          <a:xfrm rot="16200000" flipH="1">
            <a:off x="1452422" y="4957622"/>
            <a:ext cx="447956" cy="981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4"/>
            <a:endCxn id="26" idx="1"/>
          </p:cNvCxnSpPr>
          <p:nvPr/>
        </p:nvCxnSpPr>
        <p:spPr>
          <a:xfrm rot="5400000">
            <a:off x="1733550" y="5234128"/>
            <a:ext cx="871678" cy="4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1" idx="0"/>
            <a:endCxn id="9" idx="3"/>
          </p:cNvCxnSpPr>
          <p:nvPr/>
        </p:nvCxnSpPr>
        <p:spPr>
          <a:xfrm rot="5400000" flipH="1" flipV="1">
            <a:off x="1352550" y="4900472"/>
            <a:ext cx="871678" cy="604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3" idx="4"/>
            <a:endCxn id="6" idx="0"/>
          </p:cNvCxnSpPr>
          <p:nvPr/>
        </p:nvCxnSpPr>
        <p:spPr>
          <a:xfrm rot="16200000" flipH="1">
            <a:off x="3619500" y="5257800"/>
            <a:ext cx="533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3" idx="6"/>
            <a:endCxn id="8" idx="3"/>
          </p:cNvCxnSpPr>
          <p:nvPr/>
        </p:nvCxnSpPr>
        <p:spPr>
          <a:xfrm flipV="1">
            <a:off x="3962400" y="4767122"/>
            <a:ext cx="414478" cy="147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3" idx="5"/>
            <a:endCxn id="12" idx="1"/>
          </p:cNvCxnSpPr>
          <p:nvPr/>
        </p:nvCxnSpPr>
        <p:spPr>
          <a:xfrm rot="16200000" flipH="1">
            <a:off x="3852722" y="5071922"/>
            <a:ext cx="752756" cy="600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3" idx="5"/>
            <a:endCxn id="7" idx="1"/>
          </p:cNvCxnSpPr>
          <p:nvPr/>
        </p:nvCxnSpPr>
        <p:spPr>
          <a:xfrm rot="16200000" flipH="1">
            <a:off x="4309922" y="4614722"/>
            <a:ext cx="219356" cy="981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38800" y="4876800"/>
            <a:ext cx="2666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Closeness centrality = 3</a:t>
            </a:r>
            <a:r>
              <a:rPr lang="en-US" sz="2400" dirty="0" smtClean="0">
                <a:latin typeface="cmmi10"/>
              </a:rPr>
              <a:t>±</a:t>
            </a:r>
            <a:r>
              <a:rPr lang="en-US" sz="2400" dirty="0" smtClean="0"/>
              <a:t> + </a:t>
            </a:r>
            <a:r>
              <a:rPr lang="en-US" sz="2400" dirty="0" smtClean="0">
                <a:latin typeface="Corbel"/>
              </a:rPr>
              <a:t>8</a:t>
            </a:r>
            <a:r>
              <a:rPr lang="en-US" sz="2400" dirty="0" smtClean="0">
                <a:latin typeface="cmmi10"/>
              </a:rPr>
              <a:t>±</a:t>
            </a:r>
            <a:r>
              <a:rPr lang="en-US" sz="2400" baseline="30000" dirty="0" smtClean="0">
                <a:latin typeface="Calibri"/>
              </a:rPr>
              <a:t>2</a:t>
            </a:r>
            <a:endParaRPr lang="en-US" sz="2400" baseline="30000" dirty="0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3" grpId="0" animBg="1"/>
      <p:bldP spid="25" grpId="0" animBg="1"/>
      <p:bldP spid="26" grpId="0" animBg="1"/>
      <p:bldP spid="4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Closeness Centrality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4267200" y="3886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895600" y="27432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514600" y="22098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828800" y="21336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828800" y="32766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stCxn id="13" idx="5"/>
            <a:endCxn id="4" idx="1"/>
          </p:cNvCxnSpPr>
          <p:nvPr/>
        </p:nvCxnSpPr>
        <p:spPr>
          <a:xfrm rot="16200000" flipH="1">
            <a:off x="3319322" y="2938322"/>
            <a:ext cx="447956" cy="1514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7" idx="6"/>
            <a:endCxn id="6" idx="2"/>
          </p:cNvCxnSpPr>
          <p:nvPr/>
        </p:nvCxnSpPr>
        <p:spPr>
          <a:xfrm>
            <a:off x="2057400" y="2247900"/>
            <a:ext cx="457200" cy="76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6"/>
            <a:endCxn id="5" idx="2"/>
          </p:cNvCxnSpPr>
          <p:nvPr/>
        </p:nvCxnSpPr>
        <p:spPr>
          <a:xfrm flipV="1">
            <a:off x="2057400" y="2857500"/>
            <a:ext cx="838200" cy="533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447800" y="26670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590800" y="32766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7" idx="3"/>
            <a:endCxn id="12" idx="0"/>
          </p:cNvCxnSpPr>
          <p:nvPr/>
        </p:nvCxnSpPr>
        <p:spPr>
          <a:xfrm rot="5400000">
            <a:off x="1543050" y="2347772"/>
            <a:ext cx="338278" cy="300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2" idx="4"/>
            <a:endCxn id="8" idx="1"/>
          </p:cNvCxnSpPr>
          <p:nvPr/>
        </p:nvCxnSpPr>
        <p:spPr>
          <a:xfrm rot="16200000" flipH="1">
            <a:off x="1504950" y="2952750"/>
            <a:ext cx="414478" cy="300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8" idx="6"/>
            <a:endCxn id="13" idx="2"/>
          </p:cNvCxnSpPr>
          <p:nvPr/>
        </p:nvCxnSpPr>
        <p:spPr>
          <a:xfrm>
            <a:off x="2057400" y="33909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0"/>
            <a:endCxn id="5" idx="3"/>
          </p:cNvCxnSpPr>
          <p:nvPr/>
        </p:nvCxnSpPr>
        <p:spPr>
          <a:xfrm rot="5400000" flipH="1" flipV="1">
            <a:off x="2647950" y="2995472"/>
            <a:ext cx="338278" cy="223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5"/>
            <a:endCxn id="5" idx="1"/>
          </p:cNvCxnSpPr>
          <p:nvPr/>
        </p:nvCxnSpPr>
        <p:spPr>
          <a:xfrm rot="16200000" flipH="1">
            <a:off x="2633522" y="2481122"/>
            <a:ext cx="371756" cy="21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7" idx="4"/>
            <a:endCxn id="13" idx="1"/>
          </p:cNvCxnSpPr>
          <p:nvPr/>
        </p:nvCxnSpPr>
        <p:spPr>
          <a:xfrm rot="16200000" flipH="1">
            <a:off x="1809750" y="2495550"/>
            <a:ext cx="947878" cy="681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5"/>
            <a:endCxn id="5" idx="1"/>
          </p:cNvCxnSpPr>
          <p:nvPr/>
        </p:nvCxnSpPr>
        <p:spPr>
          <a:xfrm rot="16200000" flipH="1">
            <a:off x="2252522" y="2100122"/>
            <a:ext cx="447956" cy="905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4"/>
            <a:endCxn id="8" idx="0"/>
          </p:cNvCxnSpPr>
          <p:nvPr/>
        </p:nvCxnSpPr>
        <p:spPr>
          <a:xfrm rot="5400000">
            <a:off x="1485900" y="2819400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7"/>
            <a:endCxn id="6" idx="2"/>
          </p:cNvCxnSpPr>
          <p:nvPr/>
        </p:nvCxnSpPr>
        <p:spPr>
          <a:xfrm rot="5400000" flipH="1" flipV="1">
            <a:off x="1890572" y="2076450"/>
            <a:ext cx="376378" cy="871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2" idx="6"/>
            <a:endCxn id="5" idx="2"/>
          </p:cNvCxnSpPr>
          <p:nvPr/>
        </p:nvCxnSpPr>
        <p:spPr>
          <a:xfrm>
            <a:off x="1676400" y="2781300"/>
            <a:ext cx="1219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5"/>
            <a:endCxn id="13" idx="1"/>
          </p:cNvCxnSpPr>
          <p:nvPr/>
        </p:nvCxnSpPr>
        <p:spPr>
          <a:xfrm rot="16200000" flipH="1">
            <a:off x="1909622" y="2595422"/>
            <a:ext cx="447956" cy="981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6" idx="4"/>
            <a:endCxn id="13" idx="1"/>
          </p:cNvCxnSpPr>
          <p:nvPr/>
        </p:nvCxnSpPr>
        <p:spPr>
          <a:xfrm rot="5400000">
            <a:off x="2190750" y="2871928"/>
            <a:ext cx="871678" cy="4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0"/>
            <a:endCxn id="6" idx="3"/>
          </p:cNvCxnSpPr>
          <p:nvPr/>
        </p:nvCxnSpPr>
        <p:spPr>
          <a:xfrm rot="5400000" flipH="1" flipV="1">
            <a:off x="1809750" y="2538272"/>
            <a:ext cx="871678" cy="604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124200" y="4191000"/>
            <a:ext cx="990600" cy="6096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667000" y="495300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High closeness centrality, but peripheral.</a:t>
            </a:r>
            <a:endParaRPr lang="en-US" sz="2400" dirty="0"/>
          </a:p>
        </p:txBody>
      </p:sp>
      <p:sp>
        <p:nvSpPr>
          <p:cNvPr id="32" name="Oval 31"/>
          <p:cNvSpPr/>
          <p:nvPr/>
        </p:nvSpPr>
        <p:spPr>
          <a:xfrm>
            <a:off x="5181600" y="21336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876800" y="15240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114800" y="13716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810000" y="24384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>
            <a:stCxn id="34" idx="6"/>
            <a:endCxn id="33" idx="2"/>
          </p:cNvCxnSpPr>
          <p:nvPr/>
        </p:nvCxnSpPr>
        <p:spPr>
          <a:xfrm>
            <a:off x="4343400" y="1485900"/>
            <a:ext cx="533400" cy="152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5" idx="6"/>
            <a:endCxn id="32" idx="2"/>
          </p:cNvCxnSpPr>
          <p:nvPr/>
        </p:nvCxnSpPr>
        <p:spPr>
          <a:xfrm flipV="1">
            <a:off x="4038600" y="2247900"/>
            <a:ext cx="1143000" cy="3048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3581400" y="18288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4648200" y="26670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4" idx="3"/>
            <a:endCxn id="38" idx="0"/>
          </p:cNvCxnSpPr>
          <p:nvPr/>
        </p:nvCxnSpPr>
        <p:spPr>
          <a:xfrm rot="5400000">
            <a:off x="3790950" y="1471472"/>
            <a:ext cx="262078" cy="452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8" idx="4"/>
            <a:endCxn id="35" idx="1"/>
          </p:cNvCxnSpPr>
          <p:nvPr/>
        </p:nvCxnSpPr>
        <p:spPr>
          <a:xfrm rot="16200000" flipH="1">
            <a:off x="3562350" y="2190750"/>
            <a:ext cx="414478" cy="147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35" idx="6"/>
            <a:endCxn id="39" idx="2"/>
          </p:cNvCxnSpPr>
          <p:nvPr/>
        </p:nvCxnSpPr>
        <p:spPr>
          <a:xfrm>
            <a:off x="4038600" y="2552700"/>
            <a:ext cx="609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9" idx="0"/>
            <a:endCxn id="32" idx="3"/>
          </p:cNvCxnSpPr>
          <p:nvPr/>
        </p:nvCxnSpPr>
        <p:spPr>
          <a:xfrm rot="5400000" flipH="1" flipV="1">
            <a:off x="4819650" y="2271572"/>
            <a:ext cx="338278" cy="452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3" idx="5"/>
            <a:endCxn id="32" idx="1"/>
          </p:cNvCxnSpPr>
          <p:nvPr/>
        </p:nvCxnSpPr>
        <p:spPr>
          <a:xfrm rot="16200000" flipH="1">
            <a:off x="4919522" y="1871522"/>
            <a:ext cx="447956" cy="143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4" idx="4"/>
            <a:endCxn id="39" idx="1"/>
          </p:cNvCxnSpPr>
          <p:nvPr/>
        </p:nvCxnSpPr>
        <p:spPr>
          <a:xfrm rot="16200000" flipH="1">
            <a:off x="3905250" y="1924050"/>
            <a:ext cx="1100278" cy="452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4" idx="5"/>
            <a:endCxn id="32" idx="1"/>
          </p:cNvCxnSpPr>
          <p:nvPr/>
        </p:nvCxnSpPr>
        <p:spPr>
          <a:xfrm rot="16200000" flipH="1">
            <a:off x="4462322" y="1414322"/>
            <a:ext cx="600356" cy="905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4" idx="4"/>
            <a:endCxn id="35" idx="0"/>
          </p:cNvCxnSpPr>
          <p:nvPr/>
        </p:nvCxnSpPr>
        <p:spPr>
          <a:xfrm rot="5400000">
            <a:off x="3657600" y="1866900"/>
            <a:ext cx="8382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8" idx="7"/>
            <a:endCxn id="33" idx="2"/>
          </p:cNvCxnSpPr>
          <p:nvPr/>
        </p:nvCxnSpPr>
        <p:spPr>
          <a:xfrm rot="5400000" flipH="1" flipV="1">
            <a:off x="4214672" y="1200150"/>
            <a:ext cx="223978" cy="1100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8" idx="6"/>
            <a:endCxn id="32" idx="2"/>
          </p:cNvCxnSpPr>
          <p:nvPr/>
        </p:nvCxnSpPr>
        <p:spPr>
          <a:xfrm>
            <a:off x="3810000" y="1943100"/>
            <a:ext cx="13716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8" idx="5"/>
            <a:endCxn id="39" idx="1"/>
          </p:cNvCxnSpPr>
          <p:nvPr/>
        </p:nvCxnSpPr>
        <p:spPr>
          <a:xfrm rot="16200000" flipH="1">
            <a:off x="3890822" y="1909622"/>
            <a:ext cx="676556" cy="905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33" idx="4"/>
            <a:endCxn id="39" idx="1"/>
          </p:cNvCxnSpPr>
          <p:nvPr/>
        </p:nvCxnSpPr>
        <p:spPr>
          <a:xfrm rot="5400000">
            <a:off x="4362450" y="2071828"/>
            <a:ext cx="947878" cy="3094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5" idx="0"/>
            <a:endCxn id="33" idx="3"/>
          </p:cNvCxnSpPr>
          <p:nvPr/>
        </p:nvCxnSpPr>
        <p:spPr>
          <a:xfrm rot="5400000" flipH="1" flipV="1">
            <a:off x="4057650" y="1585772"/>
            <a:ext cx="719278" cy="985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/>
          <p:cNvSpPr/>
          <p:nvPr/>
        </p:nvSpPr>
        <p:spPr>
          <a:xfrm>
            <a:off x="7239000" y="30480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6858000" y="25146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6172200" y="24384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6172200" y="35814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6" idx="6"/>
            <a:endCxn id="55" idx="2"/>
          </p:cNvCxnSpPr>
          <p:nvPr/>
        </p:nvCxnSpPr>
        <p:spPr>
          <a:xfrm>
            <a:off x="6400800" y="2552700"/>
            <a:ext cx="457200" cy="76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57" idx="6"/>
            <a:endCxn id="54" idx="2"/>
          </p:cNvCxnSpPr>
          <p:nvPr/>
        </p:nvCxnSpPr>
        <p:spPr>
          <a:xfrm flipV="1">
            <a:off x="6400800" y="3162300"/>
            <a:ext cx="838200" cy="533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/>
          <p:cNvSpPr/>
          <p:nvPr/>
        </p:nvSpPr>
        <p:spPr>
          <a:xfrm>
            <a:off x="5791200" y="29718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/>
          <p:cNvSpPr/>
          <p:nvPr/>
        </p:nvSpPr>
        <p:spPr>
          <a:xfrm>
            <a:off x="6934200" y="35814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56" idx="3"/>
            <a:endCxn id="60" idx="0"/>
          </p:cNvCxnSpPr>
          <p:nvPr/>
        </p:nvCxnSpPr>
        <p:spPr>
          <a:xfrm rot="5400000">
            <a:off x="5886450" y="2652572"/>
            <a:ext cx="338278" cy="300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60" idx="4"/>
            <a:endCxn id="57" idx="1"/>
          </p:cNvCxnSpPr>
          <p:nvPr/>
        </p:nvCxnSpPr>
        <p:spPr>
          <a:xfrm rot="16200000" flipH="1">
            <a:off x="5848350" y="3257550"/>
            <a:ext cx="414478" cy="300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57" idx="6"/>
            <a:endCxn id="61" idx="2"/>
          </p:cNvCxnSpPr>
          <p:nvPr/>
        </p:nvCxnSpPr>
        <p:spPr>
          <a:xfrm>
            <a:off x="6400800" y="36957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1" idx="0"/>
            <a:endCxn id="54" idx="3"/>
          </p:cNvCxnSpPr>
          <p:nvPr/>
        </p:nvCxnSpPr>
        <p:spPr>
          <a:xfrm rot="5400000" flipH="1" flipV="1">
            <a:off x="6991350" y="3300272"/>
            <a:ext cx="338278" cy="223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55" idx="5"/>
            <a:endCxn id="54" idx="1"/>
          </p:cNvCxnSpPr>
          <p:nvPr/>
        </p:nvCxnSpPr>
        <p:spPr>
          <a:xfrm rot="16200000" flipH="1">
            <a:off x="6976922" y="2785922"/>
            <a:ext cx="371756" cy="21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6" idx="4"/>
            <a:endCxn id="61" idx="1"/>
          </p:cNvCxnSpPr>
          <p:nvPr/>
        </p:nvCxnSpPr>
        <p:spPr>
          <a:xfrm rot="16200000" flipH="1">
            <a:off x="6153150" y="2800350"/>
            <a:ext cx="947878" cy="681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56" idx="5"/>
            <a:endCxn id="54" idx="1"/>
          </p:cNvCxnSpPr>
          <p:nvPr/>
        </p:nvCxnSpPr>
        <p:spPr>
          <a:xfrm rot="16200000" flipH="1">
            <a:off x="6595922" y="2404922"/>
            <a:ext cx="447956" cy="905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6" idx="4"/>
            <a:endCxn id="57" idx="0"/>
          </p:cNvCxnSpPr>
          <p:nvPr/>
        </p:nvCxnSpPr>
        <p:spPr>
          <a:xfrm rot="5400000">
            <a:off x="5829300" y="3124200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0" idx="7"/>
            <a:endCxn id="55" idx="2"/>
          </p:cNvCxnSpPr>
          <p:nvPr/>
        </p:nvCxnSpPr>
        <p:spPr>
          <a:xfrm rot="5400000" flipH="1" flipV="1">
            <a:off x="6233972" y="2381250"/>
            <a:ext cx="376378" cy="871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60" idx="6"/>
            <a:endCxn id="54" idx="2"/>
          </p:cNvCxnSpPr>
          <p:nvPr/>
        </p:nvCxnSpPr>
        <p:spPr>
          <a:xfrm>
            <a:off x="6019800" y="3086100"/>
            <a:ext cx="1219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0" idx="5"/>
            <a:endCxn id="61" idx="1"/>
          </p:cNvCxnSpPr>
          <p:nvPr/>
        </p:nvCxnSpPr>
        <p:spPr>
          <a:xfrm rot="16200000" flipH="1">
            <a:off x="6253022" y="2900222"/>
            <a:ext cx="447956" cy="981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55" idx="4"/>
            <a:endCxn id="61" idx="1"/>
          </p:cNvCxnSpPr>
          <p:nvPr/>
        </p:nvCxnSpPr>
        <p:spPr>
          <a:xfrm rot="5400000">
            <a:off x="6534150" y="3176728"/>
            <a:ext cx="871678" cy="4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57" idx="0"/>
            <a:endCxn id="55" idx="3"/>
          </p:cNvCxnSpPr>
          <p:nvPr/>
        </p:nvCxnSpPr>
        <p:spPr>
          <a:xfrm rot="5400000" flipH="1" flipV="1">
            <a:off x="6153150" y="2843072"/>
            <a:ext cx="871678" cy="604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4" idx="0"/>
            <a:endCxn id="39" idx="3"/>
          </p:cNvCxnSpPr>
          <p:nvPr/>
        </p:nvCxnSpPr>
        <p:spPr>
          <a:xfrm rot="5400000" flipH="1" flipV="1">
            <a:off x="4019550" y="3224072"/>
            <a:ext cx="1024078" cy="300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4" idx="7"/>
            <a:endCxn id="60" idx="3"/>
          </p:cNvCxnSpPr>
          <p:nvPr/>
        </p:nvCxnSpPr>
        <p:spPr>
          <a:xfrm rot="5400000" flipH="1" flipV="1">
            <a:off x="4767122" y="2862122"/>
            <a:ext cx="752756" cy="1362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39" idx="5"/>
            <a:endCxn id="60" idx="1"/>
          </p:cNvCxnSpPr>
          <p:nvPr/>
        </p:nvCxnSpPr>
        <p:spPr>
          <a:xfrm rot="16200000" flipH="1">
            <a:off x="5262422" y="2443022"/>
            <a:ext cx="143156" cy="981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60" idx="2"/>
            <a:endCxn id="13" idx="6"/>
          </p:cNvCxnSpPr>
          <p:nvPr/>
        </p:nvCxnSpPr>
        <p:spPr>
          <a:xfrm rot="10800000" flipV="1">
            <a:off x="2819400" y="3086100"/>
            <a:ext cx="297180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3" idx="7"/>
            <a:endCxn id="39" idx="3"/>
          </p:cNvCxnSpPr>
          <p:nvPr/>
        </p:nvCxnSpPr>
        <p:spPr>
          <a:xfrm rot="5400000" flipH="1" flipV="1">
            <a:off x="3509822" y="2138222"/>
            <a:ext cx="447956" cy="1895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Betweenness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dirty="0" smtClean="0"/>
              <a:t>Betweennes centrality of node i is fraction of shortest paths passing through i:</a:t>
            </a:r>
          </a:p>
          <a:p>
            <a:pPr algn="ctr">
              <a:buNone/>
            </a:pPr>
            <a:r>
              <a:rPr lang="en-US" dirty="0" smtClean="0">
                <a:solidFill>
                  <a:schemeClr val="accent1"/>
                </a:solidFill>
                <a:latin typeface="Symbol"/>
                <a:sym typeface="Symbol"/>
              </a:rPr>
              <a:t></a:t>
            </a:r>
            <a:r>
              <a:rPr lang="en-US" baseline="-25000" dirty="0" smtClean="0">
                <a:solidFill>
                  <a:schemeClr val="accent1"/>
                </a:solidFill>
                <a:latin typeface="Corbel"/>
              </a:rPr>
              <a:t>k,j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rbel"/>
              </a:rPr>
              <a:t>P</a:t>
            </a:r>
            <a:r>
              <a:rPr lang="en-US" baseline="-25000" dirty="0" smtClean="0">
                <a:solidFill>
                  <a:schemeClr val="accent1"/>
                </a:solidFill>
                <a:latin typeface="Corbel"/>
              </a:rPr>
              <a:t>i </a:t>
            </a:r>
            <a:r>
              <a:rPr lang="en-US" dirty="0" smtClean="0">
                <a:solidFill>
                  <a:schemeClr val="accent1"/>
                </a:solidFill>
                <a:latin typeface="Corbel"/>
              </a:rPr>
              <a:t>(k,j</a:t>
            </a:r>
            <a:r>
              <a:rPr lang="en-US" dirty="0" smtClean="0">
                <a:solidFill>
                  <a:schemeClr val="accent1"/>
                </a:solidFill>
              </a:rPr>
              <a:t>)/P(k,j) / (n-1)(n-2)/2</a:t>
            </a:r>
          </a:p>
          <a:p>
            <a:pPr algn="ctr">
              <a:buNone/>
            </a:pPr>
            <a:r>
              <a:rPr lang="en-US" dirty="0" smtClean="0">
                <a:solidFill>
                  <a:schemeClr val="tx2"/>
                </a:solidFill>
              </a:rPr>
              <a:t>where </a:t>
            </a:r>
            <a:r>
              <a:rPr lang="en-US" dirty="0" smtClean="0">
                <a:solidFill>
                  <a:schemeClr val="tx2"/>
                </a:solidFill>
                <a:latin typeface="Corbel"/>
              </a:rPr>
              <a:t>P</a:t>
            </a:r>
            <a:r>
              <a:rPr lang="en-US" baseline="-25000" dirty="0" smtClean="0">
                <a:solidFill>
                  <a:schemeClr val="tx2"/>
                </a:solidFill>
                <a:latin typeface="Corbel"/>
              </a:rPr>
              <a:t>i </a:t>
            </a:r>
            <a:r>
              <a:rPr lang="en-US" dirty="0" smtClean="0">
                <a:solidFill>
                  <a:schemeClr val="tx2"/>
                </a:solidFill>
                <a:latin typeface="Corbel"/>
              </a:rPr>
              <a:t>(k,j</a:t>
            </a:r>
            <a:r>
              <a:rPr lang="en-US" dirty="0" smtClean="0">
                <a:solidFill>
                  <a:schemeClr val="tx2"/>
                </a:solidFill>
              </a:rPr>
              <a:t>) is # of shortest paths from j to k through i; P(k,j) is total # of shortest paths.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2895600" y="50292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2438400" y="52578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352800" y="53340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495800" y="56388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419600" y="50292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057400" y="47244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371600" y="46482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71600" y="57912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886200" y="57912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44" idx="6"/>
            <a:endCxn id="6" idx="0"/>
          </p:cNvCxnSpPr>
          <p:nvPr/>
        </p:nvCxnSpPr>
        <p:spPr>
          <a:xfrm flipV="1">
            <a:off x="3124200" y="5334000"/>
            <a:ext cx="342900" cy="419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5" idx="6"/>
            <a:endCxn id="4" idx="2"/>
          </p:cNvCxnSpPr>
          <p:nvPr/>
        </p:nvCxnSpPr>
        <p:spPr>
          <a:xfrm flipV="1">
            <a:off x="2667000" y="5143500"/>
            <a:ext cx="2286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0" idx="6"/>
            <a:endCxn id="9" idx="2"/>
          </p:cNvCxnSpPr>
          <p:nvPr/>
        </p:nvCxnSpPr>
        <p:spPr>
          <a:xfrm>
            <a:off x="1600200" y="4762500"/>
            <a:ext cx="457200" cy="76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6" idx="6"/>
            <a:endCxn id="12" idx="2"/>
          </p:cNvCxnSpPr>
          <p:nvPr/>
        </p:nvCxnSpPr>
        <p:spPr>
          <a:xfrm>
            <a:off x="3581400" y="5448300"/>
            <a:ext cx="304800" cy="4572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4"/>
            <a:endCxn id="7" idx="1"/>
          </p:cNvCxnSpPr>
          <p:nvPr/>
        </p:nvCxnSpPr>
        <p:spPr>
          <a:xfrm rot="5400000">
            <a:off x="4324350" y="5462728"/>
            <a:ext cx="414478" cy="462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" idx="2"/>
            <a:endCxn id="12" idx="0"/>
          </p:cNvCxnSpPr>
          <p:nvPr/>
        </p:nvCxnSpPr>
        <p:spPr>
          <a:xfrm rot="10800000" flipV="1">
            <a:off x="4000500" y="5753100"/>
            <a:ext cx="495300" cy="381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4"/>
            <a:endCxn id="12" idx="0"/>
          </p:cNvCxnSpPr>
          <p:nvPr/>
        </p:nvCxnSpPr>
        <p:spPr>
          <a:xfrm rot="5400000">
            <a:off x="4000500" y="5257800"/>
            <a:ext cx="533400" cy="533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6"/>
            <a:endCxn id="5" idx="2"/>
          </p:cNvCxnSpPr>
          <p:nvPr/>
        </p:nvCxnSpPr>
        <p:spPr>
          <a:xfrm flipV="1">
            <a:off x="1600200" y="5372100"/>
            <a:ext cx="838200" cy="53340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6"/>
            <a:endCxn id="8" idx="4"/>
          </p:cNvCxnSpPr>
          <p:nvPr/>
        </p:nvCxnSpPr>
        <p:spPr>
          <a:xfrm flipV="1">
            <a:off x="3581400" y="5257800"/>
            <a:ext cx="952500" cy="19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6"/>
            <a:endCxn id="7" idx="1"/>
          </p:cNvCxnSpPr>
          <p:nvPr/>
        </p:nvCxnSpPr>
        <p:spPr>
          <a:xfrm>
            <a:off x="3581400" y="5448300"/>
            <a:ext cx="947878" cy="223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3810000" y="48006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4" idx="6"/>
            <a:endCxn id="6" idx="1"/>
          </p:cNvCxnSpPr>
          <p:nvPr/>
        </p:nvCxnSpPr>
        <p:spPr>
          <a:xfrm>
            <a:off x="3124200" y="5143500"/>
            <a:ext cx="262078" cy="223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990600" y="51816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133600" y="5791200"/>
            <a:ext cx="228600" cy="228600"/>
          </a:xfrm>
          <a:prstGeom prst="ellipse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10" idx="3"/>
            <a:endCxn id="25" idx="0"/>
          </p:cNvCxnSpPr>
          <p:nvPr/>
        </p:nvCxnSpPr>
        <p:spPr>
          <a:xfrm rot="5400000">
            <a:off x="1085850" y="4862372"/>
            <a:ext cx="338278" cy="300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25" idx="4"/>
            <a:endCxn id="11" idx="1"/>
          </p:cNvCxnSpPr>
          <p:nvPr/>
        </p:nvCxnSpPr>
        <p:spPr>
          <a:xfrm rot="16200000" flipH="1">
            <a:off x="1047750" y="5467350"/>
            <a:ext cx="414478" cy="300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5"/>
            <a:endCxn id="26" idx="2"/>
          </p:cNvCxnSpPr>
          <p:nvPr/>
        </p:nvCxnSpPr>
        <p:spPr>
          <a:xfrm rot="5400000" flipH="1" flipV="1">
            <a:off x="1809750" y="5662472"/>
            <a:ext cx="80822" cy="566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6" idx="0"/>
            <a:endCxn id="5" idx="3"/>
          </p:cNvCxnSpPr>
          <p:nvPr/>
        </p:nvCxnSpPr>
        <p:spPr>
          <a:xfrm rot="5400000" flipH="1" flipV="1">
            <a:off x="2190750" y="5510072"/>
            <a:ext cx="338278" cy="223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9" idx="5"/>
            <a:endCxn id="5" idx="1"/>
          </p:cNvCxnSpPr>
          <p:nvPr/>
        </p:nvCxnSpPr>
        <p:spPr>
          <a:xfrm rot="16200000" flipH="1">
            <a:off x="2176322" y="4995722"/>
            <a:ext cx="371756" cy="219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0" idx="4"/>
            <a:endCxn id="26" idx="1"/>
          </p:cNvCxnSpPr>
          <p:nvPr/>
        </p:nvCxnSpPr>
        <p:spPr>
          <a:xfrm rot="16200000" flipH="1">
            <a:off x="1352550" y="5010150"/>
            <a:ext cx="947878" cy="681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0" idx="5"/>
            <a:endCxn id="5" idx="1"/>
          </p:cNvCxnSpPr>
          <p:nvPr/>
        </p:nvCxnSpPr>
        <p:spPr>
          <a:xfrm rot="16200000" flipH="1">
            <a:off x="1795322" y="4614722"/>
            <a:ext cx="447956" cy="905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0" idx="4"/>
            <a:endCxn id="11" idx="0"/>
          </p:cNvCxnSpPr>
          <p:nvPr/>
        </p:nvCxnSpPr>
        <p:spPr>
          <a:xfrm rot="5400000">
            <a:off x="1028700" y="5334000"/>
            <a:ext cx="914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25" idx="7"/>
            <a:endCxn id="9" idx="2"/>
          </p:cNvCxnSpPr>
          <p:nvPr/>
        </p:nvCxnSpPr>
        <p:spPr>
          <a:xfrm rot="5400000" flipH="1" flipV="1">
            <a:off x="1433372" y="4591050"/>
            <a:ext cx="376378" cy="871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25" idx="6"/>
            <a:endCxn id="5" idx="2"/>
          </p:cNvCxnSpPr>
          <p:nvPr/>
        </p:nvCxnSpPr>
        <p:spPr>
          <a:xfrm>
            <a:off x="1219200" y="5295900"/>
            <a:ext cx="12192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5" idx="5"/>
            <a:endCxn id="26" idx="1"/>
          </p:cNvCxnSpPr>
          <p:nvPr/>
        </p:nvCxnSpPr>
        <p:spPr>
          <a:xfrm rot="16200000" flipH="1">
            <a:off x="1452422" y="5110022"/>
            <a:ext cx="447956" cy="981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4"/>
            <a:endCxn id="26" idx="1"/>
          </p:cNvCxnSpPr>
          <p:nvPr/>
        </p:nvCxnSpPr>
        <p:spPr>
          <a:xfrm rot="5400000">
            <a:off x="1733550" y="5386528"/>
            <a:ext cx="871678" cy="46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1" idx="0"/>
            <a:endCxn id="9" idx="3"/>
          </p:cNvCxnSpPr>
          <p:nvPr/>
        </p:nvCxnSpPr>
        <p:spPr>
          <a:xfrm rot="5400000" flipH="1" flipV="1">
            <a:off x="1352550" y="5052872"/>
            <a:ext cx="871678" cy="604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23" idx="4"/>
            <a:endCxn id="6" idx="6"/>
          </p:cNvCxnSpPr>
          <p:nvPr/>
        </p:nvCxnSpPr>
        <p:spPr>
          <a:xfrm rot="5400000">
            <a:off x="3543300" y="5067300"/>
            <a:ext cx="419100" cy="342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3" idx="5"/>
            <a:endCxn id="8" idx="3"/>
          </p:cNvCxnSpPr>
          <p:nvPr/>
        </p:nvCxnSpPr>
        <p:spPr>
          <a:xfrm rot="16200000" flipH="1">
            <a:off x="4114800" y="4886044"/>
            <a:ext cx="228600" cy="4479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3" idx="5"/>
            <a:endCxn id="12" idx="1"/>
          </p:cNvCxnSpPr>
          <p:nvPr/>
        </p:nvCxnSpPr>
        <p:spPr>
          <a:xfrm rot="5400000">
            <a:off x="3547922" y="5367478"/>
            <a:ext cx="828956" cy="854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23" idx="5"/>
            <a:endCxn id="7" idx="1"/>
          </p:cNvCxnSpPr>
          <p:nvPr/>
        </p:nvCxnSpPr>
        <p:spPr>
          <a:xfrm rot="16200000" flipH="1">
            <a:off x="3928922" y="5071922"/>
            <a:ext cx="676556" cy="524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895600" y="56388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47" name="Straight Connector 46"/>
          <p:cNvCxnSpPr>
            <a:stCxn id="5" idx="5"/>
            <a:endCxn id="44" idx="2"/>
          </p:cNvCxnSpPr>
          <p:nvPr/>
        </p:nvCxnSpPr>
        <p:spPr>
          <a:xfrm rot="16200000" flipH="1">
            <a:off x="2614472" y="5471972"/>
            <a:ext cx="300178" cy="262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5181600" y="4876800"/>
            <a:ext cx="350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Betweennes centrality = [30 *(1/2)] / [12*11/2] = 15/66 = 5/22</a:t>
            </a:r>
            <a:endParaRPr lang="en-US" sz="2400" baseline="30000" dirty="0"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3" grpId="0" animBg="1"/>
      <p:bldP spid="25" grpId="0" animBg="1"/>
      <p:bldP spid="26" grpId="0" animBg="1"/>
      <p:bldP spid="44" grpId="0" animBg="1"/>
      <p:bldP spid="9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Project #2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dirty="0" smtClean="0"/>
              <a:t>Investigate how these properties change as social network evolves.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Assignment: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Readings:</a:t>
            </a:r>
          </a:p>
          <a:p>
            <a:pPr lvl="1"/>
            <a:r>
              <a:rPr lang="en-US" dirty="0" smtClean="0"/>
              <a:t>Social and Economic Networks, Part I</a:t>
            </a:r>
          </a:p>
          <a:p>
            <a:pPr lvl="1"/>
            <a:r>
              <a:rPr lang="en-US" i="1" dirty="0" smtClean="0"/>
              <a:t>Graph Structure in the Web</a:t>
            </a:r>
            <a:r>
              <a:rPr lang="en-US" dirty="0" smtClean="0"/>
              <a:t>, Broder </a:t>
            </a:r>
            <a:r>
              <a:rPr lang="en-US" dirty="0" smtClean="0"/>
              <a:t>et al</a:t>
            </a:r>
          </a:p>
          <a:p>
            <a:pPr lvl="1"/>
            <a:r>
              <a:rPr lang="en-US" i="1" dirty="0" smtClean="0"/>
              <a:t>The Strength of Weak Ties</a:t>
            </a:r>
            <a:r>
              <a:rPr lang="en-US" dirty="0" smtClean="0"/>
              <a:t>, Granovetter</a:t>
            </a:r>
            <a:endParaRPr lang="en-US" dirty="0" smtClean="0"/>
          </a:p>
          <a:p>
            <a:r>
              <a:rPr lang="en-US" dirty="0" smtClean="0"/>
              <a:t>Reactions:</a:t>
            </a:r>
          </a:p>
          <a:p>
            <a:pPr lvl="1"/>
            <a:r>
              <a:rPr lang="en-US" dirty="0" smtClean="0"/>
              <a:t>Reaction paper to one of research papers, or a research paper of your </a:t>
            </a:r>
            <a:r>
              <a:rPr lang="en-US" dirty="0" smtClean="0"/>
              <a:t>choice</a:t>
            </a:r>
          </a:p>
          <a:p>
            <a:r>
              <a:rPr lang="en-US" dirty="0" smtClean="0"/>
              <a:t>Presentation volunteer?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33400" y="1295400"/>
            <a:ext cx="8153400" cy="5105400"/>
          </a:xfrm>
          <a:prstGeom prst="rect">
            <a:avLst/>
          </a:prstGeom>
          <a:solidFill>
            <a:schemeClr val="tx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bible.JPG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bg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33400" y="1304925"/>
            <a:ext cx="8153400" cy="5095875"/>
          </a:xfrm>
          <a:ln w="28575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Testament Social Network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010400" y="5572780"/>
            <a:ext cx="198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bg1"/>
                </a:solidFill>
              </a:rPr>
              <a:t>Visualization from ManyEyes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United Routes Network</a:t>
            </a:r>
            <a:endParaRPr lang="en-US" dirty="0"/>
          </a:p>
        </p:txBody>
      </p:sp>
      <p:pic>
        <p:nvPicPr>
          <p:cNvPr id="5" name="Picture 4" descr="IMG_1277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05400" y="4037419"/>
            <a:ext cx="3657600" cy="24395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 descr="IMG_9742s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522819"/>
            <a:ext cx="3657600" cy="243959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cxnSp>
        <p:nvCxnSpPr>
          <p:cNvPr id="10" name="Shape 9"/>
          <p:cNvCxnSpPr>
            <a:stCxn id="6" idx="2"/>
            <a:endCxn id="5" idx="1"/>
          </p:cNvCxnSpPr>
          <p:nvPr/>
        </p:nvCxnSpPr>
        <p:spPr>
          <a:xfrm rot="16200000" flipH="1">
            <a:off x="3086400" y="3238210"/>
            <a:ext cx="1294800" cy="2743200"/>
          </a:xfrm>
          <a:prstGeom prst="curvedConnector2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400" y="4189819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Seattle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05400" y="3270954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Honolulu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United Routes Network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0352" y="1307592"/>
            <a:ext cx="8156448" cy="5091286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LENOVO20USER@YFUERHPFUVWXY5MJ" val="3082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CC0000"/>
      </a:lt2>
      <a:accent1>
        <a:srgbClr val="FF6600"/>
      </a:accent1>
      <a:accent2>
        <a:srgbClr val="008000"/>
      </a:accent2>
      <a:accent3>
        <a:srgbClr val="3333CC"/>
      </a:accent3>
      <a:accent4>
        <a:srgbClr val="CC00CC"/>
      </a:accent4>
      <a:accent5>
        <a:srgbClr val="FFC000"/>
      </a:accent5>
      <a:accent6>
        <a:srgbClr val="000000"/>
      </a:accent6>
      <a:hlink>
        <a:srgbClr val="FFC000"/>
      </a:hlink>
      <a:folHlink>
        <a:srgbClr val="00206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4429</TotalTime>
  <Words>1827</Words>
  <Application>Microsoft Office PowerPoint</Application>
  <PresentationFormat>On-screen Show (4:3)</PresentationFormat>
  <Paragraphs>616</Paragraphs>
  <Slides>68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69" baseType="lpstr">
      <vt:lpstr>Office Theme</vt:lpstr>
      <vt:lpstr>Algorithmic and Economic Aspects of Networks</vt:lpstr>
      <vt:lpstr>Syllabus</vt:lpstr>
      <vt:lpstr>Assignments</vt:lpstr>
      <vt:lpstr>Grading (Approximate)</vt:lpstr>
      <vt:lpstr>Networks</vt:lpstr>
      <vt:lpstr>New Testament Social Network</vt:lpstr>
      <vt:lpstr>New Testament Social Network</vt:lpstr>
      <vt:lpstr>United Routes Network</vt:lpstr>
      <vt:lpstr>United Routes Network</vt:lpstr>
      <vt:lpstr>Erdos Collaboration Network</vt:lpstr>
      <vt:lpstr>Erdos Collaboration Network</vt:lpstr>
      <vt:lpstr>Graph Theory</vt:lpstr>
      <vt:lpstr>Drawing Graphs</vt:lpstr>
      <vt:lpstr>Representing Graphs</vt:lpstr>
      <vt:lpstr>Modeling Networks</vt:lpstr>
      <vt:lpstr>Example: Arpanet</vt:lpstr>
      <vt:lpstr>Example: Arpanet</vt:lpstr>
      <vt:lpstr>Neighborhoods and Degrees</vt:lpstr>
      <vt:lpstr>Paths and Cycles</vt:lpstr>
      <vt:lpstr>Paths and Cycles</vt:lpstr>
      <vt:lpstr>Paths and Cycles</vt:lpstr>
      <vt:lpstr>Special Graphs</vt:lpstr>
      <vt:lpstr>Connectivity</vt:lpstr>
      <vt:lpstr>Slide 24</vt:lpstr>
      <vt:lpstr>Slide 25</vt:lpstr>
      <vt:lpstr>Giant Components</vt:lpstr>
      <vt:lpstr>Study Guide</vt:lpstr>
      <vt:lpstr>Network Questions</vt:lpstr>
      <vt:lpstr>Degree Distributions</vt:lpstr>
      <vt:lpstr>Degree Distributions</vt:lpstr>
      <vt:lpstr>Degree Distributions</vt:lpstr>
      <vt:lpstr>Degree Distributions</vt:lpstr>
      <vt:lpstr>Poisson vs Power-law </vt:lpstr>
      <vt:lpstr>Log-log plots</vt:lpstr>
      <vt:lpstr>Log-log plots</vt:lpstr>
      <vt:lpstr>Alternate views</vt:lpstr>
      <vt:lpstr>Alternate views</vt:lpstr>
      <vt:lpstr>Alternate views</vt:lpstr>
      <vt:lpstr>Example: Collaboration Graph</vt:lpstr>
      <vt:lpstr>Example: Inter-Domain Internet</vt:lpstr>
      <vt:lpstr>Example: Web Graph In-Degree</vt:lpstr>
      <vt:lpstr>Q1. How popular are we?</vt:lpstr>
      <vt:lpstr>Diameter</vt:lpstr>
      <vt:lpstr>Length of a Path</vt:lpstr>
      <vt:lpstr>Distance</vt:lpstr>
      <vt:lpstr>Computing Distance</vt:lpstr>
      <vt:lpstr>Computing Distance</vt:lpstr>
      <vt:lpstr>Diameter</vt:lpstr>
      <vt:lpstr>Diameter</vt:lpstr>
      <vt:lpstr>Computing Diameter</vt:lpstr>
      <vt:lpstr>Computing Diameter</vt:lpstr>
      <vt:lpstr>Computing Diameter</vt:lpstr>
      <vt:lpstr>Final Project #1</vt:lpstr>
      <vt:lpstr>Examples</vt:lpstr>
      <vt:lpstr>Q2. How connected are we?</vt:lpstr>
      <vt:lpstr>Clustering Coefficient</vt:lpstr>
      <vt:lpstr>Clustering Coefficient</vt:lpstr>
      <vt:lpstr>Clustering Coefficient</vt:lpstr>
      <vt:lpstr>Examples</vt:lpstr>
      <vt:lpstr>Q 3. How tight-knit are we?</vt:lpstr>
      <vt:lpstr>Centrality</vt:lpstr>
      <vt:lpstr>Degree Centrality</vt:lpstr>
      <vt:lpstr>Degree Centrality</vt:lpstr>
      <vt:lpstr>Closeness Centrality</vt:lpstr>
      <vt:lpstr>Closeness Centrality</vt:lpstr>
      <vt:lpstr>Betweenness Centrality</vt:lpstr>
      <vt:lpstr>Final Project #2</vt:lpstr>
      <vt:lpstr>Assignment: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Abcdefghijklmnopqrstuvwxyz BCDEFGHIJKLMNOPQRSTUVWXYZ 12345678910 x3 x6 </dc:title>
  <dc:creator> </dc:creator>
  <cp:lastModifiedBy> </cp:lastModifiedBy>
  <cp:revision>168</cp:revision>
  <dcterms:created xsi:type="dcterms:W3CDTF">2008-12-11T16:46:37Z</dcterms:created>
  <dcterms:modified xsi:type="dcterms:W3CDTF">2009-01-08T04:54:17Z</dcterms:modified>
</cp:coreProperties>
</file>