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0" r:id="rId3"/>
    <p:sldId id="327" r:id="rId4"/>
    <p:sldId id="328" r:id="rId5"/>
    <p:sldId id="331" r:id="rId6"/>
    <p:sldId id="329" r:id="rId7"/>
    <p:sldId id="333" r:id="rId8"/>
    <p:sldId id="335" r:id="rId9"/>
    <p:sldId id="334" r:id="rId10"/>
    <p:sldId id="336" r:id="rId11"/>
    <p:sldId id="337" r:id="rId12"/>
    <p:sldId id="338" r:id="rId13"/>
    <p:sldId id="339" r:id="rId14"/>
    <p:sldId id="340" r:id="rId15"/>
    <p:sldId id="330" r:id="rId16"/>
    <p:sldId id="341" r:id="rId17"/>
    <p:sldId id="342" r:id="rId18"/>
    <p:sldId id="343" r:id="rId19"/>
    <p:sldId id="344" r:id="rId20"/>
    <p:sldId id="345" r:id="rId21"/>
    <p:sldId id="347" r:id="rId22"/>
    <p:sldId id="348" r:id="rId23"/>
    <p:sldId id="349" r:id="rId24"/>
    <p:sldId id="350" r:id="rId25"/>
    <p:sldId id="346" r:id="rId26"/>
    <p:sldId id="351" r:id="rId27"/>
    <p:sldId id="352" r:id="rId28"/>
    <p:sldId id="326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E2A7-9539-4F80-BE17-49F3DD8C7895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0FF1-E994-4723-B2A9-074B9F235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1/15/2009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D41A5CEF-AB5C-4456-B1A4-A37F8E7619CE}" type="datetimeFigureOut">
              <a:rPr lang="en-US" smtClean="0"/>
              <a:pPr/>
              <a:t>1/15/2009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45826674-C032-4B97-9FD9-E11A683D1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and Economic Aspects of Networks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Immorlica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Percolation on Binary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V = {0,1}*</a:t>
            </a:r>
          </a:p>
          <a:p>
            <a:pPr>
              <a:buNone/>
            </a:pPr>
            <a:r>
              <a:rPr lang="en-US" dirty="0" smtClean="0"/>
              <a:t>	E = (x,y) s.t. y = x0 or y = x1</a:t>
            </a:r>
          </a:p>
          <a:p>
            <a:pPr>
              <a:buNone/>
            </a:pPr>
            <a:r>
              <a:rPr lang="en-US" dirty="0" smtClean="0"/>
              <a:t>	distinguished node </a:t>
            </a:r>
            <a:r>
              <a:rPr lang="az-Cyrl-AZ" dirty="0" smtClean="0"/>
              <a:t>ф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Def</a:t>
            </a:r>
            <a:r>
              <a:rPr lang="en-US" dirty="0" smtClean="0"/>
              <a:t>. Let </a:t>
            </a:r>
            <a:r>
              <a:rPr lang="en-US" dirty="0" smtClean="0">
                <a:latin typeface="cmmi10"/>
              </a:rPr>
              <a:t>£</a:t>
            </a:r>
            <a:r>
              <a:rPr lang="en-US" dirty="0" smtClean="0"/>
              <a:t>(p) = Pr[comp(</a:t>
            </a:r>
            <a:r>
              <a:rPr lang="az-Cyrl-AZ" dirty="0" smtClean="0"/>
              <a:t>ф</a:t>
            </a:r>
            <a:r>
              <a:rPr lang="en-US" dirty="0" smtClean="0"/>
              <a:t>) is infinite].  The </a:t>
            </a:r>
            <a:r>
              <a:rPr lang="en-US" dirty="0" smtClean="0">
                <a:solidFill>
                  <a:schemeClr val="accent1"/>
                </a:solidFill>
              </a:rPr>
              <a:t>critical threshold </a:t>
            </a:r>
            <a:r>
              <a:rPr lang="en-US" dirty="0" smtClean="0"/>
              <a:t>is </a:t>
            </a:r>
            <a:r>
              <a:rPr lang="en-US" dirty="0" smtClean="0">
                <a:latin typeface="Corbel"/>
              </a:rPr>
              <a:t>p</a:t>
            </a:r>
            <a:r>
              <a:rPr lang="en-US" baseline="-25000" dirty="0" smtClean="0">
                <a:latin typeface="Corbel"/>
              </a:rPr>
              <a:t>c</a:t>
            </a:r>
            <a:r>
              <a:rPr lang="en-US" dirty="0" smtClean="0"/>
              <a:t> = sup { p | </a:t>
            </a:r>
            <a:r>
              <a:rPr lang="en-US" dirty="0" smtClean="0">
                <a:latin typeface="cmmi10"/>
              </a:rPr>
              <a:t>£</a:t>
            </a:r>
            <a:r>
              <a:rPr lang="en-US" dirty="0" smtClean="0"/>
              <a:t>(p) = 0}.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934200" y="1981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4770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818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467600" y="23622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628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772400" y="2667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4" idx="3"/>
            <a:endCxn id="5" idx="7"/>
          </p:cNvCxnSpPr>
          <p:nvPr/>
        </p:nvCxnSpPr>
        <p:spPr>
          <a:xfrm rot="5400000">
            <a:off x="6645182" y="2073182"/>
            <a:ext cx="273236" cy="349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3"/>
            <a:endCxn id="6" idx="7"/>
          </p:cNvCxnSpPr>
          <p:nvPr/>
        </p:nvCxnSpPr>
        <p:spPr>
          <a:xfrm rot="5400000">
            <a:off x="6302282" y="2492282"/>
            <a:ext cx="197036" cy="19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7" idx="1"/>
          </p:cNvCxnSpPr>
          <p:nvPr/>
        </p:nvCxnSpPr>
        <p:spPr>
          <a:xfrm rot="16200000" flipH="1">
            <a:off x="6607082" y="2492282"/>
            <a:ext cx="197036" cy="19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8" idx="1"/>
          </p:cNvCxnSpPr>
          <p:nvPr/>
        </p:nvCxnSpPr>
        <p:spPr>
          <a:xfrm rot="16200000" flipH="1">
            <a:off x="7140482" y="2035082"/>
            <a:ext cx="273236" cy="425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8" idx="3"/>
            <a:endCxn id="9" idx="7"/>
          </p:cNvCxnSpPr>
          <p:nvPr/>
        </p:nvCxnSpPr>
        <p:spPr>
          <a:xfrm rot="5400000">
            <a:off x="7292882" y="2492282"/>
            <a:ext cx="197036" cy="19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5"/>
            <a:endCxn id="10" idx="1"/>
          </p:cNvCxnSpPr>
          <p:nvPr/>
        </p:nvCxnSpPr>
        <p:spPr>
          <a:xfrm rot="16200000" flipH="1">
            <a:off x="7597682" y="2492282"/>
            <a:ext cx="197036" cy="197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1722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620000" y="2209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715000" y="2514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00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7010400" y="23622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05600" y="2362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01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924800" y="2514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858000" y="1611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ф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5943600" y="31242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7696200" y="3124200"/>
            <a:ext cx="381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Def</a:t>
            </a:r>
            <a:r>
              <a:rPr lang="en-US" dirty="0" smtClean="0"/>
              <a:t>. Let </a:t>
            </a:r>
            <a:r>
              <a:rPr lang="en-US" dirty="0" smtClean="0">
                <a:latin typeface="cmmi10"/>
              </a:rPr>
              <a:t>£</a:t>
            </a:r>
            <a:r>
              <a:rPr lang="en-US" dirty="0" smtClean="0"/>
              <a:t>(p) = Pr[comp(</a:t>
            </a:r>
            <a:r>
              <a:rPr lang="az-Cyrl-AZ" dirty="0" smtClean="0"/>
              <a:t>ф</a:t>
            </a:r>
            <a:r>
              <a:rPr lang="en-US" dirty="0" smtClean="0"/>
              <a:t>) is infinite].  The </a:t>
            </a:r>
            <a:r>
              <a:rPr lang="en-US" dirty="0" smtClean="0">
                <a:solidFill>
                  <a:schemeClr val="accent1"/>
                </a:solidFill>
              </a:rPr>
              <a:t>critical threshold </a:t>
            </a:r>
            <a:r>
              <a:rPr lang="en-US" dirty="0" smtClean="0"/>
              <a:t>is </a:t>
            </a:r>
            <a:r>
              <a:rPr lang="en-US" dirty="0" smtClean="0">
                <a:latin typeface="Corbel"/>
              </a:rPr>
              <a:t>p</a:t>
            </a:r>
            <a:r>
              <a:rPr lang="en-US" baseline="-25000" dirty="0" smtClean="0">
                <a:latin typeface="Corbel"/>
              </a:rPr>
              <a:t>c</a:t>
            </a:r>
            <a:r>
              <a:rPr lang="en-US" dirty="0" smtClean="0"/>
              <a:t> = sup { p | </a:t>
            </a:r>
            <a:r>
              <a:rPr lang="en-US" dirty="0" smtClean="0">
                <a:latin typeface="cmmi10"/>
              </a:rPr>
              <a:t>£</a:t>
            </a:r>
            <a:r>
              <a:rPr lang="en-US" dirty="0" smtClean="0"/>
              <a:t>(p) = 0}.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Thm</a:t>
            </a:r>
            <a:r>
              <a:rPr lang="en-US" dirty="0" smtClean="0"/>
              <a:t>. Critical threshold of binary trees is </a:t>
            </a:r>
            <a:r>
              <a:rPr lang="en-US" dirty="0" smtClean="0">
                <a:latin typeface="Corbel"/>
              </a:rPr>
              <a:t>p</a:t>
            </a:r>
            <a:r>
              <a:rPr lang="en-US" baseline="-25000" dirty="0" smtClean="0">
                <a:latin typeface="Corbel"/>
              </a:rPr>
              <a:t>c</a:t>
            </a:r>
            <a:r>
              <a:rPr lang="en-US" dirty="0" smtClean="0"/>
              <a:t> = ½.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Prf</a:t>
            </a:r>
            <a:r>
              <a:rPr lang="en-US" dirty="0" smtClean="0"/>
              <a:t>. On board.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endParaRPr lang="en-US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Thm</a:t>
            </a:r>
            <a:r>
              <a:rPr lang="en-US" dirty="0" smtClean="0"/>
              <a:t>. Critical threshold of k-ary trees is </a:t>
            </a:r>
            <a:r>
              <a:rPr lang="en-US" dirty="0" smtClean="0">
                <a:latin typeface="Corbel"/>
              </a:rPr>
              <a:t>p</a:t>
            </a:r>
            <a:r>
              <a:rPr lang="en-US" baseline="-25000" dirty="0" smtClean="0">
                <a:latin typeface="Corbel"/>
              </a:rPr>
              <a:t>c</a:t>
            </a:r>
            <a:r>
              <a:rPr lang="en-US" dirty="0" smtClean="0"/>
              <a:t> = 1/k.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667000" y="1788652"/>
            <a:ext cx="3645410" cy="2402348"/>
            <a:chOff x="2667000" y="1665799"/>
            <a:chExt cx="3645410" cy="2402348"/>
          </a:xfrm>
        </p:grpSpPr>
        <p:cxnSp>
          <p:nvCxnSpPr>
            <p:cNvPr id="5" name="Straight Connector 4"/>
            <p:cNvCxnSpPr/>
            <p:nvPr/>
          </p:nvCxnSpPr>
          <p:spPr>
            <a:xfrm rot="5400000">
              <a:off x="2350802" y="2750950"/>
              <a:ext cx="1753330" cy="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227832" y="3627250"/>
              <a:ext cx="2663953" cy="1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27832" y="3557146"/>
              <a:ext cx="1261873" cy="14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/>
            <p:cNvSpPr/>
            <p:nvPr/>
          </p:nvSpPr>
          <p:spPr>
            <a:xfrm>
              <a:off x="4479690" y="2111668"/>
              <a:ext cx="1372036" cy="1445478"/>
            </a:xfrm>
            <a:custGeom>
              <a:avLst/>
              <a:gdLst>
                <a:gd name="connsiteX0" fmla="*/ 0 w 1491343"/>
                <a:gd name="connsiteY0" fmla="*/ 1571172 h 1571172"/>
                <a:gd name="connsiteX1" fmla="*/ 195943 w 1491343"/>
                <a:gd name="connsiteY1" fmla="*/ 482601 h 1571172"/>
                <a:gd name="connsiteX2" fmla="*/ 827315 w 1491343"/>
                <a:gd name="connsiteY2" fmla="*/ 79829 h 1571172"/>
                <a:gd name="connsiteX3" fmla="*/ 1491343 w 1491343"/>
                <a:gd name="connsiteY3" fmla="*/ 3629 h 1571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1343" h="1571172">
                  <a:moveTo>
                    <a:pt x="0" y="1571172"/>
                  </a:moveTo>
                  <a:cubicBezTo>
                    <a:pt x="29028" y="1151165"/>
                    <a:pt x="58057" y="731158"/>
                    <a:pt x="195943" y="482601"/>
                  </a:cubicBezTo>
                  <a:cubicBezTo>
                    <a:pt x="333829" y="234044"/>
                    <a:pt x="611415" y="159658"/>
                    <a:pt x="827315" y="79829"/>
                  </a:cubicBezTo>
                  <a:cubicBezTo>
                    <a:pt x="1043215" y="0"/>
                    <a:pt x="1267279" y="1814"/>
                    <a:pt x="1491343" y="3629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79393" y="3698815"/>
              <a:ext cx="560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1/k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751578" y="3698815"/>
              <a:ext cx="560832" cy="33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77312" y="1956950"/>
              <a:ext cx="560832" cy="33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77312" y="3359029"/>
              <a:ext cx="560832" cy="33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67000" y="1665799"/>
              <a:ext cx="771144" cy="339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cmmi10"/>
                </a:rPr>
                <a:t>£</a:t>
              </a:r>
              <a:r>
                <a:rPr lang="en-US" dirty="0" smtClean="0"/>
                <a:t>(p)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Node i has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/>
              <a:t> children distributed as B(n,p): </a:t>
            </a:r>
          </a:p>
          <a:p>
            <a:pPr algn="ctr">
              <a:buNone/>
            </a:pPr>
            <a:r>
              <a:rPr lang="en-US" dirty="0" smtClean="0">
                <a:latin typeface="Corbel"/>
              </a:rPr>
              <a:t>Pr[X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/>
              <a:t> = k] = (n choose k) </a:t>
            </a:r>
            <a:r>
              <a:rPr lang="en-US" dirty="0" smtClean="0">
                <a:latin typeface="Corbel"/>
              </a:rPr>
              <a:t>p</a:t>
            </a:r>
            <a:r>
              <a:rPr lang="en-US" baseline="30000" dirty="0" smtClean="0">
                <a:latin typeface="Corbel"/>
              </a:rPr>
              <a:t>k</a:t>
            </a:r>
            <a:r>
              <a:rPr lang="en-US" dirty="0" smtClean="0"/>
              <a:t> (1-p</a:t>
            </a:r>
            <a:r>
              <a:rPr lang="en-US" dirty="0" smtClean="0">
                <a:latin typeface="Corbel"/>
              </a:rPr>
              <a:t>)</a:t>
            </a:r>
            <a:r>
              <a:rPr lang="en-US" baseline="30000" dirty="0" smtClean="0">
                <a:latin typeface="Corbel"/>
              </a:rPr>
              <a:t>(n-k)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Q</a:t>
            </a:r>
            <a:r>
              <a:rPr lang="en-US" dirty="0" smtClean="0"/>
              <a:t>. What is probability species goes extinct?  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A</a:t>
            </a:r>
            <a:r>
              <a:rPr lang="en-US" dirty="0" smtClean="0"/>
              <a:t>. By percolation, if p &gt; (1+</a:t>
            </a:r>
            <a:r>
              <a:rPr lang="en-US" dirty="0" smtClean="0">
                <a:latin typeface="cmmi10"/>
              </a:rPr>
              <a:t>²</a:t>
            </a:r>
            <a:r>
              <a:rPr lang="en-US" dirty="0" smtClean="0"/>
              <a:t>)/n, live forever. 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r>
              <a:rPr lang="en-US" dirty="0" smtClean="0"/>
              <a:t>Note extinction </a:t>
            </a:r>
            <a:r>
              <a:rPr lang="en-US" dirty="0" smtClean="0">
                <a:sym typeface="Wingdings" pitchFamily="2" charset="2"/>
              </a:rPr>
              <a:t></a:t>
            </a:r>
            <a:r>
              <a:rPr lang="en-US" dirty="0" smtClean="0"/>
              <a:t> Exists i,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1</a:t>
            </a:r>
            <a:r>
              <a:rPr lang="en-US" dirty="0" smtClean="0"/>
              <a:t> + … + </a:t>
            </a:r>
            <a:r>
              <a:rPr lang="en-US" dirty="0" smtClean="0">
                <a:latin typeface="Corbel"/>
              </a:rPr>
              <a:t>X</a:t>
            </a:r>
            <a:r>
              <a:rPr lang="en-US" baseline="-25000" dirty="0" smtClean="0">
                <a:latin typeface="Corbel"/>
              </a:rPr>
              <a:t>i</a:t>
            </a:r>
            <a:r>
              <a:rPr lang="en-US" dirty="0" smtClean="0"/>
              <a:t> </a:t>
            </a:r>
            <a:r>
              <a:rPr lang="en-US" dirty="0" smtClean="0"/>
              <a:t>&lt; </a:t>
            </a:r>
            <a:r>
              <a:rPr lang="en-US" dirty="0" smtClean="0"/>
              <a:t>i.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Erdos-Renyi Random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We will prove (on board)</a:t>
            </a:r>
          </a:p>
          <a:p>
            <a:pPr>
              <a:buNone/>
            </a:pPr>
            <a:r>
              <a:rPr lang="en-US" dirty="0" smtClean="0"/>
              <a:t>	(1) If p = (1-</a:t>
            </a:r>
            <a:r>
              <a:rPr lang="en-US" dirty="0" smtClean="0">
                <a:latin typeface="cmmi10"/>
              </a:rPr>
              <a:t>²</a:t>
            </a:r>
            <a:r>
              <a:rPr lang="en-US" dirty="0" smtClean="0"/>
              <a:t>)/n, then there exists </a:t>
            </a:r>
            <a:r>
              <a:rPr lang="en-US" dirty="0" smtClean="0">
                <a:latin typeface="Corbel"/>
              </a:rPr>
              <a:t>c</a:t>
            </a:r>
            <a:r>
              <a:rPr lang="en-US" baseline="-25000" dirty="0" smtClean="0">
                <a:latin typeface="Corbel"/>
              </a:rPr>
              <a:t>1</a:t>
            </a:r>
            <a:r>
              <a:rPr lang="en-US" dirty="0" smtClean="0"/>
              <a:t> s.t. Pr[G(n,p) has comp &gt; </a:t>
            </a:r>
            <a:r>
              <a:rPr lang="en-US" dirty="0" smtClean="0">
                <a:latin typeface="Corbel"/>
              </a:rPr>
              <a:t>c</a:t>
            </a:r>
            <a:r>
              <a:rPr lang="en-US" baseline="-25000" dirty="0" smtClean="0">
                <a:latin typeface="Corbel"/>
              </a:rPr>
              <a:t>1</a:t>
            </a:r>
            <a:r>
              <a:rPr lang="en-US" dirty="0" smtClean="0"/>
              <a:t> log n] goes to zero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(2) If p = (1+2</a:t>
            </a:r>
            <a:r>
              <a:rPr lang="en-US" dirty="0" smtClean="0">
                <a:latin typeface="cmmi10"/>
              </a:rPr>
              <a:t>²</a:t>
            </a:r>
            <a:r>
              <a:rPr lang="en-US" dirty="0" smtClean="0"/>
              <a:t>)/n, then there exists </a:t>
            </a:r>
            <a:r>
              <a:rPr lang="en-US" dirty="0" smtClean="0">
                <a:latin typeface="Corbel"/>
              </a:rPr>
              <a:t>c</a:t>
            </a:r>
            <a:r>
              <a:rPr lang="en-US" baseline="-25000" dirty="0" smtClean="0">
                <a:latin typeface="Corbel"/>
              </a:rPr>
              <a:t>2</a:t>
            </a:r>
            <a:r>
              <a:rPr lang="en-US" dirty="0" smtClean="0"/>
              <a:t> s.t. Pr[G(n,p) has comp &gt; </a:t>
            </a:r>
            <a:r>
              <a:rPr lang="en-US" dirty="0" smtClean="0">
                <a:latin typeface="Corbel"/>
              </a:rPr>
              <a:t>c</a:t>
            </a:r>
            <a:r>
              <a:rPr lang="en-US" baseline="-25000" dirty="0" smtClean="0">
                <a:latin typeface="Corbel"/>
              </a:rPr>
              <a:t>2</a:t>
            </a:r>
            <a:r>
              <a:rPr lang="en-US" dirty="0" smtClean="0"/>
              <a:t> n] goes to one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First show (on board)</a:t>
            </a:r>
          </a:p>
          <a:p>
            <a:pPr>
              <a:buNone/>
            </a:pPr>
            <a:r>
              <a:rPr lang="en-US" dirty="0" smtClean="0"/>
              <a:t>	(3) If p = (1+2</a:t>
            </a:r>
            <a:r>
              <a:rPr lang="en-US" dirty="0" smtClean="0">
                <a:latin typeface="cmmi10"/>
              </a:rPr>
              <a:t>²</a:t>
            </a:r>
            <a:r>
              <a:rPr lang="en-US" dirty="0" smtClean="0"/>
              <a:t>)/n, then there exists </a:t>
            </a:r>
            <a:r>
              <a:rPr lang="en-US" dirty="0" smtClean="0">
                <a:latin typeface="Corbel"/>
              </a:rPr>
              <a:t>c</a:t>
            </a:r>
            <a:r>
              <a:rPr lang="en-US" baseline="-25000" dirty="0" smtClean="0">
                <a:latin typeface="Corbel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orbel"/>
              </a:rPr>
              <a:t> c</a:t>
            </a:r>
            <a:r>
              <a:rPr lang="en-US" baseline="-25000" dirty="0" smtClean="0">
                <a:latin typeface="Corbel"/>
              </a:rPr>
              <a:t>3 </a:t>
            </a:r>
            <a:r>
              <a:rPr lang="en-US" dirty="0" smtClean="0"/>
              <a:t>s.t. Pr[G(n,p) has comp &gt; </a:t>
            </a:r>
            <a:r>
              <a:rPr lang="en-US" dirty="0" smtClean="0">
                <a:latin typeface="Corbel"/>
              </a:rPr>
              <a:t>c</a:t>
            </a:r>
            <a:r>
              <a:rPr lang="en-US" baseline="-25000" dirty="0" smtClean="0">
                <a:latin typeface="Corbel"/>
              </a:rPr>
              <a:t>2</a:t>
            </a:r>
            <a:r>
              <a:rPr lang="en-US" dirty="0" smtClean="0"/>
              <a:t> n] &gt; </a:t>
            </a:r>
            <a:r>
              <a:rPr lang="en-US" dirty="0" smtClean="0">
                <a:latin typeface="Corbel"/>
              </a:rPr>
              <a:t>c</a:t>
            </a:r>
            <a:r>
              <a:rPr lang="en-US" baseline="-25000" dirty="0" smtClean="0">
                <a:latin typeface="Corbel"/>
              </a:rPr>
              <a:t>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Emergence of Giant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Theorem</a:t>
            </a:r>
            <a:r>
              <a:rPr lang="en-US" dirty="0" smtClean="0"/>
              <a:t>. Let np = c &lt; 1. For G ∈ G(n, p), w.h.p. the size of the largest connected component is O(log n).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Theorem</a:t>
            </a:r>
            <a:r>
              <a:rPr lang="en-US" dirty="0" smtClean="0"/>
              <a:t>. Let np = c &gt; 1. For G ∈ G(n, p), w.h.p. G has a giant connected component of size (β + o(n))n for constant β = βc; w.h.p, the remaining components have size O(log n).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Suppose</a:t>
            </a:r>
            <a:r>
              <a:rPr lang="en-US" dirty="0" smtClean="0"/>
              <a:t> …</a:t>
            </a:r>
          </a:p>
          <a:p>
            <a:pPr>
              <a:buNone/>
            </a:pPr>
            <a:r>
              <a:rPr lang="en-US" dirty="0" smtClean="0"/>
              <a:t>		the world is connected by G(n,p)</a:t>
            </a:r>
          </a:p>
          <a:p>
            <a:pPr>
              <a:buNone/>
            </a:pPr>
            <a:r>
              <a:rPr lang="en-US" dirty="0" smtClean="0"/>
              <a:t>		someone gets sick with a deadly disease</a:t>
            </a:r>
          </a:p>
          <a:p>
            <a:pPr>
              <a:buNone/>
            </a:pPr>
            <a:r>
              <a:rPr lang="en-US" dirty="0" smtClean="0"/>
              <a:t>		all neighbors get infected unless immune</a:t>
            </a:r>
          </a:p>
          <a:p>
            <a:pPr>
              <a:buNone/>
            </a:pPr>
            <a:r>
              <a:rPr lang="en-US" dirty="0" smtClean="0"/>
              <a:t>		a person is immune with probability q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Q</a:t>
            </a:r>
            <a:r>
              <a:rPr lang="en-US" dirty="0" smtClean="0"/>
              <a:t>. How many people will die?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G(n,p)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qn nodes uniformly at random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component of initially infected individual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Equivalently,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G((1-q)n, 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Identify component of initially infected individual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By giant component threshold,</a:t>
            </a:r>
          </a:p>
          <a:p>
            <a:r>
              <a:rPr lang="en-US" dirty="0" smtClean="0"/>
              <a:t>p(1-q)n &lt; 1 </a:t>
            </a:r>
            <a:r>
              <a:rPr lang="en-US" dirty="0" smtClean="0">
                <a:sym typeface="Wingdings" pitchFamily="2" charset="2"/>
              </a:rPr>
              <a:t> disease dies</a:t>
            </a:r>
          </a:p>
          <a:p>
            <a:r>
              <a:rPr lang="en-US" dirty="0" smtClean="0">
                <a:sym typeface="Wingdings" pitchFamily="2" charset="2"/>
              </a:rPr>
              <a:t>p(1-q)n &gt; 1  we die</a:t>
            </a:r>
          </a:p>
          <a:p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E.g., if everyone has 50 friends on average, need prob. of immunity = 49/50 to survive!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Graphs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endParaRPr lang="en-US" sz="3600" dirty="0" smtClean="0"/>
          </a:p>
          <a:p>
            <a:pPr algn="ctr">
              <a:buNone/>
            </a:pPr>
            <a:r>
              <a:rPr lang="en-US" sz="3600" dirty="0" smtClean="0"/>
              <a:t>What is a </a:t>
            </a:r>
            <a:r>
              <a:rPr lang="en-US" sz="3600" dirty="0" smtClean="0">
                <a:solidFill>
                  <a:schemeClr val="accent1"/>
                </a:solidFill>
              </a:rPr>
              <a:t>random </a:t>
            </a:r>
            <a:r>
              <a:rPr lang="en-US" sz="3600" dirty="0" smtClean="0"/>
              <a:t>graph?</a:t>
            </a:r>
            <a:endParaRPr lang="en-US" sz="3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Random graphs G(n, c/n) for c &gt; 1 have …</a:t>
            </a:r>
          </a:p>
          <a:p>
            <a:pPr lvl="1">
              <a:buNone/>
            </a:pPr>
            <a:r>
              <a:rPr lang="en-US" dirty="0" smtClean="0"/>
              <a:t>	unique giant component </a:t>
            </a:r>
          </a:p>
          <a:p>
            <a:pPr lvl="1">
              <a:buNone/>
            </a:pPr>
            <a:r>
              <a:rPr lang="en-US" dirty="0" smtClean="0"/>
              <a:t>	small (logarithmic) diameter</a:t>
            </a:r>
          </a:p>
          <a:p>
            <a:pPr lvl="1">
              <a:buNone/>
            </a:pPr>
            <a:r>
              <a:rPr lang="en-US" dirty="0" smtClean="0"/>
              <a:t>	low clustering coefficient (= p)</a:t>
            </a:r>
          </a:p>
          <a:p>
            <a:pPr lvl="1">
              <a:buNone/>
            </a:pPr>
            <a:r>
              <a:rPr lang="en-US" dirty="0" smtClean="0"/>
              <a:t>	Bernoulli degree distribution</a:t>
            </a:r>
          </a:p>
          <a:p>
            <a:pPr lvl="1" algn="ctr">
              <a:buNone/>
            </a:pPr>
            <a:endParaRPr lang="en-US" sz="3200" dirty="0" smtClean="0"/>
          </a:p>
          <a:p>
            <a:pPr lvl="1">
              <a:buNone/>
            </a:pPr>
            <a:r>
              <a:rPr lang="en-US" sz="3600" dirty="0" smtClean="0"/>
              <a:t>A model that better mimics reality?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914400" y="2743200"/>
            <a:ext cx="228600" cy="304800"/>
            <a:chOff x="1981200" y="4419600"/>
            <a:chExt cx="304800" cy="533400"/>
          </a:xfrm>
        </p:grpSpPr>
        <p:cxnSp>
          <p:nvCxnSpPr>
            <p:cNvPr id="15" name="Straight Connector 14"/>
            <p:cNvCxnSpPr/>
            <p:nvPr/>
          </p:nvCxnSpPr>
          <p:spPr>
            <a:xfrm rot="16200000" flipH="1">
              <a:off x="1943100" y="4762500"/>
              <a:ext cx="228600" cy="1524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 flipV="1">
              <a:off x="1943100" y="4610100"/>
              <a:ext cx="533400" cy="1524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914400" y="2286000"/>
            <a:ext cx="228600" cy="304800"/>
            <a:chOff x="1981200" y="4419600"/>
            <a:chExt cx="304800" cy="533400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1943100" y="4762500"/>
              <a:ext cx="228600" cy="1524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1943100" y="4610100"/>
              <a:ext cx="533400" cy="15240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14400" y="3352800"/>
            <a:ext cx="304800" cy="228600"/>
            <a:chOff x="1905000" y="4343400"/>
            <a:chExt cx="304800" cy="22860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1905000" y="4343400"/>
              <a:ext cx="266700" cy="22860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0800000">
              <a:off x="1905000" y="4343400"/>
              <a:ext cx="304800" cy="22860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914400" y="3886200"/>
            <a:ext cx="304800" cy="228600"/>
            <a:chOff x="1905000" y="4343400"/>
            <a:chExt cx="304800" cy="228600"/>
          </a:xfrm>
        </p:grpSpPr>
        <p:cxnSp>
          <p:nvCxnSpPr>
            <p:cNvPr id="38" name="Straight Connector 37"/>
            <p:cNvCxnSpPr/>
            <p:nvPr/>
          </p:nvCxnSpPr>
          <p:spPr>
            <a:xfrm flipV="1">
              <a:off x="1905000" y="4343400"/>
              <a:ext cx="266700" cy="22860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1905000" y="4343400"/>
              <a:ext cx="304800" cy="22860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Friends come and go over time.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Growing Random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On the first day, God created</a:t>
            </a:r>
          </a:p>
          <a:p>
            <a:pPr>
              <a:buNone/>
            </a:pPr>
            <a:r>
              <a:rPr lang="en-US" dirty="0" smtClean="0"/>
              <a:t>	m+1 nodes who were all friends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And on the (m+i)’th day, He created</a:t>
            </a:r>
          </a:p>
          <a:p>
            <a:pPr>
              <a:buNone/>
            </a:pPr>
            <a:r>
              <a:rPr lang="en-US" dirty="0" smtClean="0"/>
              <a:t>	a new node (m+i) with m random friends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flipV="1">
            <a:off x="3048000" y="36568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V="1">
            <a:off x="3505200" y="36568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V="1">
            <a:off x="3962400" y="36568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4419600" y="365680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9"/>
          <p:cNvCxnSpPr>
            <a:stCxn id="8" idx="0"/>
            <a:endCxn id="5" idx="0"/>
          </p:cNvCxnSpPr>
          <p:nvPr/>
        </p:nvCxnSpPr>
        <p:spPr>
          <a:xfrm rot="5400000">
            <a:off x="4076700" y="3428206"/>
            <a:ext cx="1588" cy="914400"/>
          </a:xfrm>
          <a:prstGeom prst="curvedConnector3">
            <a:avLst>
              <a:gd name="adj1" fmla="val 2467796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4" idx="0"/>
            <a:endCxn id="7" idx="0"/>
          </p:cNvCxnSpPr>
          <p:nvPr/>
        </p:nvCxnSpPr>
        <p:spPr>
          <a:xfrm rot="16200000" flipH="1">
            <a:off x="3619500" y="3428206"/>
            <a:ext cx="1588" cy="914400"/>
          </a:xfrm>
          <a:prstGeom prst="curvedConnector3">
            <a:avLst>
              <a:gd name="adj1" fmla="val 253634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4" idx="0"/>
            <a:endCxn id="8" idx="0"/>
          </p:cNvCxnSpPr>
          <p:nvPr/>
        </p:nvCxnSpPr>
        <p:spPr>
          <a:xfrm rot="16200000" flipH="1">
            <a:off x="3848100" y="3199606"/>
            <a:ext cx="1588" cy="1371600"/>
          </a:xfrm>
          <a:prstGeom prst="curved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6"/>
            <a:endCxn id="5" idx="2"/>
          </p:cNvCxnSpPr>
          <p:nvPr/>
        </p:nvCxnSpPr>
        <p:spPr>
          <a:xfrm flipV="1">
            <a:off x="3276600" y="3769518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6"/>
            <a:endCxn id="7" idx="2"/>
          </p:cNvCxnSpPr>
          <p:nvPr/>
        </p:nvCxnSpPr>
        <p:spPr>
          <a:xfrm flipV="1">
            <a:off x="3733800" y="3769518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6"/>
            <a:endCxn id="8" idx="2"/>
          </p:cNvCxnSpPr>
          <p:nvPr/>
        </p:nvCxnSpPr>
        <p:spPr>
          <a:xfrm flipV="1">
            <a:off x="4191000" y="3769518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 flipV="1">
            <a:off x="48768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/>
          <p:cNvCxnSpPr>
            <a:stCxn id="5" idx="4"/>
            <a:endCxn id="25" idx="4"/>
          </p:cNvCxnSpPr>
          <p:nvPr/>
        </p:nvCxnSpPr>
        <p:spPr>
          <a:xfrm rot="16200000" flipH="1">
            <a:off x="4304903" y="2971403"/>
            <a:ext cx="794" cy="1371600"/>
          </a:xfrm>
          <a:prstGeom prst="curvedConnector3">
            <a:avLst>
              <a:gd name="adj1" fmla="val -28790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4"/>
            <a:endCxn id="25" idx="4"/>
          </p:cNvCxnSpPr>
          <p:nvPr/>
        </p:nvCxnSpPr>
        <p:spPr>
          <a:xfrm rot="16200000" flipH="1">
            <a:off x="4076303" y="2742803"/>
            <a:ext cx="794" cy="1828800"/>
          </a:xfrm>
          <a:prstGeom prst="curvedConnector3">
            <a:avLst>
              <a:gd name="adj1" fmla="val -4935593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6"/>
            <a:endCxn id="25" idx="2"/>
          </p:cNvCxnSpPr>
          <p:nvPr/>
        </p:nvCxnSpPr>
        <p:spPr>
          <a:xfrm>
            <a:off x="4648200" y="3771106"/>
            <a:ext cx="2286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 flipV="1">
            <a:off x="53340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34" idx="4"/>
            <a:endCxn id="8" idx="4"/>
          </p:cNvCxnSpPr>
          <p:nvPr/>
        </p:nvCxnSpPr>
        <p:spPr>
          <a:xfrm rot="16200000" flipV="1">
            <a:off x="4990703" y="3200003"/>
            <a:ext cx="794" cy="914400"/>
          </a:xfrm>
          <a:prstGeom prst="curvedConnector3">
            <a:avLst>
              <a:gd name="adj1" fmla="val 28890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34" idx="4"/>
            <a:endCxn id="7" idx="4"/>
          </p:cNvCxnSpPr>
          <p:nvPr/>
        </p:nvCxnSpPr>
        <p:spPr>
          <a:xfrm rot="16200000" flipV="1">
            <a:off x="4762103" y="2971403"/>
            <a:ext cx="794" cy="1371600"/>
          </a:xfrm>
          <a:prstGeom prst="curvedConnector3">
            <a:avLst>
              <a:gd name="adj1" fmla="val 535689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stCxn id="4" idx="4"/>
            <a:endCxn id="34" idx="4"/>
          </p:cNvCxnSpPr>
          <p:nvPr/>
        </p:nvCxnSpPr>
        <p:spPr>
          <a:xfrm rot="16200000" flipH="1">
            <a:off x="4304903" y="2514203"/>
            <a:ext cx="794" cy="2286000"/>
          </a:xfrm>
          <a:prstGeom prst="curvedConnector3">
            <a:avLst>
              <a:gd name="adj1" fmla="val -795177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 flipV="1">
            <a:off x="5791200" y="3657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43"/>
          <p:cNvCxnSpPr>
            <a:stCxn id="5" idx="4"/>
            <a:endCxn id="43" idx="4"/>
          </p:cNvCxnSpPr>
          <p:nvPr/>
        </p:nvCxnSpPr>
        <p:spPr>
          <a:xfrm rot="16200000" flipH="1">
            <a:off x="4762103" y="2514203"/>
            <a:ext cx="794" cy="2286000"/>
          </a:xfrm>
          <a:prstGeom prst="curvedConnector3">
            <a:avLst>
              <a:gd name="adj1" fmla="val -836307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3" idx="2"/>
            <a:endCxn id="34" idx="6"/>
          </p:cNvCxnSpPr>
          <p:nvPr/>
        </p:nvCxnSpPr>
        <p:spPr>
          <a:xfrm rot="10800000">
            <a:off x="5562600" y="3771900"/>
            <a:ext cx="22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43" idx="0"/>
            <a:endCxn id="25" idx="0"/>
          </p:cNvCxnSpPr>
          <p:nvPr/>
        </p:nvCxnSpPr>
        <p:spPr>
          <a:xfrm rot="5400000">
            <a:off x="5448300" y="3429000"/>
            <a:ext cx="1588" cy="914400"/>
          </a:xfrm>
          <a:prstGeom prst="curvedConnector3">
            <a:avLst>
              <a:gd name="adj1" fmla="val 143954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4" grpId="0" animBg="1"/>
      <p:bldP spid="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Field Approximation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Estimate distribution of random variables by distribution of </a:t>
            </a:r>
            <a:r>
              <a:rPr lang="en-US" i="1" dirty="0" smtClean="0"/>
              <a:t>expectations</a:t>
            </a:r>
            <a:r>
              <a:rPr lang="en-US" dirty="0" smtClean="0"/>
              <a:t>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E.g., degree dist. of growing random graph?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  <a:latin typeface="Corbel"/>
              </a:rPr>
              <a:t>F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t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(d</a:t>
            </a:r>
            <a:r>
              <a:rPr lang="en-US" dirty="0" smtClean="0">
                <a:solidFill>
                  <a:schemeClr val="accent1"/>
                </a:solidFill>
              </a:rPr>
              <a:t>) = 1 – exp[ -(d – m)/m ]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(on board)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This is exponential, but social networks tend to look more like power-law deg. distributions…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real life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rich get richer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	… much faster than the poor.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Preferential Attachment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Start</a:t>
            </a:r>
            <a:r>
              <a:rPr lang="en-US" dirty="0" smtClean="0"/>
              <a:t>: m+1 nodes all connected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Time t &gt; m</a:t>
            </a:r>
            <a:r>
              <a:rPr lang="en-US" dirty="0" smtClean="0"/>
              <a:t>: a new node t with m friends distributed according to degree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	Pr[link to j]	= m x deg(j) / </a:t>
            </a: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dirty="0" smtClean="0">
                <a:solidFill>
                  <a:schemeClr val="accent1"/>
                </a:solidFill>
              </a:rPr>
              <a:t>deg(.)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				= m x deg(j) / (2mt)</a:t>
            </a:r>
          </a:p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					= deg(j) / (2t)</a:t>
            </a:r>
          </a:p>
          <a:p>
            <a:pPr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Cumulative dist.</a:t>
            </a:r>
            <a:r>
              <a:rPr lang="en-US" dirty="0" smtClean="0"/>
              <a:t>: </a:t>
            </a:r>
            <a:r>
              <a:rPr lang="en-US" dirty="0" smtClean="0">
                <a:latin typeface="Corbel"/>
              </a:rPr>
              <a:t>F</a:t>
            </a:r>
            <a:r>
              <a:rPr lang="en-US" baseline="-25000" dirty="0" smtClean="0">
                <a:latin typeface="Corbel"/>
              </a:rPr>
              <a:t>t</a:t>
            </a:r>
            <a:r>
              <a:rPr lang="en-US" dirty="0" smtClean="0">
                <a:latin typeface="Corbel"/>
              </a:rPr>
              <a:t>(d</a:t>
            </a:r>
            <a:r>
              <a:rPr lang="en-US" dirty="0" smtClean="0"/>
              <a:t>) = 1 – </a:t>
            </a:r>
            <a:r>
              <a:rPr lang="en-US" dirty="0" smtClean="0">
                <a:latin typeface="Corbel"/>
              </a:rPr>
              <a:t>m</a:t>
            </a:r>
            <a:r>
              <a:rPr lang="en-US" baseline="30000" dirty="0" smtClean="0">
                <a:latin typeface="Corbel"/>
              </a:rPr>
              <a:t>2</a:t>
            </a:r>
            <a:r>
              <a:rPr lang="en-US" dirty="0" smtClean="0">
                <a:latin typeface="Corbel"/>
              </a:rPr>
              <a:t>/d</a:t>
            </a:r>
            <a:r>
              <a:rPr lang="en-US" baseline="30000" dirty="0" smtClean="0">
                <a:latin typeface="Corbel"/>
              </a:rPr>
              <a:t>2</a:t>
            </a: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Density function</a:t>
            </a:r>
            <a:r>
              <a:rPr lang="en-US" dirty="0" smtClean="0"/>
              <a:t>: </a:t>
            </a:r>
            <a:r>
              <a:rPr lang="en-US" dirty="0" smtClean="0">
                <a:latin typeface="Corbel"/>
              </a:rPr>
              <a:t>f</a:t>
            </a:r>
            <a:r>
              <a:rPr lang="en-US" baseline="-25000" dirty="0" smtClean="0">
                <a:latin typeface="Corbel"/>
              </a:rPr>
              <a:t>t</a:t>
            </a:r>
            <a:r>
              <a:rPr lang="en-US" dirty="0" smtClean="0">
                <a:latin typeface="Corbel"/>
              </a:rPr>
              <a:t>(d</a:t>
            </a:r>
            <a:r>
              <a:rPr lang="en-US" dirty="0" smtClean="0"/>
              <a:t>) = </a:t>
            </a:r>
            <a:r>
              <a:rPr lang="en-US" dirty="0" smtClean="0">
                <a:latin typeface="Corbel"/>
              </a:rPr>
              <a:t>2m</a:t>
            </a:r>
            <a:r>
              <a:rPr lang="en-US" baseline="30000" dirty="0" smtClean="0">
                <a:latin typeface="Corbel"/>
              </a:rPr>
              <a:t>2</a:t>
            </a:r>
            <a:r>
              <a:rPr lang="en-US" dirty="0" smtClean="0">
                <a:latin typeface="Corbel"/>
              </a:rPr>
              <a:t>/d</a:t>
            </a:r>
            <a:r>
              <a:rPr lang="en-US" baseline="30000" dirty="0" smtClean="0">
                <a:latin typeface="Corbel"/>
              </a:rPr>
              <a:t>3</a:t>
            </a:r>
          </a:p>
          <a:p>
            <a:pPr algn="ctr">
              <a:buNone/>
            </a:pPr>
            <a:endParaRPr lang="en-US" baseline="30000" dirty="0" smtClean="0">
              <a:latin typeface="Corbel"/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(heuristic analysis on board, 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for precise analysis, see Bollobas et al)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power-law!</a:t>
            </a:r>
            <a:endParaRPr lang="en-US" baseline="30000" dirty="0" smtClean="0">
              <a:latin typeface="Corbe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Readings:</a:t>
            </a:r>
          </a:p>
          <a:p>
            <a:pPr lvl="1"/>
            <a:r>
              <a:rPr lang="en-US" dirty="0" smtClean="0"/>
              <a:t>Social and Economic Networks, Chapters 4 &amp; 5</a:t>
            </a:r>
          </a:p>
          <a:p>
            <a:pPr lvl="1"/>
            <a:r>
              <a:rPr lang="en-US" dirty="0" smtClean="0"/>
              <a:t>M. Mitzenmacher. </a:t>
            </a:r>
            <a:r>
              <a:rPr lang="en-US" i="1" dirty="0" smtClean="0"/>
              <a:t>A brief history of generative models for power law and lognormal distributions</a:t>
            </a:r>
            <a:r>
              <a:rPr lang="en-US" dirty="0" smtClean="0"/>
              <a:t>. Internet Mathematics 1, No 2, 226-251, 2005. </a:t>
            </a:r>
          </a:p>
          <a:p>
            <a:pPr lvl="1"/>
            <a:r>
              <a:rPr lang="en-US" dirty="0" smtClean="0"/>
              <a:t>D.J. Watts, and S.H. Strogatz. </a:t>
            </a:r>
            <a:r>
              <a:rPr lang="en-US" i="1" dirty="0" smtClean="0"/>
              <a:t>Collective dynamics of small-world networks</a:t>
            </a:r>
            <a:r>
              <a:rPr lang="en-US" dirty="0" smtClean="0"/>
              <a:t>.  Nature 393, 440-442, 1998.</a:t>
            </a:r>
          </a:p>
          <a:p>
            <a:r>
              <a:rPr lang="en-US" dirty="0" smtClean="0"/>
              <a:t>Reactions:</a:t>
            </a:r>
          </a:p>
          <a:p>
            <a:pPr lvl="1"/>
            <a:r>
              <a:rPr lang="en-US" dirty="0" smtClean="0"/>
              <a:t>Reaction paper to one of research papers, or a research paper of your choice</a:t>
            </a:r>
          </a:p>
          <a:p>
            <a:r>
              <a:rPr lang="en-US" dirty="0" smtClean="0"/>
              <a:t>Presentation volunteer?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ular Callout 6"/>
          <p:cNvSpPr/>
          <p:nvPr/>
        </p:nvSpPr>
        <p:spPr>
          <a:xfrm>
            <a:off x="304800" y="1981200"/>
            <a:ext cx="5791200" cy="4038600"/>
          </a:xfrm>
          <a:prstGeom prst="wedgeRoundRectCallout">
            <a:avLst>
              <a:gd name="adj1" fmla="val 67325"/>
              <a:gd name="adj2" fmla="val -303"/>
              <a:gd name="adj3" fmla="val 16667"/>
            </a:avLst>
          </a:prstGeom>
          <a:solidFill>
            <a:schemeClr val="accent1">
              <a:lumMod val="75000"/>
            </a:schemeClr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Erdos-Renyi Random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Specify </a:t>
            </a:r>
          </a:p>
          <a:p>
            <a:pPr>
              <a:buNone/>
            </a:pPr>
            <a:r>
              <a:rPr lang="en-US" dirty="0" smtClean="0"/>
              <a:t>		number of vertices n</a:t>
            </a:r>
          </a:p>
          <a:p>
            <a:pPr>
              <a:buNone/>
            </a:pPr>
            <a:r>
              <a:rPr lang="en-US" dirty="0" smtClean="0"/>
              <a:t>		edge probability p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each pair of vertices i &lt; j, </a:t>
            </a:r>
          </a:p>
          <a:p>
            <a:pPr>
              <a:buNone/>
            </a:pPr>
            <a:r>
              <a:rPr lang="en-US" dirty="0" smtClean="0"/>
              <a:t>		create edge (i,j) w/prob. 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00800" y="4114800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G(n,p)</a:t>
            </a:r>
            <a:endParaRPr lang="en-US" sz="6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Erdos-Renyi Random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What does random graph G(n,p) </a:t>
            </a:r>
            <a:r>
              <a:rPr lang="en-US" dirty="0" smtClean="0">
                <a:solidFill>
                  <a:schemeClr val="accent1"/>
                </a:solidFill>
              </a:rPr>
              <a:t>look like</a:t>
            </a:r>
            <a:r>
              <a:rPr lang="en-US" dirty="0" smtClean="0"/>
              <a:t>?</a:t>
            </a:r>
          </a:p>
          <a:p>
            <a:pPr algn="ctr">
              <a:buNone/>
            </a:pPr>
            <a:r>
              <a:rPr lang="en-US" dirty="0" smtClean="0"/>
              <a:t>(as a function of p)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Graph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400" dirty="0" smtClean="0"/>
              <a:t>http://ccl.northwestern.edu/netlogo/models/GiantComponent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G(n,p)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p &lt; 1/n	disconnected, small tree-like 			components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p &gt; 1/n	a giant component emerges 			containing const. frac. of nodes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Sketch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Percolation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Branching 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Growing spanning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Percolation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24400" y="2514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44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724400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2440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34000" y="2514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3340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334000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33400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943600" y="2514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436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43600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94360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53200" y="2514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5532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553200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55320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162800" y="25146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162800" y="3124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62800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162800" y="4343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24400" y="495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34000" y="495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943600" y="495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553200" y="495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162800" y="4953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04800" y="2120205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Infinite graph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Distinguished node 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Probability p</a:t>
            </a:r>
          </a:p>
          <a:p>
            <a:pPr marL="514350" indent="-514350"/>
            <a:endParaRPr lang="en-US" sz="2400" dirty="0" smtClean="0"/>
          </a:p>
          <a:p>
            <a:pPr marL="514350" indent="-514350"/>
            <a:r>
              <a:rPr lang="en-US" sz="2400" dirty="0" smtClean="0"/>
              <a:t>	Each link gets ``open’’ with probability p</a:t>
            </a:r>
          </a:p>
          <a:p>
            <a:pPr marL="514350" indent="-514350"/>
            <a:endParaRPr lang="en-US" sz="2400" dirty="0" smtClean="0"/>
          </a:p>
          <a:p>
            <a:pPr marL="514350" indent="-514350"/>
            <a:r>
              <a:rPr lang="en-US" sz="2400" dirty="0" smtClean="0"/>
              <a:t>Q.	What is size of component of i?</a:t>
            </a:r>
          </a:p>
        </p:txBody>
      </p:sp>
      <p:cxnSp>
        <p:nvCxnSpPr>
          <p:cNvPr id="32" name="Straight Connector 31"/>
          <p:cNvCxnSpPr>
            <a:stCxn id="4" idx="6"/>
            <a:endCxn id="9" idx="2"/>
          </p:cNvCxnSpPr>
          <p:nvPr/>
        </p:nvCxnSpPr>
        <p:spPr>
          <a:xfrm>
            <a:off x="50292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6"/>
            <a:endCxn id="13" idx="2"/>
          </p:cNvCxnSpPr>
          <p:nvPr/>
        </p:nvCxnSpPr>
        <p:spPr>
          <a:xfrm>
            <a:off x="56388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3" idx="6"/>
            <a:endCxn id="17" idx="2"/>
          </p:cNvCxnSpPr>
          <p:nvPr/>
        </p:nvCxnSpPr>
        <p:spPr>
          <a:xfrm>
            <a:off x="62484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7" idx="6"/>
            <a:endCxn id="21" idx="2"/>
          </p:cNvCxnSpPr>
          <p:nvPr/>
        </p:nvCxnSpPr>
        <p:spPr>
          <a:xfrm>
            <a:off x="68580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6"/>
            <a:endCxn id="10" idx="2"/>
          </p:cNvCxnSpPr>
          <p:nvPr/>
        </p:nvCxnSpPr>
        <p:spPr>
          <a:xfrm>
            <a:off x="5029200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6"/>
            <a:endCxn id="14" idx="2"/>
          </p:cNvCxnSpPr>
          <p:nvPr/>
        </p:nvCxnSpPr>
        <p:spPr>
          <a:xfrm>
            <a:off x="5638800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4" idx="6"/>
            <a:endCxn id="18" idx="2"/>
          </p:cNvCxnSpPr>
          <p:nvPr/>
        </p:nvCxnSpPr>
        <p:spPr>
          <a:xfrm>
            <a:off x="6248400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8" idx="6"/>
            <a:endCxn id="22" idx="2"/>
          </p:cNvCxnSpPr>
          <p:nvPr/>
        </p:nvCxnSpPr>
        <p:spPr>
          <a:xfrm>
            <a:off x="6858000" y="3276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" idx="4"/>
            <a:endCxn id="6" idx="0"/>
          </p:cNvCxnSpPr>
          <p:nvPr/>
        </p:nvCxnSpPr>
        <p:spPr>
          <a:xfrm rot="5400000">
            <a:off x="4724400" y="2971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9" idx="4"/>
            <a:endCxn id="10" idx="0"/>
          </p:cNvCxnSpPr>
          <p:nvPr/>
        </p:nvCxnSpPr>
        <p:spPr>
          <a:xfrm rot="5400000">
            <a:off x="5334000" y="2971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3" idx="4"/>
            <a:endCxn id="14" idx="0"/>
          </p:cNvCxnSpPr>
          <p:nvPr/>
        </p:nvCxnSpPr>
        <p:spPr>
          <a:xfrm rot="5400000">
            <a:off x="5943600" y="2971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4"/>
            <a:endCxn id="18" idx="0"/>
          </p:cNvCxnSpPr>
          <p:nvPr/>
        </p:nvCxnSpPr>
        <p:spPr>
          <a:xfrm rot="5400000">
            <a:off x="6553200" y="2971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4"/>
            <a:endCxn id="22" idx="0"/>
          </p:cNvCxnSpPr>
          <p:nvPr/>
        </p:nvCxnSpPr>
        <p:spPr>
          <a:xfrm rot="5400000">
            <a:off x="7162800" y="2971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" idx="4"/>
            <a:endCxn id="7" idx="0"/>
          </p:cNvCxnSpPr>
          <p:nvPr/>
        </p:nvCxnSpPr>
        <p:spPr>
          <a:xfrm rot="5400000">
            <a:off x="47244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0" idx="4"/>
            <a:endCxn id="11" idx="0"/>
          </p:cNvCxnSpPr>
          <p:nvPr/>
        </p:nvCxnSpPr>
        <p:spPr>
          <a:xfrm rot="5400000">
            <a:off x="53340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14" idx="4"/>
            <a:endCxn id="15" idx="0"/>
          </p:cNvCxnSpPr>
          <p:nvPr/>
        </p:nvCxnSpPr>
        <p:spPr>
          <a:xfrm rot="5400000">
            <a:off x="59436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18" idx="4"/>
            <a:endCxn id="19" idx="0"/>
          </p:cNvCxnSpPr>
          <p:nvPr/>
        </p:nvCxnSpPr>
        <p:spPr>
          <a:xfrm rot="5400000">
            <a:off x="65532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2" idx="4"/>
            <a:endCxn id="23" idx="0"/>
          </p:cNvCxnSpPr>
          <p:nvPr/>
        </p:nvCxnSpPr>
        <p:spPr>
          <a:xfrm rot="5400000">
            <a:off x="7162800" y="3581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7" idx="6"/>
            <a:endCxn id="11" idx="2"/>
          </p:cNvCxnSpPr>
          <p:nvPr/>
        </p:nvCxnSpPr>
        <p:spPr>
          <a:xfrm>
            <a:off x="50292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1" idx="6"/>
            <a:endCxn id="15" idx="2"/>
          </p:cNvCxnSpPr>
          <p:nvPr/>
        </p:nvCxnSpPr>
        <p:spPr>
          <a:xfrm>
            <a:off x="56388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5" idx="6"/>
            <a:endCxn id="19" idx="2"/>
          </p:cNvCxnSpPr>
          <p:nvPr/>
        </p:nvCxnSpPr>
        <p:spPr>
          <a:xfrm>
            <a:off x="62484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9" idx="6"/>
            <a:endCxn id="23" idx="2"/>
          </p:cNvCxnSpPr>
          <p:nvPr/>
        </p:nvCxnSpPr>
        <p:spPr>
          <a:xfrm>
            <a:off x="6858000" y="38862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" idx="4"/>
            <a:endCxn id="8" idx="0"/>
          </p:cNvCxnSpPr>
          <p:nvPr/>
        </p:nvCxnSpPr>
        <p:spPr>
          <a:xfrm rot="5400000">
            <a:off x="4724400" y="4191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1" idx="4"/>
            <a:endCxn id="12" idx="0"/>
          </p:cNvCxnSpPr>
          <p:nvPr/>
        </p:nvCxnSpPr>
        <p:spPr>
          <a:xfrm rot="5400000">
            <a:off x="5334000" y="4191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5" idx="4"/>
            <a:endCxn id="16" idx="0"/>
          </p:cNvCxnSpPr>
          <p:nvPr/>
        </p:nvCxnSpPr>
        <p:spPr>
          <a:xfrm rot="5400000">
            <a:off x="5943600" y="4191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19" idx="4"/>
            <a:endCxn id="20" idx="0"/>
          </p:cNvCxnSpPr>
          <p:nvPr/>
        </p:nvCxnSpPr>
        <p:spPr>
          <a:xfrm rot="5400000">
            <a:off x="6553200" y="4191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23" idx="4"/>
            <a:endCxn id="24" idx="0"/>
          </p:cNvCxnSpPr>
          <p:nvPr/>
        </p:nvCxnSpPr>
        <p:spPr>
          <a:xfrm rot="5400000">
            <a:off x="7162800" y="4191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" idx="4"/>
            <a:endCxn id="25" idx="0"/>
          </p:cNvCxnSpPr>
          <p:nvPr/>
        </p:nvCxnSpPr>
        <p:spPr>
          <a:xfrm rot="5400000">
            <a:off x="4724400" y="480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12" idx="4"/>
            <a:endCxn id="26" idx="0"/>
          </p:cNvCxnSpPr>
          <p:nvPr/>
        </p:nvCxnSpPr>
        <p:spPr>
          <a:xfrm rot="5400000">
            <a:off x="5334000" y="480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6" idx="4"/>
            <a:endCxn id="27" idx="0"/>
          </p:cNvCxnSpPr>
          <p:nvPr/>
        </p:nvCxnSpPr>
        <p:spPr>
          <a:xfrm rot="5400000">
            <a:off x="5943600" y="480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20" idx="4"/>
            <a:endCxn id="28" idx="0"/>
          </p:cNvCxnSpPr>
          <p:nvPr/>
        </p:nvCxnSpPr>
        <p:spPr>
          <a:xfrm rot="5400000">
            <a:off x="6553200" y="480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4" idx="4"/>
            <a:endCxn id="29" idx="0"/>
          </p:cNvCxnSpPr>
          <p:nvPr/>
        </p:nvCxnSpPr>
        <p:spPr>
          <a:xfrm rot="5400000">
            <a:off x="7162800" y="4800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" idx="6"/>
            <a:endCxn id="12" idx="2"/>
          </p:cNvCxnSpPr>
          <p:nvPr/>
        </p:nvCxnSpPr>
        <p:spPr>
          <a:xfrm>
            <a:off x="5029200" y="449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2" idx="6"/>
            <a:endCxn id="16" idx="2"/>
          </p:cNvCxnSpPr>
          <p:nvPr/>
        </p:nvCxnSpPr>
        <p:spPr>
          <a:xfrm>
            <a:off x="5638800" y="449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6" idx="6"/>
            <a:endCxn id="20" idx="2"/>
          </p:cNvCxnSpPr>
          <p:nvPr/>
        </p:nvCxnSpPr>
        <p:spPr>
          <a:xfrm>
            <a:off x="6248400" y="449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20" idx="6"/>
            <a:endCxn id="24" idx="2"/>
          </p:cNvCxnSpPr>
          <p:nvPr/>
        </p:nvCxnSpPr>
        <p:spPr>
          <a:xfrm>
            <a:off x="6858000" y="44958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25" idx="6"/>
            <a:endCxn id="26" idx="2"/>
          </p:cNvCxnSpPr>
          <p:nvPr/>
        </p:nvCxnSpPr>
        <p:spPr>
          <a:xfrm>
            <a:off x="5029200" y="5105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6" idx="6"/>
            <a:endCxn id="27" idx="2"/>
          </p:cNvCxnSpPr>
          <p:nvPr/>
        </p:nvCxnSpPr>
        <p:spPr>
          <a:xfrm>
            <a:off x="5638800" y="5105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27" idx="6"/>
            <a:endCxn id="28" idx="2"/>
          </p:cNvCxnSpPr>
          <p:nvPr/>
        </p:nvCxnSpPr>
        <p:spPr>
          <a:xfrm>
            <a:off x="6248400" y="5105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28" idx="6"/>
            <a:endCxn id="29" idx="2"/>
          </p:cNvCxnSpPr>
          <p:nvPr/>
        </p:nvCxnSpPr>
        <p:spPr>
          <a:xfrm>
            <a:off x="6858000" y="5105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44196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4419600" y="32750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419600" y="38846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4419600" y="44942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4419600" y="51054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7467600" y="26670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7467600" y="32750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7467600" y="38846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7467600" y="44942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7467600" y="5103812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rot="5400000">
            <a:off x="4725194" y="2361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rot="5400000">
            <a:off x="5334794" y="2361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 rot="5400000">
            <a:off x="5942806" y="2361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>
            <a:off x="6552406" y="2361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rot="5400000">
            <a:off x="7162006" y="2361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rot="5400000">
            <a:off x="4725194" y="5409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rot="5400000">
            <a:off x="5333205" y="5409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rot="5400000">
            <a:off x="5942806" y="5409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rot="5400000">
            <a:off x="6552406" y="5409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 rot="5400000">
            <a:off x="7162006" y="5409406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Percolation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2400" dirty="0" smtClean="0"/>
          </a:p>
          <a:p>
            <a:pPr algn="ctr">
              <a:buNone/>
            </a:pPr>
            <a:r>
              <a:rPr lang="en-US" sz="2400" dirty="0" smtClean="0"/>
              <a:t>http://ccl.northwestern.edu/netlogo/models/Percolation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ENOVO20USER@YFUERHPFUVWXY5MJ" val="308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CC0000"/>
      </a:lt2>
      <a:accent1>
        <a:srgbClr val="FF6600"/>
      </a:accent1>
      <a:accent2>
        <a:srgbClr val="008000"/>
      </a:accent2>
      <a:accent3>
        <a:srgbClr val="8484E0"/>
      </a:accent3>
      <a:accent4>
        <a:srgbClr val="CC00CC"/>
      </a:accent4>
      <a:accent5>
        <a:srgbClr val="FFC000"/>
      </a:accent5>
      <a:accent6>
        <a:srgbClr val="000000"/>
      </a:accent6>
      <a:hlink>
        <a:srgbClr val="FFC00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8526</TotalTime>
  <Words>625</Words>
  <Application>Microsoft Office PowerPoint</Application>
  <PresentationFormat>On-screen Show (4:3)</PresentationFormat>
  <Paragraphs>187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Algorithmic and Economic Aspects of Networks</vt:lpstr>
      <vt:lpstr>Random Graphs</vt:lpstr>
      <vt:lpstr>Erdos-Renyi Random Graphs</vt:lpstr>
      <vt:lpstr>Erdos-Renyi Random Graphs</vt:lpstr>
      <vt:lpstr>Random Graph Demo</vt:lpstr>
      <vt:lpstr>Properties of G(n,p)</vt:lpstr>
      <vt:lpstr>Proof Sketch</vt:lpstr>
      <vt:lpstr>Percolation</vt:lpstr>
      <vt:lpstr>Percolation Demo</vt:lpstr>
      <vt:lpstr>Percolation on Binary Trees</vt:lpstr>
      <vt:lpstr>Critical Threshold</vt:lpstr>
      <vt:lpstr>Critical Threshold</vt:lpstr>
      <vt:lpstr>Branching Processes</vt:lpstr>
      <vt:lpstr>Erdos-Renyi Random Graphs</vt:lpstr>
      <vt:lpstr>Emergence of Giant Component</vt:lpstr>
      <vt:lpstr>Application</vt:lpstr>
      <vt:lpstr>Analysis</vt:lpstr>
      <vt:lpstr>Analysis</vt:lpstr>
      <vt:lpstr>Analysis</vt:lpstr>
      <vt:lpstr>Summary</vt:lpstr>
      <vt:lpstr>In real life</vt:lpstr>
      <vt:lpstr>Growing Random Graphs</vt:lpstr>
      <vt:lpstr>Mean Field Approximation</vt:lpstr>
      <vt:lpstr>Degree Distribution</vt:lpstr>
      <vt:lpstr>In real life</vt:lpstr>
      <vt:lpstr>Preferential Attachment</vt:lpstr>
      <vt:lpstr>Degree Distribution</vt:lpstr>
      <vt:lpstr>Assignment: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Abcdefghijklmnopqrstuvwxyz BCDEFGHIJKLMNOPQRSTUVWXYZ 12345678910 x3 x6 </dc:title>
  <dc:creator> </dc:creator>
  <cp:lastModifiedBy> </cp:lastModifiedBy>
  <cp:revision>247</cp:revision>
  <dcterms:created xsi:type="dcterms:W3CDTF">2008-12-11T16:46:37Z</dcterms:created>
  <dcterms:modified xsi:type="dcterms:W3CDTF">2009-01-15T22:59:45Z</dcterms:modified>
</cp:coreProperties>
</file>