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9" r:id="rId3"/>
    <p:sldId id="257" r:id="rId4"/>
    <p:sldId id="258" r:id="rId5"/>
    <p:sldId id="273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70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5" r:id="rId25"/>
    <p:sldId id="286" r:id="rId26"/>
    <p:sldId id="282" r:id="rId27"/>
    <p:sldId id="284" r:id="rId28"/>
    <p:sldId id="287" r:id="rId29"/>
    <p:sldId id="288" r:id="rId30"/>
    <p:sldId id="289" r:id="rId31"/>
    <p:sldId id="290" r:id="rId32"/>
    <p:sldId id="292" r:id="rId33"/>
    <p:sldId id="291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1E2A7-9539-4F80-BE17-49F3DD8C7895}" type="datetimeFigureOut">
              <a:rPr lang="en-US" smtClean="0"/>
              <a:pPr/>
              <a:t>2/5/2009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B0FF1-E994-4723-B2A9-074B9F235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Don’t get to pick our parents, but explicitly</a:t>
            </a:r>
            <a:r>
              <a:rPr lang="en-US" baseline="0" dirty="0" smtClean="0"/>
              <a:t> select our SO (or decide not to have one).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Costs include time</a:t>
            </a:r>
            <a:r>
              <a:rPr lang="en-US" baseline="0" dirty="0" smtClean="0"/>
              <a:t> investments, mental/emotional taxation, money, limitations to our freedom; benefits include access to information, resources, a sense of security, emotional/physical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Criticize:</a:t>
            </a:r>
            <a:r>
              <a:rPr lang="en-US" baseline="0" dirty="0" smtClean="0"/>
              <a:t> doesn’t allow for multiple simultaneous severs, or coordinated group actions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fld id="{D41A5CEF-AB5C-4456-B1A4-A37F8E7619CE}" type="datetimeFigureOut">
              <a:rPr lang="en-US" smtClean="0"/>
              <a:pPr/>
              <a:t>2/5/2009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fld id="{45826674-C032-4B97-9FD9-E11A683D18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Algorithmic and Economic Aspects of Networks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Nicole Immorlica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Bala and Goyal, 2000:</a:t>
            </a:r>
          </a:p>
          <a:p>
            <a:r>
              <a:rPr lang="en-US" dirty="0" smtClean="0"/>
              <a:t>Every equilibrium is connected or empty</a:t>
            </a:r>
          </a:p>
          <a:p>
            <a:r>
              <a:rPr lang="en-US" dirty="0" smtClean="0"/>
              <a:t>For one-way flow, only strict equilibria are the </a:t>
            </a:r>
            <a:r>
              <a:rPr lang="en-US" dirty="0" smtClean="0">
                <a:solidFill>
                  <a:schemeClr val="accent1"/>
                </a:solidFill>
              </a:rPr>
              <a:t>directed cycle </a:t>
            </a:r>
            <a:r>
              <a:rPr lang="en-US" dirty="0" smtClean="0"/>
              <a:t>and/or </a:t>
            </a:r>
            <a:r>
              <a:rPr lang="en-US" dirty="0" smtClean="0">
                <a:solidFill>
                  <a:schemeClr val="accent1"/>
                </a:solidFill>
              </a:rPr>
              <a:t>empty network</a:t>
            </a:r>
            <a:endParaRPr lang="en-US" dirty="0" smtClean="0"/>
          </a:p>
          <a:p>
            <a:r>
              <a:rPr lang="en-US" dirty="0" smtClean="0"/>
              <a:t>For two-way flow, only strict equilibria are </a:t>
            </a:r>
            <a:r>
              <a:rPr lang="en-US" dirty="0" smtClean="0">
                <a:solidFill>
                  <a:schemeClr val="accent1"/>
                </a:solidFill>
              </a:rPr>
              <a:t>center-sponsored star </a:t>
            </a:r>
            <a:r>
              <a:rPr lang="en-US" dirty="0" smtClean="0"/>
              <a:t>and/or </a:t>
            </a:r>
            <a:r>
              <a:rPr lang="en-US" dirty="0" smtClean="0">
                <a:solidFill>
                  <a:schemeClr val="accent1"/>
                </a:solidFill>
              </a:rPr>
              <a:t>empty network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 Selection</a:t>
            </a:r>
            <a:endParaRPr lang="en-US" dirty="0"/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 smtClean="0">
                <a:solidFill>
                  <a:schemeClr val="accent1"/>
                </a:solidFill>
              </a:rPr>
              <a:t>Best-response dynamics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Start from an arbitrary initial graph</a:t>
            </a:r>
          </a:p>
          <a:p>
            <a:pPr>
              <a:lnSpc>
                <a:spcPct val="90000"/>
              </a:lnSpc>
            </a:pPr>
            <a:r>
              <a:rPr lang="en-US" dirty="0"/>
              <a:t>In each period, each player independently decides to “move” with probability p</a:t>
            </a:r>
          </a:p>
          <a:p>
            <a:pPr>
              <a:lnSpc>
                <a:spcPct val="90000"/>
              </a:lnSpc>
            </a:pPr>
            <a:r>
              <a:rPr lang="en-US" dirty="0"/>
              <a:t>If a player decides to move, he picks a new strategy randomly from his set of best responses to graph in previous period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Equilibrium Selection</a:t>
            </a:r>
            <a:endParaRPr lang="en-US" dirty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Theorem</a:t>
            </a:r>
            <a:r>
              <a:rPr lang="en-US" dirty="0"/>
              <a:t>: In either model, the dynamic process converges to a strict </a:t>
            </a:r>
            <a:r>
              <a:rPr lang="en-US" dirty="0" smtClean="0"/>
              <a:t>equilibrium </a:t>
            </a:r>
            <a:r>
              <a:rPr lang="en-US" dirty="0"/>
              <a:t>network with probability one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			… rapidly, according to simulations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Consent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relationship is a two-way street.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It takes two to make it,</a:t>
            </a:r>
          </a:p>
          <a:p>
            <a:pPr>
              <a:buNone/>
            </a:pPr>
            <a:r>
              <a:rPr lang="en-US" dirty="0" smtClean="0"/>
              <a:t>					and one to break it.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Consent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Players each earn $5 if form relationship.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 flipV="1">
            <a:off x="1600200" y="3810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3429000" y="3810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6"/>
            <a:endCxn id="5" idx="2"/>
          </p:cNvCxnSpPr>
          <p:nvPr/>
        </p:nvCxnSpPr>
        <p:spPr>
          <a:xfrm>
            <a:off x="1828800" y="3924300"/>
            <a:ext cx="1600200" cy="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 flipV="1">
            <a:off x="1600200" y="502840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V="1">
            <a:off x="34290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  <a:endCxn id="9" idx="2"/>
          </p:cNvCxnSpPr>
          <p:nvPr/>
        </p:nvCxnSpPr>
        <p:spPr>
          <a:xfrm>
            <a:off x="1828800" y="5142706"/>
            <a:ext cx="1600200" cy="79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V="1">
            <a:off x="4953000" y="3810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6781800" y="381079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1" idx="6"/>
            <a:endCxn id="12" idx="2"/>
          </p:cNvCxnSpPr>
          <p:nvPr/>
        </p:nvCxnSpPr>
        <p:spPr>
          <a:xfrm>
            <a:off x="5181600" y="3924300"/>
            <a:ext cx="1600200" cy="794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 flipV="1">
            <a:off x="4953000" y="502840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V="1">
            <a:off x="6781800" y="5029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2781300" y="4610100"/>
            <a:ext cx="2971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09600" y="4494212"/>
            <a:ext cx="77724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447800" y="533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276600" y="533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00600" y="533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29400" y="5334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29400" y="336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800600" y="336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447800" y="336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276600" y="3364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$5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1143000" y="3048000"/>
            <a:ext cx="28956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572000" y="4648200"/>
            <a:ext cx="28956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Definition</a:t>
            </a:r>
            <a:r>
              <a:rPr lang="en-US" dirty="0" smtClean="0"/>
              <a:t>. A network G is </a:t>
            </a:r>
            <a:r>
              <a:rPr lang="en-US" dirty="0" smtClean="0">
                <a:solidFill>
                  <a:schemeClr val="accent1"/>
                </a:solidFill>
              </a:rPr>
              <a:t>pairwise stable </a:t>
            </a:r>
            <a:r>
              <a:rPr lang="en-US" dirty="0" smtClean="0"/>
              <a:t>if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1. No player wants to sever existing link ij: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) ≥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 – ij)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2. No pair wants to form non-existing link ij: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  <a:latin typeface="Corbel"/>
              </a:rPr>
              <a:t>If 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 + ij) &gt;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), then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j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 + ij) &lt;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j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Stable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Recall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) = </a:t>
            </a:r>
            <a:r>
              <a:rPr lang="en-US" dirty="0" smtClean="0">
                <a:solidFill>
                  <a:schemeClr val="accent1"/>
                </a:solidFill>
                <a:latin typeface="Symbol"/>
                <a:sym typeface="Symbol"/>
              </a:rPr>
              <a:t>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  <a:sym typeface="Symbol"/>
              </a:rPr>
              <a:t>j</a:t>
            </a:r>
            <a:r>
              <a:rPr lang="en-US" dirty="0" smtClean="0">
                <a:solidFill>
                  <a:schemeClr val="accent1"/>
                </a:solidFill>
              </a:rPr>
              <a:t> b(d(ij)) – c </a:t>
            </a:r>
            <a:r>
              <a:rPr lang="en-US" dirty="0" smtClean="0">
                <a:solidFill>
                  <a:schemeClr val="accent1"/>
                </a:solidFill>
                <a:latin typeface="cmsy10"/>
              </a:rPr>
              <a:t>¢</a:t>
            </a:r>
            <a:r>
              <a:rPr lang="en-US" dirty="0" smtClean="0">
                <a:solidFill>
                  <a:schemeClr val="accent1"/>
                </a:solidFill>
              </a:rPr>
              <a:t> deg(i)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Observation</a:t>
            </a:r>
            <a:r>
              <a:rPr lang="en-US" dirty="0" smtClean="0"/>
              <a:t>: A pairwise stable network has at most one non-empty component.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Proof</a:t>
            </a:r>
            <a:r>
              <a:rPr lang="en-US" dirty="0" smtClean="0"/>
              <a:t>: For any link to form, must have c &lt; b(1), so all nodes will be connected.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Pairwise Stable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1. If forming links is cheap (b(2) &lt; b(1) – c), only pairwise stable network is </a:t>
            </a:r>
            <a:r>
              <a:rPr lang="en-US" dirty="0" smtClean="0">
                <a:solidFill>
                  <a:schemeClr val="accent1"/>
                </a:solidFill>
              </a:rPr>
              <a:t>complete</a:t>
            </a:r>
            <a:r>
              <a:rPr lang="en-US" dirty="0" smtClean="0"/>
              <a:t> one.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2. If forming links is expensive (b(1) &lt; c), only pairwise stable network is </a:t>
            </a:r>
            <a:r>
              <a:rPr lang="en-US" dirty="0" smtClean="0">
                <a:solidFill>
                  <a:schemeClr val="accent1"/>
                </a:solidFill>
              </a:rPr>
              <a:t>empty</a:t>
            </a:r>
            <a:r>
              <a:rPr lang="en-US" dirty="0" smtClean="0"/>
              <a:t> one.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3. For intermediate costs (b(1) – b(2) &lt; c &lt; b(1)), </a:t>
            </a:r>
            <a:r>
              <a:rPr lang="en-US" dirty="0" smtClean="0">
                <a:solidFill>
                  <a:schemeClr val="accent1"/>
                </a:solidFill>
              </a:rPr>
              <a:t>stars</a:t>
            </a:r>
            <a:r>
              <a:rPr lang="en-US" dirty="0" smtClean="0"/>
              <a:t> are pairwise stable.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 network G is efficient if 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  <a:latin typeface="Symbol"/>
                <a:sym typeface="Symbol"/>
              </a:rPr>
              <a:t>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  <a:sym typeface="Symbol"/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) &gt; </a:t>
            </a:r>
            <a:r>
              <a:rPr lang="en-US" dirty="0" smtClean="0">
                <a:solidFill>
                  <a:schemeClr val="accent1"/>
                </a:solidFill>
                <a:latin typeface="Symbol"/>
                <a:sym typeface="Symbol"/>
              </a:rPr>
              <a:t>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  <a:sym typeface="Symbol"/>
              </a:rPr>
              <a:t>i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(G’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for all networks G’.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Network G is pareto efficient if there is no G’ s.t.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) ≥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(G’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for all i and strict for some 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do we pick our friends?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vs Pareto Efficiency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flipV="1">
            <a:off x="1143000" y="2447957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1805454" y="1786078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2467908" y="2448532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1805454" y="3110986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3843478" y="2447957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V="1">
            <a:off x="4505932" y="1786078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V="1">
            <a:off x="5168386" y="2448532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V="1">
            <a:off x="4505932" y="3110986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" idx="1"/>
            <a:endCxn id="14" idx="5"/>
          </p:cNvCxnSpPr>
          <p:nvPr/>
        </p:nvCxnSpPr>
        <p:spPr>
          <a:xfrm rot="5400000">
            <a:off x="3985125" y="1927150"/>
            <a:ext cx="544773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flipV="1">
            <a:off x="6586678" y="2447957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7249132" y="1786078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flipV="1">
            <a:off x="7911586" y="2448532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flipV="1">
            <a:off x="7249132" y="3110986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>
            <a:stCxn id="24" idx="1"/>
            <a:endCxn id="23" idx="5"/>
          </p:cNvCxnSpPr>
          <p:nvPr/>
        </p:nvCxnSpPr>
        <p:spPr>
          <a:xfrm rot="5400000">
            <a:off x="6728325" y="1927150"/>
            <a:ext cx="544773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5"/>
            <a:endCxn id="25" idx="1"/>
          </p:cNvCxnSpPr>
          <p:nvPr/>
        </p:nvCxnSpPr>
        <p:spPr>
          <a:xfrm rot="5400000" flipH="1" flipV="1">
            <a:off x="7390492" y="2589892"/>
            <a:ext cx="545348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 flipV="1">
            <a:off x="1143000" y="4810157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 flipV="1">
            <a:off x="1805454" y="4148278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 flipV="1">
            <a:off x="2467908" y="4810732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 flipV="1">
            <a:off x="1805454" y="5473186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3" idx="1"/>
            <a:endCxn id="32" idx="5"/>
          </p:cNvCxnSpPr>
          <p:nvPr/>
        </p:nvCxnSpPr>
        <p:spPr>
          <a:xfrm rot="5400000">
            <a:off x="1284647" y="4289350"/>
            <a:ext cx="544773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5"/>
            <a:endCxn id="34" idx="1"/>
          </p:cNvCxnSpPr>
          <p:nvPr/>
        </p:nvCxnSpPr>
        <p:spPr>
          <a:xfrm rot="5400000" flipH="1" flipV="1">
            <a:off x="1946814" y="4952092"/>
            <a:ext cx="545348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3"/>
            <a:endCxn id="33" idx="7"/>
          </p:cNvCxnSpPr>
          <p:nvPr/>
        </p:nvCxnSpPr>
        <p:spPr>
          <a:xfrm rot="16200000" flipV="1">
            <a:off x="1946814" y="4289638"/>
            <a:ext cx="545348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 flipV="1">
            <a:off x="3843478" y="4810157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 flipV="1">
            <a:off x="4505932" y="4148278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 flipV="1">
            <a:off x="5168386" y="4810732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 flipV="1">
            <a:off x="4505932" y="5473186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42" idx="1"/>
            <a:endCxn id="41" idx="5"/>
          </p:cNvCxnSpPr>
          <p:nvPr/>
        </p:nvCxnSpPr>
        <p:spPr>
          <a:xfrm rot="5400000">
            <a:off x="3985125" y="4289350"/>
            <a:ext cx="544773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7"/>
            <a:endCxn id="44" idx="3"/>
          </p:cNvCxnSpPr>
          <p:nvPr/>
        </p:nvCxnSpPr>
        <p:spPr>
          <a:xfrm rot="16200000" flipH="1">
            <a:off x="3984550" y="4951804"/>
            <a:ext cx="545923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5"/>
            <a:endCxn id="43" idx="1"/>
          </p:cNvCxnSpPr>
          <p:nvPr/>
        </p:nvCxnSpPr>
        <p:spPr>
          <a:xfrm rot="5400000" flipH="1" flipV="1">
            <a:off x="4647292" y="4952092"/>
            <a:ext cx="545348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3" idx="3"/>
            <a:endCxn id="42" idx="7"/>
          </p:cNvCxnSpPr>
          <p:nvPr/>
        </p:nvCxnSpPr>
        <p:spPr>
          <a:xfrm rot="16200000" flipV="1">
            <a:off x="4647292" y="4289638"/>
            <a:ext cx="545348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 flipV="1">
            <a:off x="6586678" y="4810157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 flipV="1">
            <a:off x="7249132" y="4148278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 flipV="1">
            <a:off x="7911586" y="4810732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 flipV="1">
            <a:off x="7249132" y="5473186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/>
          <p:cNvCxnSpPr>
            <a:stCxn id="51" idx="1"/>
            <a:endCxn id="50" idx="5"/>
          </p:cNvCxnSpPr>
          <p:nvPr/>
        </p:nvCxnSpPr>
        <p:spPr>
          <a:xfrm rot="5400000">
            <a:off x="6728325" y="4289350"/>
            <a:ext cx="544773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3" idx="5"/>
            <a:endCxn id="52" idx="1"/>
          </p:cNvCxnSpPr>
          <p:nvPr/>
        </p:nvCxnSpPr>
        <p:spPr>
          <a:xfrm rot="5400000" flipH="1" flipV="1">
            <a:off x="7390492" y="4952092"/>
            <a:ext cx="545348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2" idx="3"/>
            <a:endCxn id="51" idx="7"/>
          </p:cNvCxnSpPr>
          <p:nvPr/>
        </p:nvCxnSpPr>
        <p:spPr>
          <a:xfrm rot="16200000" flipV="1">
            <a:off x="7390492" y="4289638"/>
            <a:ext cx="545348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2" idx="7"/>
            <a:endCxn id="35" idx="3"/>
          </p:cNvCxnSpPr>
          <p:nvPr/>
        </p:nvCxnSpPr>
        <p:spPr>
          <a:xfrm rot="16200000" flipH="1">
            <a:off x="1284073" y="4951804"/>
            <a:ext cx="545923" cy="54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3" idx="0"/>
            <a:endCxn id="35" idx="4"/>
          </p:cNvCxnSpPr>
          <p:nvPr/>
        </p:nvCxnSpPr>
        <p:spPr>
          <a:xfrm rot="5400000">
            <a:off x="1308614" y="4893539"/>
            <a:ext cx="11592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371600" y="167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$0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1371600" y="2983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$0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6858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$0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25908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$0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4114800" y="167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$3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114800" y="2983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$0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4290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$3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3340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$0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6858000" y="1676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$3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858000" y="2983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61722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077200" y="2362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$3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553200" y="4038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$3.25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858000" y="534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1722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8077200" y="472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$3.25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3886200" y="4038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$2.5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3886200" y="5345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$2.5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2766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$2.5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53340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$2.5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371600" y="4038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1371600" y="534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5334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$2.2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590800" y="472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$2.2</a:t>
            </a:r>
            <a:endParaRPr lang="en-US" dirty="0"/>
          </a:p>
        </p:txBody>
      </p:sp>
      <p:cxnSp>
        <p:nvCxnSpPr>
          <p:cNvPr id="90" name="Straight Connector 89"/>
          <p:cNvCxnSpPr/>
          <p:nvPr/>
        </p:nvCxnSpPr>
        <p:spPr>
          <a:xfrm rot="5400000">
            <a:off x="800100" y="3848100"/>
            <a:ext cx="4800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>
            <a:off x="3618706" y="3847307"/>
            <a:ext cx="4800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81000" y="3657600"/>
            <a:ext cx="8229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248400" y="3352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Efficient and Pareto Eff.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6096000" y="5879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Pareto Efficient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3352800" y="5879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Pairwise Stable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Recall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) = </a:t>
            </a:r>
            <a:r>
              <a:rPr lang="en-US" dirty="0" smtClean="0">
                <a:solidFill>
                  <a:schemeClr val="accent1"/>
                </a:solidFill>
                <a:latin typeface="Symbol"/>
                <a:sym typeface="Symbol"/>
              </a:rPr>
              <a:t>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  <a:sym typeface="Symbol"/>
              </a:rPr>
              <a:t>j</a:t>
            </a:r>
            <a:r>
              <a:rPr lang="en-US" dirty="0" smtClean="0">
                <a:solidFill>
                  <a:schemeClr val="accent1"/>
                </a:solidFill>
              </a:rPr>
              <a:t> b(d(ij)) – c </a:t>
            </a:r>
            <a:r>
              <a:rPr lang="en-US" dirty="0" smtClean="0">
                <a:solidFill>
                  <a:schemeClr val="accent1"/>
                </a:solidFill>
                <a:latin typeface="cmsy10"/>
              </a:rPr>
              <a:t>¢</a:t>
            </a:r>
            <a:r>
              <a:rPr lang="en-US" dirty="0" smtClean="0">
                <a:solidFill>
                  <a:schemeClr val="accent1"/>
                </a:solidFill>
              </a:rPr>
              <a:t> deg(i)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Thm</a:t>
            </a:r>
            <a:r>
              <a:rPr lang="en-US" dirty="0" smtClean="0"/>
              <a:t>. The unique efficient network structure is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dirty="0" smtClean="0"/>
              <a:t>1. the complete network if b(2) &lt; b(1) - c,</a:t>
            </a:r>
          </a:p>
          <a:p>
            <a:pPr>
              <a:buNone/>
            </a:pPr>
            <a:r>
              <a:rPr lang="en-US" dirty="0" smtClean="0"/>
              <a:t>	2. a star encompassing all nodes if b(1) - b(2) &lt; c &lt; b(1) + (n – 2)b(2)/2, and</a:t>
            </a:r>
          </a:p>
          <a:p>
            <a:pPr>
              <a:buNone/>
            </a:pPr>
            <a:r>
              <a:rPr lang="en-US" dirty="0" smtClean="0"/>
              <a:t>	3. the empty network if b(1) + (n – 2)b(2)/2 &lt; 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of Equilibria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For high and low costs, all equilibria are efficient.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intermediate costs, equilibria may not be efficient.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Virtue of Selfishness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Can we quantify how much is lost due to selfish behavior of agents?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Definition</a:t>
            </a:r>
            <a:r>
              <a:rPr lang="en-US" dirty="0" smtClean="0"/>
              <a:t>. The </a:t>
            </a:r>
            <a:r>
              <a:rPr lang="en-US" dirty="0" smtClean="0">
                <a:solidFill>
                  <a:schemeClr val="accent1"/>
                </a:solidFill>
              </a:rPr>
              <a:t>price of anarchy </a:t>
            </a:r>
            <a:r>
              <a:rPr lang="en-US" dirty="0" smtClean="0"/>
              <a:t>is the ratio of the worst equilibrium cost to the socially optimal cost.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Fabrikant et al., 2003: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) = </a:t>
            </a:r>
            <a:r>
              <a:rPr lang="en-US" dirty="0" smtClean="0">
                <a:solidFill>
                  <a:schemeClr val="accent1"/>
                </a:solidFill>
                <a:latin typeface="Symbol"/>
                <a:sym typeface="Symbol"/>
              </a:rPr>
              <a:t>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  <a:sym typeface="Symbol"/>
              </a:rPr>
              <a:t>j</a:t>
            </a:r>
            <a:r>
              <a:rPr lang="en-US" dirty="0" smtClean="0">
                <a:solidFill>
                  <a:schemeClr val="accent1"/>
                </a:solidFill>
              </a:rPr>
              <a:t> -d(ij) – c </a:t>
            </a:r>
            <a:r>
              <a:rPr lang="en-US" dirty="0" smtClean="0">
                <a:solidFill>
                  <a:schemeClr val="accent1"/>
                </a:solidFill>
                <a:latin typeface="cmsy10"/>
              </a:rPr>
              <a:t>¢</a:t>
            </a:r>
            <a:r>
              <a:rPr lang="en-US" dirty="0" smtClean="0">
                <a:solidFill>
                  <a:schemeClr val="accent1"/>
                </a:solidFill>
              </a:rPr>
              <a:t> deg(i)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flipV="1">
            <a:off x="3843478" y="3405079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4505932" y="2743200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5168386" y="3405654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4505932" y="4068108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1"/>
            <a:endCxn id="4" idx="5"/>
          </p:cNvCxnSpPr>
          <p:nvPr/>
        </p:nvCxnSpPr>
        <p:spPr>
          <a:xfrm rot="5400000">
            <a:off x="3985125" y="2884272"/>
            <a:ext cx="544773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7"/>
            <a:endCxn id="7" idx="3"/>
          </p:cNvCxnSpPr>
          <p:nvPr/>
        </p:nvCxnSpPr>
        <p:spPr>
          <a:xfrm rot="16200000" flipH="1">
            <a:off x="3984550" y="3546726"/>
            <a:ext cx="545923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5"/>
            <a:endCxn id="6" idx="1"/>
          </p:cNvCxnSpPr>
          <p:nvPr/>
        </p:nvCxnSpPr>
        <p:spPr>
          <a:xfrm rot="5400000" flipH="1" flipV="1">
            <a:off x="4647292" y="3547014"/>
            <a:ext cx="545348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7"/>
          </p:cNvCxnSpPr>
          <p:nvPr/>
        </p:nvCxnSpPr>
        <p:spPr>
          <a:xfrm rot="16200000" flipV="1">
            <a:off x="4647292" y="2884560"/>
            <a:ext cx="545348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2200" y="44958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Social cost = 4 x (2c + 4) = 8c + 16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Fabrikant et al., 2003: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) = </a:t>
            </a:r>
            <a:r>
              <a:rPr lang="en-US" dirty="0" smtClean="0">
                <a:solidFill>
                  <a:schemeClr val="accent1"/>
                </a:solidFill>
                <a:latin typeface="Symbol"/>
                <a:sym typeface="Symbol"/>
              </a:rPr>
              <a:t>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  <a:sym typeface="Symbol"/>
              </a:rPr>
              <a:t>j</a:t>
            </a:r>
            <a:r>
              <a:rPr lang="en-US" dirty="0" smtClean="0">
                <a:solidFill>
                  <a:schemeClr val="accent1"/>
                </a:solidFill>
              </a:rPr>
              <a:t> -d(ij) – c </a:t>
            </a:r>
            <a:r>
              <a:rPr lang="en-US" dirty="0" smtClean="0">
                <a:solidFill>
                  <a:schemeClr val="accent1"/>
                </a:solidFill>
                <a:latin typeface="cmsy10"/>
              </a:rPr>
              <a:t>¢</a:t>
            </a:r>
            <a:r>
              <a:rPr lang="en-US" dirty="0" smtClean="0">
                <a:solidFill>
                  <a:schemeClr val="accent1"/>
                </a:solidFill>
              </a:rPr>
              <a:t> deg(i)</a:t>
            </a:r>
            <a:r>
              <a:rPr lang="en-US" dirty="0" smtClean="0"/>
              <a:t>.  Suppose c = 2.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flipV="1">
            <a:off x="1905000" y="3971957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2567454" y="3310078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3229908" y="3972532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2567454" y="4634986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5" idx="1"/>
            <a:endCxn id="4" idx="5"/>
          </p:cNvCxnSpPr>
          <p:nvPr/>
        </p:nvCxnSpPr>
        <p:spPr>
          <a:xfrm rot="5400000">
            <a:off x="2046647" y="3451150"/>
            <a:ext cx="544773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7"/>
          </p:cNvCxnSpPr>
          <p:nvPr/>
        </p:nvCxnSpPr>
        <p:spPr>
          <a:xfrm rot="16200000" flipV="1">
            <a:off x="2708814" y="3451438"/>
            <a:ext cx="545348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0"/>
            <a:endCxn id="7" idx="4"/>
          </p:cNvCxnSpPr>
          <p:nvPr/>
        </p:nvCxnSpPr>
        <p:spPr>
          <a:xfrm rot="5400000">
            <a:off x="2070614" y="4055339"/>
            <a:ext cx="11592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19200" y="5181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Socially optimal network cost = 9 + 3 x 7 = 30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 flipV="1">
            <a:off x="5410200" y="4014679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flipV="1">
            <a:off x="6072654" y="3352800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flipV="1">
            <a:off x="6735108" y="4015254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flipV="1">
            <a:off x="6072654" y="4677708"/>
            <a:ext cx="165614" cy="165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8" idx="1"/>
            <a:endCxn id="17" idx="5"/>
          </p:cNvCxnSpPr>
          <p:nvPr/>
        </p:nvCxnSpPr>
        <p:spPr>
          <a:xfrm rot="5400000">
            <a:off x="5551847" y="3493872"/>
            <a:ext cx="544773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3"/>
            <a:endCxn id="18" idx="7"/>
          </p:cNvCxnSpPr>
          <p:nvPr/>
        </p:nvCxnSpPr>
        <p:spPr>
          <a:xfrm rot="16200000" flipV="1">
            <a:off x="6214014" y="3494160"/>
            <a:ext cx="545348" cy="54534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24400" y="5184648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stable network </a:t>
            </a:r>
          </a:p>
          <a:p>
            <a:pPr algn="ctr"/>
            <a:r>
              <a:rPr lang="en-US" dirty="0" smtClean="0"/>
              <a:t>cost = 8 x 2 + 16 = 32</a:t>
            </a:r>
            <a:endParaRPr lang="en-US" dirty="0"/>
          </a:p>
        </p:txBody>
      </p:sp>
      <p:cxnSp>
        <p:nvCxnSpPr>
          <p:cNvPr id="28" name="Straight Connector 27"/>
          <p:cNvCxnSpPr>
            <a:stCxn id="17" idx="7"/>
            <a:endCxn id="20" idx="3"/>
          </p:cNvCxnSpPr>
          <p:nvPr/>
        </p:nvCxnSpPr>
        <p:spPr>
          <a:xfrm rot="16200000" flipH="1">
            <a:off x="5551273" y="4156326"/>
            <a:ext cx="545923" cy="54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5"/>
            <a:endCxn id="19" idx="1"/>
          </p:cNvCxnSpPr>
          <p:nvPr/>
        </p:nvCxnSpPr>
        <p:spPr>
          <a:xfrm rot="5400000" flipH="1" flipV="1">
            <a:off x="6214014" y="4156614"/>
            <a:ext cx="545348" cy="545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76601" y="2082225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Price of anarchy is ≥ 16/15.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Recall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) = </a:t>
            </a:r>
            <a:r>
              <a:rPr lang="en-US" dirty="0" smtClean="0">
                <a:solidFill>
                  <a:schemeClr val="accent1"/>
                </a:solidFill>
                <a:latin typeface="Symbol"/>
                <a:sym typeface="Symbol"/>
              </a:rPr>
              <a:t>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  <a:sym typeface="Symbol"/>
              </a:rPr>
              <a:t>j</a:t>
            </a:r>
            <a:r>
              <a:rPr lang="en-US" dirty="0" smtClean="0">
                <a:solidFill>
                  <a:schemeClr val="accent1"/>
                </a:solidFill>
              </a:rPr>
              <a:t> -d(ij) – c </a:t>
            </a:r>
            <a:r>
              <a:rPr lang="en-US" dirty="0" smtClean="0">
                <a:solidFill>
                  <a:schemeClr val="accent1"/>
                </a:solidFill>
                <a:latin typeface="cmsy10"/>
              </a:rPr>
              <a:t>¢</a:t>
            </a:r>
            <a:r>
              <a:rPr lang="en-US" dirty="0" smtClean="0">
                <a:solidFill>
                  <a:schemeClr val="accent1"/>
                </a:solidFill>
              </a:rPr>
              <a:t> deg(i)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1. What are the </a:t>
            </a:r>
            <a:r>
              <a:rPr lang="en-US" dirty="0" smtClean="0">
                <a:solidFill>
                  <a:schemeClr val="accent1"/>
                </a:solidFill>
              </a:rPr>
              <a:t>efficient</a:t>
            </a:r>
            <a:r>
              <a:rPr lang="en-US" dirty="0" smtClean="0"/>
              <a:t> networks?</a:t>
            </a:r>
          </a:p>
          <a:p>
            <a:pPr>
              <a:buNone/>
            </a:pPr>
            <a:r>
              <a:rPr lang="en-US" dirty="0" smtClean="0"/>
              <a:t>	c &lt; 1 </a:t>
            </a:r>
            <a:r>
              <a:rPr lang="en-US" dirty="0" smtClean="0">
                <a:sym typeface="Wingdings" pitchFamily="2" charset="2"/>
              </a:rPr>
              <a:t> the complete graph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c &gt; 1  a star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2. </a:t>
            </a:r>
            <a:r>
              <a:rPr lang="en-US" dirty="0" smtClean="0"/>
              <a:t>What are the </a:t>
            </a:r>
            <a:r>
              <a:rPr lang="en-US" dirty="0" smtClean="0">
                <a:solidFill>
                  <a:schemeClr val="accent1"/>
                </a:solidFill>
              </a:rPr>
              <a:t>stable</a:t>
            </a:r>
            <a:r>
              <a:rPr lang="en-US" dirty="0" smtClean="0"/>
              <a:t> networks?</a:t>
            </a:r>
          </a:p>
          <a:p>
            <a:pPr>
              <a:buNone/>
            </a:pPr>
            <a:r>
              <a:rPr lang="en-US" dirty="0" smtClean="0"/>
              <a:t>	c &lt; 1 </a:t>
            </a:r>
            <a:r>
              <a:rPr lang="en-US" dirty="0" smtClean="0">
                <a:sym typeface="Wingdings" pitchFamily="2" charset="2"/>
              </a:rPr>
              <a:t> the complete graph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c &gt; 1  a star …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Fabrikant et al., 2003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Let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) = </a:t>
            </a:r>
            <a:r>
              <a:rPr lang="en-US" dirty="0" smtClean="0">
                <a:solidFill>
                  <a:schemeClr val="accent1"/>
                </a:solidFill>
                <a:latin typeface="Symbol"/>
                <a:sym typeface="Symbol"/>
              </a:rPr>
              <a:t>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  <a:sym typeface="Symbol"/>
              </a:rPr>
              <a:t>j</a:t>
            </a:r>
            <a:r>
              <a:rPr lang="en-US" dirty="0" smtClean="0">
                <a:solidFill>
                  <a:schemeClr val="accent1"/>
                </a:solidFill>
              </a:rPr>
              <a:t> -d(ij) – c </a:t>
            </a:r>
            <a:r>
              <a:rPr lang="en-US" dirty="0" smtClean="0">
                <a:solidFill>
                  <a:schemeClr val="accent1"/>
                </a:solidFill>
                <a:latin typeface="cmsy10"/>
              </a:rPr>
              <a:t>¢</a:t>
            </a:r>
            <a:r>
              <a:rPr lang="en-US" dirty="0" smtClean="0">
                <a:solidFill>
                  <a:schemeClr val="accent1"/>
                </a:solidFill>
              </a:rPr>
              <a:t> deg(i)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Thm</a:t>
            </a:r>
            <a:r>
              <a:rPr lang="en-US" dirty="0" smtClean="0"/>
              <a:t>. The price of anarchy is at most </a:t>
            </a:r>
            <a:r>
              <a:rPr lang="en-US" dirty="0" smtClean="0">
                <a:solidFill>
                  <a:schemeClr val="accent1"/>
                </a:solidFill>
              </a:rPr>
              <a:t>(17 ∙ √c)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Proof Sketch</a:t>
            </a:r>
            <a:r>
              <a:rPr lang="en-US" dirty="0" smtClean="0"/>
              <a:t>. On board.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Our actions impact those around us.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Positive impact = positive externalities</a:t>
            </a:r>
          </a:p>
          <a:p>
            <a:pPr algn="ctr">
              <a:buNone/>
            </a:pPr>
            <a:r>
              <a:rPr lang="en-US" dirty="0" smtClean="0"/>
              <a:t>Negative impact = negative externalites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Positive externalities</a:t>
            </a:r>
          </a:p>
          <a:p>
            <a:pPr>
              <a:buNone/>
            </a:pPr>
            <a:r>
              <a:rPr lang="en-US" dirty="0" smtClean="0"/>
              <a:t>	 Fabrikant et al.: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) = </a:t>
            </a:r>
            <a:r>
              <a:rPr lang="en-US" dirty="0" smtClean="0">
                <a:solidFill>
                  <a:schemeClr val="accent1"/>
                </a:solidFill>
                <a:latin typeface="Symbol"/>
                <a:sym typeface="Symbol"/>
              </a:rPr>
              <a:t>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  <a:sym typeface="Symbol"/>
              </a:rPr>
              <a:t>j</a:t>
            </a:r>
            <a:r>
              <a:rPr lang="en-US" dirty="0" smtClean="0">
                <a:solidFill>
                  <a:schemeClr val="accent1"/>
                </a:solidFill>
              </a:rPr>
              <a:t> -d(ij) – c </a:t>
            </a:r>
            <a:r>
              <a:rPr lang="en-US" dirty="0" smtClean="0">
                <a:solidFill>
                  <a:schemeClr val="accent1"/>
                </a:solidFill>
                <a:latin typeface="cmsy10"/>
              </a:rPr>
              <a:t>¢</a:t>
            </a:r>
            <a:r>
              <a:rPr lang="en-US" dirty="0" smtClean="0">
                <a:solidFill>
                  <a:schemeClr val="accent1"/>
                </a:solidFill>
              </a:rPr>
              <a:t> deg(i)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Negative externalities</a:t>
            </a:r>
          </a:p>
          <a:p>
            <a:pPr>
              <a:buNone/>
            </a:pPr>
            <a:r>
              <a:rPr lang="en-US" dirty="0" smtClean="0"/>
              <a:t>	Jackson and Wolinsky: co-authorship model.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Friends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Based on …</a:t>
            </a:r>
          </a:p>
          <a:p>
            <a:pPr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4000" dirty="0" smtClean="0">
                <a:solidFill>
                  <a:schemeClr val="accent1"/>
                </a:solidFill>
              </a:rPr>
              <a:t>chance</a:t>
            </a:r>
            <a:r>
              <a:rPr lang="en-US" dirty="0" smtClean="0"/>
              <a:t>?</a:t>
            </a:r>
          </a:p>
          <a:p>
            <a:pPr algn="ctr">
              <a:buNone/>
            </a:pPr>
            <a:r>
              <a:rPr lang="en-US" dirty="0" smtClean="0"/>
              <a:t>relatives, teachers, roommates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more of a </a:t>
            </a:r>
            <a:r>
              <a:rPr lang="en-US" sz="4000" dirty="0" smtClean="0">
                <a:solidFill>
                  <a:schemeClr val="accent1"/>
                </a:solidFill>
              </a:rPr>
              <a:t>quid-pro-quo</a:t>
            </a:r>
            <a:r>
              <a:rPr lang="en-US" dirty="0" smtClean="0"/>
              <a:t>?</a:t>
            </a:r>
          </a:p>
          <a:p>
            <a:pPr algn="ctr">
              <a:buNone/>
            </a:pPr>
            <a:r>
              <a:rPr lang="en-US" dirty="0" smtClean="0"/>
              <a:t>professional societies, study groups, your SO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Co-authorship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) = </a:t>
            </a:r>
            <a:r>
              <a:rPr lang="en-US" dirty="0" smtClean="0">
                <a:solidFill>
                  <a:schemeClr val="accent1"/>
                </a:solidFill>
                <a:latin typeface="Symbol"/>
                <a:sym typeface="Symbol"/>
              </a:rPr>
              <a:t>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  <a:sym typeface="Symbol"/>
              </a:rPr>
              <a:t>j</a:t>
            </a:r>
            <a:r>
              <a:rPr lang="en-US" dirty="0" smtClean="0">
                <a:solidFill>
                  <a:schemeClr val="accent1"/>
                </a:solidFill>
              </a:rPr>
              <a:t> 1/deg(j) + 1/deg(i) + 1/(deg(j).deg(i))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1828800" y="3657600"/>
            <a:ext cx="1981200" cy="1143000"/>
          </a:xfrm>
          <a:prstGeom prst="wedgeRoundRectCallout">
            <a:avLst>
              <a:gd name="adj1" fmla="val 9779"/>
              <a:gd name="adj2" fmla="val -755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 of time i spends on project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886200" y="3657600"/>
            <a:ext cx="1981200" cy="1143000"/>
          </a:xfrm>
          <a:prstGeom prst="wedgeRoundRectCallout">
            <a:avLst>
              <a:gd name="adj1" fmla="val 9779"/>
              <a:gd name="adj2" fmla="val -755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 of time j spends on project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943600" y="3657600"/>
            <a:ext cx="1981200" cy="1143000"/>
          </a:xfrm>
          <a:prstGeom prst="wedgeRoundRectCallout">
            <a:avLst>
              <a:gd name="adj1" fmla="val 9779"/>
              <a:gd name="adj2" fmla="val -755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Amount of time i spends working with j on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Co-authorship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Theorem</a:t>
            </a:r>
            <a:r>
              <a:rPr lang="en-US" dirty="0" smtClean="0"/>
              <a:t>.  If n is even and n &gt; 3, then</a:t>
            </a:r>
          </a:p>
          <a:p>
            <a:pPr>
              <a:buNone/>
            </a:pPr>
            <a:r>
              <a:rPr lang="en-US" dirty="0" smtClean="0"/>
              <a:t>	1. the efficient network consists of n/2 separate pairs</a:t>
            </a:r>
          </a:p>
          <a:p>
            <a:pPr>
              <a:buNone/>
            </a:pPr>
            <a:r>
              <a:rPr lang="en-US" dirty="0" smtClean="0"/>
              <a:t>	2. pairwise stable networks are inefficient and consistent of components of geometrically growing size.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Proof</a:t>
            </a:r>
            <a:r>
              <a:rPr lang="en-US" dirty="0" smtClean="0"/>
              <a:t>. In book.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 both models, inefficiencies arise because of externalities.  That is, individuals do not account for global effect of local actions.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Fixes</a:t>
            </a:r>
            <a:r>
              <a:rPr lang="en-US" dirty="0" smtClean="0"/>
              <a:t>: taxes, subsidies, …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Readings:</a:t>
            </a:r>
          </a:p>
          <a:p>
            <a:pPr lvl="1"/>
            <a:r>
              <a:rPr lang="en-US" dirty="0" smtClean="0"/>
              <a:t>Social and Economic Networks, Chapter 6 (Chapter 11 optional)</a:t>
            </a:r>
          </a:p>
          <a:p>
            <a:pPr lvl="1"/>
            <a:r>
              <a:rPr lang="en-US" dirty="0" smtClean="0"/>
              <a:t>J. Kleinberg, S. Suri, E. Tardos, and T. Wexler.  </a:t>
            </a:r>
            <a:r>
              <a:rPr lang="en-US" i="1" dirty="0" smtClean="0"/>
              <a:t>Strategic Network Formation with Structural Holes</a:t>
            </a:r>
            <a:r>
              <a:rPr lang="en-US" dirty="0" smtClean="0"/>
              <a:t>. ACM Conference on Electronic Commerce, 2008.</a:t>
            </a:r>
          </a:p>
          <a:p>
            <a:r>
              <a:rPr lang="en-US" dirty="0" smtClean="0"/>
              <a:t>Reaction to Kleinberg et al, or paper of your choice</a:t>
            </a:r>
          </a:p>
          <a:p>
            <a:r>
              <a:rPr lang="en-US" dirty="0" smtClean="0"/>
              <a:t>Project proposals due 12/2/2009.</a:t>
            </a:r>
          </a:p>
          <a:p>
            <a:r>
              <a:rPr lang="en-US" dirty="0" smtClean="0"/>
              <a:t>Presentation volunteer</a:t>
            </a:r>
            <a:r>
              <a:rPr lang="en-US" dirty="0" smtClean="0"/>
              <a:t>? </a:t>
            </a:r>
            <a:r>
              <a:rPr lang="en-US" smtClean="0"/>
              <a:t>Arun.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 with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Having friends incurs a </a:t>
            </a:r>
            <a:r>
              <a:rPr lang="en-US" dirty="0" smtClean="0">
                <a:solidFill>
                  <a:schemeClr val="accent1"/>
                </a:solidFill>
              </a:rPr>
              <a:t>cost </a:t>
            </a:r>
            <a:r>
              <a:rPr lang="en-US" dirty="0" smtClean="0"/>
              <a:t>… </a:t>
            </a:r>
          </a:p>
          <a:p>
            <a:pPr algn="ctr">
              <a:buNone/>
            </a:pPr>
            <a:r>
              <a:rPr lang="en-US" dirty="0" smtClean="0"/>
              <a:t>and also offers a </a:t>
            </a:r>
            <a:r>
              <a:rPr lang="en-US" dirty="0" smtClean="0">
                <a:solidFill>
                  <a:schemeClr val="accent1"/>
                </a:solidFill>
              </a:rPr>
              <a:t>benefit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latin typeface="Corbel"/>
              </a:rPr>
              <a:t>u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>
                <a:latin typeface="Corbel"/>
              </a:rPr>
              <a:t>(G</a:t>
            </a:r>
            <a:r>
              <a:rPr lang="en-US" dirty="0" smtClean="0"/>
              <a:t>) = net benefit to i of social network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Friends with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The more distant a friend, the less the benefit.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Let b map distance to benefit: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b(d(ij)) = benefit to i of j at distance d(ij)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Then utility to i in network G is: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(G</a:t>
            </a:r>
            <a:r>
              <a:rPr lang="en-US" dirty="0" smtClean="0">
                <a:solidFill>
                  <a:schemeClr val="accent1"/>
                </a:solidFill>
              </a:rPr>
              <a:t>) = </a:t>
            </a:r>
            <a:r>
              <a:rPr lang="en-US" dirty="0" smtClean="0">
                <a:solidFill>
                  <a:schemeClr val="accent1"/>
                </a:solidFill>
                <a:latin typeface="Symbol"/>
                <a:sym typeface="Symbol"/>
              </a:rPr>
              <a:t>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  <a:sym typeface="Symbol"/>
              </a:rPr>
              <a:t>j</a:t>
            </a:r>
            <a:r>
              <a:rPr lang="en-US" dirty="0" smtClean="0">
                <a:solidFill>
                  <a:schemeClr val="accent1"/>
                </a:solidFill>
              </a:rPr>
              <a:t> b(d(ij)) – c </a:t>
            </a:r>
            <a:r>
              <a:rPr lang="en-US" dirty="0" smtClean="0">
                <a:solidFill>
                  <a:schemeClr val="accent1"/>
                </a:solidFill>
                <a:latin typeface="cmsy10"/>
              </a:rPr>
              <a:t>¢</a:t>
            </a:r>
            <a:r>
              <a:rPr lang="en-US" dirty="0" smtClean="0">
                <a:solidFill>
                  <a:schemeClr val="accent1"/>
                </a:solidFill>
              </a:rPr>
              <a:t> deg(i)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172200" y="4038600"/>
            <a:ext cx="1905000" cy="1143000"/>
          </a:xfrm>
          <a:prstGeom prst="wedgeRoundRectCallout">
            <a:avLst>
              <a:gd name="adj1" fmla="val -86547"/>
              <a:gd name="adj2" fmla="val 567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Cost of link formation.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 is 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Players</a:t>
            </a:r>
            <a:r>
              <a:rPr lang="en-US" dirty="0" smtClean="0"/>
              <a:t>: V = {1, …, n}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Strategies</a:t>
            </a:r>
            <a:r>
              <a:rPr lang="en-US" dirty="0" smtClean="0"/>
              <a:t>: S in {1, …, n}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Outcome is (directed network) G(V,E) </a:t>
            </a:r>
          </a:p>
          <a:p>
            <a:pPr algn="ctr">
              <a:buNone/>
            </a:pPr>
            <a:r>
              <a:rPr lang="en-US" dirty="0" smtClean="0"/>
              <a:t>where (ij) in E if j in </a:t>
            </a:r>
            <a:r>
              <a:rPr lang="en-US" dirty="0" smtClean="0">
                <a:latin typeface="Corbel"/>
              </a:rPr>
              <a:t>S</a:t>
            </a:r>
            <a:r>
              <a:rPr lang="en-US" baseline="-25000" dirty="0" smtClean="0">
                <a:latin typeface="Corbel"/>
              </a:rPr>
              <a:t>i</a:t>
            </a:r>
            <a:endParaRPr lang="en-US" baseline="-25000" dirty="0"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Equilibria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No player unilaterally wants to change strategy.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flipV="1">
            <a:off x="3581400" y="365680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44958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5410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4495800" y="4572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257800"/>
            <a:ext cx="6727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rbel"/>
              </a:rPr>
              <a:t>u</a:t>
            </a:r>
            <a:r>
              <a:rPr lang="en-US" sz="2800" baseline="-25000" dirty="0" smtClean="0">
                <a:latin typeface="Calibri"/>
              </a:rPr>
              <a:t>i</a:t>
            </a:r>
            <a:r>
              <a:rPr lang="en-US" sz="2800" dirty="0" smtClean="0">
                <a:latin typeface="Corbel"/>
              </a:rPr>
              <a:t>(G</a:t>
            </a:r>
            <a:r>
              <a:rPr lang="en-US" sz="2800" dirty="0" smtClean="0"/>
              <a:t>) = # nodes i can reach - # of links formed</a:t>
            </a:r>
            <a:endParaRPr lang="en-US" sz="2800" dirty="0"/>
          </a:p>
        </p:txBody>
      </p:sp>
      <p:cxnSp>
        <p:nvCxnSpPr>
          <p:cNvPr id="10" name="Straight Arrow Connector 9"/>
          <p:cNvCxnSpPr>
            <a:stCxn id="5" idx="1"/>
            <a:endCxn id="4" idx="5"/>
          </p:cNvCxnSpPr>
          <p:nvPr/>
        </p:nvCxnSpPr>
        <p:spPr>
          <a:xfrm rot="5400000">
            <a:off x="3776919" y="2937925"/>
            <a:ext cx="751962" cy="75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7"/>
            <a:endCxn id="7" idx="3"/>
          </p:cNvCxnSpPr>
          <p:nvPr/>
        </p:nvCxnSpPr>
        <p:spPr>
          <a:xfrm rot="16200000" flipH="1">
            <a:off x="3776125" y="3852325"/>
            <a:ext cx="753550" cy="75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5"/>
            <a:endCxn id="6" idx="1"/>
          </p:cNvCxnSpPr>
          <p:nvPr/>
        </p:nvCxnSpPr>
        <p:spPr>
          <a:xfrm rot="5400000" flipH="1" flipV="1">
            <a:off x="4690922" y="3852722"/>
            <a:ext cx="752756" cy="75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5" idx="7"/>
          </p:cNvCxnSpPr>
          <p:nvPr/>
        </p:nvCxnSpPr>
        <p:spPr>
          <a:xfrm rot="16200000" flipV="1">
            <a:off x="4690922" y="2938322"/>
            <a:ext cx="752756" cy="75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4" idx="6"/>
          </p:cNvCxnSpPr>
          <p:nvPr/>
        </p:nvCxnSpPr>
        <p:spPr>
          <a:xfrm rot="10800000">
            <a:off x="3810000" y="3771106"/>
            <a:ext cx="16002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 Equilibria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Any change </a:t>
            </a:r>
            <a:r>
              <a:rPr lang="en-US" i="1" dirty="0" smtClean="0"/>
              <a:t>strictly decreases </a:t>
            </a:r>
          </a:p>
          <a:p>
            <a:pPr algn="ctr">
              <a:buNone/>
            </a:pPr>
            <a:r>
              <a:rPr lang="en-US" dirty="0" smtClean="0"/>
              <a:t>some player’s utility.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flipV="1">
            <a:off x="3581400" y="397178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4495800" y="30581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V="1">
            <a:off x="5410200" y="39725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4495800" y="488698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9200" y="5486400"/>
            <a:ext cx="6727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rbel"/>
              </a:rPr>
              <a:t>u</a:t>
            </a:r>
            <a:r>
              <a:rPr lang="en-US" sz="2800" baseline="-25000" dirty="0" smtClean="0">
                <a:latin typeface="Calibri"/>
              </a:rPr>
              <a:t>i</a:t>
            </a:r>
            <a:r>
              <a:rPr lang="en-US" sz="2800" dirty="0" smtClean="0">
                <a:latin typeface="Corbel"/>
              </a:rPr>
              <a:t>(G</a:t>
            </a:r>
            <a:r>
              <a:rPr lang="en-US" sz="2800" dirty="0" smtClean="0"/>
              <a:t>) = # nodes i can reach - # of links formed</a:t>
            </a:r>
            <a:endParaRPr lang="en-US" sz="2800" dirty="0"/>
          </a:p>
        </p:txBody>
      </p:sp>
      <p:cxnSp>
        <p:nvCxnSpPr>
          <p:cNvPr id="9" name="Straight Arrow Connector 8"/>
          <p:cNvCxnSpPr>
            <a:stCxn id="5" idx="1"/>
            <a:endCxn id="4" idx="5"/>
          </p:cNvCxnSpPr>
          <p:nvPr/>
        </p:nvCxnSpPr>
        <p:spPr>
          <a:xfrm rot="5400000">
            <a:off x="3776919" y="3252905"/>
            <a:ext cx="751962" cy="75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7"/>
            <a:endCxn id="7" idx="3"/>
          </p:cNvCxnSpPr>
          <p:nvPr/>
        </p:nvCxnSpPr>
        <p:spPr>
          <a:xfrm rot="16200000" flipH="1">
            <a:off x="3776125" y="4167305"/>
            <a:ext cx="753550" cy="75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5"/>
            <a:endCxn id="6" idx="1"/>
          </p:cNvCxnSpPr>
          <p:nvPr/>
        </p:nvCxnSpPr>
        <p:spPr>
          <a:xfrm rot="5400000" flipH="1" flipV="1">
            <a:off x="4690922" y="4167702"/>
            <a:ext cx="752756" cy="75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5" idx="7"/>
          </p:cNvCxnSpPr>
          <p:nvPr/>
        </p:nvCxnSpPr>
        <p:spPr>
          <a:xfrm rot="16200000" flipV="1">
            <a:off x="4690922" y="3253302"/>
            <a:ext cx="752756" cy="75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One-way flow</a:t>
            </a:r>
            <a:r>
              <a:rPr lang="en-US" dirty="0" smtClean="0"/>
              <a:t>: A link can be used </a:t>
            </a:r>
            <a:r>
              <a:rPr lang="en-US" i="1" dirty="0" smtClean="0"/>
              <a:t>only </a:t>
            </a:r>
            <a:r>
              <a:rPr lang="en-US" dirty="0" smtClean="0"/>
              <a:t>by the person who formed it to send information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Two-way flow</a:t>
            </a:r>
            <a:r>
              <a:rPr lang="en-US" dirty="0" smtClean="0"/>
              <a:t>: A link between two people can be used by </a:t>
            </a:r>
            <a:r>
              <a:rPr lang="en-US" i="1" dirty="0" smtClean="0"/>
              <a:t>either person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LENOVO20USER@YFUERHPFUVWXY5MJ" val="3082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CC0000"/>
      </a:lt2>
      <a:accent1>
        <a:srgbClr val="FF6600"/>
      </a:accent1>
      <a:accent2>
        <a:srgbClr val="008000"/>
      </a:accent2>
      <a:accent3>
        <a:srgbClr val="8484E0"/>
      </a:accent3>
      <a:accent4>
        <a:srgbClr val="CC00CC"/>
      </a:accent4>
      <a:accent5>
        <a:srgbClr val="FFC000"/>
      </a:accent5>
      <a:accent6>
        <a:srgbClr val="000000"/>
      </a:accent6>
      <a:hlink>
        <a:srgbClr val="FFC000"/>
      </a:hlink>
      <a:folHlink>
        <a:srgbClr val="0020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11570</TotalTime>
  <Words>952</Words>
  <Application>Microsoft Office PowerPoint</Application>
  <PresentationFormat>On-screen Show (4:3)</PresentationFormat>
  <Paragraphs>227</Paragraphs>
  <Slides>33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Algorithmic and Economic Aspects of Networks</vt:lpstr>
      <vt:lpstr>Network Formation</vt:lpstr>
      <vt:lpstr>Picking Friends</vt:lpstr>
      <vt:lpstr>Friends with Benefits</vt:lpstr>
      <vt:lpstr>Friends with Benefits</vt:lpstr>
      <vt:lpstr>Life is a Game</vt:lpstr>
      <vt:lpstr>Equilibria</vt:lpstr>
      <vt:lpstr>Strict Equilibria</vt:lpstr>
      <vt:lpstr>Information Flows</vt:lpstr>
      <vt:lpstr>Equilibrium Networks</vt:lpstr>
      <vt:lpstr>Equilibrium Selection</vt:lpstr>
      <vt:lpstr>Equilibrium Selection</vt:lpstr>
      <vt:lpstr>Modeling Consent</vt:lpstr>
      <vt:lpstr>Modeling Consent</vt:lpstr>
      <vt:lpstr>Pairwise Stability</vt:lpstr>
      <vt:lpstr>Pairwise Stable Networks</vt:lpstr>
      <vt:lpstr>Pairwise Stable Networks</vt:lpstr>
      <vt:lpstr>Efficiency</vt:lpstr>
      <vt:lpstr>Pareto Efficiency</vt:lpstr>
      <vt:lpstr>Efficiency vs Pareto Efficiency</vt:lpstr>
      <vt:lpstr>Efficient Networks</vt:lpstr>
      <vt:lpstr>Efficiency of Equilibria</vt:lpstr>
      <vt:lpstr>The Virtue of Selfishness</vt:lpstr>
      <vt:lpstr>Example</vt:lpstr>
      <vt:lpstr>Example</vt:lpstr>
      <vt:lpstr>Example</vt:lpstr>
      <vt:lpstr>Example</vt:lpstr>
      <vt:lpstr>Externalities</vt:lpstr>
      <vt:lpstr>Externalities</vt:lpstr>
      <vt:lpstr>Co-authorship</vt:lpstr>
      <vt:lpstr>Co-authorship</vt:lpstr>
      <vt:lpstr>Inefficiency</vt:lpstr>
      <vt:lpstr>Assignment: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Abcdefghijklmnopqrstuvwxyz BCDEFGHIJKLMNOPQRSTUVWXYZ 12345678910 x3 x6 </dc:title>
  <dc:creator> </dc:creator>
  <cp:lastModifiedBy> </cp:lastModifiedBy>
  <cp:revision>332</cp:revision>
  <dcterms:created xsi:type="dcterms:W3CDTF">2008-12-11T16:46:37Z</dcterms:created>
  <dcterms:modified xsi:type="dcterms:W3CDTF">2009-02-05T22:39:13Z</dcterms:modified>
</cp:coreProperties>
</file>