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9" r:id="rId3"/>
    <p:sldId id="292" r:id="rId4"/>
    <p:sldId id="293" r:id="rId5"/>
    <p:sldId id="294" r:id="rId6"/>
    <p:sldId id="295" r:id="rId7"/>
    <p:sldId id="296" r:id="rId8"/>
    <p:sldId id="301" r:id="rId9"/>
    <p:sldId id="302" r:id="rId10"/>
    <p:sldId id="297" r:id="rId11"/>
    <p:sldId id="298" r:id="rId12"/>
    <p:sldId id="300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2" r:id="rId22"/>
    <p:sldId id="311" r:id="rId23"/>
    <p:sldId id="313" r:id="rId24"/>
    <p:sldId id="314" r:id="rId25"/>
    <p:sldId id="317" r:id="rId26"/>
    <p:sldId id="316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15" r:id="rId45"/>
    <p:sldId id="335" r:id="rId46"/>
    <p:sldId id="291" r:id="rId47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1E2A7-9539-4F80-BE17-49F3DD8C7895}" type="datetimeFigureOut">
              <a:rPr lang="en-US" smtClean="0"/>
              <a:pPr/>
              <a:t>2/7/2009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B0FF1-E994-4723-B2A9-074B9F235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B9B04-DF1D-4593-984C-892D15CA7E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fld id="{D41A5CEF-AB5C-4456-B1A4-A37F8E7619CE}" type="datetimeFigureOut">
              <a:rPr lang="en-US" smtClean="0"/>
              <a:pPr/>
              <a:t>2/7/2009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fld id="{45826674-C032-4B97-9FD9-E11A683D18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Algorithmic and Economic Aspects of Networks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Nicole Immorlica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People have degrees that govern amount of interaction.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P(d) </a:t>
            </a:r>
            <a:r>
              <a:rPr lang="en-US" dirty="0" smtClean="0"/>
              <a:t>= fraction of people with degree 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P(d) / ∑</a:t>
            </a:r>
            <a:r>
              <a:rPr lang="en-US" baseline="-25000" dirty="0" smtClean="0">
                <a:solidFill>
                  <a:schemeClr val="accent1"/>
                </a:solidFill>
              </a:rPr>
              <a:t>d </a:t>
            </a:r>
            <a:r>
              <a:rPr lang="en-US" dirty="0" smtClean="0">
                <a:solidFill>
                  <a:schemeClr val="accent1"/>
                </a:solidFill>
              </a:rPr>
              <a:t>P(d) </a:t>
            </a:r>
            <a:r>
              <a:rPr lang="en-US" dirty="0" smtClean="0"/>
              <a:t>= probability of interacting with a person of degree 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 </a:t>
            </a:r>
            <a:r>
              <a:rPr lang="el-GR" dirty="0" smtClean="0"/>
              <a:t>ρ</a:t>
            </a:r>
            <a:r>
              <a:rPr lang="en-US" dirty="0" smtClean="0"/>
              <a:t>(d) be fraction of people with degree d who are infected.  Then </a:t>
            </a:r>
            <a:r>
              <a:rPr lang="en-US" dirty="0" smtClean="0">
                <a:solidFill>
                  <a:schemeClr val="accent1"/>
                </a:solidFill>
              </a:rPr>
              <a:t>prob. of meeting infected person</a:t>
            </a:r>
            <a:r>
              <a:rPr lang="en-US" dirty="0" smtClean="0"/>
              <a:t> is: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39624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/>
              <a:t>Θ</a:t>
            </a:r>
            <a:r>
              <a:rPr lang="en-US" sz="3200" dirty="0" smtClean="0"/>
              <a:t> =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36576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P(d)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86200" y="4292025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∑</a:t>
            </a:r>
            <a:r>
              <a:rPr lang="en-US" sz="3200" baseline="-25000" dirty="0" smtClean="0"/>
              <a:t>d</a:t>
            </a:r>
            <a:r>
              <a:rPr lang="en-US" sz="3200" dirty="0" smtClean="0"/>
              <a:t> P(d)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86200" y="4267200"/>
            <a:ext cx="1371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ouble Bracket 11"/>
          <p:cNvSpPr/>
          <p:nvPr/>
        </p:nvSpPr>
        <p:spPr>
          <a:xfrm>
            <a:off x="3733800" y="3505200"/>
            <a:ext cx="1676400" cy="16002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95600" y="3733800"/>
            <a:ext cx="53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∑</a:t>
            </a:r>
            <a:endParaRPr lang="en-US" sz="4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0" y="3962400"/>
            <a:ext cx="121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Corbel" pitchFamily="34" charset="0"/>
              </a:rPr>
              <a:t>x  </a:t>
            </a:r>
            <a:r>
              <a:rPr lang="el-GR" sz="3200" dirty="0" smtClean="0">
                <a:solidFill>
                  <a:srgbClr val="FFFFFF"/>
                </a:solidFill>
                <a:latin typeface="Corbel" pitchFamily="34" charset="0"/>
              </a:rPr>
              <a:t>ρ</a:t>
            </a:r>
            <a:r>
              <a:rPr lang="en-US" sz="3200" dirty="0" smtClean="0">
                <a:solidFill>
                  <a:srgbClr val="FFFFFF"/>
                </a:solidFill>
                <a:latin typeface="Corbel" pitchFamily="34" charset="0"/>
              </a:rPr>
              <a:t>(d)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45675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2" grpId="0" animBg="1"/>
      <p:bldP spid="13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90800" y="33528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	         ∙ d] x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If </a:t>
            </a:r>
            <a:r>
              <a:rPr lang="el-GR" dirty="0" smtClean="0"/>
              <a:t>α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1"/>
                </a:solidFill>
              </a:rPr>
              <a:t>transmission rate</a:t>
            </a:r>
            <a:r>
              <a:rPr lang="en-US" dirty="0" smtClean="0"/>
              <a:t>, and </a:t>
            </a:r>
            <a:r>
              <a:rPr lang="el-GR" dirty="0" smtClean="0"/>
              <a:t>β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1"/>
                </a:solidFill>
              </a:rPr>
              <a:t>recovery rate</a:t>
            </a:r>
            <a:r>
              <a:rPr lang="en-US" dirty="0" smtClean="0"/>
              <a:t>, then fraction of nodes of deg d who get infected is: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and fraction of nodes that recover is:</a:t>
            </a:r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3352800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[(1 – </a:t>
            </a:r>
            <a:r>
              <a:rPr lang="el-GR" sz="3200" dirty="0" smtClean="0"/>
              <a:t>ρ</a:t>
            </a:r>
            <a:r>
              <a:rPr lang="en-US" sz="3200" dirty="0" smtClean="0"/>
              <a:t>(d))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33528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</a:t>
            </a:r>
            <a:r>
              <a:rPr lang="el-GR" sz="3200" dirty="0" smtClean="0"/>
              <a:t>Θ</a:t>
            </a:r>
            <a:r>
              <a:rPr lang="en-US" sz="3200" dirty="0" smtClean="0"/>
              <a:t> ∙ </a:t>
            </a:r>
            <a:r>
              <a:rPr lang="el-GR" sz="3200" dirty="0" smtClean="0"/>
              <a:t>α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5130225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/>
              <a:t>ρ</a:t>
            </a:r>
            <a:r>
              <a:rPr lang="en-US" sz="3200" dirty="0" smtClean="0"/>
              <a:t>(d) x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5130225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/>
              <a:t>β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Questions:</a:t>
            </a:r>
          </a:p>
          <a:p>
            <a:pPr>
              <a:buNone/>
            </a:pPr>
            <a:r>
              <a:rPr lang="en-US" dirty="0" smtClean="0"/>
              <a:t>	1. How high should infection rate be compared to recovery rate for disease to live?</a:t>
            </a:r>
          </a:p>
          <a:p>
            <a:pPr>
              <a:buNone/>
            </a:pPr>
            <a:r>
              <a:rPr lang="en-US" dirty="0" smtClean="0"/>
              <a:t>	2. In steady state, how many people infected?</a:t>
            </a:r>
          </a:p>
          <a:p>
            <a:pPr>
              <a:buNone/>
            </a:pPr>
            <a:r>
              <a:rPr lang="en-US" dirty="0" smtClean="0"/>
              <a:t>	3. How does this relate to network structure or degree distribution?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In steady state, fraction of infected equals fraction of recovered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(1 – </a:t>
            </a:r>
            <a:r>
              <a:rPr lang="el-GR" dirty="0" smtClean="0"/>
              <a:t>ρ</a:t>
            </a:r>
            <a:r>
              <a:rPr lang="en-US" dirty="0" smtClean="0"/>
              <a:t>(d))d</a:t>
            </a:r>
            <a:r>
              <a:rPr lang="el-GR" dirty="0" smtClean="0"/>
              <a:t>αΘ</a:t>
            </a:r>
            <a:r>
              <a:rPr lang="en-US" dirty="0" smtClean="0"/>
              <a:t> = </a:t>
            </a:r>
            <a:r>
              <a:rPr lang="el-GR" dirty="0" smtClean="0"/>
              <a:t>βρ</a:t>
            </a:r>
            <a:r>
              <a:rPr lang="en-US" dirty="0" smtClean="0"/>
              <a:t>(d)</a:t>
            </a:r>
          </a:p>
          <a:p>
            <a:pPr algn="ctr">
              <a:buNone/>
            </a:pPr>
            <a:r>
              <a:rPr lang="en-US" dirty="0" smtClean="0"/>
              <a:t>or</a:t>
            </a:r>
          </a:p>
          <a:p>
            <a:pPr algn="ctr">
              <a:buNone/>
            </a:pPr>
            <a:r>
              <a:rPr lang="el-GR" dirty="0" smtClean="0">
                <a:solidFill>
                  <a:schemeClr val="accent1"/>
                </a:solidFill>
              </a:rPr>
              <a:t>ρ</a:t>
            </a:r>
            <a:r>
              <a:rPr lang="en-US" dirty="0" smtClean="0">
                <a:solidFill>
                  <a:schemeClr val="accent1"/>
                </a:solidFill>
              </a:rPr>
              <a:t>(d) = </a:t>
            </a:r>
            <a:r>
              <a:rPr lang="el-GR" dirty="0" smtClean="0">
                <a:solidFill>
                  <a:schemeClr val="accent1"/>
                </a:solidFill>
              </a:rPr>
              <a:t>λΘ</a:t>
            </a:r>
            <a:r>
              <a:rPr lang="en-US" dirty="0" smtClean="0">
                <a:solidFill>
                  <a:schemeClr val="accent1"/>
                </a:solidFill>
              </a:rPr>
              <a:t>d / (</a:t>
            </a:r>
            <a:r>
              <a:rPr lang="el-GR" dirty="0" smtClean="0">
                <a:solidFill>
                  <a:schemeClr val="accent1"/>
                </a:solidFill>
              </a:rPr>
              <a:t>λΘ</a:t>
            </a:r>
            <a:r>
              <a:rPr lang="en-US" dirty="0" smtClean="0">
                <a:solidFill>
                  <a:schemeClr val="accent1"/>
                </a:solidFill>
              </a:rPr>
              <a:t>d + 1)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l-GR" dirty="0" smtClean="0"/>
              <a:t>λ</a:t>
            </a:r>
            <a:r>
              <a:rPr lang="en-US" dirty="0" smtClean="0"/>
              <a:t> is ratio of </a:t>
            </a:r>
            <a:r>
              <a:rPr lang="el-GR" dirty="0" smtClean="0"/>
              <a:t>α</a:t>
            </a:r>
            <a:r>
              <a:rPr lang="en-US" dirty="0" smtClean="0"/>
              <a:t> to </a:t>
            </a:r>
            <a:r>
              <a:rPr lang="el-GR" dirty="0" smtClean="0"/>
              <a:t>β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We know</a:t>
            </a:r>
          </a:p>
          <a:p>
            <a:pPr>
              <a:buNone/>
            </a:pPr>
            <a:r>
              <a:rPr lang="en-US" dirty="0" smtClean="0"/>
              <a:t>		1. Fraction of population that is infected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2. Steady state equation</a:t>
            </a:r>
          </a:p>
          <a:p>
            <a:pPr algn="ctr">
              <a:buNone/>
            </a:pPr>
            <a:r>
              <a:rPr lang="el-GR" dirty="0" smtClean="0"/>
              <a:t>ρ</a:t>
            </a:r>
            <a:r>
              <a:rPr lang="en-US" dirty="0" smtClean="0"/>
              <a:t>(d) = </a:t>
            </a:r>
            <a:r>
              <a:rPr lang="el-GR" dirty="0" smtClean="0"/>
              <a:t>λΘ</a:t>
            </a:r>
            <a:r>
              <a:rPr lang="en-US" dirty="0" smtClean="0"/>
              <a:t>d / (</a:t>
            </a:r>
            <a:r>
              <a:rPr lang="el-GR" dirty="0" smtClean="0"/>
              <a:t>λΘ</a:t>
            </a:r>
            <a:r>
              <a:rPr lang="en-US" dirty="0" smtClean="0"/>
              <a:t>d + 1)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3189514"/>
            <a:ext cx="1265693" cy="473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/>
              <a:t>Θ</a:t>
            </a:r>
            <a:r>
              <a:rPr lang="en-US" sz="3200" dirty="0" smtClean="0"/>
              <a:t> =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249120" y="2819400"/>
            <a:ext cx="1084880" cy="473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P(d)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3456354"/>
            <a:ext cx="1356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∑</a:t>
            </a:r>
            <a:r>
              <a:rPr lang="en-US" sz="3200" baseline="-25000" dirty="0" smtClean="0"/>
              <a:t>d</a:t>
            </a:r>
            <a:r>
              <a:rPr lang="en-US" sz="3200" dirty="0" smtClean="0"/>
              <a:t> P(d)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053235" y="3436257"/>
            <a:ext cx="1084880" cy="1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ouble Bracket 7"/>
          <p:cNvSpPr/>
          <p:nvPr/>
        </p:nvSpPr>
        <p:spPr>
          <a:xfrm>
            <a:off x="3932693" y="2819400"/>
            <a:ext cx="1325964" cy="12954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69710" y="2895600"/>
            <a:ext cx="616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∑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439470" y="3189514"/>
            <a:ext cx="961330" cy="473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  <a:latin typeface="Corbel" pitchFamily="34" charset="0"/>
              </a:rPr>
              <a:t>x  </a:t>
            </a:r>
            <a:r>
              <a:rPr lang="el-GR" sz="3200" dirty="0" smtClean="0">
                <a:solidFill>
                  <a:srgbClr val="FFFFFF"/>
                </a:solidFill>
                <a:latin typeface="Corbel" pitchFamily="34" charset="0"/>
              </a:rPr>
              <a:t>ρ</a:t>
            </a:r>
            <a:r>
              <a:rPr lang="en-US" sz="3200" dirty="0" smtClean="0">
                <a:solidFill>
                  <a:srgbClr val="FFFFFF"/>
                </a:solidFill>
                <a:latin typeface="Corbel" pitchFamily="34" charset="0"/>
              </a:rPr>
              <a:t>(d)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Solve for </a:t>
            </a:r>
            <a:r>
              <a:rPr lang="el-GR" dirty="0" smtClean="0"/>
              <a:t>Θ</a:t>
            </a:r>
            <a:r>
              <a:rPr lang="en-US" dirty="0" smtClean="0"/>
              <a:t>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When all degrees are </a:t>
            </a:r>
            <a:r>
              <a:rPr lang="en-US" dirty="0" smtClean="0">
                <a:solidFill>
                  <a:schemeClr val="accent1"/>
                </a:solidFill>
              </a:rPr>
              <a:t>regular</a:t>
            </a:r>
            <a:r>
              <a:rPr lang="en-US" dirty="0" smtClean="0"/>
              <a:t>, say d*?</a:t>
            </a:r>
          </a:p>
          <a:p>
            <a:pPr>
              <a:buNone/>
            </a:pPr>
            <a:r>
              <a:rPr lang="en-US" dirty="0" smtClean="0"/>
              <a:t>When degrees follow a </a:t>
            </a:r>
            <a:r>
              <a:rPr lang="en-US" dirty="0" smtClean="0">
                <a:solidFill>
                  <a:schemeClr val="accent1"/>
                </a:solidFill>
              </a:rPr>
              <a:t>power law </a:t>
            </a:r>
            <a:r>
              <a:rPr lang="en-US" dirty="0" smtClean="0"/>
              <a:t>P(d) = d</a:t>
            </a:r>
            <a:r>
              <a:rPr lang="en-US" baseline="30000" dirty="0" smtClean="0"/>
              <a:t>-2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2960914"/>
            <a:ext cx="1265693" cy="473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/>
              <a:t>Θ</a:t>
            </a:r>
            <a:r>
              <a:rPr lang="en-US" sz="3200" dirty="0" smtClean="0"/>
              <a:t> =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249120" y="2590800"/>
            <a:ext cx="337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P(d) x </a:t>
            </a:r>
            <a:r>
              <a:rPr lang="el-GR" sz="3200" dirty="0" smtClean="0"/>
              <a:t>λΘ</a:t>
            </a:r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3227754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∑</a:t>
            </a:r>
            <a:r>
              <a:rPr lang="en-US" sz="3200" baseline="-25000" dirty="0" smtClean="0"/>
              <a:t>d</a:t>
            </a:r>
            <a:r>
              <a:rPr lang="en-US" sz="3200" dirty="0" smtClean="0"/>
              <a:t> P(d) x (</a:t>
            </a:r>
            <a:r>
              <a:rPr lang="el-GR" sz="3200" dirty="0" smtClean="0"/>
              <a:t>λΘ</a:t>
            </a:r>
            <a:r>
              <a:rPr lang="en-US" sz="3200" dirty="0" smtClean="0"/>
              <a:t>d + 1)</a:t>
            </a:r>
            <a:endParaRPr lang="en-US" sz="3200" dirty="0"/>
          </a:p>
        </p:txBody>
      </p:sp>
      <p:sp>
        <p:nvSpPr>
          <p:cNvPr id="8" name="Double Bracket 7"/>
          <p:cNvSpPr/>
          <p:nvPr/>
        </p:nvSpPr>
        <p:spPr>
          <a:xfrm>
            <a:off x="3551693" y="2590800"/>
            <a:ext cx="3230108" cy="1295400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88710" y="2667000"/>
            <a:ext cx="616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∑</a:t>
            </a:r>
            <a:endParaRPr lang="en-US" sz="40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57600" y="3200400"/>
            <a:ext cx="2895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Regular degrees,</a:t>
            </a:r>
            <a:r>
              <a:rPr lang="el-GR" dirty="0" smtClean="0"/>
              <a:t> Θ</a:t>
            </a:r>
            <a:r>
              <a:rPr lang="en-US" dirty="0" smtClean="0"/>
              <a:t> = 0 or </a:t>
            </a:r>
            <a:r>
              <a:rPr lang="el-GR" dirty="0" smtClean="0"/>
              <a:t>Θ</a:t>
            </a:r>
            <a:r>
              <a:rPr lang="en-US" dirty="0" smtClean="0"/>
              <a:t> = 1 – 1/</a:t>
            </a:r>
            <a:r>
              <a:rPr lang="el-GR" dirty="0" smtClean="0"/>
              <a:t>λ</a:t>
            </a:r>
            <a:r>
              <a:rPr lang="en-US" dirty="0" smtClean="0"/>
              <a:t>d*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104900" y="4151312"/>
            <a:ext cx="266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38400" y="5484812"/>
            <a:ext cx="419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flipV="1">
            <a:off x="2438400" y="3124200"/>
            <a:ext cx="4191000" cy="2362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26786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Infected pop. </a:t>
            </a:r>
            <a:r>
              <a:rPr lang="el-GR" dirty="0" smtClean="0"/>
              <a:t>Θ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5574268"/>
            <a:ext cx="25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Infection/recovery rate </a:t>
            </a:r>
            <a:r>
              <a:rPr lang="el-GR" dirty="0" smtClean="0"/>
              <a:t>λ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 flipV="1">
            <a:off x="4648200" y="47244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34000" y="4431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d* = </a:t>
            </a:r>
            <a:r>
              <a:rPr lang="el-GR" dirty="0" smtClean="0"/>
              <a:t>α</a:t>
            </a:r>
            <a:r>
              <a:rPr lang="en-US" dirty="0" smtClean="0"/>
              <a:t> / </a:t>
            </a:r>
            <a:r>
              <a:rPr lang="el-GR" dirty="0" smtClean="0"/>
              <a:t>β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Power law degrees, see board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1104900" y="4151312"/>
            <a:ext cx="266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38400" y="5484812"/>
            <a:ext cx="419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26786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Infected pop. </a:t>
            </a:r>
            <a:r>
              <a:rPr lang="el-GR" dirty="0" smtClean="0"/>
              <a:t>Θ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5574268"/>
            <a:ext cx="25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Infection/recovery rate </a:t>
            </a:r>
            <a:r>
              <a:rPr lang="el-GR" dirty="0" smtClean="0"/>
              <a:t>λ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2438400" y="2895600"/>
            <a:ext cx="3940629" cy="2601686"/>
          </a:xfrm>
          <a:custGeom>
            <a:avLst/>
            <a:gdLst>
              <a:gd name="connsiteX0" fmla="*/ 0 w 3940629"/>
              <a:gd name="connsiteY0" fmla="*/ 2804886 h 2804886"/>
              <a:gd name="connsiteX1" fmla="*/ 283029 w 3940629"/>
              <a:gd name="connsiteY1" fmla="*/ 2402114 h 2804886"/>
              <a:gd name="connsiteX2" fmla="*/ 979714 w 3940629"/>
              <a:gd name="connsiteY2" fmla="*/ 399143 h 2804886"/>
              <a:gd name="connsiteX3" fmla="*/ 3940629 w 3940629"/>
              <a:gd name="connsiteY3" fmla="*/ 7257 h 280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0629" h="2804886">
                <a:moveTo>
                  <a:pt x="0" y="2804886"/>
                </a:moveTo>
                <a:cubicBezTo>
                  <a:pt x="59871" y="2803978"/>
                  <a:pt x="119743" y="2803071"/>
                  <a:pt x="283029" y="2402114"/>
                </a:cubicBezTo>
                <a:cubicBezTo>
                  <a:pt x="446315" y="2001157"/>
                  <a:pt x="370114" y="798286"/>
                  <a:pt x="979714" y="399143"/>
                </a:cubicBezTo>
                <a:cubicBezTo>
                  <a:pt x="1589314" y="0"/>
                  <a:pt x="2764971" y="3628"/>
                  <a:pt x="3940629" y="725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1 17"/>
          <p:cNvSpPr/>
          <p:nvPr/>
        </p:nvSpPr>
        <p:spPr>
          <a:xfrm>
            <a:off x="3657600" y="3048000"/>
            <a:ext cx="4724400" cy="2362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Always positive! Disease lives for any positive infection rate.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Corrupted Blood</a:t>
            </a:r>
            <a:endParaRPr lang="en-US" dirty="0"/>
          </a:p>
        </p:txBody>
      </p:sp>
      <p:pic>
        <p:nvPicPr>
          <p:cNvPr id="4" name="Picture 3" descr="W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71600"/>
            <a:ext cx="6343650" cy="5074920"/>
          </a:xfrm>
          <a:prstGeom prst="rect">
            <a:avLst/>
          </a:prstGeom>
          <a:ln w="190500" cap="sq">
            <a:solidFill>
              <a:schemeClr val="accent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through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 fads develop?  How do diseases spread? What makes peaceful people riot?  Why is English an international language?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Mean-preserving spreads in degree distributions (e.g., power-law vs Poission) lead to lower thresholds for infection.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How does </a:t>
            </a:r>
            <a:r>
              <a:rPr lang="en-US" dirty="0" smtClean="0">
                <a:solidFill>
                  <a:schemeClr val="accent1"/>
                </a:solidFill>
              </a:rPr>
              <a:t>immunization</a:t>
            </a:r>
            <a:r>
              <a:rPr lang="en-US" dirty="0" smtClean="0"/>
              <a:t> help?  Which nodes should we immunize?  How about </a:t>
            </a:r>
            <a:r>
              <a:rPr lang="en-US" dirty="0" smtClean="0">
                <a:solidFill>
                  <a:schemeClr val="accent1"/>
                </a:solidFill>
              </a:rPr>
              <a:t>quarantines</a:t>
            </a:r>
            <a:r>
              <a:rPr lang="en-US" dirty="0" smtClean="0"/>
              <a:t>?  How sensitive is the model to variations in </a:t>
            </a:r>
            <a:r>
              <a:rPr lang="en-US" dirty="0" smtClean="0">
                <a:solidFill>
                  <a:schemeClr val="accent1"/>
                </a:solidFill>
              </a:rPr>
              <a:t>network structure </a:t>
            </a:r>
            <a:r>
              <a:rPr lang="en-US" dirty="0" smtClean="0"/>
              <a:t>or initial </a:t>
            </a:r>
            <a:r>
              <a:rPr lang="en-US" dirty="0" smtClean="0">
                <a:solidFill>
                  <a:schemeClr val="accent1"/>
                </a:solidFill>
              </a:rPr>
              <a:t>infection sets</a:t>
            </a:r>
            <a:r>
              <a:rPr lang="en-US" dirty="0" smtClean="0"/>
              <a:t>?  What if disease is </a:t>
            </a:r>
            <a:r>
              <a:rPr lang="en-US" dirty="0" smtClean="0">
                <a:solidFill>
                  <a:schemeClr val="accent1"/>
                </a:solidFill>
              </a:rPr>
              <a:t>malicious</a:t>
            </a:r>
            <a:r>
              <a:rPr lang="en-US" dirty="0" smtClean="0"/>
              <a:t> (e.g., computer viruses)?  How can it spread effectively, or </a:t>
            </a:r>
            <a:r>
              <a:rPr lang="en-US" dirty="0" smtClean="0">
                <a:solidFill>
                  <a:schemeClr val="accent1"/>
                </a:solidFill>
              </a:rPr>
              <a:t>spread</a:t>
            </a:r>
            <a:r>
              <a:rPr lang="en-US" dirty="0" smtClean="0"/>
              <a:t> to a particular person?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and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How to find a particular node in a network?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- do a </a:t>
            </a:r>
            <a:r>
              <a:rPr lang="en-US" dirty="0" smtClean="0">
                <a:solidFill>
                  <a:schemeClr val="accent1"/>
                </a:solidFill>
              </a:rPr>
              <a:t>random</a:t>
            </a:r>
            <a:r>
              <a:rPr lang="en-US" dirty="0" smtClean="0"/>
              <a:t> walk (perhaps biased by 	   network characteristics)</a:t>
            </a:r>
          </a:p>
          <a:p>
            <a:pPr>
              <a:buNone/>
            </a:pPr>
            <a:r>
              <a:rPr lang="en-US" dirty="0" smtClean="0"/>
              <a:t>		- do a </a:t>
            </a:r>
            <a:r>
              <a:rPr lang="en-US" dirty="0" smtClean="0">
                <a:solidFill>
                  <a:schemeClr val="accent1"/>
                </a:solidFill>
              </a:rPr>
              <a:t>greedy </a:t>
            </a:r>
            <a:r>
              <a:rPr lang="en-US" dirty="0" smtClean="0"/>
              <a:t>walk based on similarity of 	   neighbors to target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Target Randomly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Procedure 1</a:t>
            </a:r>
            <a:r>
              <a:rPr lang="en-US" dirty="0" smtClean="0"/>
              <a:t>: At each step, visit a new node uniformly at random until target is found.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Theorem</a:t>
            </a:r>
            <a:r>
              <a:rPr lang="en-US" dirty="0" smtClean="0"/>
              <a:t>. Expected # of steps =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3200400"/>
            <a:ext cx="172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(n+1) / 2.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Target Randomly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Procedure 2</a:t>
            </a:r>
            <a:r>
              <a:rPr lang="en-US" dirty="0" smtClean="0"/>
              <a:t>: At each step, visit a new node that is a random neighbor of current node.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Theorem</a:t>
            </a:r>
            <a:r>
              <a:rPr lang="en-US" dirty="0" smtClean="0"/>
              <a:t>. Expected # of steps is a function of the </a:t>
            </a:r>
            <a:r>
              <a:rPr lang="en-US" i="1" dirty="0" smtClean="0"/>
              <a:t>expansion</a:t>
            </a:r>
            <a:r>
              <a:rPr lang="en-US" dirty="0" smtClean="0"/>
              <a:t> of the network.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0" y="4953000"/>
            <a:ext cx="1600200" cy="9906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3352800" y="4800600"/>
            <a:ext cx="7620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3200400" y="5638800"/>
            <a:ext cx="9144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4152900" y="4838700"/>
            <a:ext cx="609600" cy="76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953000" y="4724400"/>
            <a:ext cx="914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53000" y="5715000"/>
            <a:ext cx="6096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Target Randomly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Variations</a:t>
            </a:r>
            <a:r>
              <a:rPr lang="en-US" dirty="0" smtClean="0"/>
              <a:t>: walk towards neighbors with</a:t>
            </a:r>
          </a:p>
          <a:p>
            <a:pPr>
              <a:buNone/>
            </a:pPr>
            <a:r>
              <a:rPr lang="en-US" dirty="0" smtClean="0"/>
              <a:t>		- high degree</a:t>
            </a:r>
          </a:p>
          <a:p>
            <a:pPr>
              <a:buNone/>
            </a:pPr>
            <a:r>
              <a:rPr lang="en-US" dirty="0" smtClean="0"/>
              <a:t>		- high centrality</a:t>
            </a:r>
          </a:p>
          <a:p>
            <a:pPr>
              <a:buNone/>
            </a:pPr>
            <a:r>
              <a:rPr lang="en-US" dirty="0" smtClean="0"/>
              <a:t>		- least # of common neighbors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Homophily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Suppose people have observable characteristics and tend to befriend people who are similar to themselves.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- geography</a:t>
            </a:r>
          </a:p>
          <a:p>
            <a:pPr>
              <a:buNone/>
            </a:pPr>
            <a:r>
              <a:rPr lang="en-US" dirty="0" smtClean="0"/>
              <a:t>					- socio-economic status</a:t>
            </a:r>
          </a:p>
          <a:p>
            <a:pPr>
              <a:buNone/>
            </a:pPr>
            <a:r>
              <a:rPr lang="en-US" dirty="0" smtClean="0"/>
              <a:t>					- profession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Networks with Homophily</a:t>
            </a:r>
            <a:endParaRPr lang="en-US" dirty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nl-NL" dirty="0">
                <a:solidFill>
                  <a:schemeClr val="accent1"/>
                </a:solidFill>
              </a:rPr>
              <a:t>Rewiring </a:t>
            </a:r>
            <a:r>
              <a:rPr lang="nl-NL" dirty="0" smtClean="0">
                <a:solidFill>
                  <a:schemeClr val="accent1"/>
                </a:solidFill>
              </a:rPr>
              <a:t>model (Watts-Strogatz)</a:t>
            </a:r>
            <a:endParaRPr lang="nl-NL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 smtClean="0"/>
              <a:t>	- People </a:t>
            </a:r>
            <a:r>
              <a:rPr lang="en-US" dirty="0"/>
              <a:t>have a predictable structure of local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  links reflecting homophily</a:t>
            </a:r>
          </a:p>
          <a:p>
            <a:pPr>
              <a:buNone/>
            </a:pPr>
            <a:r>
              <a:rPr lang="en-US" dirty="0" smtClean="0"/>
              <a:t>	- </a:t>
            </a:r>
            <a:r>
              <a:rPr lang="nl-NL" dirty="0" smtClean="0"/>
              <a:t>And </a:t>
            </a:r>
            <a:r>
              <a:rPr lang="nl-NL" dirty="0"/>
              <a:t>a few random long-range </a:t>
            </a:r>
            <a:r>
              <a:rPr lang="nl-NL" dirty="0" smtClean="0"/>
              <a:t>links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31" name="Line 503"/>
          <p:cNvSpPr>
            <a:spLocks noChangeShapeType="1"/>
          </p:cNvSpPr>
          <p:nvPr/>
        </p:nvSpPr>
        <p:spPr bwMode="auto">
          <a:xfrm>
            <a:off x="2667000" y="4191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232" name="Line 504"/>
          <p:cNvSpPr>
            <a:spLocks noChangeShapeType="1"/>
          </p:cNvSpPr>
          <p:nvPr/>
        </p:nvSpPr>
        <p:spPr bwMode="auto">
          <a:xfrm>
            <a:off x="2667000" y="48006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233" name="Line 505"/>
          <p:cNvSpPr>
            <a:spLocks noChangeShapeType="1"/>
          </p:cNvSpPr>
          <p:nvPr/>
        </p:nvSpPr>
        <p:spPr bwMode="auto">
          <a:xfrm>
            <a:off x="2667000" y="54102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234" name="Line 506"/>
          <p:cNvSpPr>
            <a:spLocks noChangeShapeType="1"/>
          </p:cNvSpPr>
          <p:nvPr/>
        </p:nvSpPr>
        <p:spPr bwMode="auto">
          <a:xfrm>
            <a:off x="2667000" y="60198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230" name="Line 502"/>
          <p:cNvSpPr>
            <a:spLocks noChangeShapeType="1"/>
          </p:cNvSpPr>
          <p:nvPr/>
        </p:nvSpPr>
        <p:spPr bwMode="auto">
          <a:xfrm>
            <a:off x="2667000" y="3581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Rewiring Model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1. Start </a:t>
            </a:r>
            <a:r>
              <a:rPr lang="nl-NL" dirty="0"/>
              <a:t>with a grid (or other regular graph)</a:t>
            </a:r>
          </a:p>
          <a:p>
            <a:pPr>
              <a:buNone/>
            </a:pPr>
            <a:r>
              <a:rPr lang="nl-NL" dirty="0" smtClean="0"/>
              <a:t>2. For </a:t>
            </a:r>
            <a:r>
              <a:rPr lang="nl-NL" dirty="0"/>
              <a:t>each node, create one (or k in general) random long-range link</a:t>
            </a:r>
            <a:endParaRPr lang="en-US" dirty="0"/>
          </a:p>
        </p:txBody>
      </p:sp>
      <p:sp>
        <p:nvSpPr>
          <p:cNvPr id="202182" name="Line 454"/>
          <p:cNvSpPr>
            <a:spLocks noChangeShapeType="1"/>
          </p:cNvSpPr>
          <p:nvPr/>
        </p:nvSpPr>
        <p:spPr bwMode="auto">
          <a:xfrm>
            <a:off x="2590800" y="3505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183" name="Oval 455"/>
          <p:cNvSpPr>
            <a:spLocks noChangeArrowheads="1"/>
          </p:cNvSpPr>
          <p:nvPr/>
        </p:nvSpPr>
        <p:spPr bwMode="auto">
          <a:xfrm>
            <a:off x="25146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184" name="Oval 456"/>
          <p:cNvSpPr>
            <a:spLocks noChangeArrowheads="1"/>
          </p:cNvSpPr>
          <p:nvPr/>
        </p:nvSpPr>
        <p:spPr bwMode="auto">
          <a:xfrm>
            <a:off x="2514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185" name="Oval 457"/>
          <p:cNvSpPr>
            <a:spLocks noChangeArrowheads="1"/>
          </p:cNvSpPr>
          <p:nvPr/>
        </p:nvSpPr>
        <p:spPr bwMode="auto">
          <a:xfrm>
            <a:off x="25146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186" name="Oval 458"/>
          <p:cNvSpPr>
            <a:spLocks noChangeArrowheads="1"/>
          </p:cNvSpPr>
          <p:nvPr/>
        </p:nvSpPr>
        <p:spPr bwMode="auto">
          <a:xfrm>
            <a:off x="25146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187" name="Oval 459"/>
          <p:cNvSpPr>
            <a:spLocks noChangeArrowheads="1"/>
          </p:cNvSpPr>
          <p:nvPr/>
        </p:nvSpPr>
        <p:spPr bwMode="auto">
          <a:xfrm>
            <a:off x="2514600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188" name="Line 460"/>
          <p:cNvSpPr>
            <a:spLocks noChangeShapeType="1"/>
          </p:cNvSpPr>
          <p:nvPr/>
        </p:nvSpPr>
        <p:spPr bwMode="auto">
          <a:xfrm>
            <a:off x="3200400" y="3505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189" name="Oval 461"/>
          <p:cNvSpPr>
            <a:spLocks noChangeArrowheads="1"/>
          </p:cNvSpPr>
          <p:nvPr/>
        </p:nvSpPr>
        <p:spPr bwMode="auto">
          <a:xfrm>
            <a:off x="31242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190" name="Oval 462"/>
          <p:cNvSpPr>
            <a:spLocks noChangeArrowheads="1"/>
          </p:cNvSpPr>
          <p:nvPr/>
        </p:nvSpPr>
        <p:spPr bwMode="auto">
          <a:xfrm>
            <a:off x="31242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191" name="Oval 463"/>
          <p:cNvSpPr>
            <a:spLocks noChangeArrowheads="1"/>
          </p:cNvSpPr>
          <p:nvPr/>
        </p:nvSpPr>
        <p:spPr bwMode="auto">
          <a:xfrm>
            <a:off x="31242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192" name="Oval 464"/>
          <p:cNvSpPr>
            <a:spLocks noChangeArrowheads="1"/>
          </p:cNvSpPr>
          <p:nvPr/>
        </p:nvSpPr>
        <p:spPr bwMode="auto">
          <a:xfrm>
            <a:off x="3124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193" name="Oval 465"/>
          <p:cNvSpPr>
            <a:spLocks noChangeArrowheads="1"/>
          </p:cNvSpPr>
          <p:nvPr/>
        </p:nvSpPr>
        <p:spPr bwMode="auto">
          <a:xfrm>
            <a:off x="3124200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194" name="Line 466"/>
          <p:cNvSpPr>
            <a:spLocks noChangeShapeType="1"/>
          </p:cNvSpPr>
          <p:nvPr/>
        </p:nvSpPr>
        <p:spPr bwMode="auto">
          <a:xfrm>
            <a:off x="3810000" y="3505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195" name="Oval 467"/>
          <p:cNvSpPr>
            <a:spLocks noChangeArrowheads="1"/>
          </p:cNvSpPr>
          <p:nvPr/>
        </p:nvSpPr>
        <p:spPr bwMode="auto">
          <a:xfrm>
            <a:off x="3733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196" name="Oval 468"/>
          <p:cNvSpPr>
            <a:spLocks noChangeArrowheads="1"/>
          </p:cNvSpPr>
          <p:nvPr/>
        </p:nvSpPr>
        <p:spPr bwMode="auto">
          <a:xfrm>
            <a:off x="3733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197" name="Oval 469"/>
          <p:cNvSpPr>
            <a:spLocks noChangeArrowheads="1"/>
          </p:cNvSpPr>
          <p:nvPr/>
        </p:nvSpPr>
        <p:spPr bwMode="auto">
          <a:xfrm>
            <a:off x="3733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198" name="Oval 470"/>
          <p:cNvSpPr>
            <a:spLocks noChangeArrowheads="1"/>
          </p:cNvSpPr>
          <p:nvPr/>
        </p:nvSpPr>
        <p:spPr bwMode="auto">
          <a:xfrm>
            <a:off x="37338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199" name="Oval 471"/>
          <p:cNvSpPr>
            <a:spLocks noChangeArrowheads="1"/>
          </p:cNvSpPr>
          <p:nvPr/>
        </p:nvSpPr>
        <p:spPr bwMode="auto">
          <a:xfrm>
            <a:off x="3733800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00" name="Line 472"/>
          <p:cNvSpPr>
            <a:spLocks noChangeShapeType="1"/>
          </p:cNvSpPr>
          <p:nvPr/>
        </p:nvSpPr>
        <p:spPr bwMode="auto">
          <a:xfrm>
            <a:off x="4419600" y="3505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201" name="Oval 473"/>
          <p:cNvSpPr>
            <a:spLocks noChangeArrowheads="1"/>
          </p:cNvSpPr>
          <p:nvPr/>
        </p:nvSpPr>
        <p:spPr bwMode="auto">
          <a:xfrm>
            <a:off x="43434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02" name="Oval 474"/>
          <p:cNvSpPr>
            <a:spLocks noChangeArrowheads="1"/>
          </p:cNvSpPr>
          <p:nvPr/>
        </p:nvSpPr>
        <p:spPr bwMode="auto">
          <a:xfrm>
            <a:off x="43434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03" name="Oval 475"/>
          <p:cNvSpPr>
            <a:spLocks noChangeArrowheads="1"/>
          </p:cNvSpPr>
          <p:nvPr/>
        </p:nvSpPr>
        <p:spPr bwMode="auto">
          <a:xfrm>
            <a:off x="4343400" y="4724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04" name="Oval 476"/>
          <p:cNvSpPr>
            <a:spLocks noChangeArrowheads="1"/>
          </p:cNvSpPr>
          <p:nvPr/>
        </p:nvSpPr>
        <p:spPr bwMode="auto">
          <a:xfrm>
            <a:off x="43434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05" name="Oval 477"/>
          <p:cNvSpPr>
            <a:spLocks noChangeArrowheads="1"/>
          </p:cNvSpPr>
          <p:nvPr/>
        </p:nvSpPr>
        <p:spPr bwMode="auto">
          <a:xfrm>
            <a:off x="4343400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06" name="Line 478"/>
          <p:cNvSpPr>
            <a:spLocks noChangeShapeType="1"/>
          </p:cNvSpPr>
          <p:nvPr/>
        </p:nvSpPr>
        <p:spPr bwMode="auto">
          <a:xfrm>
            <a:off x="5029200" y="3505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207" name="Oval 479"/>
          <p:cNvSpPr>
            <a:spLocks noChangeArrowheads="1"/>
          </p:cNvSpPr>
          <p:nvPr/>
        </p:nvSpPr>
        <p:spPr bwMode="auto">
          <a:xfrm>
            <a:off x="49530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08" name="Oval 480"/>
          <p:cNvSpPr>
            <a:spLocks noChangeArrowheads="1"/>
          </p:cNvSpPr>
          <p:nvPr/>
        </p:nvSpPr>
        <p:spPr bwMode="auto">
          <a:xfrm>
            <a:off x="49530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09" name="Oval 481"/>
          <p:cNvSpPr>
            <a:spLocks noChangeArrowheads="1"/>
          </p:cNvSpPr>
          <p:nvPr/>
        </p:nvSpPr>
        <p:spPr bwMode="auto">
          <a:xfrm>
            <a:off x="49530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10" name="Oval 482"/>
          <p:cNvSpPr>
            <a:spLocks noChangeArrowheads="1"/>
          </p:cNvSpPr>
          <p:nvPr/>
        </p:nvSpPr>
        <p:spPr bwMode="auto">
          <a:xfrm>
            <a:off x="49530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11" name="Oval 483"/>
          <p:cNvSpPr>
            <a:spLocks noChangeArrowheads="1"/>
          </p:cNvSpPr>
          <p:nvPr/>
        </p:nvSpPr>
        <p:spPr bwMode="auto">
          <a:xfrm>
            <a:off x="4953000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12" name="Line 484"/>
          <p:cNvSpPr>
            <a:spLocks noChangeShapeType="1"/>
          </p:cNvSpPr>
          <p:nvPr/>
        </p:nvSpPr>
        <p:spPr bwMode="auto">
          <a:xfrm>
            <a:off x="5638800" y="3505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213" name="Oval 485"/>
          <p:cNvSpPr>
            <a:spLocks noChangeArrowheads="1"/>
          </p:cNvSpPr>
          <p:nvPr/>
        </p:nvSpPr>
        <p:spPr bwMode="auto">
          <a:xfrm>
            <a:off x="55626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14" name="Oval 486"/>
          <p:cNvSpPr>
            <a:spLocks noChangeArrowheads="1"/>
          </p:cNvSpPr>
          <p:nvPr/>
        </p:nvSpPr>
        <p:spPr bwMode="auto">
          <a:xfrm>
            <a:off x="55626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15" name="Oval 487"/>
          <p:cNvSpPr>
            <a:spLocks noChangeArrowheads="1"/>
          </p:cNvSpPr>
          <p:nvPr/>
        </p:nvSpPr>
        <p:spPr bwMode="auto">
          <a:xfrm>
            <a:off x="55626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16" name="Oval 488"/>
          <p:cNvSpPr>
            <a:spLocks noChangeArrowheads="1"/>
          </p:cNvSpPr>
          <p:nvPr/>
        </p:nvSpPr>
        <p:spPr bwMode="auto">
          <a:xfrm>
            <a:off x="55626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17" name="Oval 489"/>
          <p:cNvSpPr>
            <a:spLocks noChangeArrowheads="1"/>
          </p:cNvSpPr>
          <p:nvPr/>
        </p:nvSpPr>
        <p:spPr bwMode="auto">
          <a:xfrm>
            <a:off x="5562600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18" name="Line 490"/>
          <p:cNvSpPr>
            <a:spLocks noChangeShapeType="1"/>
          </p:cNvSpPr>
          <p:nvPr/>
        </p:nvSpPr>
        <p:spPr bwMode="auto">
          <a:xfrm>
            <a:off x="6248400" y="3505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219" name="Oval 491"/>
          <p:cNvSpPr>
            <a:spLocks noChangeArrowheads="1"/>
          </p:cNvSpPr>
          <p:nvPr/>
        </p:nvSpPr>
        <p:spPr bwMode="auto">
          <a:xfrm>
            <a:off x="61722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20" name="Oval 492"/>
          <p:cNvSpPr>
            <a:spLocks noChangeArrowheads="1"/>
          </p:cNvSpPr>
          <p:nvPr/>
        </p:nvSpPr>
        <p:spPr bwMode="auto">
          <a:xfrm>
            <a:off x="61722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21" name="Oval 493"/>
          <p:cNvSpPr>
            <a:spLocks noChangeArrowheads="1"/>
          </p:cNvSpPr>
          <p:nvPr/>
        </p:nvSpPr>
        <p:spPr bwMode="auto">
          <a:xfrm>
            <a:off x="61722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22" name="Oval 494"/>
          <p:cNvSpPr>
            <a:spLocks noChangeArrowheads="1"/>
          </p:cNvSpPr>
          <p:nvPr/>
        </p:nvSpPr>
        <p:spPr bwMode="auto">
          <a:xfrm>
            <a:off x="61722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23" name="Oval 495"/>
          <p:cNvSpPr>
            <a:spLocks noChangeArrowheads="1"/>
          </p:cNvSpPr>
          <p:nvPr/>
        </p:nvSpPr>
        <p:spPr bwMode="auto">
          <a:xfrm>
            <a:off x="6172200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24" name="Line 496"/>
          <p:cNvSpPr>
            <a:spLocks noChangeShapeType="1"/>
          </p:cNvSpPr>
          <p:nvPr/>
        </p:nvSpPr>
        <p:spPr bwMode="auto">
          <a:xfrm>
            <a:off x="6858000" y="3505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225" name="Oval 497"/>
          <p:cNvSpPr>
            <a:spLocks noChangeArrowheads="1"/>
          </p:cNvSpPr>
          <p:nvPr/>
        </p:nvSpPr>
        <p:spPr bwMode="auto">
          <a:xfrm>
            <a:off x="6781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26" name="Oval 498"/>
          <p:cNvSpPr>
            <a:spLocks noChangeArrowheads="1"/>
          </p:cNvSpPr>
          <p:nvPr/>
        </p:nvSpPr>
        <p:spPr bwMode="auto">
          <a:xfrm>
            <a:off x="6781800" y="3505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27" name="Oval 499"/>
          <p:cNvSpPr>
            <a:spLocks noChangeArrowheads="1"/>
          </p:cNvSpPr>
          <p:nvPr/>
        </p:nvSpPr>
        <p:spPr bwMode="auto">
          <a:xfrm>
            <a:off x="6781800" y="4724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28" name="Oval 500"/>
          <p:cNvSpPr>
            <a:spLocks noChangeArrowheads="1"/>
          </p:cNvSpPr>
          <p:nvPr/>
        </p:nvSpPr>
        <p:spPr bwMode="auto">
          <a:xfrm>
            <a:off x="67818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229" name="Oval 501"/>
          <p:cNvSpPr>
            <a:spLocks noChangeArrowheads="1"/>
          </p:cNvSpPr>
          <p:nvPr/>
        </p:nvSpPr>
        <p:spPr bwMode="auto">
          <a:xfrm>
            <a:off x="6781800" y="594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2235" name="AutoShape 507"/>
          <p:cNvCxnSpPr>
            <a:cxnSpLocks noChangeShapeType="1"/>
            <a:stCxn id="202203" idx="6"/>
            <a:endCxn id="202219" idx="3"/>
          </p:cNvCxnSpPr>
          <p:nvPr/>
        </p:nvCxnSpPr>
        <p:spPr bwMode="auto">
          <a:xfrm flipV="1">
            <a:off x="4495800" y="4244975"/>
            <a:ext cx="1698625" cy="555625"/>
          </a:xfrm>
          <a:prstGeom prst="curvedConnector2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231" grpId="0" animBg="1"/>
      <p:bldP spid="202232" grpId="0" animBg="1"/>
      <p:bldP spid="202233" grpId="0" animBg="1"/>
      <p:bldP spid="202234" grpId="0" animBg="1"/>
      <p:bldP spid="202230" grpId="0" animBg="1"/>
      <p:bldP spid="202182" grpId="0" animBg="1"/>
      <p:bldP spid="202183" grpId="0" animBg="1"/>
      <p:bldP spid="202184" grpId="0" animBg="1"/>
      <p:bldP spid="202185" grpId="0" animBg="1"/>
      <p:bldP spid="202186" grpId="0" animBg="1"/>
      <p:bldP spid="202187" grpId="0" animBg="1"/>
      <p:bldP spid="202188" grpId="0" animBg="1"/>
      <p:bldP spid="202189" grpId="0" animBg="1"/>
      <p:bldP spid="202190" grpId="0" animBg="1"/>
      <p:bldP spid="202191" grpId="0" animBg="1"/>
      <p:bldP spid="202192" grpId="0" animBg="1"/>
      <p:bldP spid="202193" grpId="0" animBg="1"/>
      <p:bldP spid="202194" grpId="0" animBg="1"/>
      <p:bldP spid="202195" grpId="0" animBg="1"/>
      <p:bldP spid="202196" grpId="0" animBg="1"/>
      <p:bldP spid="202197" grpId="0" animBg="1"/>
      <p:bldP spid="202198" grpId="0" animBg="1"/>
      <p:bldP spid="202199" grpId="0" animBg="1"/>
      <p:bldP spid="202200" grpId="0" animBg="1"/>
      <p:bldP spid="202201" grpId="0" animBg="1"/>
      <p:bldP spid="202202" grpId="0" animBg="1"/>
      <p:bldP spid="202203" grpId="0" animBg="1"/>
      <p:bldP spid="202204" grpId="0" animBg="1"/>
      <p:bldP spid="202205" grpId="0" animBg="1"/>
      <p:bldP spid="202206" grpId="0" animBg="1"/>
      <p:bldP spid="202207" grpId="0" animBg="1"/>
      <p:bldP spid="202208" grpId="0" animBg="1"/>
      <p:bldP spid="202209" grpId="0" animBg="1"/>
      <p:bldP spid="202210" grpId="0" animBg="1"/>
      <p:bldP spid="202211" grpId="0" animBg="1"/>
      <p:bldP spid="202212" grpId="0" animBg="1"/>
      <p:bldP spid="202213" grpId="0" animBg="1"/>
      <p:bldP spid="202214" grpId="0" animBg="1"/>
      <p:bldP spid="202215" grpId="0" animBg="1"/>
      <p:bldP spid="202216" grpId="0" animBg="1"/>
      <p:bldP spid="202217" grpId="0" animBg="1"/>
      <p:bldP spid="202218" grpId="0" animBg="1"/>
      <p:bldP spid="202219" grpId="0" animBg="1"/>
      <p:bldP spid="202220" grpId="0" animBg="1"/>
      <p:bldP spid="202221" grpId="0" animBg="1"/>
      <p:bldP spid="202222" grpId="0" animBg="1"/>
      <p:bldP spid="202223" grpId="0" animBg="1"/>
      <p:bldP spid="202224" grpId="0" animBg="1"/>
      <p:bldP spid="202225" grpId="0" animBg="1"/>
      <p:bldP spid="202226" grpId="0" animBg="1"/>
      <p:bldP spid="202227" grpId="0" animBg="1"/>
      <p:bldP spid="202228" grpId="0" animBg="1"/>
      <p:bldP spid="2022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Rewiring Model</a:t>
            </a:r>
            <a:endParaRPr 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nl-NL" dirty="0" smtClean="0"/>
              <a:t>1. Exhibits </a:t>
            </a:r>
            <a:r>
              <a:rPr lang="nl-NL" dirty="0"/>
              <a:t>small-world phenomenon (short paths exist)</a:t>
            </a:r>
          </a:p>
          <a:p>
            <a:endParaRPr lang="nl-NL" dirty="0"/>
          </a:p>
          <a:p>
            <a:pPr>
              <a:buNone/>
            </a:pPr>
            <a:r>
              <a:rPr lang="nl-NL" dirty="0" smtClean="0"/>
              <a:t>2. Furthermore</a:t>
            </a:r>
            <a:r>
              <a:rPr lang="nl-NL" dirty="0"/>
              <a:t>, people can </a:t>
            </a:r>
            <a:r>
              <a:rPr lang="nl-NL" dirty="0">
                <a:solidFill>
                  <a:schemeClr val="tx2"/>
                </a:solidFill>
              </a:rPr>
              <a:t>find </a:t>
            </a:r>
            <a:r>
              <a:rPr lang="nl-NL" dirty="0"/>
              <a:t>them with a decentralized algorithm for appropriate distribution [Kleinberg 2000]</a:t>
            </a:r>
          </a:p>
          <a:p>
            <a:pPr lvl="1"/>
            <a:r>
              <a:rPr lang="nl-NL" dirty="0"/>
              <a:t>Explains Milgrom experiment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People are either </a:t>
            </a:r>
            <a:r>
              <a:rPr lang="en-US" dirty="0" smtClean="0">
                <a:solidFill>
                  <a:schemeClr val="accent1"/>
                </a:solidFill>
              </a:rPr>
              <a:t>innovators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immitators</a:t>
            </a:r>
            <a:r>
              <a:rPr lang="en-US" dirty="0" smtClean="0"/>
              <a:t>, based on random stimulae and interactions.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			they innovate at rate p,</a:t>
            </a:r>
          </a:p>
          <a:p>
            <a:pPr>
              <a:buNone/>
            </a:pPr>
            <a:r>
              <a:rPr lang="en-US" dirty="0" smtClean="0"/>
              <a:t>				and immitate at rate q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Decentralized Search</a:t>
            </a:r>
            <a:endParaRPr lang="en-US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nl-NL" dirty="0"/>
              <a:t>Choose long-range links from distribution which favors close nodes</a:t>
            </a:r>
          </a:p>
          <a:p>
            <a:pPr>
              <a:buNone/>
            </a:pPr>
            <a:r>
              <a:rPr lang="nl-NL" dirty="0" smtClean="0"/>
              <a:t>Tradeoff:</a:t>
            </a:r>
            <a:endParaRPr lang="nl-NL" dirty="0"/>
          </a:p>
          <a:p>
            <a:pPr lvl="1">
              <a:buNone/>
            </a:pPr>
            <a:r>
              <a:rPr lang="nl-NL" dirty="0"/>
              <a:t>+ </a:t>
            </a:r>
            <a:r>
              <a:rPr lang="nl-NL" dirty="0" smtClean="0"/>
              <a:t>  Gives </a:t>
            </a:r>
            <a:r>
              <a:rPr lang="nl-NL" dirty="0"/>
              <a:t>navigational clues</a:t>
            </a:r>
          </a:p>
          <a:p>
            <a:pPr lvl="1">
              <a:buNone/>
            </a:pPr>
            <a:r>
              <a:rPr lang="nl-NL" dirty="0"/>
              <a:t>– </a:t>
            </a:r>
            <a:r>
              <a:rPr lang="nl-NL" dirty="0" smtClean="0"/>
              <a:t>  Increases </a:t>
            </a:r>
            <a:r>
              <a:rPr lang="nl-NL" dirty="0"/>
              <a:t>path length</a:t>
            </a:r>
          </a:p>
          <a:p>
            <a:pPr>
              <a:buNone/>
            </a:pPr>
            <a:r>
              <a:rPr lang="nl-NL" dirty="0" smtClean="0">
                <a:solidFill>
                  <a:schemeClr val="accent1"/>
                </a:solidFill>
              </a:rPr>
              <a:t>Result</a:t>
            </a:r>
            <a:r>
              <a:rPr lang="nl-NL" dirty="0" smtClean="0"/>
              <a:t>. </a:t>
            </a:r>
            <a:r>
              <a:rPr lang="nl-NL" dirty="0"/>
              <a:t>There is a unique optimal distribution where decentralized search finds short paths.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Decentralized Search Model</a:t>
            </a:r>
            <a:endParaRPr lang="en-US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n x n grid</a:t>
            </a:r>
          </a:p>
          <a:p>
            <a:r>
              <a:rPr lang="nl-NL"/>
              <a:t>d(u,v) = grid distance between u and v</a:t>
            </a:r>
          </a:p>
          <a:p>
            <a:r>
              <a:rPr lang="nl-NL"/>
              <a:t>Each node u has directed edge to exactly one node v, it’s long-range contact</a:t>
            </a:r>
          </a:p>
          <a:p>
            <a:endParaRPr lang="nl-NL"/>
          </a:p>
          <a:p>
            <a:pPr algn="ctr">
              <a:buFont typeface="Wingdings" pitchFamily="2" charset="2"/>
              <a:buNone/>
            </a:pPr>
            <a:r>
              <a:rPr lang="nl-NL"/>
              <a:t>Pr[u connects to v] = d(u, v)</a:t>
            </a:r>
            <a:r>
              <a:rPr lang="nl-NL" baseline="30000"/>
              <a:t>-r</a:t>
            </a:r>
            <a:endParaRPr lang="en-US" baseline="30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Tradeoff</a:t>
            </a:r>
            <a:endParaRPr lang="en-US"/>
          </a:p>
        </p:txBody>
      </p:sp>
      <p:sp>
        <p:nvSpPr>
          <p:cNvPr id="205828" name="Line 4"/>
          <p:cNvSpPr>
            <a:spLocks noChangeShapeType="1"/>
          </p:cNvSpPr>
          <p:nvPr/>
        </p:nvSpPr>
        <p:spPr bwMode="auto">
          <a:xfrm>
            <a:off x="2133600" y="2133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>
            <a:off x="2133600" y="5257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30" name="Text Box 6"/>
          <p:cNvSpPr txBox="1">
            <a:spLocks noChangeArrowheads="1"/>
          </p:cNvSpPr>
          <p:nvPr/>
        </p:nvSpPr>
        <p:spPr bwMode="auto">
          <a:xfrm>
            <a:off x="2362200" y="25146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>
                <a:solidFill>
                  <a:schemeClr val="tx2"/>
                </a:solidFill>
              </a:rPr>
              <a:t>Discovered path length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05831" name="Line 7"/>
          <p:cNvSpPr>
            <a:spLocks noChangeShapeType="1"/>
          </p:cNvSpPr>
          <p:nvPr/>
        </p:nvSpPr>
        <p:spPr bwMode="auto">
          <a:xfrm>
            <a:off x="2133600" y="3200400"/>
            <a:ext cx="838200" cy="1600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33" name="Freeform 9"/>
          <p:cNvSpPr>
            <a:spLocks/>
          </p:cNvSpPr>
          <p:nvPr/>
        </p:nvSpPr>
        <p:spPr bwMode="auto">
          <a:xfrm>
            <a:off x="2971800" y="2895600"/>
            <a:ext cx="3505200" cy="1905000"/>
          </a:xfrm>
          <a:custGeom>
            <a:avLst/>
            <a:gdLst/>
            <a:ahLst/>
            <a:cxnLst>
              <a:cxn ang="0">
                <a:pos x="0" y="1200"/>
              </a:cxn>
              <a:cxn ang="0">
                <a:pos x="816" y="336"/>
              </a:cxn>
              <a:cxn ang="0">
                <a:pos x="2208" y="0"/>
              </a:cxn>
            </a:cxnLst>
            <a:rect l="0" t="0" r="r" b="b"/>
            <a:pathLst>
              <a:path w="2208" h="1200">
                <a:moveTo>
                  <a:pt x="0" y="1200"/>
                </a:moveTo>
                <a:cubicBezTo>
                  <a:pt x="224" y="868"/>
                  <a:pt x="448" y="536"/>
                  <a:pt x="816" y="336"/>
                </a:cubicBezTo>
                <a:cubicBezTo>
                  <a:pt x="1184" y="136"/>
                  <a:pt x="1696" y="68"/>
                  <a:pt x="2208" y="0"/>
                </a:cubicBezTo>
              </a:path>
            </a:pathLst>
          </a:cu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1905000" y="52578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/>
              <a:t>r = 0, uniform</a:t>
            </a:r>
            <a:endParaRPr lang="en-US"/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1219200" y="390048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/>
              <a:t>path length</a:t>
            </a:r>
            <a:endParaRPr lang="en-US"/>
          </a:p>
        </p:txBody>
      </p:sp>
      <p:sp>
        <p:nvSpPr>
          <p:cNvPr id="205836" name="Freeform 12"/>
          <p:cNvSpPr>
            <a:spLocks/>
          </p:cNvSpPr>
          <p:nvPr/>
        </p:nvSpPr>
        <p:spPr bwMode="auto">
          <a:xfrm>
            <a:off x="2133600" y="4330700"/>
            <a:ext cx="4584700" cy="927100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528" y="296"/>
              </a:cxn>
              <a:cxn ang="0">
                <a:pos x="1584" y="56"/>
              </a:cxn>
              <a:cxn ang="0">
                <a:pos x="2688" y="8"/>
              </a:cxn>
              <a:cxn ang="0">
                <a:pos x="2784" y="8"/>
              </a:cxn>
            </a:cxnLst>
            <a:rect l="0" t="0" r="r" b="b"/>
            <a:pathLst>
              <a:path w="2888" h="584">
                <a:moveTo>
                  <a:pt x="0" y="584"/>
                </a:moveTo>
                <a:cubicBezTo>
                  <a:pt x="132" y="484"/>
                  <a:pt x="264" y="384"/>
                  <a:pt x="528" y="296"/>
                </a:cubicBezTo>
                <a:cubicBezTo>
                  <a:pt x="792" y="208"/>
                  <a:pt x="1224" y="104"/>
                  <a:pt x="1584" y="56"/>
                </a:cubicBezTo>
                <a:cubicBezTo>
                  <a:pt x="1944" y="8"/>
                  <a:pt x="2488" y="16"/>
                  <a:pt x="2688" y="8"/>
                </a:cubicBezTo>
                <a:cubicBezTo>
                  <a:pt x="2888" y="0"/>
                  <a:pt x="2836" y="4"/>
                  <a:pt x="2784" y="8"/>
                </a:cubicBezTo>
              </a:path>
            </a:pathLst>
          </a:custGeom>
          <a:ln w="19050"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5334000" y="3625850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dirty="0">
                <a:solidFill>
                  <a:schemeClr val="accent1"/>
                </a:solidFill>
              </a:rPr>
              <a:t>Actual path length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5334000" y="52578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/>
              <a:t>r large, highly local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Decentralized Algorithm</a:t>
            </a:r>
            <a:endParaRPr lang="en-US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nl-NL" dirty="0"/>
              <a:t>Node s must send message m to node </a:t>
            </a:r>
            <a:r>
              <a:rPr lang="nl-NL" dirty="0" smtClean="0"/>
              <a:t>t.</a:t>
            </a:r>
            <a:endParaRPr lang="nl-NL" dirty="0"/>
          </a:p>
          <a:p>
            <a:pPr>
              <a:buNone/>
            </a:pPr>
            <a:r>
              <a:rPr lang="nl-NL" dirty="0"/>
              <a:t>At any moment, current message holder u must pass m to neighbor </a:t>
            </a:r>
            <a:r>
              <a:rPr lang="nl-NL" dirty="0" smtClean="0"/>
              <a:t>given:</a:t>
            </a:r>
            <a:endParaRPr lang="nl-NL" dirty="0"/>
          </a:p>
          <a:p>
            <a:pPr lvl="1"/>
            <a:r>
              <a:rPr lang="nl-NL" dirty="0"/>
              <a:t>Set of local contacts of all nodes (grid structure)</a:t>
            </a:r>
          </a:p>
          <a:p>
            <a:pPr lvl="1"/>
            <a:r>
              <a:rPr lang="nl-NL" dirty="0"/>
              <a:t>Location on grid of destination t</a:t>
            </a:r>
          </a:p>
          <a:p>
            <a:pPr lvl="1"/>
            <a:r>
              <a:rPr lang="nl-NL" dirty="0"/>
              <a:t>Location and long-range contacts of nodes that have seen 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Delivery Time</a:t>
            </a: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nl-NL" dirty="0">
                <a:solidFill>
                  <a:schemeClr val="accent1"/>
                </a:solidFill>
              </a:rPr>
              <a:t>Definition</a:t>
            </a:r>
            <a:r>
              <a:rPr lang="nl-NL" dirty="0"/>
              <a:t>: The </a:t>
            </a:r>
            <a:r>
              <a:rPr lang="nl-NL" dirty="0">
                <a:solidFill>
                  <a:schemeClr val="tx2"/>
                </a:solidFill>
              </a:rPr>
              <a:t>expected delivery time </a:t>
            </a:r>
            <a:r>
              <a:rPr lang="nl-NL" dirty="0"/>
              <a:t>is expectation over choice of long-range contacts and uniformly random s and t of number of steps to deliver 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Delivery Time</a:t>
            </a:r>
            <a:endParaRPr lang="en-US"/>
          </a:p>
        </p:txBody>
      </p:sp>
      <p:graphicFrame>
        <p:nvGraphicFramePr>
          <p:cNvPr id="210001" name="Group 81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03563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0 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itchFamily="34" charset="0"/>
                        </a:rPr>
                        <a:t>·</a:t>
                      </a:r>
                      <a:r>
                        <a:rPr kumimoji="0" lang="nl-N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 r &lt; 2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 = 2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r &gt; 2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5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Expected Delivery Time 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</a:t>
                      </a:r>
                      <a:r>
                        <a:rPr kumimoji="0" lang="nl-N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(n</a:t>
                      </a:r>
                      <a:r>
                        <a:rPr kumimoji="0" lang="nl-NL" sz="2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(2-r)/3</a:t>
                      </a:r>
                      <a:r>
                        <a:rPr kumimoji="0" lang="nl-N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)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O(log</a:t>
                      </a:r>
                      <a:r>
                        <a:rPr kumimoji="0" lang="nl-NL" sz="2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2</a:t>
                      </a:r>
                      <a:r>
                        <a:rPr kumimoji="0" lang="nl-N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n)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sym typeface="Symbol" pitchFamily="18" charset="2"/>
                        </a:rPr>
                        <a:t></a:t>
                      </a:r>
                      <a:r>
                        <a:rPr kumimoji="0" lang="nl-N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(n</a:t>
                      </a:r>
                      <a:r>
                        <a:rPr kumimoji="0" lang="nl-NL" sz="2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(r-2)/(r-1)</a:t>
                      </a:r>
                      <a:r>
                        <a:rPr kumimoji="0" lang="nl-NL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)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Algorithm</a:t>
            </a:r>
            <a:endParaRPr lang="en-US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nl-NL" dirty="0" smtClean="0"/>
          </a:p>
          <a:p>
            <a:pPr>
              <a:buNone/>
            </a:pPr>
            <a:endParaRPr lang="nl-NL" dirty="0" smtClean="0"/>
          </a:p>
          <a:p>
            <a:pPr>
              <a:buNone/>
            </a:pPr>
            <a:r>
              <a:rPr lang="nl-NL" dirty="0" smtClean="0"/>
              <a:t>	In </a:t>
            </a:r>
            <a:r>
              <a:rPr lang="nl-NL" dirty="0"/>
              <a:t>each step, current message holder u passes m to his or her neighbor v which is closest (in grid distance) to destination 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Proof Sketch</a:t>
            </a:r>
            <a:endParaRPr 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Define phases based on how close m is to t</a:t>
            </a:r>
          </a:p>
          <a:p>
            <a:pPr lvl="1"/>
            <a:r>
              <a:rPr lang="nl-NL"/>
              <a:t>Alg is in phase j if 2</a:t>
            </a:r>
            <a:r>
              <a:rPr lang="nl-NL" baseline="30000"/>
              <a:t>j</a:t>
            </a:r>
            <a:r>
              <a:rPr lang="nl-NL"/>
              <a:t> </a:t>
            </a:r>
            <a:r>
              <a:rPr lang="en-US">
                <a:latin typeface="cmsy10" pitchFamily="34" charset="0"/>
              </a:rPr>
              <a:t>·</a:t>
            </a:r>
            <a:r>
              <a:rPr lang="nl-NL"/>
              <a:t> d(m,t) &lt; 2</a:t>
            </a:r>
            <a:r>
              <a:rPr lang="nl-NL" baseline="30000"/>
              <a:t>j+1</a:t>
            </a:r>
            <a:endParaRPr lang="nl-NL"/>
          </a:p>
          <a:p>
            <a:r>
              <a:rPr lang="nl-NL"/>
              <a:t>Prove we don’t spend too much time in any one phase</a:t>
            </a:r>
          </a:p>
          <a:p>
            <a:pPr lvl="1"/>
            <a:r>
              <a:rPr lang="nl-NL"/>
              <a:t>Exp time in phase j is c log n for all j</a:t>
            </a:r>
          </a:p>
          <a:p>
            <a:r>
              <a:rPr lang="nl-NL"/>
              <a:t>Conclude since at most log n phases, expected delivery time is O(log</a:t>
            </a:r>
            <a:r>
              <a:rPr lang="nl-NL" baseline="30000"/>
              <a:t>2</a:t>
            </a:r>
            <a:r>
              <a:rPr lang="nl-NL"/>
              <a:t> n) </a:t>
            </a:r>
          </a:p>
          <a:p>
            <a:pPr lvl="1"/>
            <a:r>
              <a:rPr lang="nl-NL"/>
              <a:t>Follows from linearity of expectation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Proof</a:t>
            </a:r>
            <a:endParaRPr lang="en-US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nl-NL"/>
              <a:t>Let B</a:t>
            </a:r>
            <a:r>
              <a:rPr lang="nl-NL" baseline="-25000"/>
              <a:t>j</a:t>
            </a:r>
            <a:r>
              <a:rPr lang="nl-NL"/>
              <a:t> = {v : d(v,t) </a:t>
            </a:r>
            <a:r>
              <a:rPr lang="en-US">
                <a:latin typeface="cmsy10" pitchFamily="34" charset="0"/>
              </a:rPr>
              <a:t>·</a:t>
            </a:r>
            <a:r>
              <a:rPr lang="nl-NL"/>
              <a:t> 2</a:t>
            </a:r>
            <a:r>
              <a:rPr lang="nl-NL" baseline="30000"/>
              <a:t>j</a:t>
            </a:r>
            <a:r>
              <a:rPr lang="nl-NL"/>
              <a:t>}, i.e., the nodes outside phase j</a:t>
            </a:r>
          </a:p>
          <a:p>
            <a:pPr>
              <a:lnSpc>
                <a:spcPct val="90000"/>
              </a:lnSpc>
            </a:pPr>
            <a:endParaRPr lang="nl-NL"/>
          </a:p>
          <a:p>
            <a:pPr>
              <a:lnSpc>
                <a:spcPct val="90000"/>
              </a:lnSpc>
            </a:pPr>
            <a:r>
              <a:rPr lang="nl-NL"/>
              <a:t>Then the probability we leave phase j is</a:t>
            </a:r>
          </a:p>
          <a:p>
            <a:pPr>
              <a:lnSpc>
                <a:spcPct val="90000"/>
              </a:lnSpc>
            </a:pPr>
            <a:endParaRPr lang="nl-NL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nl-NL"/>
              <a:t>|B</a:t>
            </a:r>
            <a:r>
              <a:rPr lang="nl-NL" baseline="-25000"/>
              <a:t>j</a:t>
            </a:r>
            <a:r>
              <a:rPr lang="nl-NL"/>
              <a:t>|.Pr[u’s contact is in B</a:t>
            </a:r>
            <a:r>
              <a:rPr lang="nl-NL" baseline="-25000"/>
              <a:t>j</a:t>
            </a:r>
            <a:r>
              <a:rPr lang="nl-NL"/>
              <a:t>]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nl-NL"/>
          </a:p>
          <a:p>
            <a:pPr lvl="1">
              <a:lnSpc>
                <a:spcPct val="90000"/>
              </a:lnSpc>
            </a:pPr>
            <a:r>
              <a:rPr lang="nl-NL"/>
              <a:t>Compute prob. long-range contact of u is in B</a:t>
            </a:r>
            <a:r>
              <a:rPr lang="nl-NL" baseline="-25000"/>
              <a:t>j</a:t>
            </a:r>
          </a:p>
          <a:p>
            <a:pPr lvl="1">
              <a:lnSpc>
                <a:spcPct val="90000"/>
              </a:lnSpc>
            </a:pPr>
            <a:r>
              <a:rPr lang="nl-NL"/>
              <a:t>Compute cardinality of B</a:t>
            </a:r>
            <a:r>
              <a:rPr lang="nl-NL" baseline="-25000"/>
              <a:t>j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Probability of long-range contact</a:t>
            </a:r>
            <a:endParaRPr lang="en-US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Recall long-range contact of v is u with prob</a:t>
            </a:r>
          </a:p>
          <a:p>
            <a:pPr algn="ctr">
              <a:buFont typeface="Wingdings" pitchFamily="2" charset="2"/>
              <a:buNone/>
            </a:pPr>
            <a:endParaRPr lang="nl-NL" dirty="0"/>
          </a:p>
          <a:p>
            <a:pPr algn="ctr">
              <a:buFont typeface="Wingdings" pitchFamily="2" charset="2"/>
              <a:buNone/>
            </a:pPr>
            <a:r>
              <a:rPr lang="nl-NL" dirty="0"/>
              <a:t>d(u,v)</a:t>
            </a:r>
            <a:r>
              <a:rPr lang="nl-NL" baseline="30000" dirty="0"/>
              <a:t>-2</a:t>
            </a:r>
            <a:endParaRPr lang="nl-NL" dirty="0"/>
          </a:p>
          <a:p>
            <a:pPr algn="ctr">
              <a:buFont typeface="Wingdings" pitchFamily="2" charset="2"/>
              <a:buNone/>
            </a:pPr>
            <a:r>
              <a:rPr lang="nl-NL" dirty="0"/>
              <a:t> </a:t>
            </a:r>
            <a:r>
              <a:rPr lang="nl-NL" dirty="0">
                <a:latin typeface="Symbol" pitchFamily="18" charset="2"/>
                <a:sym typeface="Symbol" pitchFamily="18" charset="2"/>
              </a:rPr>
              <a:t></a:t>
            </a:r>
            <a:r>
              <a:rPr lang="nl-NL" baseline="-25000" dirty="0">
                <a:sym typeface="Symbol" pitchFamily="18" charset="2"/>
              </a:rPr>
              <a:t>v≠u</a:t>
            </a:r>
            <a:r>
              <a:rPr lang="nl-NL" dirty="0"/>
              <a:t>d(u,v)</a:t>
            </a:r>
            <a:r>
              <a:rPr lang="nl-NL" baseline="30000" dirty="0"/>
              <a:t>-2</a:t>
            </a:r>
          </a:p>
          <a:p>
            <a:pPr algn="ctr">
              <a:buFont typeface="Wingdings" pitchFamily="2" charset="2"/>
              <a:buNone/>
            </a:pPr>
            <a:endParaRPr lang="nl-NL" dirty="0"/>
          </a:p>
          <a:p>
            <a:r>
              <a:rPr lang="nl-NL" dirty="0"/>
              <a:t>Bound </a:t>
            </a:r>
            <a:r>
              <a:rPr lang="nl-NL" dirty="0" smtClean="0"/>
              <a:t>denominator</a:t>
            </a:r>
            <a:endParaRPr lang="nl-NL" dirty="0"/>
          </a:p>
          <a:p>
            <a:pPr lvl="1"/>
            <a:r>
              <a:rPr lang="nl-NL" dirty="0"/>
              <a:t>There are </a:t>
            </a:r>
            <a:r>
              <a:rPr lang="nl-NL" dirty="0" smtClean="0"/>
              <a:t>4k </a:t>
            </a:r>
            <a:r>
              <a:rPr lang="nl-NL" dirty="0"/>
              <a:t>nodes at distance </a:t>
            </a:r>
            <a:r>
              <a:rPr lang="nl-NL" dirty="0" smtClean="0"/>
              <a:t>k</a:t>
            </a:r>
            <a:endParaRPr lang="nl-NL" dirty="0"/>
          </a:p>
          <a:p>
            <a:pPr lvl="1"/>
            <a:r>
              <a:rPr lang="nl-NL" dirty="0"/>
              <a:t>Hence, </a:t>
            </a:r>
            <a:r>
              <a:rPr lang="nl-NL" dirty="0">
                <a:latin typeface="Symbol" pitchFamily="18" charset="2"/>
                <a:sym typeface="Symbol" pitchFamily="18" charset="2"/>
              </a:rPr>
              <a:t></a:t>
            </a:r>
            <a:r>
              <a:rPr lang="nl-NL" baseline="-25000" dirty="0">
                <a:sym typeface="Symbol" pitchFamily="18" charset="2"/>
              </a:rPr>
              <a:t>v≠u</a:t>
            </a:r>
            <a:r>
              <a:rPr lang="nl-NL" dirty="0"/>
              <a:t>d(u,v)</a:t>
            </a:r>
            <a:r>
              <a:rPr lang="nl-NL" baseline="30000" dirty="0"/>
              <a:t>-2</a:t>
            </a:r>
            <a:r>
              <a:rPr lang="nl-NL" dirty="0"/>
              <a:t> </a:t>
            </a:r>
            <a:r>
              <a:rPr lang="en-US" dirty="0">
                <a:latin typeface="cmsy10" pitchFamily="34" charset="0"/>
              </a:rPr>
              <a:t>·</a:t>
            </a:r>
            <a:r>
              <a:rPr lang="nl-NL" dirty="0"/>
              <a:t> </a:t>
            </a:r>
            <a:r>
              <a:rPr lang="nl-NL" dirty="0">
                <a:latin typeface="Symbol" pitchFamily="18" charset="2"/>
                <a:sym typeface="Symbol" pitchFamily="18" charset="2"/>
              </a:rPr>
              <a:t></a:t>
            </a:r>
            <a:r>
              <a:rPr lang="nl-NL" baseline="30000" dirty="0" smtClean="0">
                <a:sym typeface="Symbol" pitchFamily="18" charset="2"/>
              </a:rPr>
              <a:t>2n</a:t>
            </a:r>
            <a:r>
              <a:rPr lang="nl-NL" baseline="-5000" dirty="0" smtClean="0">
                <a:sym typeface="Symbol" pitchFamily="18" charset="2"/>
              </a:rPr>
              <a:t>k=1</a:t>
            </a:r>
            <a:r>
              <a:rPr lang="nl-NL" dirty="0" smtClean="0"/>
              <a:t>(1/k</a:t>
            </a:r>
            <a:r>
              <a:rPr lang="nl-NL" baseline="30000" dirty="0" smtClean="0"/>
              <a:t>2</a:t>
            </a:r>
            <a:r>
              <a:rPr lang="nl-NL" dirty="0"/>
              <a:t>)(</a:t>
            </a:r>
            <a:r>
              <a:rPr lang="nl-NL" dirty="0" smtClean="0"/>
              <a:t>4k) </a:t>
            </a:r>
            <a:r>
              <a:rPr lang="nl-NL" dirty="0"/>
              <a:t>= O(log n)</a:t>
            </a:r>
            <a:endParaRPr lang="en-US" dirty="0"/>
          </a:p>
        </p:txBody>
      </p:sp>
      <p:sp>
        <p:nvSpPr>
          <p:cNvPr id="215044" name="Line 4"/>
          <p:cNvSpPr>
            <a:spLocks noChangeShapeType="1"/>
          </p:cNvSpPr>
          <p:nvPr/>
        </p:nvSpPr>
        <p:spPr bwMode="auto">
          <a:xfrm>
            <a:off x="3581400" y="32766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Let F(t) be fraction of agents who have adopted behavior by time t.  Then,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F(t) = F(t-1) + p∙(1 – F(t-1)) + q∙F(t-1) ∙(1 – F(t-1))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219200" y="4724400"/>
            <a:ext cx="1905000" cy="914400"/>
          </a:xfrm>
          <a:prstGeom prst="wedgeRoundRectCallout">
            <a:avLst>
              <a:gd name="adj1" fmla="val 72882"/>
              <a:gd name="adj2" fmla="val -1339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Additional innovators</a:t>
            </a: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267200" y="4724400"/>
            <a:ext cx="1905000" cy="914400"/>
          </a:xfrm>
          <a:prstGeom prst="wedgeRoundRectCallout">
            <a:avLst>
              <a:gd name="adj1" fmla="val 72882"/>
              <a:gd name="adj2" fmla="val -1339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Additional immitators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NL"/>
              <a:t>Number of nodes at distance at most 2</a:t>
            </a:r>
            <a:r>
              <a:rPr lang="nl-NL" baseline="30000"/>
              <a:t>j</a:t>
            </a:r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r>
              <a:rPr lang="nl-NL"/>
              <a:t>Hence |B</a:t>
            </a:r>
            <a:r>
              <a:rPr lang="nl-NL" baseline="-25000"/>
              <a:t>j</a:t>
            </a:r>
            <a:r>
              <a:rPr lang="nl-NL"/>
              <a:t>| </a:t>
            </a:r>
            <a:r>
              <a:rPr lang="en-US">
                <a:latin typeface="cmsy10" pitchFamily="34" charset="0"/>
              </a:rPr>
              <a:t>¸</a:t>
            </a:r>
            <a:r>
              <a:rPr lang="nl-NL"/>
              <a:t> ½ (2</a:t>
            </a:r>
            <a:r>
              <a:rPr lang="nl-NL" baseline="30000"/>
              <a:t>j</a:t>
            </a:r>
            <a:r>
              <a:rPr lang="nl-NL"/>
              <a:t>)(2</a:t>
            </a:r>
            <a:r>
              <a:rPr lang="nl-NL" baseline="30000"/>
              <a:t>j</a:t>
            </a:r>
            <a:r>
              <a:rPr lang="nl-NL"/>
              <a:t>) = 2</a:t>
            </a:r>
            <a:r>
              <a:rPr lang="nl-NL" baseline="30000"/>
              <a:t>2j-1</a:t>
            </a:r>
            <a:endParaRPr lang="en-US" baseline="30000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Cardinality of B</a:t>
            </a:r>
            <a:r>
              <a:rPr lang="nl-NL" baseline="-25000"/>
              <a:t>j</a:t>
            </a:r>
            <a:endParaRPr lang="en-US" baseline="-25000"/>
          </a:p>
        </p:txBody>
      </p:sp>
      <p:sp>
        <p:nvSpPr>
          <p:cNvPr id="216068" name="Line 4"/>
          <p:cNvSpPr>
            <a:spLocks noChangeShapeType="1"/>
          </p:cNvSpPr>
          <p:nvPr/>
        </p:nvSpPr>
        <p:spPr bwMode="auto">
          <a:xfrm>
            <a:off x="2133600" y="31242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>
            <a:off x="2133600" y="37338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2133600" y="4343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2133600" y="49530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2133600" y="25146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2057400" y="2438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74" name="Oval 10"/>
          <p:cNvSpPr>
            <a:spLocks noChangeArrowheads="1"/>
          </p:cNvSpPr>
          <p:nvPr/>
        </p:nvSpPr>
        <p:spPr bwMode="auto">
          <a:xfrm>
            <a:off x="19812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5" name="Oval 11"/>
          <p:cNvSpPr>
            <a:spLocks noChangeArrowheads="1"/>
          </p:cNvSpPr>
          <p:nvPr/>
        </p:nvSpPr>
        <p:spPr bwMode="auto">
          <a:xfrm>
            <a:off x="1981200" y="24384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6" name="Oval 12"/>
          <p:cNvSpPr>
            <a:spLocks noChangeArrowheads="1"/>
          </p:cNvSpPr>
          <p:nvPr/>
        </p:nvSpPr>
        <p:spPr bwMode="auto">
          <a:xfrm>
            <a:off x="1981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7" name="Oval 13"/>
          <p:cNvSpPr>
            <a:spLocks noChangeArrowheads="1"/>
          </p:cNvSpPr>
          <p:nvPr/>
        </p:nvSpPr>
        <p:spPr bwMode="auto">
          <a:xfrm>
            <a:off x="19812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8" name="Oval 14"/>
          <p:cNvSpPr>
            <a:spLocks noChangeArrowheads="1"/>
          </p:cNvSpPr>
          <p:nvPr/>
        </p:nvSpPr>
        <p:spPr bwMode="auto">
          <a:xfrm>
            <a:off x="19812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79" name="Line 15"/>
          <p:cNvSpPr>
            <a:spLocks noChangeShapeType="1"/>
          </p:cNvSpPr>
          <p:nvPr/>
        </p:nvSpPr>
        <p:spPr bwMode="auto">
          <a:xfrm>
            <a:off x="2667000" y="2438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80" name="Oval 16"/>
          <p:cNvSpPr>
            <a:spLocks noChangeArrowheads="1"/>
          </p:cNvSpPr>
          <p:nvPr/>
        </p:nvSpPr>
        <p:spPr bwMode="auto">
          <a:xfrm>
            <a:off x="2590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1" name="Oval 17"/>
          <p:cNvSpPr>
            <a:spLocks noChangeArrowheads="1"/>
          </p:cNvSpPr>
          <p:nvPr/>
        </p:nvSpPr>
        <p:spPr bwMode="auto">
          <a:xfrm>
            <a:off x="25908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2" name="Oval 18"/>
          <p:cNvSpPr>
            <a:spLocks noChangeArrowheads="1"/>
          </p:cNvSpPr>
          <p:nvPr/>
        </p:nvSpPr>
        <p:spPr bwMode="auto">
          <a:xfrm>
            <a:off x="25908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3" name="Oval 19"/>
          <p:cNvSpPr>
            <a:spLocks noChangeArrowheads="1"/>
          </p:cNvSpPr>
          <p:nvPr/>
        </p:nvSpPr>
        <p:spPr bwMode="auto">
          <a:xfrm>
            <a:off x="25908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4" name="Oval 20"/>
          <p:cNvSpPr>
            <a:spLocks noChangeArrowheads="1"/>
          </p:cNvSpPr>
          <p:nvPr/>
        </p:nvSpPr>
        <p:spPr bwMode="auto">
          <a:xfrm>
            <a:off x="25908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5" name="Line 21"/>
          <p:cNvSpPr>
            <a:spLocks noChangeShapeType="1"/>
          </p:cNvSpPr>
          <p:nvPr/>
        </p:nvSpPr>
        <p:spPr bwMode="auto">
          <a:xfrm>
            <a:off x="3276600" y="2438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86" name="Oval 22"/>
          <p:cNvSpPr>
            <a:spLocks noChangeArrowheads="1"/>
          </p:cNvSpPr>
          <p:nvPr/>
        </p:nvSpPr>
        <p:spPr bwMode="auto">
          <a:xfrm>
            <a:off x="3200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7" name="Oval 23"/>
          <p:cNvSpPr>
            <a:spLocks noChangeArrowheads="1"/>
          </p:cNvSpPr>
          <p:nvPr/>
        </p:nvSpPr>
        <p:spPr bwMode="auto">
          <a:xfrm>
            <a:off x="32004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8" name="Oval 24"/>
          <p:cNvSpPr>
            <a:spLocks noChangeArrowheads="1"/>
          </p:cNvSpPr>
          <p:nvPr/>
        </p:nvSpPr>
        <p:spPr bwMode="auto">
          <a:xfrm>
            <a:off x="32004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89" name="Oval 25"/>
          <p:cNvSpPr>
            <a:spLocks noChangeArrowheads="1"/>
          </p:cNvSpPr>
          <p:nvPr/>
        </p:nvSpPr>
        <p:spPr bwMode="auto">
          <a:xfrm>
            <a:off x="32004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90" name="Oval 26"/>
          <p:cNvSpPr>
            <a:spLocks noChangeArrowheads="1"/>
          </p:cNvSpPr>
          <p:nvPr/>
        </p:nvSpPr>
        <p:spPr bwMode="auto">
          <a:xfrm>
            <a:off x="32004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91" name="Line 27"/>
          <p:cNvSpPr>
            <a:spLocks noChangeShapeType="1"/>
          </p:cNvSpPr>
          <p:nvPr/>
        </p:nvSpPr>
        <p:spPr bwMode="auto">
          <a:xfrm>
            <a:off x="3886200" y="2438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92" name="Oval 28"/>
          <p:cNvSpPr>
            <a:spLocks noChangeArrowheads="1"/>
          </p:cNvSpPr>
          <p:nvPr/>
        </p:nvSpPr>
        <p:spPr bwMode="auto">
          <a:xfrm>
            <a:off x="38100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93" name="Oval 29"/>
          <p:cNvSpPr>
            <a:spLocks noChangeArrowheads="1"/>
          </p:cNvSpPr>
          <p:nvPr/>
        </p:nvSpPr>
        <p:spPr bwMode="auto">
          <a:xfrm>
            <a:off x="3810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94" name="Oval 30"/>
          <p:cNvSpPr>
            <a:spLocks noChangeArrowheads="1"/>
          </p:cNvSpPr>
          <p:nvPr/>
        </p:nvSpPr>
        <p:spPr bwMode="auto">
          <a:xfrm>
            <a:off x="38100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95" name="Oval 31"/>
          <p:cNvSpPr>
            <a:spLocks noChangeArrowheads="1"/>
          </p:cNvSpPr>
          <p:nvPr/>
        </p:nvSpPr>
        <p:spPr bwMode="auto">
          <a:xfrm>
            <a:off x="38100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96" name="Oval 32"/>
          <p:cNvSpPr>
            <a:spLocks noChangeArrowheads="1"/>
          </p:cNvSpPr>
          <p:nvPr/>
        </p:nvSpPr>
        <p:spPr bwMode="auto">
          <a:xfrm>
            <a:off x="3810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97" name="Line 33"/>
          <p:cNvSpPr>
            <a:spLocks noChangeShapeType="1"/>
          </p:cNvSpPr>
          <p:nvPr/>
        </p:nvSpPr>
        <p:spPr bwMode="auto">
          <a:xfrm>
            <a:off x="4495800" y="2438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098" name="Oval 34"/>
          <p:cNvSpPr>
            <a:spLocks noChangeArrowheads="1"/>
          </p:cNvSpPr>
          <p:nvPr/>
        </p:nvSpPr>
        <p:spPr bwMode="auto">
          <a:xfrm>
            <a:off x="4419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99" name="Oval 35"/>
          <p:cNvSpPr>
            <a:spLocks noChangeArrowheads="1"/>
          </p:cNvSpPr>
          <p:nvPr/>
        </p:nvSpPr>
        <p:spPr bwMode="auto">
          <a:xfrm>
            <a:off x="44196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00" name="Oval 36"/>
          <p:cNvSpPr>
            <a:spLocks noChangeArrowheads="1"/>
          </p:cNvSpPr>
          <p:nvPr/>
        </p:nvSpPr>
        <p:spPr bwMode="auto">
          <a:xfrm>
            <a:off x="44196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01" name="Oval 37"/>
          <p:cNvSpPr>
            <a:spLocks noChangeArrowheads="1"/>
          </p:cNvSpPr>
          <p:nvPr/>
        </p:nvSpPr>
        <p:spPr bwMode="auto">
          <a:xfrm>
            <a:off x="44196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02" name="Oval 38"/>
          <p:cNvSpPr>
            <a:spLocks noChangeArrowheads="1"/>
          </p:cNvSpPr>
          <p:nvPr/>
        </p:nvSpPr>
        <p:spPr bwMode="auto">
          <a:xfrm>
            <a:off x="44196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03" name="Line 39"/>
          <p:cNvSpPr>
            <a:spLocks noChangeShapeType="1"/>
          </p:cNvSpPr>
          <p:nvPr/>
        </p:nvSpPr>
        <p:spPr bwMode="auto">
          <a:xfrm>
            <a:off x="5105400" y="2438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104" name="Oval 40"/>
          <p:cNvSpPr>
            <a:spLocks noChangeArrowheads="1"/>
          </p:cNvSpPr>
          <p:nvPr/>
        </p:nvSpPr>
        <p:spPr bwMode="auto">
          <a:xfrm>
            <a:off x="50292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05" name="Oval 41"/>
          <p:cNvSpPr>
            <a:spLocks noChangeArrowheads="1"/>
          </p:cNvSpPr>
          <p:nvPr/>
        </p:nvSpPr>
        <p:spPr bwMode="auto">
          <a:xfrm>
            <a:off x="5029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06" name="Oval 42"/>
          <p:cNvSpPr>
            <a:spLocks noChangeArrowheads="1"/>
          </p:cNvSpPr>
          <p:nvPr/>
        </p:nvSpPr>
        <p:spPr bwMode="auto">
          <a:xfrm>
            <a:off x="5029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07" name="Oval 43"/>
          <p:cNvSpPr>
            <a:spLocks noChangeArrowheads="1"/>
          </p:cNvSpPr>
          <p:nvPr/>
        </p:nvSpPr>
        <p:spPr bwMode="auto">
          <a:xfrm>
            <a:off x="50292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08" name="Oval 44"/>
          <p:cNvSpPr>
            <a:spLocks noChangeArrowheads="1"/>
          </p:cNvSpPr>
          <p:nvPr/>
        </p:nvSpPr>
        <p:spPr bwMode="auto">
          <a:xfrm>
            <a:off x="50292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09" name="Line 45"/>
          <p:cNvSpPr>
            <a:spLocks noChangeShapeType="1"/>
          </p:cNvSpPr>
          <p:nvPr/>
        </p:nvSpPr>
        <p:spPr bwMode="auto">
          <a:xfrm>
            <a:off x="5715000" y="2438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110" name="Oval 46"/>
          <p:cNvSpPr>
            <a:spLocks noChangeArrowheads="1"/>
          </p:cNvSpPr>
          <p:nvPr/>
        </p:nvSpPr>
        <p:spPr bwMode="auto">
          <a:xfrm>
            <a:off x="5638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11" name="Oval 47"/>
          <p:cNvSpPr>
            <a:spLocks noChangeArrowheads="1"/>
          </p:cNvSpPr>
          <p:nvPr/>
        </p:nvSpPr>
        <p:spPr bwMode="auto">
          <a:xfrm>
            <a:off x="56388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12" name="Oval 48"/>
          <p:cNvSpPr>
            <a:spLocks noChangeArrowheads="1"/>
          </p:cNvSpPr>
          <p:nvPr/>
        </p:nvSpPr>
        <p:spPr bwMode="auto">
          <a:xfrm>
            <a:off x="56388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13" name="Oval 49"/>
          <p:cNvSpPr>
            <a:spLocks noChangeArrowheads="1"/>
          </p:cNvSpPr>
          <p:nvPr/>
        </p:nvSpPr>
        <p:spPr bwMode="auto">
          <a:xfrm>
            <a:off x="56388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14" name="Oval 50"/>
          <p:cNvSpPr>
            <a:spLocks noChangeArrowheads="1"/>
          </p:cNvSpPr>
          <p:nvPr/>
        </p:nvSpPr>
        <p:spPr bwMode="auto">
          <a:xfrm>
            <a:off x="56388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15" name="Line 51"/>
          <p:cNvSpPr>
            <a:spLocks noChangeShapeType="1"/>
          </p:cNvSpPr>
          <p:nvPr/>
        </p:nvSpPr>
        <p:spPr bwMode="auto">
          <a:xfrm>
            <a:off x="6324600" y="2438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6116" name="Oval 52"/>
          <p:cNvSpPr>
            <a:spLocks noChangeArrowheads="1"/>
          </p:cNvSpPr>
          <p:nvPr/>
        </p:nvSpPr>
        <p:spPr bwMode="auto">
          <a:xfrm>
            <a:off x="6248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17" name="Oval 53"/>
          <p:cNvSpPr>
            <a:spLocks noChangeArrowheads="1"/>
          </p:cNvSpPr>
          <p:nvPr/>
        </p:nvSpPr>
        <p:spPr bwMode="auto">
          <a:xfrm>
            <a:off x="62484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18" name="Oval 54"/>
          <p:cNvSpPr>
            <a:spLocks noChangeArrowheads="1"/>
          </p:cNvSpPr>
          <p:nvPr/>
        </p:nvSpPr>
        <p:spPr bwMode="auto">
          <a:xfrm>
            <a:off x="62484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19" name="Oval 55"/>
          <p:cNvSpPr>
            <a:spLocks noChangeArrowheads="1"/>
          </p:cNvSpPr>
          <p:nvPr/>
        </p:nvSpPr>
        <p:spPr bwMode="auto">
          <a:xfrm>
            <a:off x="62484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20" name="Oval 56"/>
          <p:cNvSpPr>
            <a:spLocks noChangeArrowheads="1"/>
          </p:cNvSpPr>
          <p:nvPr/>
        </p:nvSpPr>
        <p:spPr bwMode="auto">
          <a:xfrm>
            <a:off x="62484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22" name="AutoShape 58"/>
          <p:cNvSpPr>
            <a:spLocks noChangeArrowheads="1"/>
          </p:cNvSpPr>
          <p:nvPr/>
        </p:nvSpPr>
        <p:spPr bwMode="auto">
          <a:xfrm rot="5400000">
            <a:off x="1943100" y="2324100"/>
            <a:ext cx="2895600" cy="2971800"/>
          </a:xfrm>
          <a:prstGeom prst="rtTriangle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24" name="AutoShape 60"/>
          <p:cNvSpPr>
            <a:spLocks/>
          </p:cNvSpPr>
          <p:nvPr/>
        </p:nvSpPr>
        <p:spPr bwMode="auto">
          <a:xfrm>
            <a:off x="1371600" y="24384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125" name="Text Box 61"/>
          <p:cNvSpPr txBox="1">
            <a:spLocks noChangeArrowheads="1"/>
          </p:cNvSpPr>
          <p:nvPr/>
        </p:nvSpPr>
        <p:spPr bwMode="auto">
          <a:xfrm>
            <a:off x="914400" y="3505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800"/>
              <a:t>2</a:t>
            </a:r>
            <a:r>
              <a:rPr lang="nl-NL" sz="2800" baseline="30000"/>
              <a:t>j</a:t>
            </a:r>
            <a:endParaRPr lang="en-US" sz="2800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nimBg="1"/>
      <p:bldP spid="216069" grpId="0" animBg="1"/>
      <p:bldP spid="216070" grpId="0" animBg="1"/>
      <p:bldP spid="216071" grpId="0" animBg="1"/>
      <p:bldP spid="216072" grpId="0" animBg="1"/>
      <p:bldP spid="216073" grpId="0" animBg="1"/>
      <p:bldP spid="216074" grpId="0" animBg="1"/>
      <p:bldP spid="216075" grpId="0" animBg="1"/>
      <p:bldP spid="216076" grpId="0" animBg="1"/>
      <p:bldP spid="216077" grpId="0" animBg="1"/>
      <p:bldP spid="216078" grpId="0" animBg="1"/>
      <p:bldP spid="216079" grpId="0" animBg="1"/>
      <p:bldP spid="216080" grpId="0" animBg="1"/>
      <p:bldP spid="216081" grpId="0" animBg="1"/>
      <p:bldP spid="216082" grpId="0" animBg="1"/>
      <p:bldP spid="216083" grpId="0" animBg="1"/>
      <p:bldP spid="216084" grpId="0" animBg="1"/>
      <p:bldP spid="216085" grpId="0" animBg="1"/>
      <p:bldP spid="216086" grpId="0" animBg="1"/>
      <p:bldP spid="216087" grpId="0" animBg="1"/>
      <p:bldP spid="216088" grpId="0" animBg="1"/>
      <p:bldP spid="216089" grpId="0" animBg="1"/>
      <p:bldP spid="216090" grpId="0" animBg="1"/>
      <p:bldP spid="216091" grpId="0" animBg="1"/>
      <p:bldP spid="216092" grpId="0" animBg="1"/>
      <p:bldP spid="216093" grpId="0" animBg="1"/>
      <p:bldP spid="216094" grpId="0" animBg="1"/>
      <p:bldP spid="216095" grpId="0" animBg="1"/>
      <p:bldP spid="216096" grpId="0" animBg="1"/>
      <p:bldP spid="216097" grpId="0" animBg="1"/>
      <p:bldP spid="216098" grpId="0" animBg="1"/>
      <p:bldP spid="216099" grpId="0" animBg="1"/>
      <p:bldP spid="216100" grpId="0" animBg="1"/>
      <p:bldP spid="216101" grpId="0" animBg="1"/>
      <p:bldP spid="216102" grpId="0" animBg="1"/>
      <p:bldP spid="216103" grpId="0" animBg="1"/>
      <p:bldP spid="216104" grpId="0" animBg="1"/>
      <p:bldP spid="216105" grpId="0" animBg="1"/>
      <p:bldP spid="216106" grpId="0" animBg="1"/>
      <p:bldP spid="216107" grpId="0" animBg="1"/>
      <p:bldP spid="216108" grpId="0" animBg="1"/>
      <p:bldP spid="216109" grpId="0" animBg="1"/>
      <p:bldP spid="216110" grpId="0" animBg="1"/>
      <p:bldP spid="216111" grpId="0" animBg="1"/>
      <p:bldP spid="216112" grpId="0" animBg="1"/>
      <p:bldP spid="216113" grpId="0" animBg="1"/>
      <p:bldP spid="216114" grpId="0" animBg="1"/>
      <p:bldP spid="216115" grpId="0" animBg="1"/>
      <p:bldP spid="216116" grpId="0" animBg="1"/>
      <p:bldP spid="216117" grpId="0" animBg="1"/>
      <p:bldP spid="216118" grpId="0" animBg="1"/>
      <p:bldP spid="216119" grpId="0" animBg="1"/>
      <p:bldP spid="2161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Probability leave phase j</a:t>
            </a:r>
            <a:endParaRPr lang="en-US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Note d(u,v) for v </a:t>
            </a:r>
            <a:r>
              <a:rPr lang="en-US" dirty="0">
                <a:latin typeface="cmsy10" pitchFamily="34" charset="0"/>
              </a:rPr>
              <a:t>2</a:t>
            </a:r>
            <a:r>
              <a:rPr lang="nl-NL" dirty="0"/>
              <a:t> B</a:t>
            </a:r>
            <a:r>
              <a:rPr lang="nl-NL" baseline="-25000" dirty="0"/>
              <a:t>j</a:t>
            </a:r>
            <a:r>
              <a:rPr lang="nl-NL" dirty="0"/>
              <a:t> is at most 2</a:t>
            </a:r>
            <a:r>
              <a:rPr lang="nl-NL" baseline="30000" dirty="0"/>
              <a:t>j</a:t>
            </a:r>
            <a:r>
              <a:rPr lang="nl-NL" dirty="0"/>
              <a:t> + </a:t>
            </a:r>
            <a:r>
              <a:rPr lang="nl-NL" dirty="0" smtClean="0"/>
              <a:t>2</a:t>
            </a:r>
            <a:r>
              <a:rPr lang="nl-NL" baseline="30000" dirty="0" smtClean="0"/>
              <a:t>j+1</a:t>
            </a:r>
            <a:endParaRPr lang="nl-NL" dirty="0"/>
          </a:p>
          <a:p>
            <a:pPr algn="ctr">
              <a:buFont typeface="Wingdings" pitchFamily="2" charset="2"/>
              <a:buNone/>
            </a:pPr>
            <a:endParaRPr lang="nl-NL" dirty="0"/>
          </a:p>
          <a:p>
            <a:endParaRPr lang="en-US" dirty="0"/>
          </a:p>
        </p:txBody>
      </p:sp>
      <p:sp>
        <p:nvSpPr>
          <p:cNvPr id="217092" name="Oval 4"/>
          <p:cNvSpPr>
            <a:spLocks noChangeArrowheads="1"/>
          </p:cNvSpPr>
          <p:nvPr/>
        </p:nvSpPr>
        <p:spPr bwMode="auto">
          <a:xfrm>
            <a:off x="4419600" y="3810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4479925" y="38862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400"/>
              <a:t>t</a:t>
            </a:r>
            <a:endParaRPr lang="en-US" sz="2400"/>
          </a:p>
        </p:txBody>
      </p:sp>
      <p:sp>
        <p:nvSpPr>
          <p:cNvPr id="217094" name="Oval 6"/>
          <p:cNvSpPr>
            <a:spLocks noChangeArrowheads="1"/>
          </p:cNvSpPr>
          <p:nvPr/>
        </p:nvSpPr>
        <p:spPr bwMode="auto">
          <a:xfrm>
            <a:off x="3352800" y="2895600"/>
            <a:ext cx="2286000" cy="213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095" name="Oval 7"/>
          <p:cNvSpPr>
            <a:spLocks noChangeArrowheads="1"/>
          </p:cNvSpPr>
          <p:nvPr/>
        </p:nvSpPr>
        <p:spPr bwMode="auto">
          <a:xfrm>
            <a:off x="2743200" y="2362200"/>
            <a:ext cx="3581400" cy="3505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5029200" y="3214688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400"/>
              <a:t>2</a:t>
            </a:r>
            <a:r>
              <a:rPr lang="nl-NL" sz="2400" baseline="30000"/>
              <a:t>j</a:t>
            </a:r>
            <a:endParaRPr lang="en-US" sz="2400" baseline="30000"/>
          </a:p>
        </p:txBody>
      </p:sp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5867400" y="2667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400"/>
              <a:t>2</a:t>
            </a:r>
            <a:r>
              <a:rPr lang="nl-NL" sz="2400" baseline="30000"/>
              <a:t>j+1</a:t>
            </a:r>
            <a:endParaRPr lang="en-US" sz="2400" baseline="30000"/>
          </a:p>
        </p:txBody>
      </p:sp>
      <p:sp>
        <p:nvSpPr>
          <p:cNvPr id="217100" name="Oval 12"/>
          <p:cNvSpPr>
            <a:spLocks noChangeArrowheads="1"/>
          </p:cNvSpPr>
          <p:nvPr/>
        </p:nvSpPr>
        <p:spPr bwMode="auto">
          <a:xfrm>
            <a:off x="37338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01" name="Oval 13"/>
          <p:cNvSpPr>
            <a:spLocks noChangeArrowheads="1"/>
          </p:cNvSpPr>
          <p:nvPr/>
        </p:nvSpPr>
        <p:spPr bwMode="auto">
          <a:xfrm>
            <a:off x="4724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02" name="Text Box 14"/>
          <p:cNvSpPr txBox="1">
            <a:spLocks noChangeArrowheads="1"/>
          </p:cNvSpPr>
          <p:nvPr/>
        </p:nvSpPr>
        <p:spPr bwMode="auto">
          <a:xfrm>
            <a:off x="4419600" y="29718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400"/>
              <a:t>v</a:t>
            </a:r>
            <a:endParaRPr lang="en-US" sz="2400"/>
          </a:p>
        </p:txBody>
      </p:sp>
      <p:sp>
        <p:nvSpPr>
          <p:cNvPr id="217103" name="Text Box 15"/>
          <p:cNvSpPr txBox="1">
            <a:spLocks noChangeArrowheads="1"/>
          </p:cNvSpPr>
          <p:nvPr/>
        </p:nvSpPr>
        <p:spPr bwMode="auto">
          <a:xfrm>
            <a:off x="3810000" y="5334000"/>
            <a:ext cx="32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nl-NL" sz="2400"/>
              <a:t>u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animBg="1"/>
      <p:bldP spid="217100" grpId="0" animBg="1"/>
      <p:bldP spid="21710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Probability leave phase j</a:t>
            </a:r>
            <a:endParaRPr lang="en-US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nl-NL" dirty="0"/>
          </a:p>
          <a:p>
            <a:pPr>
              <a:buFont typeface="Wingdings" pitchFamily="2" charset="2"/>
              <a:buNone/>
            </a:pPr>
            <a:r>
              <a:rPr lang="nl-NL" dirty="0"/>
              <a:t>	Pr[ . ]	= |B</a:t>
            </a:r>
            <a:r>
              <a:rPr lang="nl-NL" baseline="-25000" dirty="0"/>
              <a:t>j</a:t>
            </a:r>
            <a:r>
              <a:rPr lang="nl-NL" dirty="0"/>
              <a:t>|.Pr[u’s contact is in B</a:t>
            </a:r>
            <a:r>
              <a:rPr lang="nl-NL" baseline="-25000" dirty="0"/>
              <a:t>j</a:t>
            </a:r>
            <a:r>
              <a:rPr lang="nl-NL" dirty="0"/>
              <a:t>]</a:t>
            </a:r>
          </a:p>
          <a:p>
            <a:pPr>
              <a:buFont typeface="Wingdings" pitchFamily="2" charset="2"/>
              <a:buNone/>
            </a:pPr>
            <a:r>
              <a:rPr lang="nl-NL" dirty="0"/>
              <a:t>			= |B</a:t>
            </a:r>
            <a:r>
              <a:rPr lang="nl-NL" baseline="-25000" dirty="0"/>
              <a:t>j</a:t>
            </a:r>
            <a:r>
              <a:rPr lang="nl-NL" dirty="0"/>
              <a:t>| d(u,B</a:t>
            </a:r>
            <a:r>
              <a:rPr lang="nl-NL" baseline="-25000" dirty="0"/>
              <a:t>j</a:t>
            </a:r>
            <a:r>
              <a:rPr lang="nl-NL" dirty="0"/>
              <a:t>)</a:t>
            </a:r>
            <a:r>
              <a:rPr lang="nl-NL" baseline="30000" dirty="0"/>
              <a:t>-2</a:t>
            </a:r>
            <a:r>
              <a:rPr lang="nl-NL" dirty="0"/>
              <a:t> / </a:t>
            </a:r>
            <a:r>
              <a:rPr lang="nl-NL" dirty="0">
                <a:latin typeface="Symbol" pitchFamily="18" charset="2"/>
                <a:sym typeface="Symbol" pitchFamily="18" charset="2"/>
              </a:rPr>
              <a:t></a:t>
            </a:r>
            <a:r>
              <a:rPr lang="nl-NL" baseline="-25000" dirty="0">
                <a:sym typeface="Symbol" pitchFamily="18" charset="2"/>
              </a:rPr>
              <a:t>v</a:t>
            </a:r>
            <a:r>
              <a:rPr lang="nl-NL" dirty="0"/>
              <a:t>d(u,v)</a:t>
            </a:r>
            <a:r>
              <a:rPr lang="nl-NL" baseline="30000" dirty="0"/>
              <a:t>-2</a:t>
            </a:r>
          </a:p>
          <a:p>
            <a:pPr>
              <a:buFont typeface="Wingdings" pitchFamily="2" charset="2"/>
              <a:buNone/>
            </a:pPr>
            <a:r>
              <a:rPr lang="nl-NL" dirty="0"/>
              <a:t>			</a:t>
            </a:r>
            <a:r>
              <a:rPr lang="en-US" dirty="0">
                <a:latin typeface="cmsy10" pitchFamily="34" charset="0"/>
              </a:rPr>
              <a:t>¸</a:t>
            </a:r>
            <a:r>
              <a:rPr lang="nl-NL" dirty="0"/>
              <a:t> (2</a:t>
            </a:r>
            <a:r>
              <a:rPr lang="nl-NL" baseline="30000" dirty="0"/>
              <a:t>2j-1</a:t>
            </a:r>
            <a:r>
              <a:rPr lang="nl-NL" dirty="0"/>
              <a:t>)(2</a:t>
            </a:r>
            <a:r>
              <a:rPr lang="nl-NL" baseline="30000" dirty="0"/>
              <a:t>j</a:t>
            </a:r>
            <a:r>
              <a:rPr lang="nl-NL" dirty="0"/>
              <a:t> + </a:t>
            </a:r>
            <a:r>
              <a:rPr lang="nl-NL" dirty="0" smtClean="0"/>
              <a:t>2</a:t>
            </a:r>
            <a:r>
              <a:rPr lang="nl-NL" baseline="30000" dirty="0" smtClean="0"/>
              <a:t>j+1</a:t>
            </a:r>
            <a:r>
              <a:rPr lang="nl-NL" dirty="0"/>
              <a:t>)</a:t>
            </a:r>
            <a:r>
              <a:rPr lang="nl-NL" baseline="30000" dirty="0"/>
              <a:t>-2</a:t>
            </a:r>
            <a:r>
              <a:rPr lang="nl-NL" dirty="0"/>
              <a:t> / O(log n)</a:t>
            </a:r>
            <a:endParaRPr lang="en-US" baseline="30000" dirty="0"/>
          </a:p>
          <a:p>
            <a:pPr>
              <a:buFont typeface="Wingdings" pitchFamily="2" charset="2"/>
              <a:buNone/>
            </a:pPr>
            <a:r>
              <a:rPr lang="nl-NL" baseline="30000" dirty="0"/>
              <a:t>			</a:t>
            </a:r>
            <a:r>
              <a:rPr lang="en-US" dirty="0">
                <a:latin typeface="cmsy10" pitchFamily="34" charset="0"/>
              </a:rPr>
              <a:t>¸ </a:t>
            </a:r>
            <a:r>
              <a:rPr lang="nl-NL" dirty="0"/>
              <a:t>O(1/log n)</a:t>
            </a:r>
            <a:endParaRPr lang="en-US" dirty="0"/>
          </a:p>
        </p:txBody>
      </p:sp>
      <p:sp>
        <p:nvSpPr>
          <p:cNvPr id="218116" name="Line 4"/>
          <p:cNvSpPr>
            <a:spLocks noChangeShapeType="1"/>
          </p:cNvSpPr>
          <p:nvPr/>
        </p:nvSpPr>
        <p:spPr bwMode="auto">
          <a:xfrm flipV="1">
            <a:off x="2743200" y="3352800"/>
            <a:ext cx="91440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8117" name="Line 5"/>
          <p:cNvSpPr>
            <a:spLocks noChangeShapeType="1"/>
          </p:cNvSpPr>
          <p:nvPr/>
        </p:nvSpPr>
        <p:spPr bwMode="auto">
          <a:xfrm flipV="1">
            <a:off x="3886200" y="3352800"/>
            <a:ext cx="91440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6" grpId="0" animBg="1"/>
      <p:bldP spid="2181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Expected # steps in phase j</a:t>
            </a:r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nl-NL" dirty="0"/>
              <a:t>	Let X</a:t>
            </a:r>
            <a:r>
              <a:rPr lang="nl-NL" baseline="-25000" dirty="0"/>
              <a:t>j</a:t>
            </a:r>
            <a:r>
              <a:rPr lang="nl-NL" dirty="0"/>
              <a:t> = # steps in phase j</a:t>
            </a:r>
          </a:p>
          <a:p>
            <a:endParaRPr lang="nl-NL" dirty="0"/>
          </a:p>
          <a:p>
            <a:pPr>
              <a:buFont typeface="Wingdings" pitchFamily="2" charset="2"/>
              <a:buNone/>
            </a:pPr>
            <a:r>
              <a:rPr lang="nl-NL" dirty="0"/>
              <a:t>	E[X</a:t>
            </a:r>
            <a:r>
              <a:rPr lang="nl-NL" baseline="-25000" dirty="0"/>
              <a:t>j</a:t>
            </a:r>
            <a:r>
              <a:rPr lang="nl-NL" dirty="0"/>
              <a:t>]	= </a:t>
            </a:r>
            <a:r>
              <a:rPr lang="nl-NL" dirty="0" smtClean="0">
                <a:latin typeface="Symbol" pitchFamily="18" charset="2"/>
                <a:sym typeface="Symbol" pitchFamily="18" charset="2"/>
              </a:rPr>
              <a:t></a:t>
            </a:r>
            <a:r>
              <a:rPr lang="nl-NL" baseline="-25000" dirty="0" smtClean="0">
                <a:sym typeface="Symbol" pitchFamily="18" charset="2"/>
              </a:rPr>
              <a:t>t</a:t>
            </a:r>
            <a:r>
              <a:rPr lang="nl-NL" dirty="0" smtClean="0"/>
              <a:t>Pr[X</a:t>
            </a:r>
            <a:r>
              <a:rPr lang="nl-NL" baseline="-25000" dirty="0" smtClean="0"/>
              <a:t>j</a:t>
            </a:r>
            <a:r>
              <a:rPr lang="en-US" dirty="0">
                <a:latin typeface="cmsy10" pitchFamily="34" charset="0"/>
              </a:rPr>
              <a:t>¸</a:t>
            </a:r>
            <a:r>
              <a:rPr lang="nl-NL" dirty="0"/>
              <a:t> </a:t>
            </a:r>
            <a:r>
              <a:rPr lang="nl-NL" dirty="0" smtClean="0"/>
              <a:t>t]</a:t>
            </a:r>
            <a:endParaRPr lang="nl-NL" dirty="0"/>
          </a:p>
          <a:p>
            <a:pPr>
              <a:buFont typeface="Wingdings" pitchFamily="2" charset="2"/>
              <a:buNone/>
            </a:pPr>
            <a:r>
              <a:rPr lang="nl-NL" dirty="0"/>
              <a:t>			</a:t>
            </a:r>
            <a:r>
              <a:rPr lang="en-US" dirty="0">
                <a:latin typeface="cmsy10" pitchFamily="34" charset="0"/>
              </a:rPr>
              <a:t>·</a:t>
            </a:r>
            <a:r>
              <a:rPr lang="nl-NL" dirty="0"/>
              <a:t> </a:t>
            </a:r>
            <a:r>
              <a:rPr lang="nl-NL" dirty="0" smtClean="0">
                <a:latin typeface="Symbol" pitchFamily="18" charset="2"/>
                <a:sym typeface="Symbol" pitchFamily="18" charset="2"/>
              </a:rPr>
              <a:t></a:t>
            </a:r>
            <a:r>
              <a:rPr lang="nl-NL" baseline="-25000" dirty="0" smtClean="0">
                <a:sym typeface="Symbol" pitchFamily="18" charset="2"/>
              </a:rPr>
              <a:t>t</a:t>
            </a:r>
            <a:r>
              <a:rPr lang="nl-NL" dirty="0" smtClean="0"/>
              <a:t> </a:t>
            </a:r>
            <a:r>
              <a:rPr lang="nl-NL" dirty="0"/>
              <a:t>(1-O(1/log n</a:t>
            </a:r>
            <a:r>
              <a:rPr lang="nl-NL" dirty="0" smtClean="0"/>
              <a:t>))</a:t>
            </a:r>
            <a:r>
              <a:rPr lang="nl-NL" baseline="30000" dirty="0" smtClean="0"/>
              <a:t>t-1</a:t>
            </a:r>
            <a:endParaRPr lang="nl-NL" dirty="0"/>
          </a:p>
          <a:p>
            <a:pPr>
              <a:buFont typeface="Wingdings" pitchFamily="2" charset="2"/>
              <a:buNone/>
            </a:pPr>
            <a:r>
              <a:rPr lang="nl-NL" dirty="0"/>
              <a:t>			= O(log n)</a:t>
            </a:r>
          </a:p>
          <a:p>
            <a:pPr>
              <a:buFont typeface="Wingdings" pitchFamily="2" charset="2"/>
              <a:buNone/>
            </a:pPr>
            <a:endParaRPr lang="nl-NL" dirty="0"/>
          </a:p>
          <a:p>
            <a:pPr>
              <a:buFont typeface="Wingdings" pitchFamily="2" charset="2"/>
              <a:buNone/>
            </a:pPr>
            <a:r>
              <a:rPr lang="nl-NL" dirty="0"/>
              <a:t>	Since # phases is also O(log n), we see exp. delivery time is O(log</a:t>
            </a:r>
            <a:r>
              <a:rPr lang="nl-NL" baseline="30000" dirty="0"/>
              <a:t>2</a:t>
            </a:r>
            <a:r>
              <a:rPr lang="nl-NL" dirty="0"/>
              <a:t> n) as claimed.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Diffusion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Rumor spreading</a:t>
            </a:r>
          </a:p>
          <a:p>
            <a:pPr>
              <a:buNone/>
            </a:pPr>
            <a:r>
              <a:rPr lang="en-US" dirty="0" smtClean="0"/>
              <a:t>		- push model</a:t>
            </a:r>
          </a:p>
          <a:p>
            <a:pPr>
              <a:buNone/>
            </a:pPr>
            <a:r>
              <a:rPr lang="en-US" dirty="0" smtClean="0"/>
              <a:t>		- pull model</a:t>
            </a:r>
          </a:p>
          <a:p>
            <a:pPr>
              <a:buNone/>
            </a:pPr>
            <a:r>
              <a:rPr lang="en-US" dirty="0" smtClean="0"/>
              <a:t>		- intentional structures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Joint computations: dist. sensors computing</a:t>
            </a:r>
          </a:p>
          <a:p>
            <a:pPr>
              <a:buNone/>
            </a:pPr>
            <a:r>
              <a:rPr lang="en-US" dirty="0" smtClean="0"/>
              <a:t>		- average temperature in a field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Theoretical analysis of initial infection set for disease propagation</a:t>
            </a:r>
          </a:p>
          <a:p>
            <a:r>
              <a:rPr lang="en-US" dirty="0" smtClean="0"/>
              <a:t>Wikipedia study</a:t>
            </a:r>
          </a:p>
          <a:p>
            <a:r>
              <a:rPr lang="en-US" dirty="0" smtClean="0"/>
              <a:t>Music consumption, trends in modern technologies</a:t>
            </a:r>
          </a:p>
          <a:p>
            <a:r>
              <a:rPr lang="en-US" dirty="0" smtClean="0"/>
              <a:t>Online forums</a:t>
            </a:r>
          </a:p>
          <a:p>
            <a:r>
              <a:rPr lang="en-US" dirty="0" smtClean="0"/>
              <a:t>Mine social networks for degree distributions and other network parameters</a:t>
            </a:r>
          </a:p>
          <a:p>
            <a:r>
              <a:rPr lang="en-US" dirty="0" smtClean="0"/>
              <a:t>Hotelling model in higher dimensions</a:t>
            </a:r>
          </a:p>
          <a:p>
            <a:r>
              <a:rPr lang="en-US" dirty="0" smtClean="0"/>
              <a:t>Study disease prop in online games</a:t>
            </a:r>
          </a:p>
          <a:p>
            <a:r>
              <a:rPr lang="en-US" dirty="0" smtClean="0"/>
              <a:t>Economies in online games</a:t>
            </a:r>
          </a:p>
          <a:p>
            <a:r>
              <a:rPr lang="en-US" dirty="0" smtClean="0"/>
              <a:t>Finding poa/pos bounds in co-authorship networks</a:t>
            </a:r>
          </a:p>
          <a:p>
            <a:r>
              <a:rPr lang="en-US" dirty="0" smtClean="0"/>
              <a:t>Extending Jason’s paper to single pricing, particular sequences,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Readings:</a:t>
            </a:r>
          </a:p>
          <a:p>
            <a:pPr lvl="1"/>
            <a:r>
              <a:rPr lang="en-US" dirty="0" smtClean="0"/>
              <a:t>Social and Economic Networks, Chapter 7</a:t>
            </a:r>
          </a:p>
          <a:p>
            <a:pPr lvl="1"/>
            <a:r>
              <a:rPr lang="en-US" dirty="0" smtClean="0"/>
              <a:t>Stoica, Morris, Liben-Nowell, Karger, Kaashoek, Dabek, Balakrishnan, </a:t>
            </a:r>
            <a:r>
              <a:rPr lang="en-US" i="1" dirty="0" smtClean="0"/>
              <a:t>Chord: A Scalable Peer-to-peer Lookup Protocol for Internet Applications</a:t>
            </a:r>
            <a:r>
              <a:rPr lang="en-US" dirty="0" smtClean="0"/>
              <a:t>, IEEE/ACM Transactions on Networking, Vol. 11, No. 1, pp. 17-32, February 2003. </a:t>
            </a:r>
          </a:p>
          <a:p>
            <a:r>
              <a:rPr lang="en-US" dirty="0" smtClean="0"/>
              <a:t>Reaction to Chord paper</a:t>
            </a:r>
          </a:p>
          <a:p>
            <a:r>
              <a:rPr lang="en-US" dirty="0" smtClean="0"/>
              <a:t>Project proposals due 12/2/2009</a:t>
            </a:r>
          </a:p>
          <a:p>
            <a:r>
              <a:rPr lang="en-US" dirty="0" smtClean="0"/>
              <a:t>Presentation volunteer? </a:t>
            </a:r>
            <a:r>
              <a:rPr lang="en-US" smtClean="0"/>
              <a:t>Erik.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By continuous-time approximation, see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F(t) = [1 – exp(-(p+q)t)] / [1 + (q/p)exp(-(p+q)/t)]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667000" y="4495800"/>
            <a:ext cx="2514600" cy="1295400"/>
          </a:xfrm>
          <a:prstGeom prst="wedgeRoundRectCallout">
            <a:avLst>
              <a:gd name="adj1" fmla="val 72882"/>
              <a:gd name="adj2" fmla="val -1339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Ratio of immitators to innovators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Bass Model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-304800" y="3810000"/>
            <a:ext cx="3505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447800" y="5562600"/>
            <a:ext cx="6096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3000" y="1447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F(t)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0" y="5334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</a:t>
            </a:r>
            <a:endParaRPr lang="en-US" sz="2400" dirty="0"/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1447800" y="1981200"/>
            <a:ext cx="6096000" cy="3581400"/>
          </a:xfrm>
          <a:prstGeom prst="curvedConnector3">
            <a:avLst>
              <a:gd name="adj1" fmla="val 5375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6400" y="42304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adoptors are mostly innovators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6200" y="197227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immitators as more people to immitate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1200" y="25146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people have adopted, so process slows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352005" y="3810000"/>
            <a:ext cx="4724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370805" y="3809206"/>
            <a:ext cx="4724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Bass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Impose network structure.</a:t>
            </a:r>
          </a:p>
          <a:p>
            <a:pPr>
              <a:buNone/>
            </a:pPr>
            <a:r>
              <a:rPr lang="en-US" dirty="0" smtClean="0"/>
              <a:t>		… like finding giant components</a:t>
            </a:r>
          </a:p>
          <a:p>
            <a:pPr>
              <a:buNone/>
            </a:pPr>
            <a:r>
              <a:rPr lang="en-US" dirty="0" smtClean="0"/>
              <a:t>		… </a:t>
            </a:r>
            <a:r>
              <a:rPr lang="en-US" dirty="0" smtClean="0">
                <a:solidFill>
                  <a:schemeClr val="accent1"/>
                </a:solidFill>
              </a:rPr>
              <a:t>SIR model </a:t>
            </a:r>
            <a:r>
              <a:rPr lang="en-US" dirty="0" smtClean="0"/>
              <a:t>– susceptible, infect, recover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Allow people to change their minds.</a:t>
            </a:r>
          </a:p>
          <a:p>
            <a:pPr>
              <a:buNone/>
            </a:pPr>
            <a:r>
              <a:rPr lang="en-US" dirty="0" smtClean="0"/>
              <a:t>		… </a:t>
            </a:r>
            <a:r>
              <a:rPr lang="en-US" dirty="0" smtClean="0">
                <a:solidFill>
                  <a:schemeClr val="accent1"/>
                </a:solidFill>
              </a:rPr>
              <a:t>SIS model </a:t>
            </a:r>
            <a:r>
              <a:rPr lang="en-US" dirty="0" smtClean="0"/>
              <a:t>– susceptible, infect, 	susceptible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43400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00400" y="4038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200" y="4648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34000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484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19800" y="4724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24200" y="487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9800" y="2819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038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4" idx="1"/>
            <a:endCxn id="9" idx="5"/>
          </p:cNvCxnSpPr>
          <p:nvPr/>
        </p:nvCxnSpPr>
        <p:spPr>
          <a:xfrm rot="16200000" flipV="1">
            <a:off x="3716104" y="2420704"/>
            <a:ext cx="644992" cy="721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7"/>
            <a:endCxn id="4" idx="3"/>
          </p:cNvCxnSpPr>
          <p:nvPr/>
        </p:nvCxnSpPr>
        <p:spPr>
          <a:xfrm rot="5400000" flipH="1" flipV="1">
            <a:off x="3601804" y="3297004"/>
            <a:ext cx="721192" cy="873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4"/>
            <a:endCxn id="6" idx="0"/>
          </p:cNvCxnSpPr>
          <p:nvPr/>
        </p:nvCxnSpPr>
        <p:spPr>
          <a:xfrm rot="5400000">
            <a:off x="3886200" y="4000500"/>
            <a:ext cx="1219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6"/>
            <a:endCxn id="4" idx="2"/>
          </p:cNvCxnSpPr>
          <p:nvPr/>
        </p:nvCxnSpPr>
        <p:spPr>
          <a:xfrm>
            <a:off x="2590800" y="3009900"/>
            <a:ext cx="1752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7"/>
            <a:endCxn id="8" idx="3"/>
          </p:cNvCxnSpPr>
          <p:nvPr/>
        </p:nvCxnSpPr>
        <p:spPr>
          <a:xfrm rot="5400000" flipH="1" flipV="1">
            <a:off x="4630504" y="2344504"/>
            <a:ext cx="797392" cy="721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5"/>
            <a:endCxn id="7" idx="1"/>
          </p:cNvCxnSpPr>
          <p:nvPr/>
        </p:nvCxnSpPr>
        <p:spPr>
          <a:xfrm rot="16200000" flipH="1">
            <a:off x="4744804" y="3297004"/>
            <a:ext cx="187792" cy="340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6"/>
            <a:endCxn id="5" idx="2"/>
          </p:cNvCxnSpPr>
          <p:nvPr/>
        </p:nvCxnSpPr>
        <p:spPr>
          <a:xfrm>
            <a:off x="2667000" y="4229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5"/>
            <a:endCxn id="12" idx="1"/>
          </p:cNvCxnSpPr>
          <p:nvPr/>
        </p:nvCxnSpPr>
        <p:spPr>
          <a:xfrm rot="16200000" flipH="1">
            <a:off x="2611204" y="4363804"/>
            <a:ext cx="568792" cy="56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4"/>
            <a:endCxn id="12" idx="0"/>
          </p:cNvCxnSpPr>
          <p:nvPr/>
        </p:nvCxnSpPr>
        <p:spPr>
          <a:xfrm rot="5400000">
            <a:off x="3124200" y="4610100"/>
            <a:ext cx="45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7"/>
            <a:endCxn id="7" idx="3"/>
          </p:cNvCxnSpPr>
          <p:nvPr/>
        </p:nvCxnSpPr>
        <p:spPr>
          <a:xfrm rot="5400000" flipH="1" flipV="1">
            <a:off x="4363804" y="4059004"/>
            <a:ext cx="873592" cy="41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6"/>
            <a:endCxn id="11" idx="2"/>
          </p:cNvCxnSpPr>
          <p:nvPr/>
        </p:nvCxnSpPr>
        <p:spPr>
          <a:xfrm>
            <a:off x="4648200" y="4838700"/>
            <a:ext cx="1371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5"/>
            <a:endCxn id="11" idx="1"/>
          </p:cNvCxnSpPr>
          <p:nvPr/>
        </p:nvCxnSpPr>
        <p:spPr>
          <a:xfrm rot="16200000" flipH="1">
            <a:off x="5202004" y="3906604"/>
            <a:ext cx="949792" cy="797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6"/>
            <a:endCxn id="10" idx="2"/>
          </p:cNvCxnSpPr>
          <p:nvPr/>
        </p:nvCxnSpPr>
        <p:spPr>
          <a:xfrm flipV="1">
            <a:off x="5334000" y="3467100"/>
            <a:ext cx="914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4"/>
            <a:endCxn id="11" idx="0"/>
          </p:cNvCxnSpPr>
          <p:nvPr/>
        </p:nvCxnSpPr>
        <p:spPr>
          <a:xfrm rot="5400000">
            <a:off x="5791200" y="4076700"/>
            <a:ext cx="1066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6"/>
            <a:endCxn id="10" idx="4"/>
          </p:cNvCxnSpPr>
          <p:nvPr/>
        </p:nvCxnSpPr>
        <p:spPr>
          <a:xfrm flipV="1">
            <a:off x="4648200" y="3657600"/>
            <a:ext cx="17907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6"/>
            <a:endCxn id="8" idx="2"/>
          </p:cNvCxnSpPr>
          <p:nvPr/>
        </p:nvCxnSpPr>
        <p:spPr>
          <a:xfrm flipV="1">
            <a:off x="3733800" y="21717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Most significant factor is </a:t>
            </a:r>
            <a:r>
              <a:rPr lang="en-US" dirty="0" smtClean="0">
                <a:solidFill>
                  <a:schemeClr val="accent1"/>
                </a:solidFill>
              </a:rPr>
              <a:t>varying degrees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Simplify model:</a:t>
            </a:r>
          </a:p>
          <a:p>
            <a:pPr>
              <a:buNone/>
            </a:pPr>
            <a:r>
              <a:rPr lang="en-US" dirty="0" smtClean="0"/>
              <a:t>		- People meet </a:t>
            </a:r>
            <a:r>
              <a:rPr lang="en-US" i="1" dirty="0" smtClean="0"/>
              <a:t>randomly </a:t>
            </a:r>
            <a:r>
              <a:rPr lang="en-US" dirty="0" smtClean="0"/>
              <a:t>as in Bass</a:t>
            </a:r>
          </a:p>
          <a:p>
            <a:pPr>
              <a:buNone/>
            </a:pPr>
            <a:r>
              <a:rPr lang="en-US" dirty="0" smtClean="0"/>
              <a:t>		- Different people have different # of 	 	   meetings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LENOVO20USER@YFUERHPFUVWXY5MJ" val="3082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CC0000"/>
      </a:lt2>
      <a:accent1>
        <a:srgbClr val="FF6600"/>
      </a:accent1>
      <a:accent2>
        <a:srgbClr val="008000"/>
      </a:accent2>
      <a:accent3>
        <a:srgbClr val="8484E0"/>
      </a:accent3>
      <a:accent4>
        <a:srgbClr val="CC00CC"/>
      </a:accent4>
      <a:accent5>
        <a:srgbClr val="FFC000"/>
      </a:accent5>
      <a:accent6>
        <a:srgbClr val="000000"/>
      </a:accent6>
      <a:hlink>
        <a:srgbClr val="FFC000"/>
      </a:hlink>
      <a:folHlink>
        <a:srgbClr val="0020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12721</TotalTime>
  <Words>1261</Words>
  <Application>Microsoft Office PowerPoint</Application>
  <PresentationFormat>On-screen Show (4:3)</PresentationFormat>
  <Paragraphs>279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Algorithmic and Economic Aspects of Networks</vt:lpstr>
      <vt:lpstr>Diffusion through Networks</vt:lpstr>
      <vt:lpstr>Bass Model</vt:lpstr>
      <vt:lpstr>Bass Model</vt:lpstr>
      <vt:lpstr>Bass Model</vt:lpstr>
      <vt:lpstr>Bass Model</vt:lpstr>
      <vt:lpstr>Extending Bass</vt:lpstr>
      <vt:lpstr>SIS Model</vt:lpstr>
      <vt:lpstr>SIS Model</vt:lpstr>
      <vt:lpstr>SIS Model</vt:lpstr>
      <vt:lpstr>SIS Model</vt:lpstr>
      <vt:lpstr>SIS Model</vt:lpstr>
      <vt:lpstr>SIS Model</vt:lpstr>
      <vt:lpstr>SIS Model</vt:lpstr>
      <vt:lpstr>SIS Model</vt:lpstr>
      <vt:lpstr>SIS Model</vt:lpstr>
      <vt:lpstr>SIS Model</vt:lpstr>
      <vt:lpstr>SIS Model</vt:lpstr>
      <vt:lpstr>Example: Corrupted Blood</vt:lpstr>
      <vt:lpstr>Lesson</vt:lpstr>
      <vt:lpstr>Questions</vt:lpstr>
      <vt:lpstr>Search and Navigation</vt:lpstr>
      <vt:lpstr>Finding Target Randomly</vt:lpstr>
      <vt:lpstr>Finding Target Randomly</vt:lpstr>
      <vt:lpstr>Finding Target Randomly</vt:lpstr>
      <vt:lpstr>Homophily</vt:lpstr>
      <vt:lpstr>Networks with Homophily</vt:lpstr>
      <vt:lpstr>Rewiring Model</vt:lpstr>
      <vt:lpstr>Rewiring Model</vt:lpstr>
      <vt:lpstr>Decentralized Search</vt:lpstr>
      <vt:lpstr>Decentralized Search Model</vt:lpstr>
      <vt:lpstr>Tradeoff</vt:lpstr>
      <vt:lpstr>Decentralized Algorithm</vt:lpstr>
      <vt:lpstr>Delivery Time</vt:lpstr>
      <vt:lpstr>Delivery Time</vt:lpstr>
      <vt:lpstr>Algorithm</vt:lpstr>
      <vt:lpstr>Proof Sketch</vt:lpstr>
      <vt:lpstr>Proof</vt:lpstr>
      <vt:lpstr>Probability of long-range contact</vt:lpstr>
      <vt:lpstr>Cardinality of Bj</vt:lpstr>
      <vt:lpstr>Probability leave phase j</vt:lpstr>
      <vt:lpstr>Probability leave phase j</vt:lpstr>
      <vt:lpstr>Expected # steps in phase j</vt:lpstr>
      <vt:lpstr>Other Diffusion Questions</vt:lpstr>
      <vt:lpstr>Project Brainstorming</vt:lpstr>
      <vt:lpstr>Assignment: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Abcdefghijklmnopqrstuvwxyz BCDEFGHIJKLMNOPQRSTUVWXYZ 12345678910 x3 x6 </dc:title>
  <dc:creator> </dc:creator>
  <cp:lastModifiedBy> </cp:lastModifiedBy>
  <cp:revision>396</cp:revision>
  <dcterms:created xsi:type="dcterms:W3CDTF">2008-12-11T16:46:37Z</dcterms:created>
  <dcterms:modified xsi:type="dcterms:W3CDTF">2009-02-07T15:20:23Z</dcterms:modified>
</cp:coreProperties>
</file>