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9" r:id="rId9"/>
    <p:sldId id="298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311" r:id="rId19"/>
    <p:sldId id="309" r:id="rId20"/>
    <p:sldId id="312" r:id="rId21"/>
    <p:sldId id="314" r:id="rId22"/>
    <p:sldId id="315" r:id="rId23"/>
    <p:sldId id="316" r:id="rId24"/>
    <p:sldId id="317" r:id="rId25"/>
    <p:sldId id="318" r:id="rId26"/>
    <p:sldId id="320" r:id="rId27"/>
    <p:sldId id="319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33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3" r:id="rId67"/>
    <p:sldId id="291" r:id="rId68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this is a compact representation, implications for computing 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equilibrium, unless at least half</a:t>
            </a:r>
            <a:r>
              <a:rPr lang="en-US" baseline="0" dirty="0" smtClean="0"/>
              <a:t> neighbors of each node is a conformist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Answered</a:t>
            </a:r>
            <a:r>
              <a:rPr lang="en-US" baseline="0" dirty="0" smtClean="0"/>
              <a:t> in readings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q&lt;1/2 is when A is better than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behavior A must be much better than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448215C-9039-4040-B88D-DD5951F697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2/23/2009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Bi-Matrix Games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/>
              <a:t>Two players, </a:t>
            </a:r>
            <a:r>
              <a:rPr lang="nl-NL" dirty="0">
                <a:solidFill>
                  <a:schemeClr val="accent1"/>
                </a:solidFill>
              </a:rPr>
              <a:t>Row</a:t>
            </a:r>
            <a:r>
              <a:rPr lang="nl-NL" dirty="0"/>
              <a:t> and </a:t>
            </a:r>
            <a:r>
              <a:rPr lang="nl-NL" dirty="0">
                <a:solidFill>
                  <a:schemeClr val="accent1"/>
                </a:solidFill>
              </a:rPr>
              <a:t>Column</a:t>
            </a:r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- Row </a:t>
            </a:r>
            <a:r>
              <a:rPr lang="nl-NL" dirty="0"/>
              <a:t>has m </a:t>
            </a:r>
            <a:r>
              <a:rPr lang="nl-NL" dirty="0" smtClean="0"/>
              <a:t>strategies</a:t>
            </a:r>
          </a:p>
          <a:p>
            <a:pPr>
              <a:buNone/>
            </a:pPr>
            <a:r>
              <a:rPr lang="nl-NL" dirty="0" smtClean="0"/>
              <a:t>	- Column </a:t>
            </a:r>
            <a:r>
              <a:rPr lang="nl-NL" dirty="0"/>
              <a:t>has n </a:t>
            </a:r>
            <a:r>
              <a:rPr lang="nl-NL" dirty="0" smtClean="0"/>
              <a:t>strategies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Bi-Matrix Games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dirty="0" smtClean="0"/>
              <a:t>Payoffs </a:t>
            </a:r>
            <a:r>
              <a:rPr lang="nl-NL" dirty="0"/>
              <a:t>represented </a:t>
            </a:r>
            <a:r>
              <a:rPr lang="nl-NL" dirty="0" smtClean="0"/>
              <a:t>by an </a:t>
            </a:r>
            <a:r>
              <a:rPr lang="nl-NL" dirty="0"/>
              <a:t>(m x n) </a:t>
            </a:r>
            <a:r>
              <a:rPr lang="nl-NL" dirty="0">
                <a:solidFill>
                  <a:schemeClr val="accent1"/>
                </a:solidFill>
              </a:rPr>
              <a:t>matrix A</a:t>
            </a:r>
            <a:r>
              <a:rPr lang="nl-NL" dirty="0"/>
              <a:t> whose entries are pairs of numbers (x, y</a:t>
            </a:r>
            <a:r>
              <a:rPr lang="nl-NL" dirty="0" smtClean="0"/>
              <a:t>)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 smtClean="0"/>
              <a:t>	</a:t>
            </a:r>
            <a:r>
              <a:rPr lang="nl-NL" dirty="0" smtClean="0">
                <a:solidFill>
                  <a:schemeClr val="accent1"/>
                </a:solidFill>
              </a:rPr>
              <a:t>A</a:t>
            </a:r>
            <a:r>
              <a:rPr lang="nl-NL" baseline="-25000" dirty="0" smtClean="0">
                <a:solidFill>
                  <a:schemeClr val="accent1"/>
                </a:solidFill>
              </a:rPr>
              <a:t>ij</a:t>
            </a:r>
            <a:r>
              <a:rPr lang="nl-NL" dirty="0" smtClean="0">
                <a:solidFill>
                  <a:schemeClr val="accent1"/>
                </a:solidFill>
              </a:rPr>
              <a:t> </a:t>
            </a:r>
            <a:r>
              <a:rPr lang="nl-NL" dirty="0">
                <a:solidFill>
                  <a:schemeClr val="accent1"/>
                </a:solidFill>
              </a:rPr>
              <a:t>= (x, y) </a:t>
            </a:r>
            <a:r>
              <a:rPr lang="nl-NL" dirty="0"/>
              <a:t>means </a:t>
            </a:r>
            <a:r>
              <a:rPr lang="nl-NL" dirty="0" smtClean="0"/>
              <a:t>Row earns x and Column earns y when Row plays i and Column plays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Bi-Matrix Games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accent1"/>
                </a:solidFill>
              </a:rPr>
              <a:t>Example</a:t>
            </a:r>
            <a:r>
              <a:rPr lang="nl-NL" dirty="0"/>
              <a:t>: Prisoners’ Dilemma</a:t>
            </a:r>
            <a:endParaRPr lang="en-US" dirty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00400" y="3276600"/>
            <a:ext cx="3200400" cy="2286000"/>
            <a:chOff x="1872" y="1968"/>
            <a:chExt cx="2016" cy="1440"/>
          </a:xfrm>
          <a:solidFill>
            <a:schemeClr val="bg2"/>
          </a:solidFill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(-1, -1)</a:t>
              </a:r>
              <a:endParaRPr lang="en-US" sz="3200" dirty="0"/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(-3, 0)</a:t>
              </a:r>
              <a:endParaRPr lang="en-US" sz="3200" dirty="0"/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(0, -3)</a:t>
              </a:r>
              <a:endParaRPr lang="en-US" sz="3200" dirty="0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(-2, -2)</a:t>
              </a:r>
              <a:endParaRPr lang="en-US" sz="3200" dirty="0"/>
            </a:p>
          </p:txBody>
        </p:sp>
      </p:grp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2766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Deny</a:t>
            </a:r>
            <a:endParaRPr lang="en-US" sz="2400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876800" y="2514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Confess</a:t>
            </a:r>
            <a:endParaRPr lang="en-US" sz="2400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676400" y="4800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Confess</a:t>
            </a:r>
            <a:endParaRPr lang="en-US" sz="2400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6764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Deny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Game Theory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nl-NL"/>
          </a:p>
          <a:p>
            <a:pPr>
              <a:buFont typeface="Wingdings" pitchFamily="2" charset="2"/>
              <a:buNone/>
            </a:pPr>
            <a:endParaRPr lang="nl-NL"/>
          </a:p>
          <a:p>
            <a:pPr algn="ctr">
              <a:buFont typeface="Wingdings" pitchFamily="2" charset="2"/>
              <a:buNone/>
            </a:pPr>
            <a:r>
              <a:rPr lang="nl-NL"/>
              <a:t>Given a game, can we predict </a:t>
            </a:r>
          </a:p>
          <a:p>
            <a:pPr algn="ctr">
              <a:buFont typeface="Wingdings" pitchFamily="2" charset="2"/>
              <a:buNone/>
            </a:pPr>
            <a:r>
              <a:rPr lang="nl-NL"/>
              <a:t>which strategies the players will play?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5"/>
          <p:cNvGrpSpPr>
            <a:grpSpLocks/>
          </p:cNvGrpSpPr>
          <p:nvPr/>
        </p:nvGrpSpPr>
        <p:grpSpPr bwMode="auto">
          <a:xfrm>
            <a:off x="3200400" y="3276600"/>
            <a:ext cx="3200400" cy="2286000"/>
            <a:chOff x="1872" y="1968"/>
            <a:chExt cx="2016" cy="1440"/>
          </a:xfrm>
          <a:solidFill>
            <a:schemeClr val="bg2"/>
          </a:solidFill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(-1, -1)</a:t>
              </a:r>
              <a:endParaRPr lang="en-US" sz="3200" dirty="0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(-3, 0)</a:t>
              </a:r>
              <a:endParaRPr lang="en-US" sz="3200" dirty="0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(0, -3)</a:t>
              </a:r>
              <a:endParaRPr lang="en-US" sz="3200" dirty="0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 dirty="0" smtClean="0"/>
                <a:t>(-2, -2)</a:t>
              </a:r>
              <a:endParaRPr lang="en-US" sz="3200" dirty="0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Predicting Game Play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>
                <a:solidFill>
                  <a:schemeClr val="accent1"/>
                </a:solidFill>
              </a:rPr>
              <a:t>Example</a:t>
            </a:r>
            <a:r>
              <a:rPr lang="nl-NL" dirty="0"/>
              <a:t>: Prisoners’ Dilemma</a:t>
            </a:r>
            <a:endParaRPr lang="en-US" dirty="0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429000" y="2667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Deny</a:t>
            </a:r>
            <a:endParaRPr lang="en-US" sz="2400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029200" y="2667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Confess</a:t>
            </a:r>
            <a:endParaRPr lang="en-US" sz="2400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828800" y="4953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Confess</a:t>
            </a:r>
            <a:endParaRPr lang="en-US" sz="2400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828800" y="3810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Deny</a:t>
            </a:r>
            <a:endParaRPr lang="en-US" sz="2400"/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762000" y="3810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4038600" y="3505200"/>
            <a:ext cx="609600" cy="6858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5638800" y="3505200"/>
            <a:ext cx="609600" cy="6858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105400" y="2590800"/>
            <a:ext cx="1219200" cy="609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AutoShape 28"/>
          <p:cNvSpPr>
            <a:spLocks noChangeArrowheads="1"/>
          </p:cNvSpPr>
          <p:nvPr/>
        </p:nvSpPr>
        <p:spPr bwMode="auto">
          <a:xfrm>
            <a:off x="762000" y="49530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29"/>
          <p:cNvSpPr>
            <a:spLocks noChangeArrowheads="1"/>
          </p:cNvSpPr>
          <p:nvPr/>
        </p:nvSpPr>
        <p:spPr bwMode="auto">
          <a:xfrm>
            <a:off x="3962400" y="4648200"/>
            <a:ext cx="609600" cy="6858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5638800" y="4648200"/>
            <a:ext cx="609600" cy="6858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Oval 32"/>
          <p:cNvSpPr>
            <a:spLocks noChangeArrowheads="1"/>
          </p:cNvSpPr>
          <p:nvPr/>
        </p:nvSpPr>
        <p:spPr bwMode="auto">
          <a:xfrm>
            <a:off x="1905000" y="4876800"/>
            <a:ext cx="1219200" cy="609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  <p:bldP spid="18458" grpId="0" animBg="1"/>
      <p:bldP spid="18458" grpId="1" animBg="1"/>
      <p:bldP spid="18458" grpId="2" animBg="1"/>
      <p:bldP spid="18460" grpId="0" animBg="1"/>
      <p:bldP spid="18460" grpId="1" animBg="1"/>
      <p:bldP spid="18461" grpId="0" animBg="1"/>
      <p:bldP spid="18461" grpId="1" animBg="1"/>
      <p:bldP spid="18462" grpId="0" animBg="1"/>
      <p:bldP spid="18462" grpId="1" animBg="1"/>
      <p:bldP spid="184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Dominant Strategies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In </a:t>
            </a:r>
            <a:r>
              <a:rPr lang="nl-NL" dirty="0"/>
              <a:t>Prisoner’s Dilemma, </a:t>
            </a:r>
            <a:r>
              <a:rPr lang="nl-NL" dirty="0" smtClean="0"/>
              <a:t>best </a:t>
            </a:r>
            <a:r>
              <a:rPr lang="nl-NL" dirty="0"/>
              <a:t>strategy </a:t>
            </a:r>
            <a:r>
              <a:rPr lang="nl-NL" dirty="0" smtClean="0"/>
              <a:t>is </a:t>
            </a:r>
            <a:r>
              <a:rPr lang="nl-NL" dirty="0"/>
              <a:t>to confess </a:t>
            </a:r>
            <a:r>
              <a:rPr lang="nl-NL" i="1" dirty="0"/>
              <a:t>no matter what the other player does</a:t>
            </a:r>
          </a:p>
          <a:p>
            <a:pPr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This </a:t>
            </a:r>
            <a:r>
              <a:rPr lang="nl-NL" dirty="0"/>
              <a:t>is </a:t>
            </a:r>
            <a:r>
              <a:rPr lang="nl-NL" dirty="0" smtClean="0"/>
              <a:t>a </a:t>
            </a:r>
            <a:r>
              <a:rPr lang="nl-NL" dirty="0">
                <a:solidFill>
                  <a:schemeClr val="accent1"/>
                </a:solidFill>
              </a:rPr>
              <a:t>dominant strategy </a:t>
            </a:r>
            <a:r>
              <a:rPr lang="nl-NL" dirty="0" smtClean="0">
                <a:solidFill>
                  <a:schemeClr val="accent1"/>
                </a:solidFill>
              </a:rPr>
              <a:t>equilibrium</a:t>
            </a:r>
            <a:r>
              <a:rPr lang="nl-NL" dirty="0" smtClean="0"/>
              <a:t>.</a:t>
            </a:r>
          </a:p>
          <a:p>
            <a:pPr algn="ctr">
              <a:buNone/>
            </a:pPr>
            <a:endParaRPr lang="nl-NL" dirty="0" smtClean="0"/>
          </a:p>
          <a:p>
            <a:pPr algn="ctr">
              <a:buNone/>
            </a:pPr>
            <a:r>
              <a:rPr lang="nl-NL" dirty="0" smtClean="0"/>
              <a:t>(there is a single best response to all possible sets of actions of your opponent(s))</a:t>
            </a:r>
            <a:endParaRPr lang="nl-NL" dirty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/>
              <a:t>Dominant strategy equilibria don’t always exist.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Median Game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	- if everyone chooses 90, best choice = 60 </a:t>
            </a:r>
          </a:p>
          <a:p>
            <a:pPr>
              <a:buNone/>
            </a:pPr>
            <a:r>
              <a:rPr lang="en-US" dirty="0" smtClean="0"/>
              <a:t>		- if everyone cho0ses 60, best choice = 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Nash 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. How should one play the median game?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. Only strategy profile in which everyone is playing a best response is the all-ones profile.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is a </a:t>
            </a:r>
            <a:r>
              <a:rPr lang="en-US" dirty="0" smtClean="0">
                <a:solidFill>
                  <a:schemeClr val="accent1"/>
                </a:solidFill>
              </a:rPr>
              <a:t>pure Nash equilibrium</a:t>
            </a:r>
            <a:r>
              <a:rPr lang="en-US" dirty="0" smtClean="0"/>
              <a:t>.</a:t>
            </a:r>
          </a:p>
          <a:p>
            <a:pPr algn="ctr">
              <a:buNone/>
            </a:pPr>
            <a:r>
              <a:rPr lang="en-US" dirty="0" smtClean="0"/>
              <a:t>(everyone simultaneously plays a best response to actions of opponent(s))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Pure Nash Equilibria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nl-NL" i="1" dirty="0" smtClean="0">
                <a:solidFill>
                  <a:schemeClr val="tx2"/>
                </a:solidFill>
              </a:rPr>
              <a:t>Pure Nash equilibria aren’t always unique.</a:t>
            </a:r>
          </a:p>
          <a:p>
            <a:pPr>
              <a:buNone/>
            </a:pPr>
            <a:endParaRPr lang="nl-NL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/>
                </a:solidFill>
              </a:rPr>
              <a:t>Example</a:t>
            </a:r>
            <a:r>
              <a:rPr lang="nl-NL" dirty="0"/>
              <a:t>: </a:t>
            </a:r>
            <a:r>
              <a:rPr lang="nl-NL" dirty="0" smtClean="0"/>
              <a:t>Coordination game</a:t>
            </a:r>
            <a:endParaRPr lang="en-US" dirty="0"/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352800" y="4191000"/>
            <a:ext cx="2971800" cy="1981200"/>
            <a:chOff x="1872" y="1968"/>
            <a:chExt cx="2016" cy="1440"/>
          </a:xfrm>
          <a:solidFill>
            <a:schemeClr val="bg2"/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(5, 4)</a:t>
              </a:r>
              <a:endParaRPr lang="en-US" sz="32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(2, 1)</a:t>
              </a:r>
              <a:endParaRPr lang="en-US" sz="3200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(1, 2)</a:t>
              </a:r>
              <a:endParaRPr lang="en-US" sz="3200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(4, 5)</a:t>
              </a:r>
              <a:endParaRPr lang="en-US" sz="3200"/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766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Theater</a:t>
            </a:r>
            <a:endParaRPr lang="en-US" sz="2400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768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Football</a:t>
            </a:r>
            <a:endParaRPr lang="en-US" sz="240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2880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Football</a:t>
            </a:r>
            <a:endParaRPr lang="en-US" sz="240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828800" y="4495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Theater</a:t>
            </a:r>
            <a:endParaRPr lang="en-US" sz="2400"/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3505200" y="4419600"/>
            <a:ext cx="1143000" cy="609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5029200" y="5410200"/>
            <a:ext cx="1143000" cy="609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Pure Nash Equilibria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nl-NL" i="1" dirty="0" smtClean="0">
                <a:solidFill>
                  <a:schemeClr val="tx2"/>
                </a:solidFill>
              </a:rPr>
              <a:t>Pure Nash equilibria don’t always exist.</a:t>
            </a:r>
          </a:p>
          <a:p>
            <a:pPr>
              <a:buNone/>
            </a:pPr>
            <a:endParaRPr lang="nl-NL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nl-NL" dirty="0" smtClean="0">
                <a:solidFill>
                  <a:schemeClr val="accent1"/>
                </a:solidFill>
              </a:rPr>
              <a:t>Example</a:t>
            </a:r>
            <a:r>
              <a:rPr lang="nl-NL" dirty="0"/>
              <a:t>: Matching pennies game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191000"/>
            <a:ext cx="2971800" cy="1981200"/>
            <a:chOff x="1872" y="1968"/>
            <a:chExt cx="2016" cy="1440"/>
          </a:xfrm>
          <a:solidFill>
            <a:schemeClr val="bg2"/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(1, -1)</a:t>
              </a:r>
              <a:endParaRPr lang="en-US" sz="3200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(-1, 1)</a:t>
              </a:r>
              <a:endParaRPr lang="en-US" sz="3200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(-1, 1)</a:t>
              </a:r>
              <a:endParaRPr lang="en-US" sz="3200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(1, -1)</a:t>
              </a:r>
              <a:endParaRPr lang="en-US" sz="3200"/>
            </a:p>
          </p:txBody>
        </p:sp>
      </p:grp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2766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Heads</a:t>
            </a:r>
            <a:endParaRPr lang="en-US" sz="2400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876800" y="350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Tails</a:t>
            </a:r>
            <a:endParaRPr lang="en-US" sz="2400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1828800" y="5486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Tails</a:t>
            </a:r>
            <a:endParaRPr lang="en-US" sz="2400"/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828800" y="4495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Heads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0" grpId="0"/>
      <p:bldP spid="20491" grpId="0"/>
      <p:bldP spid="204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Last lecture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- Actions chosen </a:t>
            </a:r>
            <a:r>
              <a:rPr lang="en-US" i="1" dirty="0" smtClean="0"/>
              <a:t>probabilistically</a:t>
            </a:r>
          </a:p>
          <a:p>
            <a:pPr>
              <a:buNone/>
            </a:pPr>
            <a:r>
              <a:rPr lang="en-US" dirty="0" smtClean="0"/>
              <a:t>	- Payoffs action-dependent and unknown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Trick was to learn to play a high-payoff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Nash 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Let players chose strategies probabilisitically</a:t>
            </a:r>
            <a:r>
              <a:rPr lang="en-US" dirty="0" smtClean="0"/>
              <a:t>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48000" y="3505200"/>
            <a:ext cx="2971800" cy="1981200"/>
            <a:chOff x="1872" y="1968"/>
            <a:chExt cx="2016" cy="1440"/>
          </a:xfrm>
          <a:solidFill>
            <a:schemeClr val="bg2"/>
          </a:solidFill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(1, -1)</a:t>
              </a:r>
              <a:endParaRPr lang="en-US" sz="32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(-1, 1)</a:t>
              </a:r>
              <a:endParaRPr lang="en-US" sz="320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(-1, 1)</a:t>
              </a:r>
              <a:endParaRPr lang="en-US" sz="320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3200"/>
                <a:t>(1, -1)</a:t>
              </a:r>
              <a:endParaRPr lang="en-US" sz="3200"/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971800" y="2819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Heads</a:t>
            </a:r>
            <a:endParaRPr lang="en-US" sz="24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572000" y="2819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Tails</a:t>
            </a:r>
            <a:endParaRPr lang="en-US" sz="240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24000" y="4800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Tails</a:t>
            </a:r>
            <a:endParaRPr lang="en-US" sz="24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524000" y="3810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sz="2400"/>
              <a:t>Heads</a:t>
            </a:r>
            <a:endParaRPr lang="en-US" sz="24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43000" y="3810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>
                <a:solidFill>
                  <a:schemeClr val="tx2"/>
                </a:solidFill>
              </a:rPr>
              <a:t>1/2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143000" y="4800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>
                <a:solidFill>
                  <a:schemeClr val="tx2"/>
                </a:solidFill>
              </a:rPr>
              <a:t>1/2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352800" y="236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>
                <a:solidFill>
                  <a:schemeClr val="tx2"/>
                </a:solidFill>
              </a:rPr>
              <a:t>1/2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953000" y="236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>
                <a:solidFill>
                  <a:schemeClr val="tx2"/>
                </a:solidFill>
              </a:rPr>
              <a:t>1/2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066800" y="5881688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800">
                <a:solidFill>
                  <a:schemeClr val="tx2"/>
                </a:solidFill>
              </a:rPr>
              <a:t>Expected Payoff</a:t>
            </a:r>
            <a:r>
              <a:rPr lang="nl-NL" sz="2800"/>
              <a:t>: (1/4) (1 + -1 + -1 + 1) = 0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Mixed Nash Equilibria</a:t>
            </a: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530725"/>
          </a:xfrm>
        </p:spPr>
        <p:txBody>
          <a:bodyPr/>
          <a:lstStyle/>
          <a:p>
            <a:pPr>
              <a:buNone/>
            </a:pPr>
            <a:r>
              <a:rPr lang="nl-NL" dirty="0"/>
              <a:t>This is the maximum payoff Row can acheive fixing the strategy of Column</a:t>
            </a:r>
          </a:p>
          <a:p>
            <a:pPr lvl="1">
              <a:buFont typeface="Wingdings" pitchFamily="2" charset="2"/>
              <a:buNone/>
            </a:pPr>
            <a:endParaRPr lang="nl-NL" dirty="0"/>
          </a:p>
          <a:p>
            <a:pPr lvl="1">
              <a:buFont typeface="Wingdings" pitchFamily="2" charset="2"/>
              <a:buNone/>
            </a:pPr>
            <a:endParaRPr lang="nl-NL" dirty="0"/>
          </a:p>
          <a:p>
            <a:pPr lvl="1">
              <a:buFont typeface="Wingdings" pitchFamily="2" charset="2"/>
              <a:buNone/>
            </a:pPr>
            <a:endParaRPr lang="nl-NL" dirty="0"/>
          </a:p>
          <a:p>
            <a:pPr lvl="1">
              <a:buFont typeface="Wingdings" pitchFamily="2" charset="2"/>
              <a:buNone/>
            </a:pPr>
            <a:endParaRPr lang="nl-NL" dirty="0"/>
          </a:p>
          <a:p>
            <a:pPr lvl="1">
              <a:buFont typeface="Wingdings" pitchFamily="2" charset="2"/>
              <a:buNone/>
            </a:pPr>
            <a:endParaRPr lang="nl-NL" dirty="0"/>
          </a:p>
          <a:p>
            <a:pPr lvl="1">
              <a:buFont typeface="Wingdings" pitchFamily="2" charset="2"/>
              <a:buNone/>
            </a:pPr>
            <a:r>
              <a:rPr lang="nl-NL" dirty="0"/>
              <a:t>E[</a:t>
            </a:r>
            <a:r>
              <a:rPr lang="en-US" dirty="0">
                <a:latin typeface="cmmi10" pitchFamily="34" charset="0"/>
              </a:rPr>
              <a:t>½</a:t>
            </a:r>
            <a:r>
              <a:rPr lang="en-US" baseline="-25000" dirty="0"/>
              <a:t>Row</a:t>
            </a:r>
            <a:r>
              <a:rPr lang="nl-NL" dirty="0"/>
              <a:t>] = (1/2)p – (1/2)(1-p) – (1/2)(p) + (1/2)(1-p) = 0</a:t>
            </a:r>
          </a:p>
          <a:p>
            <a:pPr lvl="1" algn="ctr">
              <a:buFont typeface="Wingdings" pitchFamily="2" charset="2"/>
              <a:buNone/>
            </a:pPr>
            <a:endParaRPr lang="nl-NL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3276600"/>
            <a:ext cx="1905000" cy="1447800"/>
            <a:chOff x="1872" y="1968"/>
            <a:chExt cx="2016" cy="1440"/>
          </a:xfrm>
          <a:solidFill>
            <a:schemeClr val="bg2"/>
          </a:solidFill>
        </p:grpSpPr>
        <p:sp>
          <p:nvSpPr>
            <p:cNvPr id="45061" name="Rectangle 5"/>
            <p:cNvSpPr>
              <a:spLocks noChangeArrowheads="1"/>
            </p:cNvSpPr>
            <p:nvPr/>
          </p:nvSpPr>
          <p:spPr bwMode="auto">
            <a:xfrm>
              <a:off x="1872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2000"/>
                <a:t>(1, -1)</a:t>
              </a:r>
              <a:endParaRPr lang="en-US" sz="2000"/>
            </a:p>
          </p:txBody>
        </p: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2880" y="196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2000"/>
                <a:t>(-1, 1)</a:t>
              </a:r>
              <a:endParaRPr lang="en-US" sz="2000"/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872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2000"/>
                <a:t>(-1, 1)</a:t>
              </a:r>
              <a:endParaRPr lang="en-US" sz="2000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880" y="268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nl-NL" sz="2000"/>
                <a:t>(1, -1)</a:t>
              </a:r>
              <a:endParaRPr lang="en-US" sz="2000"/>
            </a:p>
          </p:txBody>
        </p:sp>
      </p:grp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3124200" y="3443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p</a:t>
            </a:r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971800" y="4191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1-p</a:t>
            </a:r>
            <a:endParaRPr lang="en-US"/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3733800" y="2833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1/2</a:t>
            </a:r>
            <a:endParaRPr lang="en-US"/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4648200" y="2833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1/2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Nash 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Always exist </a:t>
            </a:r>
            <a:r>
              <a:rPr lang="en-US" dirty="0" smtClean="0"/>
              <a:t>(Nash 1950), but 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a game may have multiple NE</a:t>
            </a:r>
          </a:p>
          <a:p>
            <a:pPr>
              <a:buNone/>
            </a:pPr>
            <a:r>
              <a:rPr lang="en-US" dirty="0" smtClean="0"/>
              <a:t>		it may be </a:t>
            </a:r>
            <a:r>
              <a:rPr lang="en-US" dirty="0" smtClean="0"/>
              <a:t>hard </a:t>
            </a:r>
            <a:r>
              <a:rPr lang="en-US" dirty="0" smtClean="0"/>
              <a:t>to compute even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3238500" y="4457700"/>
            <a:ext cx="2209800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2000" y="5256212"/>
            <a:ext cx="7620000" cy="158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Equilibrium notions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dominant strategy &lt;&lt; pure NE &lt;&lt; mixed 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943600" y="3733800"/>
            <a:ext cx="762000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2000" y="3884612"/>
            <a:ext cx="7620000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487680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4876800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not unique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3505200"/>
            <a:ext cx="129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always exist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3897868"/>
            <a:ext cx="23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maybe not computable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3505200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not exist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3897868"/>
            <a:ext cx="210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computable (if exist)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Defn</a:t>
            </a:r>
            <a:r>
              <a:rPr lang="en-US" dirty="0" smtClean="0"/>
              <a:t>. A </a:t>
            </a:r>
            <a:r>
              <a:rPr lang="en-US" dirty="0" smtClean="0">
                <a:solidFill>
                  <a:schemeClr val="accent1"/>
                </a:solidFill>
              </a:rPr>
              <a:t>graphical game </a:t>
            </a:r>
            <a:r>
              <a:rPr lang="en-US" dirty="0" smtClean="0"/>
              <a:t>is a normal form game in which the payoff to i depends only on her neighbors in the graph 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Median Game</a:t>
            </a:r>
            <a:r>
              <a:rPr lang="en-US" dirty="0" smtClean="0"/>
              <a:t>: complete graph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Doping Game</a:t>
            </a:r>
            <a:r>
              <a:rPr lang="en-US" dirty="0" smtClean="0"/>
              <a:t>: (i,j) are neighbors if they are in the same competition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Wireless Internet Game</a:t>
            </a:r>
            <a:r>
              <a:rPr lang="en-US" dirty="0" smtClean="0"/>
              <a:t>: (i,j) are neighbors if they can get each others’ wireless signals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purpose of lecture,</a:t>
            </a:r>
          </a:p>
          <a:p>
            <a:pPr>
              <a:buNone/>
            </a:pPr>
            <a:r>
              <a:rPr lang="en-US" dirty="0" smtClean="0"/>
              <a:t>		we will assume two actions labeled 0 and 1</a:t>
            </a:r>
          </a:p>
          <a:p>
            <a:pPr>
              <a:buNone/>
            </a:pPr>
            <a:r>
              <a:rPr lang="en-US" dirty="0" smtClean="0"/>
              <a:t>		we will assume undirected graphs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(x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r>
              <a:rPr lang="en-US" dirty="0" smtClean="0"/>
              <a:t>) be payoff to i when i plays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and neighbors N(i) play according to profile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of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Benefit of action increases as more neighbors perform action, e.g., doping game.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(1</a:t>
            </a:r>
            <a:r>
              <a:rPr lang="en-US" dirty="0" smtClean="0"/>
              <a:t>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r>
              <a:rPr lang="en-US" dirty="0" smtClean="0"/>
              <a:t>) &gt; </a:t>
            </a: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(0</a:t>
            </a:r>
            <a:r>
              <a:rPr lang="en-US" dirty="0" smtClean="0"/>
              <a:t>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if and only if</a:t>
            </a:r>
          </a:p>
          <a:p>
            <a:pPr algn="ctr">
              <a:buNone/>
            </a:pPr>
            <a:r>
              <a:rPr lang="en-US" dirty="0" smtClean="0"/>
              <a:t># of j in N(i) taking action 1 is &gt;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i</a:t>
            </a:r>
            <a:endParaRPr lang="en-US" baseline="-25000" dirty="0">
              <a:latin typeface="Corbe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934200" y="4419600"/>
            <a:ext cx="457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V="1">
            <a:off x="6096000" y="5004967"/>
            <a:ext cx="905155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5715000"/>
            <a:ext cx="163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Threshold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 of Substitutes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Benefit of action decreases as more neighbors perform action, e.g., wireless game.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(1</a:t>
            </a:r>
            <a:r>
              <a:rPr lang="en-US" dirty="0" smtClean="0"/>
              <a:t>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r>
              <a:rPr lang="en-US" dirty="0" smtClean="0"/>
              <a:t>) &gt; </a:t>
            </a: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(0</a:t>
            </a:r>
            <a:r>
              <a:rPr lang="en-US" dirty="0" smtClean="0"/>
              <a:t>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N(i</a:t>
            </a:r>
            <a:r>
              <a:rPr lang="en-US" baseline="-25000" dirty="0" smtClean="0"/>
              <a:t>)</a:t>
            </a:r>
            <a:r>
              <a:rPr lang="en-US" dirty="0" smtClean="0"/>
              <a:t>)</a:t>
            </a:r>
          </a:p>
          <a:p>
            <a:pPr algn="ctr">
              <a:buNone/>
            </a:pPr>
            <a:r>
              <a:rPr lang="en-US" dirty="0" smtClean="0"/>
              <a:t>if and only if</a:t>
            </a:r>
          </a:p>
          <a:p>
            <a:pPr algn="ctr">
              <a:buNone/>
            </a:pPr>
            <a:r>
              <a:rPr lang="en-US" dirty="0" smtClean="0"/>
              <a:t># of j in N(i) taking action 1 is &lt;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934200" y="4419600"/>
            <a:ext cx="4572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5" idx="3"/>
          </p:cNvCxnSpPr>
          <p:nvPr/>
        </p:nvCxnSpPr>
        <p:spPr>
          <a:xfrm flipV="1">
            <a:off x="6096000" y="5004967"/>
            <a:ext cx="905155" cy="71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0600" y="5715000"/>
            <a:ext cx="163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Threshold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Equilibria: Complements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2286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62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7"/>
            <a:endCxn id="7" idx="3"/>
          </p:cNvCxnSpPr>
          <p:nvPr/>
        </p:nvCxnSpPr>
        <p:spPr>
          <a:xfrm rot="5400000" flipH="1" flipV="1">
            <a:off x="1761845" y="3514445"/>
            <a:ext cx="819710" cy="142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7" idx="2"/>
          </p:cNvCxnSpPr>
          <p:nvPr/>
        </p:nvCxnSpPr>
        <p:spPr>
          <a:xfrm>
            <a:off x="1371600" y="36576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7" idx="1"/>
          </p:cNvCxnSpPr>
          <p:nvPr/>
        </p:nvCxnSpPr>
        <p:spPr>
          <a:xfrm rot="16200000" flipH="1">
            <a:off x="2219045" y="2828645"/>
            <a:ext cx="8197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6" idx="3"/>
          </p:cNvCxnSpPr>
          <p:nvPr/>
        </p:nvCxnSpPr>
        <p:spPr>
          <a:xfrm rot="5400000" flipH="1" flipV="1">
            <a:off x="1266545" y="2714345"/>
            <a:ext cx="819710" cy="74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8" idx="1"/>
          </p:cNvCxnSpPr>
          <p:nvPr/>
        </p:nvCxnSpPr>
        <p:spPr>
          <a:xfrm rot="16200000" flipH="1">
            <a:off x="3209645" y="3819245"/>
            <a:ext cx="895910" cy="89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9" idx="3"/>
          </p:cNvCxnSpPr>
          <p:nvPr/>
        </p:nvCxnSpPr>
        <p:spPr>
          <a:xfrm rot="5400000" flipH="1" flipV="1">
            <a:off x="3362045" y="2600045"/>
            <a:ext cx="743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0" idx="2"/>
          </p:cNvCxnSpPr>
          <p:nvPr/>
        </p:nvCxnSpPr>
        <p:spPr>
          <a:xfrm flipV="1">
            <a:off x="3276600" y="3429000"/>
            <a:ext cx="2133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7"/>
            <a:endCxn id="10" idx="3"/>
          </p:cNvCxnSpPr>
          <p:nvPr/>
        </p:nvCxnSpPr>
        <p:spPr>
          <a:xfrm rot="5400000" flipH="1" flipV="1">
            <a:off x="4390745" y="3628745"/>
            <a:ext cx="1124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0"/>
          </p:cNvCxnSpPr>
          <p:nvPr/>
        </p:nvCxnSpPr>
        <p:spPr>
          <a:xfrm rot="16200000" flipH="1">
            <a:off x="5295900" y="40005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1" idx="2"/>
          </p:cNvCxnSpPr>
          <p:nvPr/>
        </p:nvCxnSpPr>
        <p:spPr>
          <a:xfrm>
            <a:off x="4495800" y="4876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7"/>
            <a:endCxn id="12" idx="3"/>
          </p:cNvCxnSpPr>
          <p:nvPr/>
        </p:nvCxnSpPr>
        <p:spPr>
          <a:xfrm rot="5400000" flipH="1" flipV="1">
            <a:off x="6067145" y="3628745"/>
            <a:ext cx="12769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34200" y="4572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rbel"/>
              </a:rPr>
              <a:t>T</a:t>
            </a:r>
            <a:r>
              <a:rPr lang="en-US" sz="3600" baseline="-25000" dirty="0" smtClean="0">
                <a:latin typeface="Calibri"/>
              </a:rPr>
              <a:t>i</a:t>
            </a:r>
            <a:r>
              <a:rPr lang="en-US" sz="3600" dirty="0" smtClean="0"/>
              <a:t> = 2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lecture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- Actions chosen </a:t>
            </a:r>
            <a:r>
              <a:rPr lang="en-US" i="1" dirty="0" smtClean="0"/>
              <a:t>strategically</a:t>
            </a:r>
          </a:p>
          <a:p>
            <a:pPr>
              <a:buNone/>
            </a:pPr>
            <a:r>
              <a:rPr lang="en-US" dirty="0" smtClean="0"/>
              <a:t>	- Payoffs depend on the set of people that choose each action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Trick is to strategize based on others’ actions.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Equilibria: Substitutes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57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2286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3429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648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62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7"/>
            <a:endCxn id="7" idx="3"/>
          </p:cNvCxnSpPr>
          <p:nvPr/>
        </p:nvCxnSpPr>
        <p:spPr>
          <a:xfrm rot="5400000" flipH="1" flipV="1">
            <a:off x="1761845" y="3514445"/>
            <a:ext cx="819710" cy="142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6"/>
            <a:endCxn id="7" idx="2"/>
          </p:cNvCxnSpPr>
          <p:nvPr/>
        </p:nvCxnSpPr>
        <p:spPr>
          <a:xfrm>
            <a:off x="1371600" y="36576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5"/>
            <a:endCxn id="7" idx="1"/>
          </p:cNvCxnSpPr>
          <p:nvPr/>
        </p:nvCxnSpPr>
        <p:spPr>
          <a:xfrm rot="16200000" flipH="1">
            <a:off x="2219045" y="2828645"/>
            <a:ext cx="8197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7"/>
            <a:endCxn id="6" idx="3"/>
          </p:cNvCxnSpPr>
          <p:nvPr/>
        </p:nvCxnSpPr>
        <p:spPr>
          <a:xfrm rot="5400000" flipH="1" flipV="1">
            <a:off x="1266545" y="2714345"/>
            <a:ext cx="819710" cy="74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5"/>
            <a:endCxn id="8" idx="1"/>
          </p:cNvCxnSpPr>
          <p:nvPr/>
        </p:nvCxnSpPr>
        <p:spPr>
          <a:xfrm rot="16200000" flipH="1">
            <a:off x="3209645" y="3819245"/>
            <a:ext cx="895910" cy="89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7"/>
            <a:endCxn id="9" idx="3"/>
          </p:cNvCxnSpPr>
          <p:nvPr/>
        </p:nvCxnSpPr>
        <p:spPr>
          <a:xfrm rot="5400000" flipH="1" flipV="1">
            <a:off x="3362045" y="2600045"/>
            <a:ext cx="743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6"/>
            <a:endCxn id="10" idx="2"/>
          </p:cNvCxnSpPr>
          <p:nvPr/>
        </p:nvCxnSpPr>
        <p:spPr>
          <a:xfrm flipV="1">
            <a:off x="3276600" y="3429000"/>
            <a:ext cx="2133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7"/>
            <a:endCxn id="10" idx="3"/>
          </p:cNvCxnSpPr>
          <p:nvPr/>
        </p:nvCxnSpPr>
        <p:spPr>
          <a:xfrm rot="5400000" flipH="1" flipV="1">
            <a:off x="4390745" y="3628745"/>
            <a:ext cx="1124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4"/>
            <a:endCxn id="11" idx="0"/>
          </p:cNvCxnSpPr>
          <p:nvPr/>
        </p:nvCxnSpPr>
        <p:spPr>
          <a:xfrm rot="16200000" flipH="1">
            <a:off x="5295900" y="40005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6"/>
            <a:endCxn id="11" idx="2"/>
          </p:cNvCxnSpPr>
          <p:nvPr/>
        </p:nvCxnSpPr>
        <p:spPr>
          <a:xfrm>
            <a:off x="4495800" y="48768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7"/>
            <a:endCxn id="12" idx="3"/>
          </p:cNvCxnSpPr>
          <p:nvPr/>
        </p:nvCxnSpPr>
        <p:spPr>
          <a:xfrm rot="5400000" flipH="1" flipV="1">
            <a:off x="6067145" y="3628745"/>
            <a:ext cx="12769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34200" y="45720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rbel"/>
              </a:rPr>
              <a:t>T</a:t>
            </a:r>
            <a:r>
              <a:rPr lang="en-US" sz="3600" baseline="-25000" dirty="0" smtClean="0">
                <a:latin typeface="Calibri"/>
              </a:rPr>
              <a:t>i</a:t>
            </a:r>
            <a:r>
              <a:rPr lang="en-US" sz="3600" dirty="0" smtClean="0"/>
              <a:t> = 1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Smoking Game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42672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1242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81200" y="19812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19400" y="3124200"/>
            <a:ext cx="457200" cy="457200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3434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91000" y="20574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10200" y="28956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4419600"/>
            <a:ext cx="457200" cy="457200"/>
          </a:xfrm>
          <a:prstGeom prst="ellips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62800" y="2819400"/>
            <a:ext cx="457200" cy="457200"/>
          </a:xfrm>
          <a:prstGeom prst="ellipse">
            <a:avLst/>
          </a:prstGeom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7"/>
            <a:endCxn id="7" idx="3"/>
          </p:cNvCxnSpPr>
          <p:nvPr/>
        </p:nvCxnSpPr>
        <p:spPr>
          <a:xfrm rot="5400000" flipH="1" flipV="1">
            <a:off x="1761845" y="3209645"/>
            <a:ext cx="819710" cy="1429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7" idx="2"/>
          </p:cNvCxnSpPr>
          <p:nvPr/>
        </p:nvCxnSpPr>
        <p:spPr>
          <a:xfrm>
            <a:off x="1371600" y="33528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5"/>
            <a:endCxn id="7" idx="1"/>
          </p:cNvCxnSpPr>
          <p:nvPr/>
        </p:nvCxnSpPr>
        <p:spPr>
          <a:xfrm rot="16200000" flipH="1">
            <a:off x="2219045" y="2523845"/>
            <a:ext cx="8197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  <a:endCxn id="6" idx="3"/>
          </p:cNvCxnSpPr>
          <p:nvPr/>
        </p:nvCxnSpPr>
        <p:spPr>
          <a:xfrm rot="5400000" flipH="1" flipV="1">
            <a:off x="1266545" y="2409545"/>
            <a:ext cx="819710" cy="74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8" idx="1"/>
          </p:cNvCxnSpPr>
          <p:nvPr/>
        </p:nvCxnSpPr>
        <p:spPr>
          <a:xfrm rot="16200000" flipH="1">
            <a:off x="3209645" y="3514445"/>
            <a:ext cx="895910" cy="89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9" idx="3"/>
          </p:cNvCxnSpPr>
          <p:nvPr/>
        </p:nvCxnSpPr>
        <p:spPr>
          <a:xfrm rot="5400000" flipH="1" flipV="1">
            <a:off x="3362045" y="2295245"/>
            <a:ext cx="743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10" idx="2"/>
          </p:cNvCxnSpPr>
          <p:nvPr/>
        </p:nvCxnSpPr>
        <p:spPr>
          <a:xfrm flipV="1">
            <a:off x="3276600" y="3124200"/>
            <a:ext cx="2133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7"/>
            <a:endCxn id="10" idx="3"/>
          </p:cNvCxnSpPr>
          <p:nvPr/>
        </p:nvCxnSpPr>
        <p:spPr>
          <a:xfrm rot="5400000" flipH="1" flipV="1">
            <a:off x="4390745" y="3323945"/>
            <a:ext cx="11245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0"/>
          </p:cNvCxnSpPr>
          <p:nvPr/>
        </p:nvCxnSpPr>
        <p:spPr>
          <a:xfrm rot="16200000" flipH="1">
            <a:off x="5295900" y="36957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1" idx="2"/>
          </p:cNvCxnSpPr>
          <p:nvPr/>
        </p:nvCxnSpPr>
        <p:spPr>
          <a:xfrm>
            <a:off x="4495800" y="45720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7"/>
            <a:endCxn id="12" idx="3"/>
          </p:cNvCxnSpPr>
          <p:nvPr/>
        </p:nvCxnSpPr>
        <p:spPr>
          <a:xfrm rot="5400000" flipH="1" flipV="1">
            <a:off x="6067145" y="3323945"/>
            <a:ext cx="1276910" cy="10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0" y="5334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rbel"/>
              </a:rPr>
              <a:t>Conformists</a:t>
            </a:r>
            <a:r>
              <a:rPr lang="en-US" sz="2400" dirty="0" smtClean="0">
                <a:latin typeface="Corbel"/>
              </a:rPr>
              <a:t>:  Smoke if ≥ 1/2 neighbors smoke.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914400" y="5486400"/>
            <a:ext cx="457200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10200" y="53340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Corbel"/>
              </a:rPr>
              <a:t>Rebels</a:t>
            </a:r>
            <a:r>
              <a:rPr lang="en-US" sz="2400" dirty="0" smtClean="0">
                <a:latin typeface="Corbel"/>
              </a:rPr>
              <a:t>:  Smoke if no neighbor smokes.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4800600" y="5486400"/>
            <a:ext cx="457200" cy="4572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5" idx="4"/>
            <a:endCxn id="4" idx="0"/>
          </p:cNvCxnSpPr>
          <p:nvPr/>
        </p:nvCxnSpPr>
        <p:spPr>
          <a:xfrm rot="16200000" flipH="1">
            <a:off x="876300" y="38481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8" idx="2"/>
          </p:cNvCxnSpPr>
          <p:nvPr/>
        </p:nvCxnSpPr>
        <p:spPr>
          <a:xfrm>
            <a:off x="1524000" y="4495800"/>
            <a:ext cx="2514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9" idx="2"/>
          </p:cNvCxnSpPr>
          <p:nvPr/>
        </p:nvCxnSpPr>
        <p:spPr>
          <a:xfrm>
            <a:off x="2438400" y="2209800"/>
            <a:ext cx="1752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5"/>
            <a:endCxn id="10" idx="1"/>
          </p:cNvCxnSpPr>
          <p:nvPr/>
        </p:nvCxnSpPr>
        <p:spPr>
          <a:xfrm rot="16200000" flipH="1">
            <a:off x="4771745" y="2257145"/>
            <a:ext cx="514910" cy="89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6"/>
            <a:endCxn id="12" idx="2"/>
          </p:cNvCxnSpPr>
          <p:nvPr/>
        </p:nvCxnSpPr>
        <p:spPr>
          <a:xfrm flipV="1">
            <a:off x="5867400" y="30480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1"/>
            <a:endCxn id="9" idx="6"/>
          </p:cNvCxnSpPr>
          <p:nvPr/>
        </p:nvCxnSpPr>
        <p:spPr>
          <a:xfrm rot="16200000" flipV="1">
            <a:off x="5638801" y="1295400"/>
            <a:ext cx="600355" cy="258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4"/>
            <a:endCxn id="8" idx="0"/>
          </p:cNvCxnSpPr>
          <p:nvPr/>
        </p:nvCxnSpPr>
        <p:spPr>
          <a:xfrm rot="5400000">
            <a:off x="3429000" y="3352800"/>
            <a:ext cx="1828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does network structure effect equilibria?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can one design the network to produce optimal equilibria?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Start from an initial configuration and let players update strategies over time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what equilibrium results?</a:t>
            </a:r>
          </a:p>
          <a:p>
            <a:pPr>
              <a:buNone/>
            </a:pPr>
            <a:r>
              <a:rPr lang="en-US" dirty="0" smtClean="0"/>
              <a:t>		how’s it depend on initial configuration?</a:t>
            </a:r>
          </a:p>
          <a:p>
            <a:pPr>
              <a:buNone/>
            </a:pPr>
            <a:r>
              <a:rPr lang="en-US" dirty="0" smtClean="0"/>
              <a:t>		how’s it depend on network structure?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Assume players act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myopically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sequentially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Adoption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Having similar behaviors/technologies as neighbors facilitates interaction (improves communication, understanding, etc.)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Given initial adoption, can we “buy off” some customers to get everyone to use another product?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person can only adopt one behavior.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gain more if you have the same behavior as your peers.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 people update behaviors to improve gains, diffusion happens.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Nodes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505200" y="2133600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29200" y="2133600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6"/>
            <a:endCxn id="13" idx="2"/>
          </p:cNvCxnSpPr>
          <p:nvPr/>
        </p:nvCxnSpPr>
        <p:spPr>
          <a:xfrm>
            <a:off x="4343400" y="2552700"/>
            <a:ext cx="685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05200" y="5105400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29200" y="5105400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9" idx="2"/>
          </p:cNvCxnSpPr>
          <p:nvPr/>
        </p:nvCxnSpPr>
        <p:spPr>
          <a:xfrm>
            <a:off x="4343400" y="5524500"/>
            <a:ext cx="685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05200" y="3645932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9200" y="3645932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6"/>
            <a:endCxn id="22" idx="2"/>
          </p:cNvCxnSpPr>
          <p:nvPr/>
        </p:nvCxnSpPr>
        <p:spPr>
          <a:xfrm>
            <a:off x="4343400" y="4065032"/>
            <a:ext cx="685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90600" y="1600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both adopt </a:t>
            </a:r>
            <a:r>
              <a:rPr lang="en-US" sz="24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/>
              <a:t>, get satisfaction </a:t>
            </a:r>
            <a:r>
              <a:rPr lang="en-US" sz="24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/>
              <a:t> from coordination.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90600" y="31242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both adopt </a:t>
            </a:r>
            <a:r>
              <a:rPr lang="en-US" sz="2400" dirty="0" smtClean="0">
                <a:solidFill>
                  <a:schemeClr val="tx2"/>
                </a:solidFill>
              </a:rPr>
              <a:t>B</a:t>
            </a:r>
            <a:r>
              <a:rPr lang="en-US" sz="2400" dirty="0" smtClean="0"/>
              <a:t>, get satisfaction </a:t>
            </a:r>
            <a:r>
              <a:rPr lang="en-US" sz="2400" dirty="0" smtClean="0">
                <a:solidFill>
                  <a:schemeClr val="tx2"/>
                </a:solidFill>
              </a:rPr>
              <a:t>b</a:t>
            </a:r>
            <a:r>
              <a:rPr lang="en-US" sz="2400" dirty="0" smtClean="0"/>
              <a:t> from coordination.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90600" y="46482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dopt different behaviors, no coordination, </a:t>
            </a:r>
            <a:r>
              <a:rPr lang="en-US" sz="2400" dirty="0" smtClean="0">
                <a:solidFill>
                  <a:schemeClr val="tx2"/>
                </a:solidFill>
              </a:rPr>
              <a:t>zero satisfaction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  <p:bldP spid="24" grpId="0"/>
      <p:bldP spid="25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Nodes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0" y="4859179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8200" y="5392579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76800" y="3944779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72200" y="3258979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43800" y="5468779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91400" y="3944779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5"/>
            <a:endCxn id="4" idx="1"/>
          </p:cNvCxnSpPr>
          <p:nvPr/>
        </p:nvCxnSpPr>
        <p:spPr>
          <a:xfrm rot="16200000" flipH="1">
            <a:off x="5614567" y="4377745"/>
            <a:ext cx="451784" cy="7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4"/>
            <a:endCxn id="4" idx="0"/>
          </p:cNvCxnSpPr>
          <p:nvPr/>
        </p:nvCxnSpPr>
        <p:spPr>
          <a:xfrm rot="5400000">
            <a:off x="6057900" y="4401979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4" idx="7"/>
          </p:cNvCxnSpPr>
          <p:nvPr/>
        </p:nvCxnSpPr>
        <p:spPr>
          <a:xfrm rot="5400000">
            <a:off x="6925749" y="4415846"/>
            <a:ext cx="451784" cy="68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7"/>
            <a:endCxn id="4" idx="2"/>
          </p:cNvCxnSpPr>
          <p:nvPr/>
        </p:nvCxnSpPr>
        <p:spPr>
          <a:xfrm rot="5400000" flipH="1" flipV="1">
            <a:off x="5557417" y="4954430"/>
            <a:ext cx="214733" cy="862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4" idx="6"/>
          </p:cNvCxnSpPr>
          <p:nvPr/>
        </p:nvCxnSpPr>
        <p:spPr>
          <a:xfrm rot="16200000" flipV="1">
            <a:off x="7143751" y="5068729"/>
            <a:ext cx="2909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81000" y="1430179"/>
            <a:ext cx="8229600" cy="152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Node communicates using same behavior with each of its neighbors</a:t>
            </a:r>
          </a:p>
          <a:p>
            <a:pPr>
              <a:buNone/>
            </a:pPr>
            <a:r>
              <a:rPr lang="en-US" dirty="0" smtClean="0"/>
              <a:t>Total satisfaction is sum of edge satisfactions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3324523"/>
            <a:ext cx="3733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node </a:t>
            </a:r>
            <a:r>
              <a:rPr lang="en-US" sz="2400" dirty="0" smtClean="0">
                <a:solidFill>
                  <a:schemeClr val="tx2"/>
                </a:solidFill>
              </a:rPr>
              <a:t>v</a:t>
            </a:r>
            <a:r>
              <a:rPr lang="en-US" sz="2400" dirty="0" smtClean="0"/>
              <a:t> has </a:t>
            </a:r>
            <a:r>
              <a:rPr lang="en-US" sz="2400" dirty="0" smtClean="0">
                <a:solidFill>
                  <a:schemeClr val="tx2"/>
                </a:solidFill>
              </a:rPr>
              <a:t>d</a:t>
            </a:r>
            <a:r>
              <a:rPr lang="en-US" sz="2400" dirty="0" smtClean="0"/>
              <a:t> neighbors, of which fraction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dirty="0" smtClean="0"/>
              <a:t> use </a:t>
            </a:r>
            <a:r>
              <a:rPr lang="en-US" sz="24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/>
              <a:t>.  Then </a:t>
            </a:r>
            <a:r>
              <a:rPr lang="en-US" sz="2400" dirty="0" smtClean="0">
                <a:solidFill>
                  <a:schemeClr val="tx2"/>
                </a:solidFill>
              </a:rPr>
              <a:t>v</a:t>
            </a:r>
            <a:r>
              <a:rPr lang="en-US" sz="2400" dirty="0" smtClean="0"/>
              <a:t> will use </a:t>
            </a:r>
            <a:r>
              <a:rPr lang="en-US" sz="2400" dirty="0" smtClean="0">
                <a:solidFill>
                  <a:schemeClr val="tx2"/>
                </a:solidFill>
              </a:rPr>
              <a:t>A</a:t>
            </a:r>
            <a:r>
              <a:rPr lang="en-US" sz="2400" dirty="0" smtClean="0"/>
              <a:t> if </a:t>
            </a:r>
          </a:p>
          <a:p>
            <a:endParaRPr lang="en-US" sz="1200" dirty="0" smtClean="0"/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pda &gt; (1-p)db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p &gt; b / (a+b) = q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4648200" y="3411379"/>
            <a:ext cx="3657600" cy="2057400"/>
          </a:xfrm>
          <a:prstGeom prst="wedgeEllipseCallout">
            <a:avLst>
              <a:gd name="adj1" fmla="val -69417"/>
              <a:gd name="adj2" fmla="val 60549"/>
            </a:avLst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Relative quality of behavior B compared to behavior 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35" grpId="0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9875"/>
            <a:ext cx="5943600" cy="2625725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If at least a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fraction of neighbors are blue, then turn blue, else turn yellow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2098675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3317875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1336675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3089275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39000" y="3165475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5375275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95400" y="1870075"/>
            <a:ext cx="838200" cy="8382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4" idx="2"/>
          </p:cNvCxnSpPr>
          <p:nvPr/>
        </p:nvCxnSpPr>
        <p:spPr>
          <a:xfrm>
            <a:off x="2133600" y="2327275"/>
            <a:ext cx="1600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1"/>
          </p:cNvCxnSpPr>
          <p:nvPr/>
        </p:nvCxnSpPr>
        <p:spPr>
          <a:xfrm rot="16200000" flipH="1">
            <a:off x="1866900" y="2670173"/>
            <a:ext cx="656153" cy="427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1"/>
          </p:cNvCxnSpPr>
          <p:nvPr/>
        </p:nvCxnSpPr>
        <p:spPr>
          <a:xfrm>
            <a:off x="4419600" y="2784475"/>
            <a:ext cx="1037152" cy="65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2"/>
          </p:cNvCxnSpPr>
          <p:nvPr/>
        </p:nvCxnSpPr>
        <p:spPr>
          <a:xfrm>
            <a:off x="3124200" y="3470275"/>
            <a:ext cx="22098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9" idx="1"/>
          </p:cNvCxnSpPr>
          <p:nvPr/>
        </p:nvCxnSpPr>
        <p:spPr>
          <a:xfrm rot="16200000" flipH="1">
            <a:off x="5744649" y="4338123"/>
            <a:ext cx="1464702" cy="85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8" idx="2"/>
          </p:cNvCxnSpPr>
          <p:nvPr/>
        </p:nvCxnSpPr>
        <p:spPr>
          <a:xfrm flipV="1">
            <a:off x="6172200" y="3584575"/>
            <a:ext cx="1066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5" idx="0"/>
          </p:cNvCxnSpPr>
          <p:nvPr/>
        </p:nvCxnSpPr>
        <p:spPr>
          <a:xfrm rot="5400000">
            <a:off x="5314951" y="2490273"/>
            <a:ext cx="1265751" cy="3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5"/>
            <a:endCxn id="8" idx="1"/>
          </p:cNvCxnSpPr>
          <p:nvPr/>
        </p:nvCxnSpPr>
        <p:spPr>
          <a:xfrm rot="16200000" flipH="1">
            <a:off x="6430449" y="2356923"/>
            <a:ext cx="1236102" cy="6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7"/>
            <a:endCxn id="8" idx="4"/>
          </p:cNvCxnSpPr>
          <p:nvPr/>
        </p:nvCxnSpPr>
        <p:spPr>
          <a:xfrm rot="5400000" flipH="1" flipV="1">
            <a:off x="6830499" y="4670425"/>
            <a:ext cx="1494351" cy="16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Example</a:t>
            </a:r>
            <a:r>
              <a:rPr lang="en-US" dirty="0" smtClean="0"/>
              <a:t>: Should athletes dope?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+ improves performance</a:t>
            </a:r>
          </a:p>
          <a:p>
            <a:pPr>
              <a:buNone/>
            </a:pPr>
            <a:r>
              <a:rPr lang="en-US" dirty="0" smtClean="0"/>
              <a:t>	-  penalities if caught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Beneficial to dope if enough competitors dope.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2819400"/>
            <a:ext cx="394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(esp. if competitors dope)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04800"/>
            <a:ext cx="7696200" cy="1431925"/>
          </a:xfrm>
          <a:noFill/>
        </p:spPr>
        <p:txBody>
          <a:bodyPr/>
          <a:lstStyle/>
          <a:p>
            <a:r>
              <a:rPr lang="en-US"/>
              <a:t>Coordination Game, cont’d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None/>
            </a:pPr>
            <a:endParaRPr lang="en-US" sz="2600" dirty="0"/>
          </a:p>
          <a:p>
            <a:pPr>
              <a:lnSpc>
                <a:spcPct val="90000"/>
              </a:lnSpc>
              <a:buNone/>
            </a:pPr>
            <a:endParaRPr lang="en-US" sz="1400" dirty="0" smtClean="0"/>
          </a:p>
          <a:p>
            <a:pPr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endParaRPr lang="en-US" sz="1400" dirty="0" smtClean="0"/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		Payoff Matrix</a:t>
            </a:r>
          </a:p>
          <a:p>
            <a:pPr>
              <a:lnSpc>
                <a:spcPct val="90000"/>
              </a:lnSpc>
            </a:pPr>
            <a:endParaRPr lang="en-US" sz="2600" dirty="0" smtClean="0"/>
          </a:p>
          <a:p>
            <a:pPr>
              <a:lnSpc>
                <a:spcPct val="90000"/>
              </a:lnSpc>
              <a:buNone/>
            </a:pPr>
            <a:r>
              <a:rPr lang="en-US" sz="2600" dirty="0" smtClean="0"/>
              <a:t>Payoff </a:t>
            </a:r>
            <a:r>
              <a:rPr lang="en-US" sz="2600" dirty="0"/>
              <a:t>of a node is the sum over all incident edges.</a:t>
            </a:r>
          </a:p>
          <a:p>
            <a:pPr>
              <a:lnSpc>
                <a:spcPct val="90000"/>
              </a:lnSpc>
              <a:buNone/>
            </a:pPr>
            <a:r>
              <a:rPr lang="en-US" sz="2600" dirty="0"/>
              <a:t>An </a:t>
            </a:r>
            <a:r>
              <a:rPr lang="en-US" sz="2600" dirty="0">
                <a:solidFill>
                  <a:schemeClr val="tx2"/>
                </a:solidFill>
              </a:rPr>
              <a:t>equilibrium </a:t>
            </a:r>
            <a:r>
              <a:rPr lang="en-US" sz="2600" dirty="0"/>
              <a:t>is a strategy profile where no player can gain by changing strategies.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1524000"/>
          <a:ext cx="3657600" cy="24384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219200"/>
                <a:gridCol w="1219200"/>
                <a:gridCol w="1219200"/>
              </a:tblGrid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1/ Player 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(1-q,1-q)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812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Some nodes are endowed with a fixed strategy</a:t>
            </a:r>
          </a:p>
          <a:p>
            <a:pPr>
              <a:buNone/>
            </a:pPr>
            <a:r>
              <a:rPr lang="en-US" dirty="0" smtClean="0"/>
              <a:t>Remaining nodes move sequentially in an arbitrary order infinitely often</a:t>
            </a:r>
          </a:p>
          <a:p>
            <a:pPr>
              <a:buNone/>
            </a:pPr>
            <a:r>
              <a:rPr lang="en-US" dirty="0" smtClean="0"/>
              <a:t>When asked to move, a node myopically chooses behavior that maximizes payoff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“If </a:t>
            </a:r>
            <a:r>
              <a:rPr lang="en-US" dirty="0" smtClean="0">
                <a:solidFill>
                  <a:schemeClr val="tx2"/>
                </a:solidFill>
              </a:rPr>
              <a:t>&gt; q </a:t>
            </a:r>
            <a:r>
              <a:rPr lang="en-US" dirty="0" smtClean="0"/>
              <a:t>fraction of neighbors play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, then play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Diffusion Questions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None/>
            </a:pPr>
            <a:r>
              <a:rPr lang="en-US" dirty="0"/>
              <a:t>A game-theoretic model of diffusion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600" dirty="0">
                <a:solidFill>
                  <a:schemeClr val="tx2"/>
                </a:solidFill>
              </a:rPr>
              <a:t>Question</a:t>
            </a:r>
            <a:r>
              <a:rPr lang="en-US" sz="2600" dirty="0"/>
              <a:t>: can a new </a:t>
            </a:r>
            <a:r>
              <a:rPr lang="en-US" sz="2600" dirty="0" smtClean="0"/>
              <a:t>behavior spread </a:t>
            </a:r>
            <a:r>
              <a:rPr lang="en-US" sz="2600" dirty="0"/>
              <a:t>through a network where almost everyone is initially using another </a:t>
            </a:r>
            <a:r>
              <a:rPr lang="en-US" sz="2600" dirty="0" smtClean="0"/>
              <a:t>behavior?</a:t>
            </a:r>
            <a:endParaRPr lang="en-US" sz="2600" dirty="0"/>
          </a:p>
          <a:p>
            <a:pPr>
              <a:buNone/>
            </a:pPr>
            <a:r>
              <a:rPr lang="en-US" dirty="0" smtClean="0"/>
              <a:t>Can compatibility help?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Diffusion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733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Endow group </a:t>
            </a:r>
            <a:r>
              <a:rPr lang="en-US" dirty="0" smtClean="0">
                <a:solidFill>
                  <a:schemeClr val="tx2"/>
                </a:solidFill>
              </a:rPr>
              <a:t>0</a:t>
            </a:r>
            <a:r>
              <a:rPr lang="en-US" dirty="0" smtClean="0"/>
              <a:t> with blue strategy</a:t>
            </a:r>
          </a:p>
          <a:p>
            <a:pPr>
              <a:buNone/>
            </a:pPr>
            <a:r>
              <a:rPr lang="en-US" dirty="0" smtClean="0"/>
              <a:t>``If at least a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fraction of neighbors use blue strategy, then use blue strategy.’’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tx2"/>
                </a:solidFill>
              </a:rPr>
              <a:t>q &lt; ½</a:t>
            </a:r>
            <a:r>
              <a:rPr lang="en-US" dirty="0" smtClean="0"/>
              <a:t>, whole graph will turn blue</a:t>
            </a:r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895600" y="2071687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33800" y="2071687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572000" y="2071687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200" y="2071687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124200" y="23002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1242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1242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1242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24200" y="26050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242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31242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1242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962400" y="23002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9624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9624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962400" y="26050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24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962400" y="29098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9624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39624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800600" y="23002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8006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8006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800600" y="23002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800600" y="26050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8006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4800600" y="29098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800600" y="2605087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48006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19812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21336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5"/>
          <p:cNvSpPr>
            <a:spLocks noChangeArrowheads="1"/>
          </p:cNvSpPr>
          <p:nvPr/>
        </p:nvSpPr>
        <p:spPr bwMode="auto">
          <a:xfrm>
            <a:off x="22860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63246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64770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6629400" y="252888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3124200" y="290988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3886200" y="2833687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3886200" y="2528887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962400" y="2300287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3886200" y="2224087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3048000" y="28336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3048000" y="22240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3048000" y="25288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4724400" y="22240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724400" y="25288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4724400" y="28336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5562600" y="22240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5562600" y="25288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2" name="Oval 52"/>
          <p:cNvSpPr>
            <a:spLocks noChangeArrowheads="1"/>
          </p:cNvSpPr>
          <p:nvPr/>
        </p:nvSpPr>
        <p:spPr bwMode="auto">
          <a:xfrm>
            <a:off x="5562600" y="2833687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4114800" y="3062287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4948238" y="3062287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5791200" y="3062287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3200400" y="306228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-1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3778250" y="1538287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2971800" y="1538287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4648200" y="1538287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60" name="Text Box 60"/>
          <p:cNvSpPr txBox="1">
            <a:spLocks noChangeArrowheads="1"/>
          </p:cNvSpPr>
          <p:nvPr/>
        </p:nvSpPr>
        <p:spPr bwMode="auto">
          <a:xfrm>
            <a:off x="5454650" y="1538287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Diffusion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08475"/>
            <a:ext cx="8229600" cy="209232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Endow any group with blue</a:t>
            </a:r>
          </a:p>
          <a:p>
            <a:pPr>
              <a:buNone/>
            </a:pPr>
            <a:r>
              <a:rPr lang="en-US" sz="2800" dirty="0" smtClean="0"/>
              <a:t>``If at least a </a:t>
            </a:r>
            <a:r>
              <a:rPr lang="en-US" sz="2800" dirty="0" smtClean="0">
                <a:solidFill>
                  <a:schemeClr val="tx2"/>
                </a:solidFill>
              </a:rPr>
              <a:t>q</a:t>
            </a:r>
            <a:r>
              <a:rPr lang="en-US" sz="2800" dirty="0" smtClean="0"/>
              <a:t> fraction of neighbors use blue, then use blue.’’</a:t>
            </a:r>
          </a:p>
          <a:p>
            <a:pPr>
              <a:buNone/>
            </a:pPr>
            <a:r>
              <a:rPr lang="en-US" sz="2800" dirty="0" smtClean="0"/>
              <a:t>Need </a:t>
            </a:r>
            <a:r>
              <a:rPr lang="en-US" sz="2800" dirty="0" smtClean="0">
                <a:solidFill>
                  <a:schemeClr val="tx2"/>
                </a:solidFill>
              </a:rPr>
              <a:t>q &lt; ¼ </a:t>
            </a:r>
            <a:r>
              <a:rPr lang="en-US" sz="2800" dirty="0" smtClean="0"/>
              <a:t>for behavior to spread</a:t>
            </a:r>
            <a:endParaRPr lang="en-US" sz="2800" dirty="0"/>
          </a:p>
        </p:txBody>
      </p:sp>
      <p:sp>
        <p:nvSpPr>
          <p:cNvPr id="4" name="Oval 44"/>
          <p:cNvSpPr>
            <a:spLocks noChangeArrowheads="1"/>
          </p:cNvSpPr>
          <p:nvPr/>
        </p:nvSpPr>
        <p:spPr bwMode="auto">
          <a:xfrm>
            <a:off x="32766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32766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32766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>
            <a:off x="35814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8" name="Oval 45"/>
          <p:cNvSpPr>
            <a:spLocks noChangeArrowheads="1"/>
          </p:cNvSpPr>
          <p:nvPr/>
        </p:nvSpPr>
        <p:spPr bwMode="auto">
          <a:xfrm>
            <a:off x="35814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9" name="Oval 46"/>
          <p:cNvSpPr>
            <a:spLocks noChangeArrowheads="1"/>
          </p:cNvSpPr>
          <p:nvPr/>
        </p:nvSpPr>
        <p:spPr bwMode="auto">
          <a:xfrm>
            <a:off x="35814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3" name="Oval 44"/>
          <p:cNvSpPr>
            <a:spLocks noChangeArrowheads="1"/>
          </p:cNvSpPr>
          <p:nvPr/>
        </p:nvSpPr>
        <p:spPr bwMode="auto">
          <a:xfrm>
            <a:off x="29718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4" name="Oval 45"/>
          <p:cNvSpPr>
            <a:spLocks noChangeArrowheads="1"/>
          </p:cNvSpPr>
          <p:nvPr/>
        </p:nvSpPr>
        <p:spPr bwMode="auto">
          <a:xfrm>
            <a:off x="29718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5" name="Oval 46"/>
          <p:cNvSpPr>
            <a:spLocks noChangeArrowheads="1"/>
          </p:cNvSpPr>
          <p:nvPr/>
        </p:nvSpPr>
        <p:spPr bwMode="auto">
          <a:xfrm>
            <a:off x="29718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" name="Oval 44"/>
          <p:cNvSpPr>
            <a:spLocks noChangeArrowheads="1"/>
          </p:cNvSpPr>
          <p:nvPr/>
        </p:nvSpPr>
        <p:spPr bwMode="auto">
          <a:xfrm>
            <a:off x="26670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" name="Oval 45"/>
          <p:cNvSpPr>
            <a:spLocks noChangeArrowheads="1"/>
          </p:cNvSpPr>
          <p:nvPr/>
        </p:nvSpPr>
        <p:spPr bwMode="auto">
          <a:xfrm>
            <a:off x="26670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" name="Oval 46"/>
          <p:cNvSpPr>
            <a:spLocks noChangeArrowheads="1"/>
          </p:cNvSpPr>
          <p:nvPr/>
        </p:nvSpPr>
        <p:spPr bwMode="auto">
          <a:xfrm>
            <a:off x="26670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9" name="Oval 44"/>
          <p:cNvSpPr>
            <a:spLocks noChangeArrowheads="1"/>
          </p:cNvSpPr>
          <p:nvPr/>
        </p:nvSpPr>
        <p:spPr bwMode="auto">
          <a:xfrm>
            <a:off x="32766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0" name="Oval 45"/>
          <p:cNvSpPr>
            <a:spLocks noChangeArrowheads="1"/>
          </p:cNvSpPr>
          <p:nvPr/>
        </p:nvSpPr>
        <p:spPr bwMode="auto">
          <a:xfrm>
            <a:off x="32766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Oval 46"/>
          <p:cNvSpPr>
            <a:spLocks noChangeArrowheads="1"/>
          </p:cNvSpPr>
          <p:nvPr/>
        </p:nvSpPr>
        <p:spPr bwMode="auto">
          <a:xfrm>
            <a:off x="32766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2" name="Oval 44"/>
          <p:cNvSpPr>
            <a:spLocks noChangeArrowheads="1"/>
          </p:cNvSpPr>
          <p:nvPr/>
        </p:nvSpPr>
        <p:spPr bwMode="auto">
          <a:xfrm>
            <a:off x="35814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3" name="Oval 45"/>
          <p:cNvSpPr>
            <a:spLocks noChangeArrowheads="1"/>
          </p:cNvSpPr>
          <p:nvPr/>
        </p:nvSpPr>
        <p:spPr bwMode="auto">
          <a:xfrm>
            <a:off x="35814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4" name="Oval 46"/>
          <p:cNvSpPr>
            <a:spLocks noChangeArrowheads="1"/>
          </p:cNvSpPr>
          <p:nvPr/>
        </p:nvSpPr>
        <p:spPr bwMode="auto">
          <a:xfrm>
            <a:off x="35814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29718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9" name="Oval 45"/>
          <p:cNvSpPr>
            <a:spLocks noChangeArrowheads="1"/>
          </p:cNvSpPr>
          <p:nvPr/>
        </p:nvSpPr>
        <p:spPr bwMode="auto">
          <a:xfrm>
            <a:off x="29718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30" name="Oval 46"/>
          <p:cNvSpPr>
            <a:spLocks noChangeArrowheads="1"/>
          </p:cNvSpPr>
          <p:nvPr/>
        </p:nvSpPr>
        <p:spPr bwMode="auto">
          <a:xfrm>
            <a:off x="29718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31" name="Oval 44"/>
          <p:cNvSpPr>
            <a:spLocks noChangeArrowheads="1"/>
          </p:cNvSpPr>
          <p:nvPr/>
        </p:nvSpPr>
        <p:spPr bwMode="auto">
          <a:xfrm>
            <a:off x="26670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32" name="Oval 45"/>
          <p:cNvSpPr>
            <a:spLocks noChangeArrowheads="1"/>
          </p:cNvSpPr>
          <p:nvPr/>
        </p:nvSpPr>
        <p:spPr bwMode="auto">
          <a:xfrm>
            <a:off x="26670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33" name="Oval 46"/>
          <p:cNvSpPr>
            <a:spLocks noChangeArrowheads="1"/>
          </p:cNvSpPr>
          <p:nvPr/>
        </p:nvSpPr>
        <p:spPr bwMode="auto">
          <a:xfrm>
            <a:off x="26670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20574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34"/>
          <p:cNvSpPr>
            <a:spLocks noChangeArrowheads="1"/>
          </p:cNvSpPr>
          <p:nvPr/>
        </p:nvSpPr>
        <p:spPr bwMode="auto">
          <a:xfrm>
            <a:off x="22098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35"/>
          <p:cNvSpPr>
            <a:spLocks noChangeArrowheads="1"/>
          </p:cNvSpPr>
          <p:nvPr/>
        </p:nvSpPr>
        <p:spPr bwMode="auto">
          <a:xfrm>
            <a:off x="23622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63246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64770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8"/>
          <p:cNvSpPr>
            <a:spLocks noChangeArrowheads="1"/>
          </p:cNvSpPr>
          <p:nvPr/>
        </p:nvSpPr>
        <p:spPr bwMode="auto">
          <a:xfrm>
            <a:off x="6629400" y="27082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Straight Connector 70"/>
          <p:cNvCxnSpPr>
            <a:stCxn id="17" idx="4"/>
            <a:endCxn id="18" idx="0"/>
          </p:cNvCxnSpPr>
          <p:nvPr/>
        </p:nvCxnSpPr>
        <p:spPr>
          <a:xfrm rot="5400000">
            <a:off x="26670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8" idx="4"/>
            <a:endCxn id="16" idx="0"/>
          </p:cNvCxnSpPr>
          <p:nvPr/>
        </p:nvCxnSpPr>
        <p:spPr>
          <a:xfrm rot="5400000">
            <a:off x="26670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4"/>
            <a:endCxn id="32" idx="0"/>
          </p:cNvCxnSpPr>
          <p:nvPr/>
        </p:nvCxnSpPr>
        <p:spPr>
          <a:xfrm rot="5400000">
            <a:off x="26670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32" idx="4"/>
            <a:endCxn id="33" idx="0"/>
          </p:cNvCxnSpPr>
          <p:nvPr/>
        </p:nvCxnSpPr>
        <p:spPr>
          <a:xfrm rot="5400000">
            <a:off x="26670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3" idx="4"/>
            <a:endCxn id="31" idx="0"/>
          </p:cNvCxnSpPr>
          <p:nvPr/>
        </p:nvCxnSpPr>
        <p:spPr>
          <a:xfrm rot="5400000">
            <a:off x="26670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4" idx="4"/>
            <a:endCxn id="15" idx="0"/>
          </p:cNvCxnSpPr>
          <p:nvPr/>
        </p:nvCxnSpPr>
        <p:spPr>
          <a:xfrm rot="5400000">
            <a:off x="29718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5" idx="4"/>
            <a:endCxn id="13" idx="0"/>
          </p:cNvCxnSpPr>
          <p:nvPr/>
        </p:nvCxnSpPr>
        <p:spPr>
          <a:xfrm rot="5400000">
            <a:off x="29718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3" idx="4"/>
            <a:endCxn id="29" idx="0"/>
          </p:cNvCxnSpPr>
          <p:nvPr/>
        </p:nvCxnSpPr>
        <p:spPr>
          <a:xfrm rot="5400000">
            <a:off x="29718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9" idx="4"/>
            <a:endCxn id="30" idx="0"/>
          </p:cNvCxnSpPr>
          <p:nvPr/>
        </p:nvCxnSpPr>
        <p:spPr>
          <a:xfrm rot="5400000">
            <a:off x="29718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0" idx="4"/>
            <a:endCxn id="28" idx="0"/>
          </p:cNvCxnSpPr>
          <p:nvPr/>
        </p:nvCxnSpPr>
        <p:spPr>
          <a:xfrm rot="5400000">
            <a:off x="29718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" idx="4"/>
            <a:endCxn id="6" idx="0"/>
          </p:cNvCxnSpPr>
          <p:nvPr/>
        </p:nvCxnSpPr>
        <p:spPr>
          <a:xfrm rot="5400000">
            <a:off x="32766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" idx="4"/>
            <a:endCxn id="4" idx="0"/>
          </p:cNvCxnSpPr>
          <p:nvPr/>
        </p:nvCxnSpPr>
        <p:spPr>
          <a:xfrm rot="5400000">
            <a:off x="32766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" idx="4"/>
            <a:endCxn id="20" idx="0"/>
          </p:cNvCxnSpPr>
          <p:nvPr/>
        </p:nvCxnSpPr>
        <p:spPr>
          <a:xfrm rot="5400000">
            <a:off x="32766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0" idx="4"/>
            <a:endCxn id="21" idx="0"/>
          </p:cNvCxnSpPr>
          <p:nvPr/>
        </p:nvCxnSpPr>
        <p:spPr>
          <a:xfrm rot="5400000">
            <a:off x="32766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1" idx="4"/>
            <a:endCxn id="19" idx="0"/>
          </p:cNvCxnSpPr>
          <p:nvPr/>
        </p:nvCxnSpPr>
        <p:spPr>
          <a:xfrm rot="5400000">
            <a:off x="32766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" idx="4"/>
            <a:endCxn id="9" idx="0"/>
          </p:cNvCxnSpPr>
          <p:nvPr/>
        </p:nvCxnSpPr>
        <p:spPr>
          <a:xfrm rot="5400000">
            <a:off x="35814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" idx="4"/>
            <a:endCxn id="7" idx="0"/>
          </p:cNvCxnSpPr>
          <p:nvPr/>
        </p:nvCxnSpPr>
        <p:spPr>
          <a:xfrm rot="5400000">
            <a:off x="35814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7" idx="4"/>
            <a:endCxn id="23" idx="0"/>
          </p:cNvCxnSpPr>
          <p:nvPr/>
        </p:nvCxnSpPr>
        <p:spPr>
          <a:xfrm rot="5400000">
            <a:off x="35814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3" idx="4"/>
            <a:endCxn id="24" idx="0"/>
          </p:cNvCxnSpPr>
          <p:nvPr/>
        </p:nvCxnSpPr>
        <p:spPr>
          <a:xfrm rot="5400000">
            <a:off x="35814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4" idx="4"/>
            <a:endCxn id="22" idx="0"/>
          </p:cNvCxnSpPr>
          <p:nvPr/>
        </p:nvCxnSpPr>
        <p:spPr>
          <a:xfrm rot="5400000">
            <a:off x="35814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7" idx="6"/>
            <a:endCxn id="14" idx="2"/>
          </p:cNvCxnSpPr>
          <p:nvPr/>
        </p:nvCxnSpPr>
        <p:spPr>
          <a:xfrm>
            <a:off x="28194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4" idx="6"/>
            <a:endCxn id="5" idx="2"/>
          </p:cNvCxnSpPr>
          <p:nvPr/>
        </p:nvCxnSpPr>
        <p:spPr>
          <a:xfrm>
            <a:off x="31242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" idx="6"/>
            <a:endCxn id="8" idx="2"/>
          </p:cNvCxnSpPr>
          <p:nvPr/>
        </p:nvCxnSpPr>
        <p:spPr>
          <a:xfrm>
            <a:off x="34290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8" idx="6"/>
            <a:endCxn id="15" idx="2"/>
          </p:cNvCxnSpPr>
          <p:nvPr/>
        </p:nvCxnSpPr>
        <p:spPr>
          <a:xfrm>
            <a:off x="28194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5" idx="6"/>
            <a:endCxn id="6" idx="2"/>
          </p:cNvCxnSpPr>
          <p:nvPr/>
        </p:nvCxnSpPr>
        <p:spPr>
          <a:xfrm>
            <a:off x="31242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6"/>
            <a:endCxn id="9" idx="2"/>
          </p:cNvCxnSpPr>
          <p:nvPr/>
        </p:nvCxnSpPr>
        <p:spPr>
          <a:xfrm>
            <a:off x="34290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" idx="6"/>
            <a:endCxn id="13" idx="2"/>
          </p:cNvCxnSpPr>
          <p:nvPr/>
        </p:nvCxnSpPr>
        <p:spPr>
          <a:xfrm>
            <a:off x="28194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3" idx="6"/>
            <a:endCxn id="4" idx="2"/>
          </p:cNvCxnSpPr>
          <p:nvPr/>
        </p:nvCxnSpPr>
        <p:spPr>
          <a:xfrm>
            <a:off x="31242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4" idx="6"/>
            <a:endCxn id="7" idx="2"/>
          </p:cNvCxnSpPr>
          <p:nvPr/>
        </p:nvCxnSpPr>
        <p:spPr>
          <a:xfrm>
            <a:off x="34290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32" idx="6"/>
            <a:endCxn id="29" idx="2"/>
          </p:cNvCxnSpPr>
          <p:nvPr/>
        </p:nvCxnSpPr>
        <p:spPr>
          <a:xfrm>
            <a:off x="28194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29" idx="6"/>
            <a:endCxn id="20" idx="2"/>
          </p:cNvCxnSpPr>
          <p:nvPr/>
        </p:nvCxnSpPr>
        <p:spPr>
          <a:xfrm>
            <a:off x="31242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20" idx="6"/>
            <a:endCxn id="23" idx="2"/>
          </p:cNvCxnSpPr>
          <p:nvPr/>
        </p:nvCxnSpPr>
        <p:spPr>
          <a:xfrm>
            <a:off x="34290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3" idx="6"/>
            <a:endCxn id="30" idx="2"/>
          </p:cNvCxnSpPr>
          <p:nvPr/>
        </p:nvCxnSpPr>
        <p:spPr>
          <a:xfrm>
            <a:off x="28194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30" idx="6"/>
            <a:endCxn id="21" idx="2"/>
          </p:cNvCxnSpPr>
          <p:nvPr/>
        </p:nvCxnSpPr>
        <p:spPr>
          <a:xfrm>
            <a:off x="31242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21" idx="6"/>
            <a:endCxn id="24" idx="2"/>
          </p:cNvCxnSpPr>
          <p:nvPr/>
        </p:nvCxnSpPr>
        <p:spPr>
          <a:xfrm>
            <a:off x="34290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31" idx="6"/>
            <a:endCxn id="28" idx="2"/>
          </p:cNvCxnSpPr>
          <p:nvPr/>
        </p:nvCxnSpPr>
        <p:spPr>
          <a:xfrm>
            <a:off x="28194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28" idx="6"/>
            <a:endCxn id="19" idx="2"/>
          </p:cNvCxnSpPr>
          <p:nvPr/>
        </p:nvCxnSpPr>
        <p:spPr>
          <a:xfrm>
            <a:off x="31242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9" idx="6"/>
            <a:endCxn id="22" idx="2"/>
          </p:cNvCxnSpPr>
          <p:nvPr/>
        </p:nvCxnSpPr>
        <p:spPr>
          <a:xfrm>
            <a:off x="34290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44"/>
          <p:cNvSpPr>
            <a:spLocks noChangeArrowheads="1"/>
          </p:cNvSpPr>
          <p:nvPr/>
        </p:nvSpPr>
        <p:spPr bwMode="auto">
          <a:xfrm>
            <a:off x="4495800" y="25558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3" name="Oval 45"/>
          <p:cNvSpPr>
            <a:spLocks noChangeArrowheads="1"/>
          </p:cNvSpPr>
          <p:nvPr/>
        </p:nvSpPr>
        <p:spPr bwMode="auto">
          <a:xfrm>
            <a:off x="44958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4" name="Oval 46"/>
          <p:cNvSpPr>
            <a:spLocks noChangeArrowheads="1"/>
          </p:cNvSpPr>
          <p:nvPr/>
        </p:nvSpPr>
        <p:spPr bwMode="auto">
          <a:xfrm>
            <a:off x="44958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5" name="Oval 44"/>
          <p:cNvSpPr>
            <a:spLocks noChangeArrowheads="1"/>
          </p:cNvSpPr>
          <p:nvPr/>
        </p:nvSpPr>
        <p:spPr bwMode="auto">
          <a:xfrm>
            <a:off x="4800600" y="25558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6" name="Oval 45"/>
          <p:cNvSpPr>
            <a:spLocks noChangeArrowheads="1"/>
          </p:cNvSpPr>
          <p:nvPr/>
        </p:nvSpPr>
        <p:spPr bwMode="auto">
          <a:xfrm>
            <a:off x="48006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7" name="Oval 46"/>
          <p:cNvSpPr>
            <a:spLocks noChangeArrowheads="1"/>
          </p:cNvSpPr>
          <p:nvPr/>
        </p:nvSpPr>
        <p:spPr bwMode="auto">
          <a:xfrm>
            <a:off x="48006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8" name="Oval 44"/>
          <p:cNvSpPr>
            <a:spLocks noChangeArrowheads="1"/>
          </p:cNvSpPr>
          <p:nvPr/>
        </p:nvSpPr>
        <p:spPr bwMode="auto">
          <a:xfrm>
            <a:off x="4191000" y="25558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69" name="Oval 45"/>
          <p:cNvSpPr>
            <a:spLocks noChangeArrowheads="1"/>
          </p:cNvSpPr>
          <p:nvPr/>
        </p:nvSpPr>
        <p:spPr bwMode="auto">
          <a:xfrm>
            <a:off x="41910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0" name="Oval 46"/>
          <p:cNvSpPr>
            <a:spLocks noChangeArrowheads="1"/>
          </p:cNvSpPr>
          <p:nvPr/>
        </p:nvSpPr>
        <p:spPr bwMode="auto">
          <a:xfrm>
            <a:off x="41910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1" name="Oval 44"/>
          <p:cNvSpPr>
            <a:spLocks noChangeArrowheads="1"/>
          </p:cNvSpPr>
          <p:nvPr/>
        </p:nvSpPr>
        <p:spPr bwMode="auto">
          <a:xfrm>
            <a:off x="38862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2" name="Oval 45"/>
          <p:cNvSpPr>
            <a:spLocks noChangeArrowheads="1"/>
          </p:cNvSpPr>
          <p:nvPr/>
        </p:nvSpPr>
        <p:spPr bwMode="auto">
          <a:xfrm>
            <a:off x="38862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3" name="Oval 46"/>
          <p:cNvSpPr>
            <a:spLocks noChangeArrowheads="1"/>
          </p:cNvSpPr>
          <p:nvPr/>
        </p:nvSpPr>
        <p:spPr bwMode="auto">
          <a:xfrm>
            <a:off x="38862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4" name="Oval 44"/>
          <p:cNvSpPr>
            <a:spLocks noChangeArrowheads="1"/>
          </p:cNvSpPr>
          <p:nvPr/>
        </p:nvSpPr>
        <p:spPr bwMode="auto">
          <a:xfrm>
            <a:off x="44958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5" name="Oval 45"/>
          <p:cNvSpPr>
            <a:spLocks noChangeArrowheads="1"/>
          </p:cNvSpPr>
          <p:nvPr/>
        </p:nvSpPr>
        <p:spPr bwMode="auto">
          <a:xfrm>
            <a:off x="4495800" y="28606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6" name="Oval 46"/>
          <p:cNvSpPr>
            <a:spLocks noChangeArrowheads="1"/>
          </p:cNvSpPr>
          <p:nvPr/>
        </p:nvSpPr>
        <p:spPr bwMode="auto">
          <a:xfrm>
            <a:off x="44958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7" name="Oval 44"/>
          <p:cNvSpPr>
            <a:spLocks noChangeArrowheads="1"/>
          </p:cNvSpPr>
          <p:nvPr/>
        </p:nvSpPr>
        <p:spPr bwMode="auto">
          <a:xfrm>
            <a:off x="48006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8" name="Oval 45"/>
          <p:cNvSpPr>
            <a:spLocks noChangeArrowheads="1"/>
          </p:cNvSpPr>
          <p:nvPr/>
        </p:nvSpPr>
        <p:spPr bwMode="auto">
          <a:xfrm>
            <a:off x="4800600" y="28606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79" name="Oval 46"/>
          <p:cNvSpPr>
            <a:spLocks noChangeArrowheads="1"/>
          </p:cNvSpPr>
          <p:nvPr/>
        </p:nvSpPr>
        <p:spPr bwMode="auto">
          <a:xfrm>
            <a:off x="48006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0" name="Oval 44"/>
          <p:cNvSpPr>
            <a:spLocks noChangeArrowheads="1"/>
          </p:cNvSpPr>
          <p:nvPr/>
        </p:nvSpPr>
        <p:spPr bwMode="auto">
          <a:xfrm>
            <a:off x="41910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1" name="Oval 45"/>
          <p:cNvSpPr>
            <a:spLocks noChangeArrowheads="1"/>
          </p:cNvSpPr>
          <p:nvPr/>
        </p:nvSpPr>
        <p:spPr bwMode="auto">
          <a:xfrm>
            <a:off x="4191000" y="28606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2" name="Oval 46"/>
          <p:cNvSpPr>
            <a:spLocks noChangeArrowheads="1"/>
          </p:cNvSpPr>
          <p:nvPr/>
        </p:nvSpPr>
        <p:spPr bwMode="auto">
          <a:xfrm>
            <a:off x="41910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3" name="Oval 44"/>
          <p:cNvSpPr>
            <a:spLocks noChangeArrowheads="1"/>
          </p:cNvSpPr>
          <p:nvPr/>
        </p:nvSpPr>
        <p:spPr bwMode="auto">
          <a:xfrm>
            <a:off x="38862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4" name="Oval 45"/>
          <p:cNvSpPr>
            <a:spLocks noChangeArrowheads="1"/>
          </p:cNvSpPr>
          <p:nvPr/>
        </p:nvSpPr>
        <p:spPr bwMode="auto">
          <a:xfrm>
            <a:off x="38862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85" name="Oval 46"/>
          <p:cNvSpPr>
            <a:spLocks noChangeArrowheads="1"/>
          </p:cNvSpPr>
          <p:nvPr/>
        </p:nvSpPr>
        <p:spPr bwMode="auto">
          <a:xfrm>
            <a:off x="38862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186" name="Straight Connector 185"/>
          <p:cNvCxnSpPr>
            <a:stCxn id="172" idx="4"/>
            <a:endCxn id="173" idx="0"/>
          </p:cNvCxnSpPr>
          <p:nvPr/>
        </p:nvCxnSpPr>
        <p:spPr>
          <a:xfrm rot="5400000">
            <a:off x="38862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3" idx="4"/>
            <a:endCxn id="171" idx="0"/>
          </p:cNvCxnSpPr>
          <p:nvPr/>
        </p:nvCxnSpPr>
        <p:spPr>
          <a:xfrm rot="5400000">
            <a:off x="38862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1" idx="4"/>
            <a:endCxn id="184" idx="0"/>
          </p:cNvCxnSpPr>
          <p:nvPr/>
        </p:nvCxnSpPr>
        <p:spPr>
          <a:xfrm rot="5400000">
            <a:off x="38862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4" idx="4"/>
            <a:endCxn id="185" idx="0"/>
          </p:cNvCxnSpPr>
          <p:nvPr/>
        </p:nvCxnSpPr>
        <p:spPr>
          <a:xfrm rot="5400000">
            <a:off x="38862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85" idx="4"/>
            <a:endCxn id="183" idx="0"/>
          </p:cNvCxnSpPr>
          <p:nvPr/>
        </p:nvCxnSpPr>
        <p:spPr>
          <a:xfrm rot="5400000">
            <a:off x="38862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69" idx="4"/>
            <a:endCxn id="170" idx="0"/>
          </p:cNvCxnSpPr>
          <p:nvPr/>
        </p:nvCxnSpPr>
        <p:spPr>
          <a:xfrm rot="5400000">
            <a:off x="41910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0" idx="4"/>
            <a:endCxn id="168" idx="0"/>
          </p:cNvCxnSpPr>
          <p:nvPr/>
        </p:nvCxnSpPr>
        <p:spPr>
          <a:xfrm rot="5400000">
            <a:off x="41910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68" idx="4"/>
            <a:endCxn id="181" idx="0"/>
          </p:cNvCxnSpPr>
          <p:nvPr/>
        </p:nvCxnSpPr>
        <p:spPr>
          <a:xfrm rot="5400000">
            <a:off x="41910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1" idx="4"/>
            <a:endCxn id="182" idx="0"/>
          </p:cNvCxnSpPr>
          <p:nvPr/>
        </p:nvCxnSpPr>
        <p:spPr>
          <a:xfrm rot="5400000">
            <a:off x="41910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82" idx="4"/>
            <a:endCxn id="180" idx="0"/>
          </p:cNvCxnSpPr>
          <p:nvPr/>
        </p:nvCxnSpPr>
        <p:spPr>
          <a:xfrm rot="5400000">
            <a:off x="41910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63" idx="4"/>
            <a:endCxn id="164" idx="0"/>
          </p:cNvCxnSpPr>
          <p:nvPr/>
        </p:nvCxnSpPr>
        <p:spPr>
          <a:xfrm rot="5400000">
            <a:off x="44958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64" idx="4"/>
            <a:endCxn id="162" idx="0"/>
          </p:cNvCxnSpPr>
          <p:nvPr/>
        </p:nvCxnSpPr>
        <p:spPr>
          <a:xfrm rot="5400000">
            <a:off x="44958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62" idx="4"/>
            <a:endCxn id="175" idx="0"/>
          </p:cNvCxnSpPr>
          <p:nvPr/>
        </p:nvCxnSpPr>
        <p:spPr>
          <a:xfrm rot="5400000">
            <a:off x="44958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5" idx="4"/>
            <a:endCxn id="176" idx="0"/>
          </p:cNvCxnSpPr>
          <p:nvPr/>
        </p:nvCxnSpPr>
        <p:spPr>
          <a:xfrm rot="5400000">
            <a:off x="44958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76" idx="4"/>
            <a:endCxn id="174" idx="0"/>
          </p:cNvCxnSpPr>
          <p:nvPr/>
        </p:nvCxnSpPr>
        <p:spPr>
          <a:xfrm rot="5400000">
            <a:off x="44958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66" idx="4"/>
            <a:endCxn id="167" idx="0"/>
          </p:cNvCxnSpPr>
          <p:nvPr/>
        </p:nvCxnSpPr>
        <p:spPr>
          <a:xfrm rot="5400000">
            <a:off x="48006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67" idx="4"/>
            <a:endCxn id="165" idx="0"/>
          </p:cNvCxnSpPr>
          <p:nvPr/>
        </p:nvCxnSpPr>
        <p:spPr>
          <a:xfrm rot="5400000">
            <a:off x="48006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65" idx="4"/>
            <a:endCxn id="178" idx="0"/>
          </p:cNvCxnSpPr>
          <p:nvPr/>
        </p:nvCxnSpPr>
        <p:spPr>
          <a:xfrm rot="5400000">
            <a:off x="48006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8" idx="4"/>
            <a:endCxn id="179" idx="0"/>
          </p:cNvCxnSpPr>
          <p:nvPr/>
        </p:nvCxnSpPr>
        <p:spPr>
          <a:xfrm rot="5400000">
            <a:off x="48006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9" idx="4"/>
            <a:endCxn id="177" idx="0"/>
          </p:cNvCxnSpPr>
          <p:nvPr/>
        </p:nvCxnSpPr>
        <p:spPr>
          <a:xfrm rot="5400000">
            <a:off x="48006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2" idx="6"/>
            <a:endCxn id="169" idx="2"/>
          </p:cNvCxnSpPr>
          <p:nvPr/>
        </p:nvCxnSpPr>
        <p:spPr>
          <a:xfrm>
            <a:off x="40386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69" idx="6"/>
            <a:endCxn id="163" idx="2"/>
          </p:cNvCxnSpPr>
          <p:nvPr/>
        </p:nvCxnSpPr>
        <p:spPr>
          <a:xfrm>
            <a:off x="43434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63" idx="6"/>
            <a:endCxn id="166" idx="2"/>
          </p:cNvCxnSpPr>
          <p:nvPr/>
        </p:nvCxnSpPr>
        <p:spPr>
          <a:xfrm>
            <a:off x="46482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73" idx="6"/>
            <a:endCxn id="170" idx="2"/>
          </p:cNvCxnSpPr>
          <p:nvPr/>
        </p:nvCxnSpPr>
        <p:spPr>
          <a:xfrm>
            <a:off x="40386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70" idx="6"/>
            <a:endCxn id="164" idx="2"/>
          </p:cNvCxnSpPr>
          <p:nvPr/>
        </p:nvCxnSpPr>
        <p:spPr>
          <a:xfrm>
            <a:off x="43434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64" idx="6"/>
            <a:endCxn id="167" idx="2"/>
          </p:cNvCxnSpPr>
          <p:nvPr/>
        </p:nvCxnSpPr>
        <p:spPr>
          <a:xfrm>
            <a:off x="46482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71" idx="6"/>
            <a:endCxn id="168" idx="2"/>
          </p:cNvCxnSpPr>
          <p:nvPr/>
        </p:nvCxnSpPr>
        <p:spPr>
          <a:xfrm>
            <a:off x="40386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68" idx="6"/>
            <a:endCxn id="162" idx="2"/>
          </p:cNvCxnSpPr>
          <p:nvPr/>
        </p:nvCxnSpPr>
        <p:spPr>
          <a:xfrm>
            <a:off x="43434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62" idx="6"/>
            <a:endCxn id="165" idx="2"/>
          </p:cNvCxnSpPr>
          <p:nvPr/>
        </p:nvCxnSpPr>
        <p:spPr>
          <a:xfrm>
            <a:off x="46482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4" idx="6"/>
            <a:endCxn id="181" idx="2"/>
          </p:cNvCxnSpPr>
          <p:nvPr/>
        </p:nvCxnSpPr>
        <p:spPr>
          <a:xfrm>
            <a:off x="40386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81" idx="6"/>
            <a:endCxn id="175" idx="2"/>
          </p:cNvCxnSpPr>
          <p:nvPr/>
        </p:nvCxnSpPr>
        <p:spPr>
          <a:xfrm>
            <a:off x="43434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75" idx="6"/>
            <a:endCxn id="178" idx="2"/>
          </p:cNvCxnSpPr>
          <p:nvPr/>
        </p:nvCxnSpPr>
        <p:spPr>
          <a:xfrm>
            <a:off x="46482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5" idx="6"/>
            <a:endCxn id="182" idx="2"/>
          </p:cNvCxnSpPr>
          <p:nvPr/>
        </p:nvCxnSpPr>
        <p:spPr>
          <a:xfrm>
            <a:off x="40386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82" idx="6"/>
            <a:endCxn id="176" idx="2"/>
          </p:cNvCxnSpPr>
          <p:nvPr/>
        </p:nvCxnSpPr>
        <p:spPr>
          <a:xfrm>
            <a:off x="43434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6" idx="6"/>
            <a:endCxn id="179" idx="2"/>
          </p:cNvCxnSpPr>
          <p:nvPr/>
        </p:nvCxnSpPr>
        <p:spPr>
          <a:xfrm>
            <a:off x="46482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83" idx="6"/>
            <a:endCxn id="180" idx="2"/>
          </p:cNvCxnSpPr>
          <p:nvPr/>
        </p:nvCxnSpPr>
        <p:spPr>
          <a:xfrm>
            <a:off x="40386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80" idx="6"/>
            <a:endCxn id="174" idx="2"/>
          </p:cNvCxnSpPr>
          <p:nvPr/>
        </p:nvCxnSpPr>
        <p:spPr>
          <a:xfrm>
            <a:off x="43434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74" idx="6"/>
            <a:endCxn id="177" idx="2"/>
          </p:cNvCxnSpPr>
          <p:nvPr/>
        </p:nvCxnSpPr>
        <p:spPr>
          <a:xfrm>
            <a:off x="46482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8" idx="6"/>
            <a:endCxn id="172" idx="2"/>
          </p:cNvCxnSpPr>
          <p:nvPr/>
        </p:nvCxnSpPr>
        <p:spPr>
          <a:xfrm>
            <a:off x="37338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9" idx="6"/>
            <a:endCxn id="173" idx="2"/>
          </p:cNvCxnSpPr>
          <p:nvPr/>
        </p:nvCxnSpPr>
        <p:spPr>
          <a:xfrm>
            <a:off x="37338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7" idx="6"/>
            <a:endCxn id="171" idx="2"/>
          </p:cNvCxnSpPr>
          <p:nvPr/>
        </p:nvCxnSpPr>
        <p:spPr>
          <a:xfrm>
            <a:off x="37338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3" idx="6"/>
            <a:endCxn id="184" idx="2"/>
          </p:cNvCxnSpPr>
          <p:nvPr/>
        </p:nvCxnSpPr>
        <p:spPr>
          <a:xfrm>
            <a:off x="37338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185" idx="2"/>
            <a:endCxn id="24" idx="6"/>
          </p:cNvCxnSpPr>
          <p:nvPr/>
        </p:nvCxnSpPr>
        <p:spPr>
          <a:xfrm rot="10800000">
            <a:off x="37338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183" idx="2"/>
            <a:endCxn id="22" idx="6"/>
          </p:cNvCxnSpPr>
          <p:nvPr/>
        </p:nvCxnSpPr>
        <p:spPr>
          <a:xfrm rot="10800000">
            <a:off x="37338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44"/>
          <p:cNvSpPr>
            <a:spLocks noChangeArrowheads="1"/>
          </p:cNvSpPr>
          <p:nvPr/>
        </p:nvSpPr>
        <p:spPr bwMode="auto">
          <a:xfrm>
            <a:off x="57150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46" name="Oval 45"/>
          <p:cNvSpPr>
            <a:spLocks noChangeArrowheads="1"/>
          </p:cNvSpPr>
          <p:nvPr/>
        </p:nvSpPr>
        <p:spPr bwMode="auto">
          <a:xfrm>
            <a:off x="57150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47" name="Oval 46"/>
          <p:cNvSpPr>
            <a:spLocks noChangeArrowheads="1"/>
          </p:cNvSpPr>
          <p:nvPr/>
        </p:nvSpPr>
        <p:spPr bwMode="auto">
          <a:xfrm>
            <a:off x="57150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48" name="Oval 44"/>
          <p:cNvSpPr>
            <a:spLocks noChangeArrowheads="1"/>
          </p:cNvSpPr>
          <p:nvPr/>
        </p:nvSpPr>
        <p:spPr bwMode="auto">
          <a:xfrm>
            <a:off x="60198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49" name="Oval 45"/>
          <p:cNvSpPr>
            <a:spLocks noChangeArrowheads="1"/>
          </p:cNvSpPr>
          <p:nvPr/>
        </p:nvSpPr>
        <p:spPr bwMode="auto">
          <a:xfrm>
            <a:off x="60198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0" name="Oval 46"/>
          <p:cNvSpPr>
            <a:spLocks noChangeArrowheads="1"/>
          </p:cNvSpPr>
          <p:nvPr/>
        </p:nvSpPr>
        <p:spPr bwMode="auto">
          <a:xfrm>
            <a:off x="60198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1" name="Oval 44"/>
          <p:cNvSpPr>
            <a:spLocks noChangeArrowheads="1"/>
          </p:cNvSpPr>
          <p:nvPr/>
        </p:nvSpPr>
        <p:spPr bwMode="auto">
          <a:xfrm>
            <a:off x="5410200" y="25558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2" name="Oval 45"/>
          <p:cNvSpPr>
            <a:spLocks noChangeArrowheads="1"/>
          </p:cNvSpPr>
          <p:nvPr/>
        </p:nvSpPr>
        <p:spPr bwMode="auto">
          <a:xfrm>
            <a:off x="54102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3" name="Oval 46"/>
          <p:cNvSpPr>
            <a:spLocks noChangeArrowheads="1"/>
          </p:cNvSpPr>
          <p:nvPr/>
        </p:nvSpPr>
        <p:spPr bwMode="auto">
          <a:xfrm>
            <a:off x="54102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4" name="Oval 44"/>
          <p:cNvSpPr>
            <a:spLocks noChangeArrowheads="1"/>
          </p:cNvSpPr>
          <p:nvPr/>
        </p:nvSpPr>
        <p:spPr bwMode="auto">
          <a:xfrm>
            <a:off x="5105400" y="25558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5" name="Oval 45"/>
          <p:cNvSpPr>
            <a:spLocks noChangeArrowheads="1"/>
          </p:cNvSpPr>
          <p:nvPr/>
        </p:nvSpPr>
        <p:spPr bwMode="auto">
          <a:xfrm>
            <a:off x="5105400" y="1946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6" name="Oval 46"/>
          <p:cNvSpPr>
            <a:spLocks noChangeArrowheads="1"/>
          </p:cNvSpPr>
          <p:nvPr/>
        </p:nvSpPr>
        <p:spPr bwMode="auto">
          <a:xfrm>
            <a:off x="5105400" y="22510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7" name="Oval 44"/>
          <p:cNvSpPr>
            <a:spLocks noChangeArrowheads="1"/>
          </p:cNvSpPr>
          <p:nvPr/>
        </p:nvSpPr>
        <p:spPr bwMode="auto">
          <a:xfrm>
            <a:off x="57150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8" name="Oval 45"/>
          <p:cNvSpPr>
            <a:spLocks noChangeArrowheads="1"/>
          </p:cNvSpPr>
          <p:nvPr/>
        </p:nvSpPr>
        <p:spPr bwMode="auto">
          <a:xfrm>
            <a:off x="57150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59" name="Oval 46"/>
          <p:cNvSpPr>
            <a:spLocks noChangeArrowheads="1"/>
          </p:cNvSpPr>
          <p:nvPr/>
        </p:nvSpPr>
        <p:spPr bwMode="auto">
          <a:xfrm>
            <a:off x="57150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0" name="Oval 44"/>
          <p:cNvSpPr>
            <a:spLocks noChangeArrowheads="1"/>
          </p:cNvSpPr>
          <p:nvPr/>
        </p:nvSpPr>
        <p:spPr bwMode="auto">
          <a:xfrm>
            <a:off x="60198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1" name="Oval 45"/>
          <p:cNvSpPr>
            <a:spLocks noChangeArrowheads="1"/>
          </p:cNvSpPr>
          <p:nvPr/>
        </p:nvSpPr>
        <p:spPr bwMode="auto">
          <a:xfrm>
            <a:off x="60198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2" name="Oval 46"/>
          <p:cNvSpPr>
            <a:spLocks noChangeArrowheads="1"/>
          </p:cNvSpPr>
          <p:nvPr/>
        </p:nvSpPr>
        <p:spPr bwMode="auto">
          <a:xfrm>
            <a:off x="60198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3" name="Oval 44"/>
          <p:cNvSpPr>
            <a:spLocks noChangeArrowheads="1"/>
          </p:cNvSpPr>
          <p:nvPr/>
        </p:nvSpPr>
        <p:spPr bwMode="auto">
          <a:xfrm>
            <a:off x="54102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4" name="Oval 45"/>
          <p:cNvSpPr>
            <a:spLocks noChangeArrowheads="1"/>
          </p:cNvSpPr>
          <p:nvPr/>
        </p:nvSpPr>
        <p:spPr bwMode="auto">
          <a:xfrm>
            <a:off x="5410200" y="28606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5" name="Oval 46"/>
          <p:cNvSpPr>
            <a:spLocks noChangeArrowheads="1"/>
          </p:cNvSpPr>
          <p:nvPr/>
        </p:nvSpPr>
        <p:spPr bwMode="auto">
          <a:xfrm>
            <a:off x="54102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6" name="Oval 44"/>
          <p:cNvSpPr>
            <a:spLocks noChangeArrowheads="1"/>
          </p:cNvSpPr>
          <p:nvPr/>
        </p:nvSpPr>
        <p:spPr bwMode="auto">
          <a:xfrm>
            <a:off x="5105400" y="34702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7" name="Oval 45"/>
          <p:cNvSpPr>
            <a:spLocks noChangeArrowheads="1"/>
          </p:cNvSpPr>
          <p:nvPr/>
        </p:nvSpPr>
        <p:spPr bwMode="auto">
          <a:xfrm>
            <a:off x="5105400" y="2860675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268" name="Oval 46"/>
          <p:cNvSpPr>
            <a:spLocks noChangeArrowheads="1"/>
          </p:cNvSpPr>
          <p:nvPr/>
        </p:nvSpPr>
        <p:spPr bwMode="auto">
          <a:xfrm>
            <a:off x="5105400" y="3165475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cxnSp>
        <p:nvCxnSpPr>
          <p:cNvPr id="269" name="Straight Connector 268"/>
          <p:cNvCxnSpPr>
            <a:stCxn id="255" idx="4"/>
            <a:endCxn id="256" idx="0"/>
          </p:cNvCxnSpPr>
          <p:nvPr/>
        </p:nvCxnSpPr>
        <p:spPr>
          <a:xfrm rot="5400000">
            <a:off x="51054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6" idx="4"/>
            <a:endCxn id="254" idx="0"/>
          </p:cNvCxnSpPr>
          <p:nvPr/>
        </p:nvCxnSpPr>
        <p:spPr>
          <a:xfrm rot="5400000">
            <a:off x="51054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54" idx="4"/>
            <a:endCxn id="267" idx="0"/>
          </p:cNvCxnSpPr>
          <p:nvPr/>
        </p:nvCxnSpPr>
        <p:spPr>
          <a:xfrm rot="5400000">
            <a:off x="51054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267" idx="4"/>
            <a:endCxn id="268" idx="0"/>
          </p:cNvCxnSpPr>
          <p:nvPr/>
        </p:nvCxnSpPr>
        <p:spPr>
          <a:xfrm rot="5400000">
            <a:off x="51054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68" idx="4"/>
            <a:endCxn id="266" idx="0"/>
          </p:cNvCxnSpPr>
          <p:nvPr/>
        </p:nvCxnSpPr>
        <p:spPr>
          <a:xfrm rot="5400000">
            <a:off x="51054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52" idx="4"/>
            <a:endCxn id="253" idx="0"/>
          </p:cNvCxnSpPr>
          <p:nvPr/>
        </p:nvCxnSpPr>
        <p:spPr>
          <a:xfrm rot="5400000">
            <a:off x="54102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53" idx="4"/>
            <a:endCxn id="251" idx="0"/>
          </p:cNvCxnSpPr>
          <p:nvPr/>
        </p:nvCxnSpPr>
        <p:spPr>
          <a:xfrm rot="5400000">
            <a:off x="54102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51" idx="4"/>
            <a:endCxn id="264" idx="0"/>
          </p:cNvCxnSpPr>
          <p:nvPr/>
        </p:nvCxnSpPr>
        <p:spPr>
          <a:xfrm rot="5400000">
            <a:off x="54102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64" idx="4"/>
            <a:endCxn id="265" idx="0"/>
          </p:cNvCxnSpPr>
          <p:nvPr/>
        </p:nvCxnSpPr>
        <p:spPr>
          <a:xfrm rot="5400000">
            <a:off x="54102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65" idx="4"/>
            <a:endCxn id="263" idx="0"/>
          </p:cNvCxnSpPr>
          <p:nvPr/>
        </p:nvCxnSpPr>
        <p:spPr>
          <a:xfrm rot="5400000">
            <a:off x="54102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246" idx="4"/>
            <a:endCxn id="247" idx="0"/>
          </p:cNvCxnSpPr>
          <p:nvPr/>
        </p:nvCxnSpPr>
        <p:spPr>
          <a:xfrm rot="5400000">
            <a:off x="57150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stCxn id="247" idx="4"/>
            <a:endCxn id="245" idx="0"/>
          </p:cNvCxnSpPr>
          <p:nvPr/>
        </p:nvCxnSpPr>
        <p:spPr>
          <a:xfrm rot="5400000">
            <a:off x="57150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45" idx="4"/>
            <a:endCxn id="258" idx="0"/>
          </p:cNvCxnSpPr>
          <p:nvPr/>
        </p:nvCxnSpPr>
        <p:spPr>
          <a:xfrm rot="5400000">
            <a:off x="57150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>
            <a:stCxn id="258" idx="4"/>
            <a:endCxn id="259" idx="0"/>
          </p:cNvCxnSpPr>
          <p:nvPr/>
        </p:nvCxnSpPr>
        <p:spPr>
          <a:xfrm rot="5400000">
            <a:off x="57150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59" idx="4"/>
            <a:endCxn id="257" idx="0"/>
          </p:cNvCxnSpPr>
          <p:nvPr/>
        </p:nvCxnSpPr>
        <p:spPr>
          <a:xfrm rot="5400000">
            <a:off x="57150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49" idx="4"/>
            <a:endCxn id="250" idx="0"/>
          </p:cNvCxnSpPr>
          <p:nvPr/>
        </p:nvCxnSpPr>
        <p:spPr>
          <a:xfrm rot="5400000">
            <a:off x="6019800" y="2174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250" idx="4"/>
            <a:endCxn id="248" idx="0"/>
          </p:cNvCxnSpPr>
          <p:nvPr/>
        </p:nvCxnSpPr>
        <p:spPr>
          <a:xfrm rot="5400000">
            <a:off x="6019800" y="2479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48" idx="4"/>
            <a:endCxn id="261" idx="0"/>
          </p:cNvCxnSpPr>
          <p:nvPr/>
        </p:nvCxnSpPr>
        <p:spPr>
          <a:xfrm rot="5400000">
            <a:off x="6019800" y="2784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61" idx="4"/>
            <a:endCxn id="262" idx="0"/>
          </p:cNvCxnSpPr>
          <p:nvPr/>
        </p:nvCxnSpPr>
        <p:spPr>
          <a:xfrm rot="5400000">
            <a:off x="6019800" y="3089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262" idx="4"/>
            <a:endCxn id="260" idx="0"/>
          </p:cNvCxnSpPr>
          <p:nvPr/>
        </p:nvCxnSpPr>
        <p:spPr>
          <a:xfrm rot="5400000">
            <a:off x="6019800" y="3394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55" idx="6"/>
            <a:endCxn id="252" idx="2"/>
          </p:cNvCxnSpPr>
          <p:nvPr/>
        </p:nvCxnSpPr>
        <p:spPr>
          <a:xfrm>
            <a:off x="52578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52" idx="6"/>
            <a:endCxn id="246" idx="2"/>
          </p:cNvCxnSpPr>
          <p:nvPr/>
        </p:nvCxnSpPr>
        <p:spPr>
          <a:xfrm>
            <a:off x="55626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46" idx="6"/>
            <a:endCxn id="249" idx="2"/>
          </p:cNvCxnSpPr>
          <p:nvPr/>
        </p:nvCxnSpPr>
        <p:spPr>
          <a:xfrm>
            <a:off x="58674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stCxn id="256" idx="6"/>
            <a:endCxn id="253" idx="2"/>
          </p:cNvCxnSpPr>
          <p:nvPr/>
        </p:nvCxnSpPr>
        <p:spPr>
          <a:xfrm>
            <a:off x="52578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253" idx="6"/>
            <a:endCxn id="247" idx="2"/>
          </p:cNvCxnSpPr>
          <p:nvPr/>
        </p:nvCxnSpPr>
        <p:spPr>
          <a:xfrm>
            <a:off x="55626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stCxn id="247" idx="6"/>
            <a:endCxn id="250" idx="2"/>
          </p:cNvCxnSpPr>
          <p:nvPr/>
        </p:nvCxnSpPr>
        <p:spPr>
          <a:xfrm>
            <a:off x="58674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254" idx="6"/>
            <a:endCxn id="251" idx="2"/>
          </p:cNvCxnSpPr>
          <p:nvPr/>
        </p:nvCxnSpPr>
        <p:spPr>
          <a:xfrm>
            <a:off x="52578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51" idx="6"/>
            <a:endCxn id="245" idx="2"/>
          </p:cNvCxnSpPr>
          <p:nvPr/>
        </p:nvCxnSpPr>
        <p:spPr>
          <a:xfrm>
            <a:off x="55626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245" idx="6"/>
            <a:endCxn id="248" idx="2"/>
          </p:cNvCxnSpPr>
          <p:nvPr/>
        </p:nvCxnSpPr>
        <p:spPr>
          <a:xfrm>
            <a:off x="58674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stCxn id="267" idx="6"/>
            <a:endCxn id="264" idx="2"/>
          </p:cNvCxnSpPr>
          <p:nvPr/>
        </p:nvCxnSpPr>
        <p:spPr>
          <a:xfrm>
            <a:off x="52578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64" idx="6"/>
            <a:endCxn id="258" idx="2"/>
          </p:cNvCxnSpPr>
          <p:nvPr/>
        </p:nvCxnSpPr>
        <p:spPr>
          <a:xfrm>
            <a:off x="55626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258" idx="6"/>
            <a:endCxn id="261" idx="2"/>
          </p:cNvCxnSpPr>
          <p:nvPr/>
        </p:nvCxnSpPr>
        <p:spPr>
          <a:xfrm>
            <a:off x="58674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268" idx="6"/>
            <a:endCxn id="265" idx="2"/>
          </p:cNvCxnSpPr>
          <p:nvPr/>
        </p:nvCxnSpPr>
        <p:spPr>
          <a:xfrm>
            <a:off x="52578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65" idx="6"/>
            <a:endCxn id="259" idx="2"/>
          </p:cNvCxnSpPr>
          <p:nvPr/>
        </p:nvCxnSpPr>
        <p:spPr>
          <a:xfrm>
            <a:off x="55626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59" idx="6"/>
            <a:endCxn id="262" idx="2"/>
          </p:cNvCxnSpPr>
          <p:nvPr/>
        </p:nvCxnSpPr>
        <p:spPr>
          <a:xfrm>
            <a:off x="58674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66" idx="6"/>
            <a:endCxn id="263" idx="2"/>
          </p:cNvCxnSpPr>
          <p:nvPr/>
        </p:nvCxnSpPr>
        <p:spPr>
          <a:xfrm>
            <a:off x="52578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63" idx="6"/>
            <a:endCxn id="257" idx="2"/>
          </p:cNvCxnSpPr>
          <p:nvPr/>
        </p:nvCxnSpPr>
        <p:spPr>
          <a:xfrm>
            <a:off x="55626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257" idx="6"/>
            <a:endCxn id="260" idx="2"/>
          </p:cNvCxnSpPr>
          <p:nvPr/>
        </p:nvCxnSpPr>
        <p:spPr>
          <a:xfrm>
            <a:off x="58674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endCxn id="255" idx="2"/>
          </p:cNvCxnSpPr>
          <p:nvPr/>
        </p:nvCxnSpPr>
        <p:spPr>
          <a:xfrm>
            <a:off x="4953000" y="2022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endCxn id="256" idx="2"/>
          </p:cNvCxnSpPr>
          <p:nvPr/>
        </p:nvCxnSpPr>
        <p:spPr>
          <a:xfrm>
            <a:off x="4953000" y="23272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254" idx="2"/>
          </p:cNvCxnSpPr>
          <p:nvPr/>
        </p:nvCxnSpPr>
        <p:spPr>
          <a:xfrm>
            <a:off x="4953000" y="26320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endCxn id="267" idx="2"/>
          </p:cNvCxnSpPr>
          <p:nvPr/>
        </p:nvCxnSpPr>
        <p:spPr>
          <a:xfrm>
            <a:off x="4953000" y="29368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268" idx="2"/>
          </p:cNvCxnSpPr>
          <p:nvPr/>
        </p:nvCxnSpPr>
        <p:spPr>
          <a:xfrm rot="10800000">
            <a:off x="4953000" y="32416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66" idx="2"/>
          </p:cNvCxnSpPr>
          <p:nvPr/>
        </p:nvCxnSpPr>
        <p:spPr>
          <a:xfrm rot="10800000">
            <a:off x="4953000" y="35464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15"/>
          <p:cNvGrpSpPr/>
          <p:nvPr/>
        </p:nvGrpSpPr>
        <p:grpSpPr>
          <a:xfrm rot="16200000">
            <a:off x="4191000" y="1565275"/>
            <a:ext cx="381000" cy="76200"/>
            <a:chOff x="6477000" y="2590800"/>
            <a:chExt cx="381000" cy="76200"/>
          </a:xfrm>
        </p:grpSpPr>
        <p:sp>
          <p:nvSpPr>
            <p:cNvPr id="313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16"/>
          <p:cNvGrpSpPr/>
          <p:nvPr/>
        </p:nvGrpSpPr>
        <p:grpSpPr>
          <a:xfrm rot="16200000">
            <a:off x="4191000" y="3927474"/>
            <a:ext cx="381000" cy="76200"/>
            <a:chOff x="6477000" y="2590800"/>
            <a:chExt cx="381000" cy="76200"/>
          </a:xfrm>
        </p:grpSpPr>
        <p:sp>
          <p:nvSpPr>
            <p:cNvPr id="318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n-US" dirty="0" smtClean="0">
                <a:solidFill>
                  <a:schemeClr val="tx2"/>
                </a:solidFill>
              </a:rPr>
              <a:t>G</a:t>
            </a:r>
            <a:r>
              <a:rPr lang="en-US" dirty="0" smtClean="0"/>
              <a:t> be a </a:t>
            </a:r>
            <a:r>
              <a:rPr lang="en-US" sz="3200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</a:t>
            </a:r>
            <a:r>
              <a:rPr lang="en-US" dirty="0" smtClean="0"/>
              <a:t>-regular infinite graph</a:t>
            </a:r>
          </a:p>
          <a:p>
            <a:pPr>
              <a:buNone/>
            </a:pPr>
            <a:r>
              <a:rPr lang="en-US" dirty="0" smtClean="0"/>
              <a:t>Starting from an all-</a:t>
            </a:r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dirty="0" smtClean="0"/>
              <a:t> equilibrium, endow a finite set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 of nodes (the “early adopters”) with behavior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contagion</a:t>
            </a:r>
            <a:r>
              <a:rPr lang="en-US" dirty="0" smtClean="0"/>
              <a:t> results if myopic best-response moves cause all nodes to use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dirty="0" smtClean="0"/>
              <a:t> eventually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Higher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makes contagion harder</a:t>
            </a:r>
          </a:p>
          <a:p>
            <a:pPr>
              <a:buNone/>
            </a:pPr>
            <a:r>
              <a:rPr lang="en-US" dirty="0" smtClean="0"/>
              <a:t>Max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for which contagion happens for some finite set of nodes is the </a:t>
            </a:r>
            <a:r>
              <a:rPr lang="en-US" dirty="0" smtClean="0">
                <a:solidFill>
                  <a:schemeClr val="accent1"/>
                </a:solidFill>
              </a:rPr>
              <a:t>contagion threshold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>
                <a:solidFill>
                  <a:schemeClr val="tx2"/>
                </a:solidFill>
              </a:rPr>
              <a:t>. [Morris, 2000]</a:t>
            </a:r>
            <a:r>
              <a:rPr lang="en-US" dirty="0" smtClean="0"/>
              <a:t>: For every graph </a:t>
            </a:r>
            <a:r>
              <a:rPr lang="en-US" dirty="0" smtClean="0">
                <a:solidFill>
                  <a:schemeClr val="tx2"/>
                </a:solidFill>
              </a:rPr>
              <a:t>G</a:t>
            </a:r>
            <a:r>
              <a:rPr lang="en-US" dirty="0" smtClean="0"/>
              <a:t>, the contagion threshold is at most </a:t>
            </a:r>
            <a:r>
              <a:rPr lang="en-US" dirty="0" smtClean="0">
                <a:solidFill>
                  <a:schemeClr val="tx2"/>
                </a:solidFill>
              </a:rPr>
              <a:t>½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Stops Contagion?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89475"/>
            <a:ext cx="8229600" cy="19399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 neighborhood with </a:t>
            </a:r>
            <a:r>
              <a:rPr lang="en-US" dirty="0" smtClean="0">
                <a:solidFill>
                  <a:schemeClr val="accent1"/>
                </a:solidFill>
              </a:rPr>
              <a:t>cohesion p(S) </a:t>
            </a:r>
            <a:r>
              <a:rPr lang="en-US" dirty="0" smtClean="0"/>
              <a:t>is a set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 of nodes such that each node has at least a </a:t>
            </a:r>
            <a:r>
              <a:rPr lang="en-US" dirty="0" smtClean="0">
                <a:solidFill>
                  <a:schemeClr val="tx2"/>
                </a:solidFill>
              </a:rPr>
              <a:t>p</a:t>
            </a:r>
            <a:r>
              <a:rPr lang="en-US" dirty="0" smtClean="0"/>
              <a:t> fraction of its neighbors in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4" name="Group 52"/>
          <p:cNvGrpSpPr/>
          <p:nvPr/>
        </p:nvGrpSpPr>
        <p:grpSpPr>
          <a:xfrm>
            <a:off x="2667000" y="1981200"/>
            <a:ext cx="762000" cy="762000"/>
            <a:chOff x="2667000" y="1981200"/>
            <a:chExt cx="762000" cy="762000"/>
          </a:xfrm>
        </p:grpSpPr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49" name="Straight Connector 48"/>
            <p:cNvCxnSpPr>
              <a:stCxn id="46" idx="4"/>
              <a:endCxn id="45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5" idx="4"/>
              <a:endCxn id="48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6"/>
              <a:endCxn id="45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6"/>
              <a:endCxn id="44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3"/>
          <p:cNvGrpSpPr/>
          <p:nvPr/>
        </p:nvGrpSpPr>
        <p:grpSpPr>
          <a:xfrm>
            <a:off x="3581400" y="1981200"/>
            <a:ext cx="762000" cy="762000"/>
            <a:chOff x="2667000" y="1981200"/>
            <a:chExt cx="762000" cy="762000"/>
          </a:xfrm>
        </p:grpSpPr>
        <p:sp>
          <p:nvSpPr>
            <p:cNvPr id="55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57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58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60" name="Straight Connector 59"/>
            <p:cNvCxnSpPr>
              <a:stCxn id="57" idx="4"/>
              <a:endCxn id="56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4"/>
              <a:endCxn id="59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6"/>
              <a:endCxn id="56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6"/>
              <a:endCxn id="55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/>
          <p:nvPr/>
        </p:nvCxnSpPr>
        <p:spPr>
          <a:xfrm>
            <a:off x="34290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7"/>
          <p:cNvGrpSpPr/>
          <p:nvPr/>
        </p:nvGrpSpPr>
        <p:grpSpPr>
          <a:xfrm>
            <a:off x="4495800" y="1981200"/>
            <a:ext cx="762000" cy="762000"/>
            <a:chOff x="2667000" y="1981200"/>
            <a:chExt cx="762000" cy="762000"/>
          </a:xfrm>
        </p:grpSpPr>
        <p:sp>
          <p:nvSpPr>
            <p:cNvPr id="69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1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2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73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74" name="Straight Connector 73"/>
            <p:cNvCxnSpPr>
              <a:stCxn id="71" idx="4"/>
              <a:endCxn id="70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0" idx="4"/>
              <a:endCxn id="73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2" idx="6"/>
              <a:endCxn id="70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6"/>
              <a:endCxn id="69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7"/>
          <p:cNvGrpSpPr/>
          <p:nvPr/>
        </p:nvGrpSpPr>
        <p:grpSpPr>
          <a:xfrm>
            <a:off x="5410200" y="1981200"/>
            <a:ext cx="762000" cy="762000"/>
            <a:chOff x="2667000" y="1981200"/>
            <a:chExt cx="762000" cy="762000"/>
          </a:xfrm>
        </p:grpSpPr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82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84" name="Straight Connector 83"/>
            <p:cNvCxnSpPr>
              <a:stCxn id="81" idx="4"/>
              <a:endCxn id="80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4"/>
              <a:endCxn id="83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2" idx="6"/>
              <a:endCxn id="80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0" idx="6"/>
              <a:endCxn id="79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/>
          <p:cNvCxnSpPr/>
          <p:nvPr/>
        </p:nvCxnSpPr>
        <p:spPr>
          <a:xfrm>
            <a:off x="52578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3434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27432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H="1">
            <a:off x="27432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1242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242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5400000" flipH="1" flipV="1">
            <a:off x="36576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0386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>
            <a:off x="40386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0800000">
            <a:off x="36576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 flipV="1">
            <a:off x="45720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9530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6200000" flipH="1">
            <a:off x="45720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49530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54864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867400" y="2057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58674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16200000" flipH="1">
            <a:off x="5486400" y="24384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27"/>
          <p:cNvGrpSpPr/>
          <p:nvPr/>
        </p:nvGrpSpPr>
        <p:grpSpPr>
          <a:xfrm>
            <a:off x="2667000" y="2895600"/>
            <a:ext cx="762000" cy="762000"/>
            <a:chOff x="2667000" y="1981200"/>
            <a:chExt cx="762000" cy="762000"/>
          </a:xfrm>
        </p:grpSpPr>
        <p:sp>
          <p:nvSpPr>
            <p:cNvPr id="129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30" name="Oval 129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31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32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33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134" name="Straight Connector 133"/>
            <p:cNvCxnSpPr>
              <a:stCxn id="131" idx="4"/>
              <a:endCxn id="130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0" idx="4"/>
              <a:endCxn id="133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2" idx="6"/>
              <a:endCxn id="130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30" idx="6"/>
              <a:endCxn id="129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37"/>
          <p:cNvGrpSpPr/>
          <p:nvPr/>
        </p:nvGrpSpPr>
        <p:grpSpPr>
          <a:xfrm>
            <a:off x="3581400" y="2895600"/>
            <a:ext cx="762000" cy="762000"/>
            <a:chOff x="2667000" y="1981200"/>
            <a:chExt cx="762000" cy="762000"/>
          </a:xfrm>
        </p:grpSpPr>
        <p:sp>
          <p:nvSpPr>
            <p:cNvPr id="139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1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2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43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144" name="Straight Connector 143"/>
            <p:cNvCxnSpPr>
              <a:stCxn id="141" idx="4"/>
              <a:endCxn id="140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40" idx="4"/>
              <a:endCxn id="143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2" idx="6"/>
              <a:endCxn id="140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40" idx="6"/>
              <a:endCxn id="139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/>
          <p:cNvCxnSpPr/>
          <p:nvPr/>
        </p:nvCxnSpPr>
        <p:spPr>
          <a:xfrm>
            <a:off x="3429000" y="3276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48"/>
          <p:cNvGrpSpPr/>
          <p:nvPr/>
        </p:nvGrpSpPr>
        <p:grpSpPr>
          <a:xfrm>
            <a:off x="4495800" y="2895600"/>
            <a:ext cx="762000" cy="762000"/>
            <a:chOff x="2667000" y="1981200"/>
            <a:chExt cx="762000" cy="762000"/>
          </a:xfrm>
        </p:grpSpPr>
        <p:sp>
          <p:nvSpPr>
            <p:cNvPr id="150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2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3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54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155" name="Straight Connector 154"/>
            <p:cNvCxnSpPr>
              <a:stCxn id="152" idx="4"/>
              <a:endCxn id="151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51" idx="4"/>
              <a:endCxn id="154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3" idx="6"/>
              <a:endCxn id="151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1" idx="6"/>
              <a:endCxn id="150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58"/>
          <p:cNvGrpSpPr/>
          <p:nvPr/>
        </p:nvGrpSpPr>
        <p:grpSpPr>
          <a:xfrm>
            <a:off x="5410200" y="2895600"/>
            <a:ext cx="762000" cy="762000"/>
            <a:chOff x="2667000" y="1981200"/>
            <a:chExt cx="762000" cy="762000"/>
          </a:xfrm>
        </p:grpSpPr>
        <p:sp>
          <p:nvSpPr>
            <p:cNvPr id="160" name="Oval 44"/>
            <p:cNvSpPr>
              <a:spLocks noChangeArrowheads="1"/>
            </p:cNvSpPr>
            <p:nvPr/>
          </p:nvSpPr>
          <p:spPr bwMode="auto">
            <a:xfrm>
              <a:off x="32766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29718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62" name="Oval 46"/>
            <p:cNvSpPr>
              <a:spLocks noChangeArrowheads="1"/>
            </p:cNvSpPr>
            <p:nvPr/>
          </p:nvSpPr>
          <p:spPr bwMode="auto">
            <a:xfrm>
              <a:off x="2971800" y="1981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63" name="Oval 44"/>
            <p:cNvSpPr>
              <a:spLocks noChangeArrowheads="1"/>
            </p:cNvSpPr>
            <p:nvPr/>
          </p:nvSpPr>
          <p:spPr bwMode="auto">
            <a:xfrm>
              <a:off x="2667000" y="228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sp>
          <p:nvSpPr>
            <p:cNvPr id="164" name="Oval 45"/>
            <p:cNvSpPr>
              <a:spLocks noChangeArrowheads="1"/>
            </p:cNvSpPr>
            <p:nvPr/>
          </p:nvSpPr>
          <p:spPr bwMode="auto">
            <a:xfrm>
              <a:off x="29718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FFC000"/>
                </a:solidFill>
              </a:endParaRPr>
            </a:p>
          </p:txBody>
        </p:sp>
        <p:cxnSp>
          <p:nvCxnSpPr>
            <p:cNvPr id="165" name="Straight Connector 164"/>
            <p:cNvCxnSpPr>
              <a:stCxn id="162" idx="4"/>
              <a:endCxn id="161" idx="0"/>
            </p:cNvCxnSpPr>
            <p:nvPr/>
          </p:nvCxnSpPr>
          <p:spPr>
            <a:xfrm rot="5400000">
              <a:off x="2971800" y="22098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1" idx="4"/>
              <a:endCxn id="164" idx="0"/>
            </p:cNvCxnSpPr>
            <p:nvPr/>
          </p:nvCxnSpPr>
          <p:spPr>
            <a:xfrm rot="5400000">
              <a:off x="2971800" y="25146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63" idx="6"/>
              <a:endCxn id="161" idx="2"/>
            </p:cNvCxnSpPr>
            <p:nvPr/>
          </p:nvCxnSpPr>
          <p:spPr>
            <a:xfrm>
              <a:off x="28194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61" idx="6"/>
              <a:endCxn id="160" idx="2"/>
            </p:cNvCxnSpPr>
            <p:nvPr/>
          </p:nvCxnSpPr>
          <p:spPr>
            <a:xfrm>
              <a:off x="31242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/>
        </p:nvCxnSpPr>
        <p:spPr>
          <a:xfrm>
            <a:off x="5257800" y="3276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343400" y="3276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 flipH="1" flipV="1">
            <a:off x="27432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16200000" flipH="1">
            <a:off x="27432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31242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1242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5400000" flipH="1" flipV="1">
            <a:off x="36576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0386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40386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10800000">
            <a:off x="36576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 flipH="1" flipV="1">
            <a:off x="45720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9530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16200000" flipH="1">
            <a:off x="45720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V="1">
            <a:off x="49530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 flipH="1" flipV="1">
            <a:off x="54864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5867400" y="2971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58674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 flipH="1">
            <a:off x="5486400" y="33528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rot="5400000">
            <a:off x="2971800" y="2819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3886200" y="2819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4800600" y="2819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5715000" y="2819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94"/>
          <p:cNvGrpSpPr/>
          <p:nvPr/>
        </p:nvGrpSpPr>
        <p:grpSpPr>
          <a:xfrm rot="16200000">
            <a:off x="4191000" y="1600200"/>
            <a:ext cx="381000" cy="76200"/>
            <a:chOff x="6477000" y="2590800"/>
            <a:chExt cx="381000" cy="76200"/>
          </a:xfrm>
        </p:grpSpPr>
        <p:sp>
          <p:nvSpPr>
            <p:cNvPr id="196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98"/>
          <p:cNvGrpSpPr/>
          <p:nvPr/>
        </p:nvGrpSpPr>
        <p:grpSpPr>
          <a:xfrm rot="16200000">
            <a:off x="4191000" y="3886199"/>
            <a:ext cx="381000" cy="76200"/>
            <a:chOff x="6477000" y="2590800"/>
            <a:chExt cx="381000" cy="76200"/>
          </a:xfrm>
        </p:grpSpPr>
        <p:sp>
          <p:nvSpPr>
            <p:cNvPr id="200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02"/>
          <p:cNvGrpSpPr/>
          <p:nvPr/>
        </p:nvGrpSpPr>
        <p:grpSpPr>
          <a:xfrm>
            <a:off x="6248400" y="2743200"/>
            <a:ext cx="381000" cy="76200"/>
            <a:chOff x="6477000" y="2590800"/>
            <a:chExt cx="381000" cy="76200"/>
          </a:xfrm>
        </p:grpSpPr>
        <p:sp>
          <p:nvSpPr>
            <p:cNvPr id="204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206"/>
          <p:cNvGrpSpPr/>
          <p:nvPr/>
        </p:nvGrpSpPr>
        <p:grpSpPr>
          <a:xfrm>
            <a:off x="2057400" y="2743200"/>
            <a:ext cx="381000" cy="76200"/>
            <a:chOff x="6477000" y="2590800"/>
            <a:chExt cx="381000" cy="76200"/>
          </a:xfrm>
        </p:grpSpPr>
        <p:sp>
          <p:nvSpPr>
            <p:cNvPr id="208" name="Oval 36"/>
            <p:cNvSpPr>
              <a:spLocks noChangeArrowheads="1"/>
            </p:cNvSpPr>
            <p:nvPr/>
          </p:nvSpPr>
          <p:spPr bwMode="auto"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37"/>
            <p:cNvSpPr>
              <a:spLocks noChangeArrowheads="1"/>
            </p:cNvSpPr>
            <p:nvPr/>
          </p:nvSpPr>
          <p:spPr bwMode="auto">
            <a:xfrm>
              <a:off x="66294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38"/>
            <p:cNvSpPr>
              <a:spLocks noChangeArrowheads="1"/>
            </p:cNvSpPr>
            <p:nvPr/>
          </p:nvSpPr>
          <p:spPr bwMode="auto">
            <a:xfrm>
              <a:off x="67818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" name="Oval 210"/>
          <p:cNvSpPr/>
          <p:nvPr/>
        </p:nvSpPr>
        <p:spPr>
          <a:xfrm>
            <a:off x="5334000" y="2819400"/>
            <a:ext cx="914400" cy="9144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5293666" y="3810000"/>
            <a:ext cx="3469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Neighborhood with cohesion 3/4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there exists an infinite neighborhood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tx2"/>
                </a:solidFill>
              </a:rPr>
              <a:t>p(S) &gt; 1 – q</a:t>
            </a:r>
            <a:r>
              <a:rPr lang="en-US" dirty="0" smtClean="0"/>
              <a:t>, then contagion can’t “break in”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chemeClr val="tx2"/>
                </a:solidFill>
              </a:rPr>
              <a:t>p(S) &lt; 1 – q </a:t>
            </a:r>
            <a:r>
              <a:rPr lang="en-US" dirty="0" smtClean="0"/>
              <a:t>for every infinite neighborhood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, then contagion happens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>
                <a:solidFill>
                  <a:schemeClr val="tx2"/>
                </a:solidFill>
              </a:rPr>
              <a:t>. [Morris, 2000]</a:t>
            </a:r>
            <a:r>
              <a:rPr lang="en-US" dirty="0" smtClean="0"/>
              <a:t>: The contagion threshold of a graph is the largest </a:t>
            </a:r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dirty="0" smtClean="0"/>
              <a:t> such that </a:t>
            </a:r>
            <a:r>
              <a:rPr lang="en-US" dirty="0" smtClean="0">
                <a:solidFill>
                  <a:schemeClr val="tx2"/>
                </a:solidFill>
              </a:rPr>
              <a:t>q &lt; 1 – p(S)</a:t>
            </a:r>
            <a:r>
              <a:rPr lang="en-US" dirty="0" smtClean="0"/>
              <a:t> for all infinite neighborhoods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Can compatibility help?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Example</a:t>
            </a:r>
            <a:r>
              <a:rPr lang="en-US" dirty="0" smtClean="0"/>
              <a:t>: Should you install (unsecured) wireless internet access?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-  costs money</a:t>
            </a:r>
          </a:p>
          <a:p>
            <a:pPr>
              <a:buNone/>
            </a:pPr>
            <a:r>
              <a:rPr lang="en-US" dirty="0" smtClean="0"/>
              <a:t>	+ you can check email all night long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Beneficial to buy if neighbors don’t.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Coexistence of multiple </a:t>
            </a:r>
            <a:r>
              <a:rPr lang="en-US" sz="2800" dirty="0" smtClean="0"/>
              <a:t>behaviors or technologies</a:t>
            </a:r>
            <a:r>
              <a:rPr lang="en-US" sz="2800" dirty="0"/>
              <a:t>, with varying degrees of </a:t>
            </a:r>
            <a:r>
              <a:rPr lang="en-US" sz="2800" dirty="0" smtClean="0"/>
              <a:t>compatibility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Examples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- Human languages: multi-lingual people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	- Cell </a:t>
            </a:r>
            <a:r>
              <a:rPr lang="en-US" sz="2800" dirty="0"/>
              <a:t>phone companies: cheaper M2M </a:t>
            </a:r>
            <a:r>
              <a:rPr lang="en-US" sz="2800" dirty="0" smtClean="0"/>
              <a:t>calls</a:t>
            </a:r>
          </a:p>
          <a:p>
            <a:pPr>
              <a:buNone/>
            </a:pPr>
            <a:r>
              <a:rPr lang="en-US" sz="2800" dirty="0" smtClean="0"/>
              <a:t>	- Operating systems: dual-boot machines, emulators</a:t>
            </a:r>
          </a:p>
          <a:p>
            <a:pPr>
              <a:buNone/>
            </a:pPr>
            <a:r>
              <a:rPr lang="en-US" sz="2800" dirty="0" smtClean="0"/>
              <a:t>	- Instant </a:t>
            </a:r>
            <a:r>
              <a:rPr lang="en-US" sz="2800" dirty="0"/>
              <a:t>messaging technologies: Yahoo! messenger, MSN messenger, Google talk, AIM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with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person can adopt multiple behaviors </a:t>
            </a:r>
            <a:r>
              <a:rPr lang="en-US" dirty="0" smtClean="0">
                <a:solidFill>
                  <a:schemeClr val="tx2"/>
                </a:solidFill>
              </a:rPr>
              <a:t>at an added cost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adapt to peers with different behaviors.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6125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Without compatibility, </a:t>
            </a:r>
            <a:r>
              <a:rPr lang="en-US" sz="2800" dirty="0" smtClean="0">
                <a:solidFill>
                  <a:schemeClr val="tx2"/>
                </a:solidFill>
              </a:rPr>
              <a:t>v</a:t>
            </a:r>
            <a:r>
              <a:rPr lang="en-US" sz="2800" dirty="0" smtClean="0"/>
              <a:t> can get </a:t>
            </a:r>
            <a:r>
              <a:rPr lang="en-US" sz="2800" dirty="0" smtClean="0">
                <a:solidFill>
                  <a:schemeClr val="tx2"/>
                </a:solidFill>
              </a:rPr>
              <a:t>2q</a:t>
            </a:r>
          </a:p>
          <a:p>
            <a:pPr>
              <a:buNone/>
            </a:pPr>
            <a:r>
              <a:rPr lang="en-US" sz="2800" dirty="0" smtClean="0"/>
              <a:t>					… or </a:t>
            </a:r>
            <a:r>
              <a:rPr lang="en-US" sz="2800" dirty="0" smtClean="0">
                <a:solidFill>
                  <a:schemeClr val="tx2"/>
                </a:solidFill>
              </a:rPr>
              <a:t>3(1 – q)</a:t>
            </a:r>
          </a:p>
          <a:p>
            <a:pPr>
              <a:buNone/>
            </a:pPr>
            <a:r>
              <a:rPr lang="en-US" sz="2800" dirty="0" smtClean="0"/>
              <a:t>With compatibility, </a:t>
            </a:r>
            <a:r>
              <a:rPr lang="en-US" sz="2800" dirty="0" smtClean="0">
                <a:solidFill>
                  <a:schemeClr val="tx2"/>
                </a:solidFill>
              </a:rPr>
              <a:t>v</a:t>
            </a:r>
            <a:r>
              <a:rPr lang="en-US" sz="2800" dirty="0" smtClean="0"/>
              <a:t> can get </a:t>
            </a:r>
            <a:r>
              <a:rPr lang="en-US" sz="2800" dirty="0" smtClean="0">
                <a:solidFill>
                  <a:schemeClr val="tx2"/>
                </a:solidFill>
              </a:rPr>
              <a:t>2q + 3(1 – q) – c </a:t>
            </a:r>
            <a:r>
              <a:rPr lang="en-US" sz="2800" dirty="0" smtClean="0"/>
              <a:t>where </a:t>
            </a:r>
            <a:r>
              <a:rPr lang="en-US" sz="2800" dirty="0" smtClean="0">
                <a:solidFill>
                  <a:schemeClr val="tx2"/>
                </a:solidFill>
              </a:rPr>
              <a:t>c</a:t>
            </a:r>
            <a:r>
              <a:rPr lang="en-US" sz="2800" dirty="0" smtClean="0"/>
              <a:t> is cost of choosing both blue and yellow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4191000" y="2895600"/>
            <a:ext cx="838200" cy="8382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14600" y="2971800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1828800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1295400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2971800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86400" y="1828800"/>
            <a:ext cx="685800" cy="6858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5"/>
            <a:endCxn id="4" idx="1"/>
          </p:cNvCxnSpPr>
          <p:nvPr/>
        </p:nvCxnSpPr>
        <p:spPr>
          <a:xfrm rot="16200000" flipH="1">
            <a:off x="3633367" y="2337966"/>
            <a:ext cx="604184" cy="75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4"/>
            <a:endCxn id="4" idx="0"/>
          </p:cNvCxnSpPr>
          <p:nvPr/>
        </p:nvCxnSpPr>
        <p:spPr>
          <a:xfrm rot="5400000">
            <a:off x="4152900" y="2438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4" idx="7"/>
          </p:cNvCxnSpPr>
          <p:nvPr/>
        </p:nvCxnSpPr>
        <p:spPr>
          <a:xfrm rot="5400000">
            <a:off x="4944549" y="2376067"/>
            <a:ext cx="604184" cy="680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6"/>
            <a:endCxn id="4" idx="2"/>
          </p:cNvCxnSpPr>
          <p:nvPr/>
        </p:nvCxnSpPr>
        <p:spPr>
          <a:xfrm>
            <a:off x="3200400" y="3314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2"/>
            <a:endCxn id="4" idx="6"/>
          </p:cNvCxnSpPr>
          <p:nvPr/>
        </p:nvCxnSpPr>
        <p:spPr>
          <a:xfrm rot="10800000">
            <a:off x="5029200" y="33147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7"/>
          <p:cNvGrpSpPr/>
          <p:nvPr/>
        </p:nvGrpSpPr>
        <p:grpSpPr>
          <a:xfrm flipV="1">
            <a:off x="4191000" y="2895600"/>
            <a:ext cx="838200" cy="838200"/>
            <a:chOff x="7086600" y="2895600"/>
            <a:chExt cx="838200" cy="838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Chord 15"/>
            <p:cNvSpPr/>
            <p:nvPr/>
          </p:nvSpPr>
          <p:spPr>
            <a:xfrm>
              <a:off x="7086600" y="2895600"/>
              <a:ext cx="838200" cy="838200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ord 16"/>
            <p:cNvSpPr/>
            <p:nvPr/>
          </p:nvSpPr>
          <p:spPr>
            <a:xfrm rot="10800000">
              <a:off x="7086600" y="2895600"/>
              <a:ext cx="838200" cy="838200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v</a:t>
              </a:r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Model</a:t>
            </a:r>
            <a:endParaRPr lang="en-US" dirty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696200" cy="4114800"/>
          </a:xfrm>
          <a:noFill/>
        </p:spPr>
        <p:txBody>
          <a:bodyPr/>
          <a:lstStyle/>
          <a:p>
            <a:pPr>
              <a:buNone/>
            </a:pPr>
            <a:r>
              <a:rPr lang="en-US" sz="2600" dirty="0" smtClean="0"/>
              <a:t>Let </a:t>
            </a:r>
            <a:r>
              <a:rPr lang="en-US" sz="2600" dirty="0" smtClean="0">
                <a:solidFill>
                  <a:schemeClr val="tx2"/>
                </a:solidFill>
              </a:rPr>
              <a:t>c </a:t>
            </a:r>
            <a:r>
              <a:rPr lang="en-US" sz="2600" dirty="0">
                <a:solidFill>
                  <a:schemeClr val="tx2"/>
                </a:solidFill>
              </a:rPr>
              <a:t>= </a:t>
            </a:r>
            <a:r>
              <a:rPr lang="en-US" sz="2600" dirty="0" smtClean="0">
                <a:solidFill>
                  <a:schemeClr val="tx2"/>
                </a:solidFill>
              </a:rPr>
              <a:t>r</a:t>
            </a:r>
            <a:r>
              <a:rPr lang="en-US" sz="2600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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2600" dirty="0" smtClean="0"/>
              <a:t>be additional cost of adopting both behaviors (costs </a:t>
            </a:r>
            <a:r>
              <a:rPr lang="en-US" sz="2600" dirty="0" smtClean="0">
                <a:solidFill>
                  <a:schemeClr val="tx2"/>
                </a:solidFill>
              </a:rPr>
              <a:t>r</a:t>
            </a:r>
            <a:r>
              <a:rPr lang="en-US" sz="2600" dirty="0" smtClean="0"/>
              <a:t> per-edge).  Payoff matrix is: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5987" y="2895600"/>
          <a:ext cx="7162800" cy="31242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868557"/>
                <a:gridCol w="1712843"/>
                <a:gridCol w="1790700"/>
                <a:gridCol w="1790700"/>
              </a:tblGrid>
              <a:tr h="1025322">
                <a:tc>
                  <a:txBody>
                    <a:bodyPr/>
                    <a:lstStyle/>
                    <a:p>
                      <a:r>
                        <a:rPr lang="en-US" dirty="0" smtClean="0"/>
                        <a:t>Player 1/ Player 2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727278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(1-q,1-q)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(1-q, 1-q-r)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(0,0)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 q-r)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(1-q-r,</a:t>
                      </a:r>
                      <a:r>
                        <a:rPr lang="en-US" baseline="0" dirty="0" smtClean="0"/>
                        <a:t> 1-q)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(q-r, q)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(max(q,1-q)-r, </a:t>
                      </a:r>
                    </a:p>
                    <a:p>
                      <a:r>
                        <a:rPr lang="en-US" dirty="0" smtClean="0"/>
                        <a:t> max(q,1-q)-r)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Infinite </a:t>
            </a:r>
            <a:r>
              <a:rPr lang="en-US" sz="3000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</a:t>
            </a:r>
            <a:r>
              <a:rPr lang="en-US" sz="3000" dirty="0"/>
              <a:t>-regular graph </a:t>
            </a:r>
            <a:r>
              <a:rPr lang="en-US" sz="3000" dirty="0">
                <a:solidFill>
                  <a:schemeClr val="tx2"/>
                </a:solidFill>
              </a:rPr>
              <a:t>G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A </a:t>
            </a:r>
            <a:r>
              <a:rPr lang="en-US" sz="3000" dirty="0">
                <a:solidFill>
                  <a:schemeClr val="tx2"/>
                </a:solidFill>
              </a:rPr>
              <a:t>strategy profile </a:t>
            </a:r>
            <a:r>
              <a:rPr lang="en-US" sz="3000" dirty="0"/>
              <a:t>is a func. </a:t>
            </a:r>
            <a:r>
              <a:rPr lang="en-US" sz="3000" dirty="0">
                <a:solidFill>
                  <a:schemeClr val="tx2"/>
                </a:solidFill>
              </a:rPr>
              <a:t>s</a:t>
            </a:r>
            <a:r>
              <a:rPr lang="en-US" sz="3000" dirty="0"/>
              <a:t> from </a:t>
            </a:r>
            <a:r>
              <a:rPr lang="en-US" sz="3000" dirty="0">
                <a:solidFill>
                  <a:schemeClr val="tx2"/>
                </a:solidFill>
              </a:rPr>
              <a:t>V(G)</a:t>
            </a:r>
            <a:r>
              <a:rPr lang="en-US" sz="3000" dirty="0"/>
              <a:t> to {</a:t>
            </a:r>
            <a:r>
              <a:rPr lang="en-US" sz="3000" dirty="0">
                <a:solidFill>
                  <a:schemeClr val="tx2"/>
                </a:solidFill>
              </a:rPr>
              <a:t>A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/>
                </a:solidFill>
              </a:rPr>
              <a:t>B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tx2"/>
                </a:solidFill>
              </a:rPr>
              <a:t>AB</a:t>
            </a:r>
            <a:r>
              <a:rPr lang="en-US" sz="3000" dirty="0"/>
              <a:t>}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s    </a:t>
            </a:r>
            <a:r>
              <a:rPr lang="en-US" sz="3000" dirty="0" smtClean="0">
                <a:solidFill>
                  <a:schemeClr val="tx2"/>
                </a:solidFill>
              </a:rPr>
              <a:t> s</a:t>
            </a:r>
            <a:r>
              <a:rPr lang="en-US" sz="3000" dirty="0">
                <a:solidFill>
                  <a:schemeClr val="tx2"/>
                </a:solidFill>
              </a:rPr>
              <a:t>’ </a:t>
            </a:r>
            <a:r>
              <a:rPr lang="en-US" sz="3000" dirty="0"/>
              <a:t>if </a:t>
            </a:r>
            <a:r>
              <a:rPr lang="en-US" sz="3000" dirty="0">
                <a:solidFill>
                  <a:schemeClr val="tx2"/>
                </a:solidFill>
              </a:rPr>
              <a:t>s’ </a:t>
            </a:r>
            <a:r>
              <a:rPr lang="en-US" sz="3000" dirty="0"/>
              <a:t>is obtained from </a:t>
            </a:r>
            <a:r>
              <a:rPr lang="en-US" sz="3000" dirty="0">
                <a:solidFill>
                  <a:schemeClr val="tx2"/>
                </a:solidFill>
              </a:rPr>
              <a:t>s</a:t>
            </a:r>
            <a:r>
              <a:rPr lang="en-US" sz="3000" dirty="0"/>
              <a:t> by letting </a:t>
            </a:r>
            <a:r>
              <a:rPr lang="en-US" sz="3000" dirty="0">
                <a:solidFill>
                  <a:schemeClr val="tx2"/>
                </a:solidFill>
              </a:rPr>
              <a:t>v</a:t>
            </a:r>
            <a:r>
              <a:rPr lang="en-US" sz="3000" dirty="0"/>
              <a:t> play her best response.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Similar defn for a finite seq of vertices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T</a:t>
            </a:r>
            <a:r>
              <a:rPr lang="en-US" sz="3000" dirty="0"/>
              <a:t> infinite seq, </a:t>
            </a:r>
            <a:r>
              <a:rPr lang="en-US" sz="3000" dirty="0">
                <a:solidFill>
                  <a:schemeClr val="tx2"/>
                </a:solidFill>
              </a:rPr>
              <a:t>T</a:t>
            </a:r>
            <a:r>
              <a:rPr lang="en-US" sz="3000" baseline="-25000" dirty="0">
                <a:solidFill>
                  <a:schemeClr val="tx2"/>
                </a:solidFill>
              </a:rPr>
              <a:t>k</a:t>
            </a:r>
            <a:r>
              <a:rPr lang="en-US" sz="3000" dirty="0"/>
              <a:t> first </a:t>
            </a:r>
            <a:r>
              <a:rPr lang="en-US" sz="3000" dirty="0">
                <a:solidFill>
                  <a:schemeClr val="tx2"/>
                </a:solidFill>
              </a:rPr>
              <a:t>k</a:t>
            </a:r>
            <a:r>
              <a:rPr lang="en-US" sz="3000" dirty="0"/>
              <a:t> elements of </a:t>
            </a:r>
            <a:r>
              <a:rPr lang="en-US" sz="3000" dirty="0">
                <a:solidFill>
                  <a:schemeClr val="tx2"/>
                </a:solidFill>
              </a:rPr>
              <a:t>T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s </a:t>
            </a:r>
            <a:r>
              <a:rPr lang="en-US" sz="3000" dirty="0">
                <a:solidFill>
                  <a:schemeClr val="tx2"/>
                </a:solidFill>
                <a:sym typeface="Wingdings" pitchFamily="2" charset="2"/>
              </a:rPr>
              <a:t>   </a:t>
            </a:r>
            <a:r>
              <a:rPr lang="en-US" sz="3000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en-US" sz="3000" dirty="0" smtClean="0">
                <a:solidFill>
                  <a:schemeClr val="tx2"/>
                </a:solidFill>
              </a:rPr>
              <a:t>s</a:t>
            </a:r>
            <a:r>
              <a:rPr lang="en-US" sz="3000" dirty="0">
                <a:solidFill>
                  <a:schemeClr val="tx2"/>
                </a:solidFill>
              </a:rPr>
              <a:t>’ </a:t>
            </a:r>
            <a:r>
              <a:rPr lang="en-US" sz="3000" dirty="0"/>
              <a:t>if for every </a:t>
            </a:r>
            <a:r>
              <a:rPr lang="en-US" sz="3000" dirty="0">
                <a:solidFill>
                  <a:schemeClr val="tx2"/>
                </a:solidFill>
              </a:rPr>
              <a:t>u</a:t>
            </a:r>
            <a:r>
              <a:rPr lang="en-US" sz="3000" dirty="0"/>
              <a:t>, there is </a:t>
            </a:r>
            <a:r>
              <a:rPr lang="en-US" sz="3000" dirty="0">
                <a:solidFill>
                  <a:schemeClr val="tx2"/>
                </a:solidFill>
              </a:rPr>
              <a:t>k</a:t>
            </a:r>
            <a:r>
              <a:rPr lang="en-US" sz="3000" baseline="-25000" dirty="0">
                <a:solidFill>
                  <a:schemeClr val="tx2"/>
                </a:solidFill>
              </a:rPr>
              <a:t>0</a:t>
            </a:r>
            <a:r>
              <a:rPr lang="en-US" sz="3000" dirty="0">
                <a:solidFill>
                  <a:schemeClr val="tx2"/>
                </a:solidFill>
              </a:rPr>
              <a:t>(u)</a:t>
            </a:r>
            <a:r>
              <a:rPr lang="en-US" sz="3000" dirty="0"/>
              <a:t> such that for every </a:t>
            </a:r>
            <a:r>
              <a:rPr lang="en-US" sz="3000" dirty="0">
                <a:solidFill>
                  <a:schemeClr val="tx2"/>
                </a:solidFill>
              </a:rPr>
              <a:t>k&gt;k</a:t>
            </a:r>
            <a:r>
              <a:rPr lang="en-US" sz="3000" baseline="-25000" dirty="0">
                <a:solidFill>
                  <a:schemeClr val="tx2"/>
                </a:solidFill>
              </a:rPr>
              <a:t>0</a:t>
            </a:r>
            <a:r>
              <a:rPr lang="en-US" sz="3000" dirty="0">
                <a:solidFill>
                  <a:schemeClr val="tx2"/>
                </a:solidFill>
              </a:rPr>
              <a:t>(u)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/>
                </a:solidFill>
              </a:rPr>
              <a:t>s </a:t>
            </a:r>
            <a:r>
              <a:rPr lang="en-US" sz="3000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sz="3000" dirty="0"/>
              <a:t> </a:t>
            </a:r>
            <a:r>
              <a:rPr lang="en-US" sz="3000" dirty="0" smtClean="0"/>
              <a:t> a </a:t>
            </a:r>
            <a:r>
              <a:rPr lang="en-US" sz="3000" dirty="0"/>
              <a:t>profile that assigns </a:t>
            </a:r>
            <a:r>
              <a:rPr lang="en-US" sz="3000" dirty="0">
                <a:solidFill>
                  <a:schemeClr val="tx2"/>
                </a:solidFill>
              </a:rPr>
              <a:t>s’(u) </a:t>
            </a:r>
            <a:r>
              <a:rPr lang="en-US" sz="3000" dirty="0"/>
              <a:t>to </a:t>
            </a:r>
            <a:r>
              <a:rPr lang="en-US" sz="3000" dirty="0">
                <a:solidFill>
                  <a:schemeClr val="tx2"/>
                </a:solidFill>
              </a:rPr>
              <a:t>u</a:t>
            </a:r>
            <a:r>
              <a:rPr lang="en-US" sz="3000" dirty="0"/>
              <a:t>.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1050925" y="30162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v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>
            <a:off x="1066800" y="330993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1066800" y="4921250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</a:t>
            </a:r>
          </a:p>
        </p:txBody>
      </p:sp>
      <p:sp>
        <p:nvSpPr>
          <p:cNvPr id="189447" name="Line 7"/>
          <p:cNvSpPr>
            <a:spLocks noChangeShapeType="1"/>
          </p:cNvSpPr>
          <p:nvPr/>
        </p:nvSpPr>
        <p:spPr bwMode="auto">
          <a:xfrm>
            <a:off x="1082675" y="52149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200400" y="5334000"/>
            <a:ext cx="373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</a:t>
            </a:r>
            <a:r>
              <a:rPr lang="en-US" sz="1600" baseline="-250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k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>
            <a:off x="3278187" y="567213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  <p:bldP spid="189445" grpId="0" animBg="1"/>
      <p:bldP spid="189446" grpId="0"/>
      <p:bldP spid="189447" grpId="0" animBg="1"/>
      <p:bldP spid="189448" grpId="0"/>
      <p:bldP spid="18944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Definition, cont’d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For a subset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 of</a:t>
            </a:r>
            <a:r>
              <a:rPr lang="en-US" dirty="0">
                <a:latin typeface="cmsy10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V(G)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profile that assigns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 to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/>
              <a:t> to </a:t>
            </a:r>
            <a:r>
              <a:rPr lang="en-US" dirty="0">
                <a:solidFill>
                  <a:schemeClr val="tx2"/>
                </a:solidFill>
              </a:rPr>
              <a:t>V(G)\X</a:t>
            </a:r>
            <a:r>
              <a:rPr lang="en-US" dirty="0"/>
              <a:t>.</a:t>
            </a:r>
          </a:p>
          <a:p>
            <a:r>
              <a:rPr lang="en-US" dirty="0"/>
              <a:t>A can become </a:t>
            </a:r>
            <a:r>
              <a:rPr lang="en-US" dirty="0">
                <a:solidFill>
                  <a:schemeClr val="tx2"/>
                </a:solidFill>
              </a:rPr>
              <a:t>epidemic</a:t>
            </a:r>
            <a:r>
              <a:rPr lang="en-US" dirty="0"/>
              <a:t> in </a:t>
            </a:r>
            <a:r>
              <a:rPr lang="en-US" dirty="0">
                <a:solidFill>
                  <a:schemeClr val="tx2"/>
                </a:solidFill>
              </a:rPr>
              <a:t>(G,q,r) </a:t>
            </a:r>
            <a:r>
              <a:rPr lang="en-US" dirty="0"/>
              <a:t>if there is </a:t>
            </a:r>
          </a:p>
          <a:p>
            <a:pPr lvl="1"/>
            <a:r>
              <a:rPr lang="en-US" dirty="0"/>
              <a:t>a finite set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sequence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V(G)\X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such that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X </a:t>
            </a:r>
            <a:r>
              <a:rPr lang="en-US" dirty="0">
                <a:sym typeface="Wingdings" pitchFamily="2" charset="2"/>
              </a:rPr>
              <a:t>   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(</a:t>
            </a:r>
            <a:r>
              <a:rPr lang="en-US" dirty="0"/>
              <a:t>all-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).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2841625" y="4357687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</a:t>
            </a:r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2895600" y="4662487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/>
      <p:bldP spid="19046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Facts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Lemma</a:t>
            </a:r>
            <a:r>
              <a:rPr lang="en-US" dirty="0"/>
              <a:t>. The only possible changes in the strategy of a vertex 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/>
              <a:t> to </a:t>
            </a:r>
            <a:r>
              <a:rPr lang="en-US" dirty="0">
                <a:solidFill>
                  <a:schemeClr val="tx2"/>
                </a:solidFill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dirty="0"/>
              <a:t> to </a:t>
            </a:r>
            <a:r>
              <a:rPr lang="en-US" dirty="0">
                <a:solidFill>
                  <a:schemeClr val="tx2"/>
                </a:solidFill>
              </a:rPr>
              <a:t>AB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AB </a:t>
            </a:r>
            <a:r>
              <a:rPr lang="en-US" dirty="0"/>
              <a:t>to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	Corollary</a:t>
            </a:r>
            <a:r>
              <a:rPr lang="en-US" dirty="0"/>
              <a:t>. For every set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 and sequence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V(G)\X</a:t>
            </a:r>
            <a:r>
              <a:rPr lang="en-US" dirty="0"/>
              <a:t>, there is unique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dirty="0"/>
              <a:t> such that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 s</a:t>
            </a:r>
            <a:r>
              <a:rPr lang="en-US" dirty="0"/>
              <a:t>.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6858000" y="4692650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6873875" y="49863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19149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154987" cy="4573587"/>
          </a:xfrm>
          <a:noFill/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Theorem</a:t>
            </a:r>
            <a:r>
              <a:rPr lang="en-US" dirty="0"/>
              <a:t>. If for a set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/>
              <a:t> and some sequence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V(G)\X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X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   (</a:t>
            </a:r>
            <a:r>
              <a:rPr lang="en-US" dirty="0"/>
              <a:t>all-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), then for </a:t>
            </a:r>
            <a:r>
              <a:rPr lang="en-US" i="1" dirty="0"/>
              <a:t>every</a:t>
            </a:r>
            <a:r>
              <a:rPr lang="en-US" dirty="0"/>
              <a:t> sequence </a:t>
            </a:r>
            <a:r>
              <a:rPr lang="en-US" dirty="0">
                <a:solidFill>
                  <a:schemeClr val="tx2"/>
                </a:solidFill>
              </a:rPr>
              <a:t>T’ </a:t>
            </a:r>
            <a:r>
              <a:rPr lang="en-US" dirty="0"/>
              <a:t>that contains every vertex of </a:t>
            </a:r>
            <a:r>
              <a:rPr lang="en-US" dirty="0">
                <a:solidFill>
                  <a:schemeClr val="tx2"/>
                </a:solidFill>
              </a:rPr>
              <a:t>V(G)\X </a:t>
            </a:r>
            <a:r>
              <a:rPr lang="en-US" dirty="0"/>
              <a:t>an infinite # of times,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baseline="-25000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/>
              <a:t>all-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).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Pf </a:t>
            </a: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.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/>
              <a:t> is a subseq of </a:t>
            </a:r>
            <a:r>
              <a:rPr lang="en-US" dirty="0">
                <a:solidFill>
                  <a:schemeClr val="tx2"/>
                </a:solidFill>
              </a:rPr>
              <a:t>T’</a:t>
            </a:r>
            <a:r>
              <a:rPr lang="en-US" dirty="0"/>
              <a:t>. Extra moves make it only more likely to reach all-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dirty="0"/>
              <a:t>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Independence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4343400" y="3092450"/>
            <a:ext cx="346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T’</a:t>
            </a:r>
          </a:p>
        </p:txBody>
      </p:sp>
      <p:sp>
        <p:nvSpPr>
          <p:cNvPr id="192517" name="Line 5"/>
          <p:cNvSpPr>
            <a:spLocks noChangeShapeType="1"/>
          </p:cNvSpPr>
          <p:nvPr/>
        </p:nvSpPr>
        <p:spPr bwMode="auto">
          <a:xfrm>
            <a:off x="4384675" y="33861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936875" y="2471738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2895600" y="2178050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Tahoma" pitchFamily="34" charset="0"/>
                <a:cs typeface="Arial" charset="0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>
                <a:solidFill>
                  <a:schemeClr val="tx2"/>
                </a:solidFill>
              </a:rPr>
              <a:t>For which values of (q,r) will new technology become an epidemic?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Answer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Thm [IKMW’07]</a:t>
            </a:r>
            <a:r>
              <a:rPr lang="en-US" dirty="0" smtClean="0"/>
              <a:t>. </a:t>
            </a:r>
            <a:r>
              <a:rPr lang="en-US" dirty="0"/>
              <a:t>A cannot become epidemic in any game (G,q,r) with q &gt; ½.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Pf </a:t>
            </a: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. Define potential function s.t.</a:t>
            </a:r>
          </a:p>
          <a:p>
            <a:pPr lvl="1"/>
            <a:r>
              <a:rPr lang="en-US" dirty="0"/>
              <a:t>it is initially finite</a:t>
            </a:r>
          </a:p>
          <a:p>
            <a:pPr lvl="1"/>
            <a:r>
              <a:rPr lang="en-US" dirty="0"/>
              <a:t>decreases with every best-response move</a:t>
            </a:r>
          </a:p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following potential function works:</a:t>
            </a:r>
          </a:p>
          <a:p>
            <a:endParaRPr lang="en-US" sz="1800" dirty="0"/>
          </a:p>
          <a:p>
            <a:pPr lvl="1" algn="ctr"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q(# A-B edges) + </a:t>
            </a:r>
            <a:r>
              <a:rPr lang="en-US" sz="3000" dirty="0">
                <a:solidFill>
                  <a:schemeClr val="accent1"/>
                </a:solidFill>
              </a:rPr>
              <a:t>r</a:t>
            </a:r>
            <a:r>
              <a:rPr lang="en-US" sz="3000" dirty="0">
                <a:solidFill>
                  <a:schemeClr val="accent1"/>
                </a:solidFill>
                <a:latin typeface="Symbol" pitchFamily="18" charset="2"/>
                <a:sym typeface="Symbol" pitchFamily="18" charset="2"/>
              </a:rPr>
              <a:t></a:t>
            </a:r>
            <a:r>
              <a:rPr lang="en-US" dirty="0">
                <a:solidFill>
                  <a:schemeClr val="accent1"/>
                </a:solidFill>
              </a:rPr>
              <a:t>(# AB vertices)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Model actions and payoffs as a </a:t>
            </a:r>
            <a:r>
              <a:rPr lang="en-US" dirty="0" smtClean="0">
                <a:solidFill>
                  <a:schemeClr val="accent1"/>
                </a:solidFill>
              </a:rPr>
              <a:t>game</a:t>
            </a:r>
            <a:r>
              <a:rPr lang="en-US" dirty="0" smtClean="0"/>
              <a:t> with: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 set of </a:t>
            </a:r>
            <a:r>
              <a:rPr lang="en-US" dirty="0" smtClean="0">
                <a:solidFill>
                  <a:schemeClr val="accent1"/>
                </a:solidFill>
              </a:rPr>
              <a:t>players</a:t>
            </a:r>
            <a:r>
              <a:rPr lang="en-US" dirty="0" smtClean="0"/>
              <a:t> {1, …, n}</a:t>
            </a:r>
          </a:p>
          <a:p>
            <a:pPr>
              <a:buNone/>
            </a:pPr>
            <a:r>
              <a:rPr lang="en-US" dirty="0" smtClean="0"/>
              <a:t>	an </a:t>
            </a:r>
            <a:r>
              <a:rPr lang="en-US" dirty="0" smtClean="0">
                <a:solidFill>
                  <a:schemeClr val="accent1"/>
                </a:solidFill>
              </a:rPr>
              <a:t>actions</a:t>
            </a:r>
            <a:r>
              <a:rPr lang="en-US" dirty="0" smtClean="0"/>
              <a:t> space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for each player i</a:t>
            </a:r>
          </a:p>
          <a:p>
            <a:pPr>
              <a:buNone/>
            </a:pPr>
            <a:r>
              <a:rPr lang="en-US" dirty="0" smtClean="0"/>
              <a:t>	a </a:t>
            </a:r>
            <a:r>
              <a:rPr lang="en-US" dirty="0" smtClean="0">
                <a:solidFill>
                  <a:schemeClr val="accent1"/>
                </a:solidFill>
              </a:rPr>
              <a:t>payoff</a:t>
            </a:r>
            <a:r>
              <a:rPr lang="en-US" dirty="0" smtClean="0"/>
              <a:t> 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(s</a:t>
            </a:r>
            <a:r>
              <a:rPr lang="en-US" dirty="0" smtClean="0"/>
              <a:t>) to each player i for action profile s in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1</a:t>
            </a:r>
            <a:r>
              <a:rPr lang="en-US" dirty="0" smtClean="0"/>
              <a:t> x … x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 characterization giving necessary and sufficient conditions for A to spread related to existence of </a:t>
            </a:r>
            <a:r>
              <a:rPr lang="en-US" dirty="0" smtClean="0">
                <a:solidFill>
                  <a:schemeClr val="accent1"/>
                </a:solidFill>
              </a:rPr>
              <a:t>bi-lingual buffers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/>
              <a:t>	A theorem showing that for all graphs G, </a:t>
            </a:r>
            <a:r>
              <a:rPr lang="en-US" dirty="0" smtClean="0">
                <a:solidFill>
                  <a:schemeClr val="accent1"/>
                </a:solidFill>
              </a:rPr>
              <a:t>limited compatibility </a:t>
            </a:r>
            <a:r>
              <a:rPr lang="en-US" dirty="0" smtClean="0"/>
              <a:t>can help inferior incumbent technologies survive invasion of new superior technology.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high r, technologies are incompatible.  Each node will chose just one, and results of Morris carry over.</a:t>
            </a:r>
          </a:p>
          <a:p>
            <a:r>
              <a:rPr lang="en-US" dirty="0" smtClean="0"/>
              <a:t>For low r, it is almost free to have both technologies.  All nodes therefore adopt both and then drop worse one, so contagion happens if q &lt; ½.</a:t>
            </a:r>
          </a:p>
          <a:p>
            <a:r>
              <a:rPr lang="en-US" dirty="0" smtClean="0"/>
              <a:t>For intermediate 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399"/>
            <a:ext cx="8229600" cy="254952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If r is low, groups 1 and -1 switch to AB to be able to communicate with all neighbors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… but if r is not low enough, groups 2 and -2 may not find it profitable to adopt A since can already communicate with all 6 neighbors on B!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For example, q = 5/12 and r = 2/12</a:t>
            </a: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2895600" y="1828800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3733800" y="1828800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4572000" y="1828800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AutoShape 7"/>
          <p:cNvSpPr>
            <a:spLocks noChangeArrowheads="1"/>
          </p:cNvSpPr>
          <p:nvPr/>
        </p:nvSpPr>
        <p:spPr bwMode="auto">
          <a:xfrm>
            <a:off x="5410200" y="1828800"/>
            <a:ext cx="457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31242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" name="Line 9"/>
          <p:cNvSpPr>
            <a:spLocks noChangeShapeType="1"/>
          </p:cNvSpPr>
          <p:nvPr/>
        </p:nvSpPr>
        <p:spPr bwMode="auto">
          <a:xfrm>
            <a:off x="31242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31242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 flipV="1">
            <a:off x="31242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31242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31242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 flipV="1">
            <a:off x="31242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 flipV="1">
            <a:off x="31242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Line 16"/>
          <p:cNvSpPr>
            <a:spLocks noChangeShapeType="1"/>
          </p:cNvSpPr>
          <p:nvPr/>
        </p:nvSpPr>
        <p:spPr bwMode="auto">
          <a:xfrm>
            <a:off x="39624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" name="Line 17"/>
          <p:cNvSpPr>
            <a:spLocks noChangeShapeType="1"/>
          </p:cNvSpPr>
          <p:nvPr/>
        </p:nvSpPr>
        <p:spPr bwMode="auto">
          <a:xfrm>
            <a:off x="39624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18"/>
          <p:cNvSpPr>
            <a:spLocks noChangeShapeType="1"/>
          </p:cNvSpPr>
          <p:nvPr/>
        </p:nvSpPr>
        <p:spPr bwMode="auto">
          <a:xfrm flipV="1">
            <a:off x="39624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39624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>
            <a:off x="39624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" name="Line 21"/>
          <p:cNvSpPr>
            <a:spLocks noChangeShapeType="1"/>
          </p:cNvSpPr>
          <p:nvPr/>
        </p:nvSpPr>
        <p:spPr bwMode="auto">
          <a:xfrm>
            <a:off x="39624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22"/>
          <p:cNvSpPr>
            <a:spLocks noChangeShapeType="1"/>
          </p:cNvSpPr>
          <p:nvPr/>
        </p:nvSpPr>
        <p:spPr bwMode="auto">
          <a:xfrm flipV="1">
            <a:off x="39624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 flipV="1">
            <a:off x="39624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>
            <a:off x="48006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48006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>
            <a:off x="48006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 flipV="1">
            <a:off x="4800600" y="2057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28"/>
          <p:cNvSpPr>
            <a:spLocks noChangeShapeType="1"/>
          </p:cNvSpPr>
          <p:nvPr/>
        </p:nvSpPr>
        <p:spPr bwMode="auto">
          <a:xfrm>
            <a:off x="48006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48006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30"/>
          <p:cNvSpPr>
            <a:spLocks noChangeShapeType="1"/>
          </p:cNvSpPr>
          <p:nvPr/>
        </p:nvSpPr>
        <p:spPr bwMode="auto">
          <a:xfrm>
            <a:off x="48006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31"/>
          <p:cNvSpPr>
            <a:spLocks noChangeShapeType="1"/>
          </p:cNvSpPr>
          <p:nvPr/>
        </p:nvSpPr>
        <p:spPr bwMode="auto">
          <a:xfrm flipV="1">
            <a:off x="4800600" y="2362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32"/>
          <p:cNvSpPr>
            <a:spLocks noChangeShapeType="1"/>
          </p:cNvSpPr>
          <p:nvPr/>
        </p:nvSpPr>
        <p:spPr bwMode="auto">
          <a:xfrm flipV="1">
            <a:off x="48006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19812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4"/>
          <p:cNvSpPr>
            <a:spLocks noChangeArrowheads="1"/>
          </p:cNvSpPr>
          <p:nvPr/>
        </p:nvSpPr>
        <p:spPr bwMode="auto">
          <a:xfrm>
            <a:off x="2133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2286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36"/>
          <p:cNvSpPr>
            <a:spLocks noChangeArrowheads="1"/>
          </p:cNvSpPr>
          <p:nvPr/>
        </p:nvSpPr>
        <p:spPr bwMode="auto">
          <a:xfrm>
            <a:off x="63246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37"/>
          <p:cNvSpPr>
            <a:spLocks noChangeArrowheads="1"/>
          </p:cNvSpPr>
          <p:nvPr/>
        </p:nvSpPr>
        <p:spPr bwMode="auto">
          <a:xfrm>
            <a:off x="6477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38"/>
          <p:cNvSpPr>
            <a:spLocks noChangeArrowheads="1"/>
          </p:cNvSpPr>
          <p:nvPr/>
        </p:nvSpPr>
        <p:spPr bwMode="auto">
          <a:xfrm>
            <a:off x="66294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39"/>
          <p:cNvSpPr>
            <a:spLocks noChangeShapeType="1"/>
          </p:cNvSpPr>
          <p:nvPr/>
        </p:nvSpPr>
        <p:spPr bwMode="auto">
          <a:xfrm>
            <a:off x="3124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Oval 40"/>
          <p:cNvSpPr>
            <a:spLocks noChangeArrowheads="1"/>
          </p:cNvSpPr>
          <p:nvPr/>
        </p:nvSpPr>
        <p:spPr bwMode="auto">
          <a:xfrm>
            <a:off x="3886200" y="25908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41"/>
          <p:cNvSpPr>
            <a:spLocks noChangeArrowheads="1"/>
          </p:cNvSpPr>
          <p:nvPr/>
        </p:nvSpPr>
        <p:spPr bwMode="auto">
          <a:xfrm>
            <a:off x="3886200" y="22860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>
            <a:off x="3962400" y="205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" name="Oval 43"/>
          <p:cNvSpPr>
            <a:spLocks noChangeArrowheads="1"/>
          </p:cNvSpPr>
          <p:nvPr/>
        </p:nvSpPr>
        <p:spPr bwMode="auto">
          <a:xfrm>
            <a:off x="3886200" y="1981200"/>
            <a:ext cx="152400" cy="152400"/>
          </a:xfrm>
          <a:prstGeom prst="ellipse">
            <a:avLst/>
          </a:prstGeom>
          <a:solidFill>
            <a:srgbClr val="0070C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44"/>
          <p:cNvSpPr>
            <a:spLocks noChangeArrowheads="1"/>
          </p:cNvSpPr>
          <p:nvPr/>
        </p:nvSpPr>
        <p:spPr bwMode="auto">
          <a:xfrm>
            <a:off x="3048000" y="25908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2" name="Oval 45"/>
          <p:cNvSpPr>
            <a:spLocks noChangeArrowheads="1"/>
          </p:cNvSpPr>
          <p:nvPr/>
        </p:nvSpPr>
        <p:spPr bwMode="auto">
          <a:xfrm>
            <a:off x="3048000" y="19812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3" name="Oval 46"/>
          <p:cNvSpPr>
            <a:spLocks noChangeArrowheads="1"/>
          </p:cNvSpPr>
          <p:nvPr/>
        </p:nvSpPr>
        <p:spPr bwMode="auto">
          <a:xfrm>
            <a:off x="3048000" y="22860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4" name="Oval 47"/>
          <p:cNvSpPr>
            <a:spLocks noChangeArrowheads="1"/>
          </p:cNvSpPr>
          <p:nvPr/>
        </p:nvSpPr>
        <p:spPr bwMode="auto">
          <a:xfrm>
            <a:off x="4724400" y="19812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4724400" y="22860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6" name="Oval 49"/>
          <p:cNvSpPr>
            <a:spLocks noChangeArrowheads="1"/>
          </p:cNvSpPr>
          <p:nvPr/>
        </p:nvSpPr>
        <p:spPr bwMode="auto">
          <a:xfrm>
            <a:off x="4724400" y="25908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7" name="Oval 50"/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8" name="Oval 51"/>
          <p:cNvSpPr>
            <a:spLocks noChangeArrowheads="1"/>
          </p:cNvSpPr>
          <p:nvPr/>
        </p:nvSpPr>
        <p:spPr bwMode="auto">
          <a:xfrm>
            <a:off x="5562600" y="22860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09" name="Oval 52"/>
          <p:cNvSpPr>
            <a:spLocks noChangeArrowheads="1"/>
          </p:cNvSpPr>
          <p:nvPr/>
        </p:nvSpPr>
        <p:spPr bwMode="auto">
          <a:xfrm>
            <a:off x="5562600" y="2590800"/>
            <a:ext cx="152400" cy="1524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FFC000"/>
              </a:solidFill>
            </a:endParaRPr>
          </a:p>
        </p:txBody>
      </p:sp>
      <p:sp>
        <p:nvSpPr>
          <p:cNvPr id="110" name="Text Box 53"/>
          <p:cNvSpPr txBox="1">
            <a:spLocks noChangeArrowheads="1"/>
          </p:cNvSpPr>
          <p:nvPr/>
        </p:nvSpPr>
        <p:spPr bwMode="auto">
          <a:xfrm>
            <a:off x="4114800" y="2819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0</a:t>
            </a:r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4948238" y="28194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112" name="Text Box 55"/>
          <p:cNvSpPr txBox="1">
            <a:spLocks noChangeArrowheads="1"/>
          </p:cNvSpPr>
          <p:nvPr/>
        </p:nvSpPr>
        <p:spPr bwMode="auto">
          <a:xfrm>
            <a:off x="5791200" y="28194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2</a:t>
            </a:r>
          </a:p>
        </p:txBody>
      </p:sp>
      <p:sp>
        <p:nvSpPr>
          <p:cNvPr id="113" name="Text Box 56"/>
          <p:cNvSpPr txBox="1">
            <a:spLocks noChangeArrowheads="1"/>
          </p:cNvSpPr>
          <p:nvPr/>
        </p:nvSpPr>
        <p:spPr bwMode="auto">
          <a:xfrm>
            <a:off x="3200400" y="2819400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-1</a:t>
            </a:r>
          </a:p>
        </p:txBody>
      </p:sp>
      <p:sp>
        <p:nvSpPr>
          <p:cNvPr id="114" name="Text Box 57"/>
          <p:cNvSpPr txBox="1">
            <a:spLocks noChangeArrowheads="1"/>
          </p:cNvSpPr>
          <p:nvPr/>
        </p:nvSpPr>
        <p:spPr bwMode="auto">
          <a:xfrm>
            <a:off x="3778250" y="1295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15" name="Text Box 58"/>
          <p:cNvSpPr txBox="1">
            <a:spLocks noChangeArrowheads="1"/>
          </p:cNvSpPr>
          <p:nvPr/>
        </p:nvSpPr>
        <p:spPr bwMode="auto">
          <a:xfrm>
            <a:off x="2971800" y="1295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16" name="Text Box 59"/>
          <p:cNvSpPr txBox="1">
            <a:spLocks noChangeArrowheads="1"/>
          </p:cNvSpPr>
          <p:nvPr/>
        </p:nvSpPr>
        <p:spPr bwMode="auto">
          <a:xfrm>
            <a:off x="4648200" y="1295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17" name="Text Box 60"/>
          <p:cNvSpPr txBox="1">
            <a:spLocks noChangeArrowheads="1"/>
          </p:cNvSpPr>
          <p:nvPr/>
        </p:nvSpPr>
        <p:spPr bwMode="auto">
          <a:xfrm>
            <a:off x="5454650" y="12954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grpSp>
        <p:nvGrpSpPr>
          <p:cNvPr id="2" name="Group 117"/>
          <p:cNvGrpSpPr/>
          <p:nvPr/>
        </p:nvGrpSpPr>
        <p:grpSpPr>
          <a:xfrm flipV="1">
            <a:off x="4724400" y="1981200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19" name="Chord 118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hord 119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120"/>
          <p:cNvGrpSpPr/>
          <p:nvPr/>
        </p:nvGrpSpPr>
        <p:grpSpPr>
          <a:xfrm flipV="1">
            <a:off x="4724400" y="2282952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2" name="Chord 121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hord 122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4" name="Group 123"/>
          <p:cNvGrpSpPr/>
          <p:nvPr/>
        </p:nvGrpSpPr>
        <p:grpSpPr>
          <a:xfrm flipV="1">
            <a:off x="4724400" y="2587752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5" name="Chord 124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hord 125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5" name="Group 126"/>
          <p:cNvGrpSpPr/>
          <p:nvPr/>
        </p:nvGrpSpPr>
        <p:grpSpPr>
          <a:xfrm flipV="1">
            <a:off x="3048000" y="2590800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28" name="Chord 127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hord 128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129"/>
          <p:cNvGrpSpPr/>
          <p:nvPr/>
        </p:nvGrpSpPr>
        <p:grpSpPr>
          <a:xfrm flipV="1">
            <a:off x="3048000" y="2286000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1" name="Chord 130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hord 131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7" name="Group 132"/>
          <p:cNvGrpSpPr/>
          <p:nvPr/>
        </p:nvGrpSpPr>
        <p:grpSpPr>
          <a:xfrm flipV="1">
            <a:off x="3048000" y="1981200"/>
            <a:ext cx="155448" cy="155448"/>
            <a:chOff x="7769352" y="2895600"/>
            <a:chExt cx="155448" cy="155448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4" name="Chord 133"/>
            <p:cNvSpPr/>
            <p:nvPr/>
          </p:nvSpPr>
          <p:spPr>
            <a:xfrm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hord 134"/>
            <p:cNvSpPr/>
            <p:nvPr/>
          </p:nvSpPr>
          <p:spPr>
            <a:xfrm rot="10800000">
              <a:off x="7769352" y="2895600"/>
              <a:ext cx="155448" cy="155448"/>
            </a:xfrm>
            <a:prstGeom prst="chord">
              <a:avLst>
                <a:gd name="adj1" fmla="val 2700000"/>
                <a:gd name="adj2" fmla="val 13543139"/>
              </a:avLst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84663"/>
            <a:ext cx="8229600" cy="1846262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600" dirty="0" smtClean="0"/>
          </a:p>
          <a:p>
            <a:pPr>
              <a:lnSpc>
                <a:spcPct val="80000"/>
              </a:lnSpc>
            </a:pPr>
            <a:r>
              <a:rPr lang="en-US" sz="2600" dirty="0" smtClean="0"/>
              <a:t>Technology </a:t>
            </a:r>
            <a:r>
              <a:rPr lang="en-US" sz="2600" dirty="0"/>
              <a:t>A can spread if </a:t>
            </a:r>
            <a:r>
              <a:rPr lang="en-US" sz="2600" dirty="0">
                <a:solidFill>
                  <a:schemeClr val="accent1"/>
                </a:solidFill>
              </a:rPr>
              <a:t>q &lt; ½ </a:t>
            </a:r>
            <a:r>
              <a:rPr lang="en-US" sz="2600" dirty="0"/>
              <a:t>and either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chemeClr val="hlink"/>
                </a:solidFill>
              </a:rPr>
              <a:t>	</a:t>
            </a:r>
            <a:r>
              <a:rPr lang="en-US" sz="2600" dirty="0">
                <a:solidFill>
                  <a:schemeClr val="accent1"/>
                </a:solidFill>
              </a:rPr>
              <a:t>q+r &lt; ½ </a:t>
            </a:r>
            <a:r>
              <a:rPr lang="en-US" sz="2600" dirty="0"/>
              <a:t>or </a:t>
            </a:r>
            <a:r>
              <a:rPr lang="en-US" sz="2600" dirty="0">
                <a:solidFill>
                  <a:schemeClr val="accent1"/>
                </a:solidFill>
              </a:rPr>
              <a:t>2r &gt; q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 flipV="1">
            <a:off x="3505200" y="1662113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397" name="Line 5"/>
          <p:cNvSpPr>
            <a:spLocks noChangeShapeType="1"/>
          </p:cNvSpPr>
          <p:nvPr/>
        </p:nvSpPr>
        <p:spPr bwMode="auto">
          <a:xfrm>
            <a:off x="3276600" y="364331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4070350" y="3643313"/>
            <a:ext cx="4079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  <a:cs typeface="Arial" charset="0"/>
              </a:rPr>
              <a:t>1/2</a:t>
            </a:r>
          </a:p>
        </p:txBody>
      </p:sp>
      <p:sp>
        <p:nvSpPr>
          <p:cNvPr id="187399" name="Text Box 7"/>
          <p:cNvSpPr txBox="1">
            <a:spLocks noChangeArrowheads="1"/>
          </p:cNvSpPr>
          <p:nvPr/>
        </p:nvSpPr>
        <p:spPr bwMode="auto">
          <a:xfrm>
            <a:off x="3148013" y="2728913"/>
            <a:ext cx="4079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  <a:cs typeface="Arial" charset="0"/>
              </a:rPr>
              <a:t>1/2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3276600" y="1966913"/>
            <a:ext cx="266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4991100" y="3635375"/>
            <a:ext cx="266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  <a:cs typeface="Arial" charset="0"/>
              </a:rPr>
              <a:t>1</a:t>
            </a:r>
          </a:p>
        </p:txBody>
      </p:sp>
      <p:sp>
        <p:nvSpPr>
          <p:cNvPr id="187402" name="Line 10"/>
          <p:cNvSpPr>
            <a:spLocks noChangeShapeType="1"/>
          </p:cNvSpPr>
          <p:nvPr/>
        </p:nvSpPr>
        <p:spPr bwMode="auto">
          <a:xfrm>
            <a:off x="4267200" y="360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3" name="Line 11"/>
          <p:cNvSpPr>
            <a:spLocks noChangeShapeType="1"/>
          </p:cNvSpPr>
          <p:nvPr/>
        </p:nvSpPr>
        <p:spPr bwMode="auto">
          <a:xfrm>
            <a:off x="5129213" y="3606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4" name="Line 12"/>
          <p:cNvSpPr>
            <a:spLocks noChangeShapeType="1"/>
          </p:cNvSpPr>
          <p:nvPr/>
        </p:nvSpPr>
        <p:spPr bwMode="auto">
          <a:xfrm>
            <a:off x="3468688" y="287337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5" name="Line 13"/>
          <p:cNvSpPr>
            <a:spLocks noChangeShapeType="1"/>
          </p:cNvSpPr>
          <p:nvPr/>
        </p:nvSpPr>
        <p:spPr bwMode="auto">
          <a:xfrm>
            <a:off x="3468688" y="210343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 flipV="1">
            <a:off x="4267200" y="1662113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7" name="Line 15"/>
          <p:cNvSpPr>
            <a:spLocks noChangeShapeType="1"/>
          </p:cNvSpPr>
          <p:nvPr/>
        </p:nvSpPr>
        <p:spPr bwMode="auto">
          <a:xfrm>
            <a:off x="3505200" y="2881313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505200" y="2881313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09" name="Text Box 17"/>
          <p:cNvSpPr txBox="1">
            <a:spLocks noChangeArrowheads="1"/>
          </p:cNvSpPr>
          <p:nvPr/>
        </p:nvSpPr>
        <p:spPr bwMode="auto">
          <a:xfrm>
            <a:off x="5699125" y="3522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3238500" y="1524000"/>
            <a:ext cx="26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187411" name="Line 19"/>
          <p:cNvSpPr>
            <a:spLocks noChangeShapeType="1"/>
          </p:cNvSpPr>
          <p:nvPr/>
        </p:nvSpPr>
        <p:spPr bwMode="auto">
          <a:xfrm flipV="1">
            <a:off x="4267200" y="167640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3962400" y="3275013"/>
            <a:ext cx="304800" cy="146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>
            <a:off x="3962400" y="3352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4" name="Freeform 22"/>
          <p:cNvSpPr>
            <a:spLocks/>
          </p:cNvSpPr>
          <p:nvPr/>
        </p:nvSpPr>
        <p:spPr bwMode="auto">
          <a:xfrm>
            <a:off x="3581400" y="1828800"/>
            <a:ext cx="622300" cy="18288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336"/>
              </a:cxn>
              <a:cxn ang="0">
                <a:pos x="288" y="240"/>
              </a:cxn>
              <a:cxn ang="0">
                <a:pos x="48" y="624"/>
              </a:cxn>
              <a:cxn ang="0">
                <a:pos x="336" y="480"/>
              </a:cxn>
              <a:cxn ang="0">
                <a:pos x="48" y="960"/>
              </a:cxn>
              <a:cxn ang="0">
                <a:pos x="384" y="768"/>
              </a:cxn>
              <a:cxn ang="0">
                <a:pos x="96" y="1104"/>
              </a:cxn>
              <a:cxn ang="0">
                <a:pos x="288" y="1056"/>
              </a:cxn>
            </a:cxnLst>
            <a:rect l="0" t="0" r="r" b="b"/>
            <a:pathLst>
              <a:path w="392" h="1152">
                <a:moveTo>
                  <a:pt x="288" y="0"/>
                </a:moveTo>
                <a:cubicBezTo>
                  <a:pt x="144" y="148"/>
                  <a:pt x="0" y="296"/>
                  <a:pt x="0" y="336"/>
                </a:cubicBezTo>
                <a:cubicBezTo>
                  <a:pt x="0" y="376"/>
                  <a:pt x="280" y="192"/>
                  <a:pt x="288" y="240"/>
                </a:cubicBezTo>
                <a:cubicBezTo>
                  <a:pt x="296" y="288"/>
                  <a:pt x="40" y="584"/>
                  <a:pt x="48" y="624"/>
                </a:cubicBezTo>
                <a:cubicBezTo>
                  <a:pt x="56" y="664"/>
                  <a:pt x="336" y="424"/>
                  <a:pt x="336" y="480"/>
                </a:cubicBezTo>
                <a:cubicBezTo>
                  <a:pt x="336" y="536"/>
                  <a:pt x="40" y="912"/>
                  <a:pt x="48" y="960"/>
                </a:cubicBezTo>
                <a:cubicBezTo>
                  <a:pt x="56" y="1008"/>
                  <a:pt x="376" y="744"/>
                  <a:pt x="384" y="768"/>
                </a:cubicBezTo>
                <a:cubicBezTo>
                  <a:pt x="392" y="792"/>
                  <a:pt x="112" y="1056"/>
                  <a:pt x="96" y="1104"/>
                </a:cubicBezTo>
                <a:cubicBezTo>
                  <a:pt x="80" y="1152"/>
                  <a:pt x="256" y="1064"/>
                  <a:pt x="288" y="1056"/>
                </a:cubicBezTo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5" name="Text Box 23"/>
          <p:cNvSpPr txBox="1">
            <a:spLocks noChangeArrowheads="1"/>
          </p:cNvSpPr>
          <p:nvPr/>
        </p:nvSpPr>
        <p:spPr bwMode="auto">
          <a:xfrm>
            <a:off x="3048000" y="1143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A spreads</a:t>
            </a:r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>
            <a:off x="3657600" y="1524000"/>
            <a:ext cx="1524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7" name="AutoShape 25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star5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418" name="Line 26"/>
          <p:cNvSpPr>
            <a:spLocks noChangeShapeType="1"/>
          </p:cNvSpPr>
          <p:nvPr/>
        </p:nvSpPr>
        <p:spPr bwMode="auto">
          <a:xfrm flipV="1">
            <a:off x="4343400" y="3048000"/>
            <a:ext cx="1143000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5486400" y="27432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 does not spread!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7" grpId="0" animBg="1"/>
      <p:bldP spid="187418" grpId="0" animBg="1"/>
      <p:bldP spid="1874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Examples</a:t>
            </a:r>
          </a:p>
        </p:txBody>
      </p:sp>
      <p:pic>
        <p:nvPicPr>
          <p:cNvPr id="188419" name="Picture 3" descr="tre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5675" y="1935163"/>
            <a:ext cx="3241675" cy="3146425"/>
          </a:xfrm>
          <a:noFill/>
          <a:ln/>
        </p:spPr>
      </p:pic>
      <p:pic>
        <p:nvPicPr>
          <p:cNvPr id="188420" name="Picture 4" descr="gri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862513" y="1935163"/>
            <a:ext cx="3408362" cy="3146425"/>
          </a:xfrm>
          <a:noFill/>
          <a:ln/>
        </p:spPr>
      </p:pic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286000" y="5213350"/>
            <a:ext cx="1370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Infinite tree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6172200" y="5137150"/>
            <a:ext cx="979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cs typeface="Arial" charset="0"/>
              </a:rPr>
              <a:t>2-d grid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Strategically, an inferior incumbant can defend against a new superior option by adopting a limited level of compatibility (e.g., operating system emulators).</a:t>
            </a:r>
          </a:p>
          <a:p>
            <a:endParaRPr lang="en-US" sz="3200" dirty="0" smtClean="0"/>
          </a:p>
          <a:p>
            <a:r>
              <a:rPr lang="en-US" dirty="0" smtClean="0"/>
              <a:t>Buffers of bi-lingualism can contain pockets of alternative behaviors, ensuring multiple behaviors will co-exist (e.g., Dutch).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Inferior Incumbants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endParaRPr lang="en-US" sz="3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sz="3400" i="1" dirty="0" smtClean="0"/>
              <a:t>Can </a:t>
            </a:r>
            <a:r>
              <a:rPr lang="en-US" sz="3400" i="1" dirty="0"/>
              <a:t>A become epidemic </a:t>
            </a:r>
            <a:endParaRPr lang="en-US" sz="3400" i="1" dirty="0" smtClean="0"/>
          </a:p>
          <a:p>
            <a:pPr algn="ctr">
              <a:lnSpc>
                <a:spcPct val="90000"/>
              </a:lnSpc>
              <a:buNone/>
            </a:pPr>
            <a:r>
              <a:rPr lang="en-US" sz="3400" i="1" dirty="0" smtClean="0"/>
              <a:t>for </a:t>
            </a:r>
            <a:r>
              <a:rPr lang="en-US" sz="3400" i="1" dirty="0"/>
              <a:t>every (q,r) with q &lt; ½?</a:t>
            </a:r>
          </a:p>
          <a:p>
            <a:pPr>
              <a:lnSpc>
                <a:spcPct val="90000"/>
              </a:lnSpc>
            </a:pPr>
            <a:endParaRPr lang="en-US" sz="3400" dirty="0" smtClean="0"/>
          </a:p>
          <a:p>
            <a:pPr>
              <a:lnSpc>
                <a:spcPct val="90000"/>
              </a:lnSpc>
              <a:buNone/>
            </a:pPr>
            <a:r>
              <a:rPr lang="en-US" sz="3400" dirty="0" smtClean="0">
                <a:solidFill>
                  <a:schemeClr val="tx2"/>
                </a:solidFill>
              </a:rPr>
              <a:t>	</a:t>
            </a:r>
            <a:r>
              <a:rPr lang="en-US" sz="3400" dirty="0" smtClean="0">
                <a:solidFill>
                  <a:schemeClr val="accent1"/>
                </a:solidFill>
              </a:rPr>
              <a:t>Thm [IKMW’07]</a:t>
            </a:r>
            <a:r>
              <a:rPr lang="en-US" sz="3400" dirty="0" smtClean="0"/>
              <a:t>. </a:t>
            </a:r>
            <a:r>
              <a:rPr lang="en-US" sz="3400" dirty="0"/>
              <a:t>For </a:t>
            </a:r>
            <a:r>
              <a:rPr lang="en-US" sz="3400" dirty="0" smtClean="0"/>
              <a:t>every </a:t>
            </a:r>
            <a:r>
              <a:rPr lang="en-US" sz="3400" dirty="0" smtClean="0">
                <a:latin typeface="Symbol" pitchFamily="18" charset="2"/>
                <a:sym typeface="Symbol" pitchFamily="18" charset="2"/>
              </a:rPr>
              <a:t></a:t>
            </a:r>
            <a:r>
              <a:rPr lang="en-US" sz="3400" dirty="0" smtClean="0"/>
              <a:t>, </a:t>
            </a:r>
            <a:r>
              <a:rPr lang="en-US" sz="3400" dirty="0"/>
              <a:t>there is q &lt; ½ and r such that A cannot become epidemic in any (G,q,r</a:t>
            </a:r>
            <a:r>
              <a:rPr lang="en-US" sz="3400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 9</a:t>
            </a:r>
          </a:p>
          <a:p>
            <a:pPr lvl="1"/>
            <a:r>
              <a:rPr lang="en-US" dirty="0" smtClean="0"/>
              <a:t>Bramoulle-Kranton paper; Ballester, Calvo-Armengol and Zenou paper</a:t>
            </a:r>
          </a:p>
          <a:p>
            <a:r>
              <a:rPr lang="en-US" dirty="0" smtClean="0"/>
              <a:t>Reaction to paper</a:t>
            </a:r>
          </a:p>
          <a:p>
            <a:r>
              <a:rPr lang="en-US" dirty="0" smtClean="0"/>
              <a:t>Presentation volunteers?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 Median Game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players = you</a:t>
            </a:r>
            <a:br>
              <a:rPr lang="en-US" dirty="0" smtClean="0"/>
            </a:br>
            <a:r>
              <a:rPr lang="en-US" dirty="0" smtClean="0"/>
              <a:t>	actions = {1, …, 100}</a:t>
            </a:r>
          </a:p>
          <a:p>
            <a:pPr>
              <a:buNone/>
            </a:pPr>
            <a:r>
              <a:rPr lang="en-US" dirty="0" smtClean="0"/>
              <a:t>		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(s</a:t>
            </a:r>
            <a:r>
              <a:rPr lang="en-US" dirty="0" smtClean="0"/>
              <a:t>) = 1 if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is closest to 2/3 of median, 0 	otherwise (ties broken randomly)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Median Game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tx2"/>
                </a:solidFill>
              </a:rPr>
              <a:t>	</a:t>
            </a:r>
            <a:r>
              <a:rPr lang="nl-NL" dirty="0">
                <a:solidFill>
                  <a:schemeClr val="accent1"/>
                </a:solidFill>
              </a:rPr>
              <a:t>Example</a:t>
            </a:r>
            <a:r>
              <a:rPr lang="nl-NL" dirty="0"/>
              <a:t>: If the numbers are</a:t>
            </a:r>
          </a:p>
          <a:p>
            <a:pPr lvl="1"/>
            <a:endParaRPr lang="nl-NL" dirty="0"/>
          </a:p>
          <a:p>
            <a:pPr>
              <a:buFont typeface="Wingdings" pitchFamily="2" charset="2"/>
              <a:buNone/>
            </a:pPr>
            <a:endParaRPr lang="nl-NL" sz="2600" dirty="0"/>
          </a:p>
          <a:p>
            <a:pPr>
              <a:buFont typeface="Wingdings" pitchFamily="2" charset="2"/>
              <a:buNone/>
            </a:pPr>
            <a:endParaRPr lang="nl-NL" sz="2600" dirty="0"/>
          </a:p>
          <a:p>
            <a:pPr>
              <a:buFont typeface="Wingdings" pitchFamily="2" charset="2"/>
              <a:buNone/>
            </a:pPr>
            <a:endParaRPr lang="nl-NL" sz="2600" dirty="0"/>
          </a:p>
          <a:p>
            <a:pPr>
              <a:buFont typeface="Wingdings" pitchFamily="2" charset="2"/>
              <a:buNone/>
            </a:pPr>
            <a:endParaRPr lang="nl-NL" sz="2600" dirty="0"/>
          </a:p>
          <a:p>
            <a:pPr>
              <a:buFont typeface="Wingdings" pitchFamily="2" charset="2"/>
              <a:buNone/>
            </a:pPr>
            <a:endParaRPr lang="nl-NL" sz="2600" dirty="0"/>
          </a:p>
          <a:p>
            <a:pPr>
              <a:buFont typeface="Wingdings" pitchFamily="2" charset="2"/>
              <a:buNone/>
            </a:pPr>
            <a:r>
              <a:rPr lang="nl-NL" dirty="0"/>
              <a:t>	Median is 45, and Ali wins because his guess is closest to 2/3 of the median, or 30.</a:t>
            </a:r>
            <a:endParaRPr lang="en-US" dirty="0"/>
          </a:p>
        </p:txBody>
      </p:sp>
      <p:pic>
        <p:nvPicPr>
          <p:cNvPr id="8196" name="Picture 4" descr="MCj042449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9438" y="3367088"/>
            <a:ext cx="868362" cy="914400"/>
          </a:xfrm>
          <a:prstGeom prst="rect">
            <a:avLst/>
          </a:prstGeom>
          <a:noFill/>
        </p:spPr>
      </p:pic>
      <p:pic>
        <p:nvPicPr>
          <p:cNvPr id="8197" name="Picture 5" descr="MCj0425770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375" y="3367088"/>
            <a:ext cx="758825" cy="912812"/>
          </a:xfrm>
          <a:prstGeom prst="rect">
            <a:avLst/>
          </a:prstGeom>
          <a:noFill/>
        </p:spPr>
      </p:pic>
      <p:pic>
        <p:nvPicPr>
          <p:cNvPr id="8198" name="Picture 6" descr="MCj0424464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3367088"/>
            <a:ext cx="858838" cy="912812"/>
          </a:xfrm>
          <a:prstGeom prst="rect">
            <a:avLst/>
          </a:prstGeom>
          <a:noFill/>
        </p:spPr>
      </p:pic>
      <p:pic>
        <p:nvPicPr>
          <p:cNvPr id="8199" name="Picture 7" descr="MCj0425792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3368675"/>
            <a:ext cx="1041400" cy="915988"/>
          </a:xfrm>
          <a:prstGeom prst="rect">
            <a:avLst/>
          </a:prstGeom>
          <a:noFill/>
        </p:spPr>
      </p:pic>
      <p:pic>
        <p:nvPicPr>
          <p:cNvPr id="8200" name="Picture 8" descr="MCj0423828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4538" y="3367088"/>
            <a:ext cx="576262" cy="914400"/>
          </a:xfrm>
          <a:prstGeom prst="rect">
            <a:avLst/>
          </a:prstGeom>
          <a:noFill/>
        </p:spPr>
      </p:pic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447800" y="43576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/>
              <a:t>Ali</a:t>
            </a:r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819400" y="43576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dirty="0" smtClean="0"/>
              <a:t>Lashawn</a:t>
            </a:r>
            <a:endParaRPr lang="en-US" dirty="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343400" y="4357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dirty="0" smtClean="0"/>
              <a:t>Julio</a:t>
            </a:r>
            <a:endParaRPr lang="en-US" dirty="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638800" y="43576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dirty="0" smtClean="0"/>
              <a:t>Yen</a:t>
            </a:r>
            <a:endParaRPr lang="en-US" dirty="0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781800" y="43576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nl-NL" dirty="0" smtClean="0"/>
              <a:t>Arpita</a:t>
            </a:r>
            <a:endParaRPr lang="en-US" dirty="0"/>
          </a:p>
        </p:txBody>
      </p:sp>
      <p:sp>
        <p:nvSpPr>
          <p:cNvPr id="8206" name="AutoShape 14"/>
          <p:cNvSpPr>
            <a:spLocks noChangeArrowheads="1"/>
          </p:cNvSpPr>
          <p:nvPr/>
        </p:nvSpPr>
        <p:spPr bwMode="auto">
          <a:xfrm>
            <a:off x="762000" y="2590800"/>
            <a:ext cx="838200" cy="762000"/>
          </a:xfrm>
          <a:prstGeom prst="cloudCallout">
            <a:avLst>
              <a:gd name="adj1" fmla="val 32009"/>
              <a:gd name="adj2" fmla="val 10312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nl-NL"/>
              <a:t>25</a:t>
            </a:r>
            <a:endParaRPr lang="en-US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2362200" y="2590800"/>
            <a:ext cx="838200" cy="762000"/>
          </a:xfrm>
          <a:prstGeom prst="cloudCallout">
            <a:avLst>
              <a:gd name="adj1" fmla="val 32009"/>
              <a:gd name="adj2" fmla="val 10312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nl-NL"/>
              <a:t>45</a:t>
            </a:r>
            <a:endParaRPr lang="en-US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3962400" y="2590800"/>
            <a:ext cx="838200" cy="762000"/>
          </a:xfrm>
          <a:prstGeom prst="cloudCallout">
            <a:avLst>
              <a:gd name="adj1" fmla="val 5491"/>
              <a:gd name="adj2" fmla="val 11479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nl-NL"/>
              <a:t>0</a:t>
            </a:r>
            <a:endParaRPr 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5562600" y="2590800"/>
            <a:ext cx="838200" cy="762000"/>
          </a:xfrm>
          <a:prstGeom prst="cloudCallout">
            <a:avLst>
              <a:gd name="adj1" fmla="val -27653"/>
              <a:gd name="adj2" fmla="val 7979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nl-NL"/>
              <a:t>50</a:t>
            </a:r>
            <a:endParaRPr lang="en-US"/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7162800" y="2590800"/>
            <a:ext cx="838200" cy="762000"/>
          </a:xfrm>
          <a:prstGeom prst="cloudCallout">
            <a:avLst>
              <a:gd name="adj1" fmla="val -949"/>
              <a:gd name="adj2" fmla="val 12520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anchorCtr="1"/>
          <a:lstStyle/>
          <a:p>
            <a:pPr algn="ctr"/>
            <a:r>
              <a:rPr lang="nl-NL"/>
              <a:t>69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Median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Arun:	32		Bach:	35</a:t>
            </a:r>
          </a:p>
          <a:p>
            <a:pPr>
              <a:buNone/>
            </a:pPr>
            <a:r>
              <a:rPr lang="en-US" dirty="0" smtClean="0"/>
              <a:t>Ted:		40		Mykell:	22</a:t>
            </a:r>
          </a:p>
          <a:p>
            <a:pPr>
              <a:buNone/>
            </a:pPr>
            <a:r>
              <a:rPr lang="en-US" dirty="0" smtClean="0"/>
              <a:t>Matt:	20		William:	10</a:t>
            </a:r>
          </a:p>
          <a:p>
            <a:pPr>
              <a:buNone/>
            </a:pPr>
            <a:r>
              <a:rPr lang="en-US" dirty="0" smtClean="0"/>
              <a:t>Eric:		20		Patrick:	35</a:t>
            </a:r>
          </a:p>
          <a:p>
            <a:pPr>
              <a:buNone/>
            </a:pPr>
            <a:r>
              <a:rPr lang="en-US" dirty="0" smtClean="0"/>
              <a:t>Michael:	49		Jia:		44</a:t>
            </a:r>
          </a:p>
          <a:p>
            <a:pPr>
              <a:buNone/>
            </a:pPr>
            <a:r>
              <a:rPr lang="en-US" dirty="0" smtClean="0"/>
              <a:t>Trevor:	19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14681</TotalTime>
  <Words>1822</Words>
  <Application>Microsoft Office PowerPoint</Application>
  <PresentationFormat>On-screen Show (4:3)</PresentationFormat>
  <Paragraphs>484</Paragraphs>
  <Slides>67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Algorithmic and Economic Aspects of Networks</vt:lpstr>
      <vt:lpstr>Learning in Networks</vt:lpstr>
      <vt:lpstr>Game Theory in Networks</vt:lpstr>
      <vt:lpstr>Game Theory in Networks</vt:lpstr>
      <vt:lpstr>Game Theory in Networks</vt:lpstr>
      <vt:lpstr>Game Theory</vt:lpstr>
      <vt:lpstr>Let’s Play a Game</vt:lpstr>
      <vt:lpstr>The Median Game</vt:lpstr>
      <vt:lpstr>The Median Game</vt:lpstr>
      <vt:lpstr>Bi-Matrix Games</vt:lpstr>
      <vt:lpstr>Bi-Matrix Games</vt:lpstr>
      <vt:lpstr>Bi-Matrix Games</vt:lpstr>
      <vt:lpstr>Game Theory</vt:lpstr>
      <vt:lpstr>Predicting Game Play</vt:lpstr>
      <vt:lpstr>Dominant Strategies</vt:lpstr>
      <vt:lpstr>Dominant Strategies</vt:lpstr>
      <vt:lpstr>Pure Nash Equilibria</vt:lpstr>
      <vt:lpstr>Pure Nash Equilibria</vt:lpstr>
      <vt:lpstr>Pure Nash Equilibria</vt:lpstr>
      <vt:lpstr>Mixed Nash Equilibria</vt:lpstr>
      <vt:lpstr>Mixed Nash Equilibria</vt:lpstr>
      <vt:lpstr>Mixed Nash Equilibria</vt:lpstr>
      <vt:lpstr>Recap</vt:lpstr>
      <vt:lpstr>Graphical Games</vt:lpstr>
      <vt:lpstr>Graphical Games</vt:lpstr>
      <vt:lpstr>Graphical Games</vt:lpstr>
      <vt:lpstr>Games of Complements</vt:lpstr>
      <vt:lpstr>Games of Substitutes</vt:lpstr>
      <vt:lpstr>Equilibria: Complements</vt:lpstr>
      <vt:lpstr>Equilibria: Substitutes</vt:lpstr>
      <vt:lpstr>Smoking Game</vt:lpstr>
      <vt:lpstr>Questions</vt:lpstr>
      <vt:lpstr>Dynamic Behavior</vt:lpstr>
      <vt:lpstr>Dynamic Behavior</vt:lpstr>
      <vt:lpstr>Product Adoption Model</vt:lpstr>
      <vt:lpstr>Diffusion of Innovation</vt:lpstr>
      <vt:lpstr>Two Nodes</vt:lpstr>
      <vt:lpstr>Many Nodes</vt:lpstr>
      <vt:lpstr>Choosing Behaviors</vt:lpstr>
      <vt:lpstr>Coordination Game, cont’d</vt:lpstr>
      <vt:lpstr>Diffusion Process</vt:lpstr>
      <vt:lpstr>Diffusion Questions</vt:lpstr>
      <vt:lpstr>Basic Diffusion Example 1</vt:lpstr>
      <vt:lpstr>Basic Diffusion Example 2</vt:lpstr>
      <vt:lpstr>Contagion</vt:lpstr>
      <vt:lpstr>Contagion</vt:lpstr>
      <vt:lpstr>What Stops Contagion?</vt:lpstr>
      <vt:lpstr>Contagion</vt:lpstr>
      <vt:lpstr>Slide 49</vt:lpstr>
      <vt:lpstr>Compatibility</vt:lpstr>
      <vt:lpstr>Diffusion with Compatibility</vt:lpstr>
      <vt:lpstr>Benefits of Compatibility</vt:lpstr>
      <vt:lpstr>Compatibility Model</vt:lpstr>
      <vt:lpstr>Formal Definition</vt:lpstr>
      <vt:lpstr>Definition, cont’d</vt:lpstr>
      <vt:lpstr>Basic Facts</vt:lpstr>
      <vt:lpstr>Order Independence</vt:lpstr>
      <vt:lpstr>Slide 58</vt:lpstr>
      <vt:lpstr>Partial Answer</vt:lpstr>
      <vt:lpstr>Main Results</vt:lpstr>
      <vt:lpstr>Simple Observations</vt:lpstr>
      <vt:lpstr>Example </vt:lpstr>
      <vt:lpstr>Example</vt:lpstr>
      <vt:lpstr>Other Examples</vt:lpstr>
      <vt:lpstr>Interpretation</vt:lpstr>
      <vt:lpstr>Inferior Incumbants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569</cp:revision>
  <dcterms:created xsi:type="dcterms:W3CDTF">2008-12-11T16:46:37Z</dcterms:created>
  <dcterms:modified xsi:type="dcterms:W3CDTF">2009-02-23T22:19:11Z</dcterms:modified>
</cp:coreProperties>
</file>