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2" r:id="rId3"/>
    <p:sldId id="297" r:id="rId4"/>
    <p:sldId id="293" r:id="rId5"/>
    <p:sldId id="301" r:id="rId6"/>
    <p:sldId id="298" r:id="rId7"/>
    <p:sldId id="299" r:id="rId8"/>
    <p:sldId id="300" r:id="rId9"/>
    <p:sldId id="302" r:id="rId10"/>
    <p:sldId id="303" r:id="rId11"/>
    <p:sldId id="305" r:id="rId12"/>
    <p:sldId id="304" r:id="rId13"/>
    <p:sldId id="306" r:id="rId14"/>
    <p:sldId id="294" r:id="rId15"/>
    <p:sldId id="307" r:id="rId16"/>
    <p:sldId id="308" r:id="rId17"/>
    <p:sldId id="309" r:id="rId18"/>
    <p:sldId id="312" r:id="rId19"/>
    <p:sldId id="314" r:id="rId20"/>
    <p:sldId id="313" r:id="rId21"/>
    <p:sldId id="315" r:id="rId22"/>
    <p:sldId id="316" r:id="rId23"/>
    <p:sldId id="310" r:id="rId24"/>
    <p:sldId id="317" r:id="rId25"/>
    <p:sldId id="318" r:id="rId26"/>
    <p:sldId id="319" r:id="rId27"/>
    <p:sldId id="296" r:id="rId28"/>
    <p:sldId id="320" r:id="rId29"/>
    <p:sldId id="321" r:id="rId30"/>
    <p:sldId id="322" r:id="rId31"/>
    <p:sldId id="323" r:id="rId32"/>
    <p:sldId id="291" r:id="rId33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3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</c:spPr>
          </c:dPt>
          <c:dPt>
            <c:idx val="1"/>
            <c:spPr>
              <a:solidFill>
                <a:schemeClr val="accent5"/>
              </a:solidFill>
            </c:spPr>
          </c:dPt>
          <c:dLbls>
            <c:dLbl>
              <c:idx val="0"/>
              <c:layout>
                <c:manualLayout>
                  <c:x val="-0.14564365218236611"/>
                  <c:y val="-0.16270901905296176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 smtClean="0">
                        <a:solidFill>
                          <a:schemeClr val="bg1"/>
                        </a:solidFill>
                      </a:rPr>
                      <a:t>Strong</a:t>
                    </a:r>
                    <a:endParaRPr lang="en-US" sz="2800" dirty="0">
                      <a:solidFill>
                        <a:schemeClr val="bg1"/>
                      </a:solidFill>
                    </a:endParaRPr>
                  </a:p>
                </c:rich>
              </c:tx>
              <c:showCatName val="1"/>
              <c:showPercent val="1"/>
            </c:dLbl>
            <c:dLbl>
              <c:idx val="1"/>
              <c:layout>
                <c:manualLayout>
                  <c:x val="0.12444541654515408"/>
                  <c:y val="0.18167824173551572"/>
                </c:manualLayout>
              </c:layout>
              <c:tx>
                <c:rich>
                  <a:bodyPr/>
                  <a:lstStyle/>
                  <a:p>
                    <a:r>
                      <a:rPr lang="en-US" sz="2800" dirty="0" smtClean="0">
                        <a:solidFill>
                          <a:schemeClr val="bg1"/>
                        </a:solidFill>
                      </a:rPr>
                      <a:t>Weak</a:t>
                    </a:r>
                    <a:endParaRPr lang="en-US" sz="2800" dirty="0">
                      <a:solidFill>
                        <a:schemeClr val="bg1"/>
                      </a:solidFill>
                    </a:endParaRPr>
                  </a:p>
                </c:rich>
              </c:tx>
              <c:showCatName val="1"/>
              <c:showPercent val="1"/>
            </c:dLbl>
            <c:showCatName val="1"/>
            <c:showPercent val="1"/>
            <c:showLeaderLines val="1"/>
          </c:dLbls>
          <c:cat>
            <c:strRef>
              <c:f>Sheet1!$A$2:$A$3</c:f>
              <c:strCache>
                <c:ptCount val="2"/>
                <c:pt idx="0">
                  <c:v>Strong</c:v>
                </c:pt>
                <c:pt idx="1">
                  <c:v>Weak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</c:ser>
        <c:dLbls>
          <c:showCatName val="1"/>
          <c:showPercent val="1"/>
        </c:dLbls>
        <c:firstSliceAng val="0"/>
      </c:pieChart>
    </c:plotArea>
    <c:plotVisOnly val="1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E2A7-9539-4F80-BE17-49F3DD8C7895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0FF1-E994-4723-B2A9-074B9F23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Garmets (Uzzi): arms-length (one-time) &amp; close (repeated - trust, info sharing, joint prob sloving), embededness</a:t>
            </a:r>
            <a:r>
              <a:rPr lang="en-US" baseline="0" dirty="0" smtClean="0"/>
              <a:t> (\sum_j p_{ij}^2) correlates with survival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Fish (Kirman): fish are perishable &amp; supply is </a:t>
            </a:r>
            <a:r>
              <a:rPr lang="en-US" baseline="0" dirty="0" smtClean="0"/>
              <a:t>variable &amp; demand elasticity varies widely across buyers – buyers purchasing larger quantities more frequently more likely to be loyal, supported by musical chairs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Labor: take advantage of homophily in social networks to hire workers via referral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Reasons for one relationship vs more</a:t>
            </a:r>
            <a:r>
              <a:rPr lang="en-US" baseline="0" dirty="0" smtClean="0"/>
              <a:t> complex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</a:t>
            </a:r>
            <a:r>
              <a:rPr lang="en-US" baseline="0" dirty="0" smtClean="0"/>
              <a:t> conditions important – if historically no one gets educated, may not be worthwhile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2/25/2009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D41A5CEF-AB5C-4456-B1A4-A37F8E7619CE}" type="datetimeFigureOut">
              <a:rPr lang="en-US" smtClean="0"/>
              <a:pPr/>
              <a:t>2/25/2009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45826674-C032-4B97-9FD9-E11A683D1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and Economic Aspects of Networks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Immorlica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Carvo-Armengol &amp; Jackson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Drop strong/weak distinction, but 	incorporate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2362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34290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1336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4114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505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1981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3886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43434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24000" y="4114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5"/>
            <a:endCxn id="5" idx="1"/>
          </p:cNvCxnSpPr>
          <p:nvPr/>
        </p:nvCxnSpPr>
        <p:spPr>
          <a:xfrm rot="16200000" flipH="1">
            <a:off x="1833422" y="2671622"/>
            <a:ext cx="905156" cy="67655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12" idx="7"/>
          </p:cNvCxnSpPr>
          <p:nvPr/>
        </p:nvCxnSpPr>
        <p:spPr>
          <a:xfrm rot="5400000">
            <a:off x="1909622" y="3433622"/>
            <a:ext cx="5241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1"/>
          </p:cNvCxnSpPr>
          <p:nvPr/>
        </p:nvCxnSpPr>
        <p:spPr>
          <a:xfrm>
            <a:off x="2819400" y="3543300"/>
            <a:ext cx="719278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7" idx="0"/>
          </p:cNvCxnSpPr>
          <p:nvPr/>
        </p:nvCxnSpPr>
        <p:spPr>
          <a:xfrm rot="16200000" flipH="1">
            <a:off x="2667000" y="3162300"/>
            <a:ext cx="1752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8" idx="1"/>
          </p:cNvCxnSpPr>
          <p:nvPr/>
        </p:nvCxnSpPr>
        <p:spPr>
          <a:xfrm rot="16200000" flipH="1">
            <a:off x="3662222" y="2214422"/>
            <a:ext cx="1209956" cy="143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7" idx="7"/>
          </p:cNvCxnSpPr>
          <p:nvPr/>
        </p:nvCxnSpPr>
        <p:spPr>
          <a:xfrm rot="5400000">
            <a:off x="4119422" y="3281222"/>
            <a:ext cx="447956" cy="128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9" idx="2"/>
          </p:cNvCxnSpPr>
          <p:nvPr/>
        </p:nvCxnSpPr>
        <p:spPr>
          <a:xfrm flipV="1">
            <a:off x="3581400" y="2095500"/>
            <a:ext cx="1981200" cy="152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11" idx="0"/>
          </p:cNvCxnSpPr>
          <p:nvPr/>
        </p:nvCxnSpPr>
        <p:spPr>
          <a:xfrm rot="5400000">
            <a:off x="4610100" y="38862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0" idx="1"/>
          </p:cNvCxnSpPr>
          <p:nvPr/>
        </p:nvCxnSpPr>
        <p:spPr>
          <a:xfrm rot="16200000" flipH="1">
            <a:off x="5452922" y="3395522"/>
            <a:ext cx="219356" cy="828956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7"/>
            <a:endCxn id="9" idx="4"/>
          </p:cNvCxnSpPr>
          <p:nvPr/>
        </p:nvCxnSpPr>
        <p:spPr>
          <a:xfrm rot="5400000" flipH="1" flipV="1">
            <a:off x="4748072" y="2609850"/>
            <a:ext cx="1328878" cy="52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0"/>
            <a:endCxn id="6" idx="3"/>
          </p:cNvCxnSpPr>
          <p:nvPr/>
        </p:nvCxnSpPr>
        <p:spPr>
          <a:xfrm rot="5400000" flipH="1" flipV="1">
            <a:off x="2495550" y="2538272"/>
            <a:ext cx="11002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7"/>
            <a:endCxn id="9" idx="3"/>
          </p:cNvCxnSpPr>
          <p:nvPr/>
        </p:nvCxnSpPr>
        <p:spPr>
          <a:xfrm rot="5400000" flipH="1" flipV="1">
            <a:off x="3547922" y="1414322"/>
            <a:ext cx="1286156" cy="281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0"/>
            <a:endCxn id="9" idx="4"/>
          </p:cNvCxnSpPr>
          <p:nvPr/>
        </p:nvCxnSpPr>
        <p:spPr>
          <a:xfrm rot="5400000" flipH="1" flipV="1">
            <a:off x="3695700" y="2133600"/>
            <a:ext cx="1905000" cy="2057400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6"/>
            <a:endCxn id="8" idx="2"/>
          </p:cNvCxnSpPr>
          <p:nvPr/>
        </p:nvCxnSpPr>
        <p:spPr>
          <a:xfrm>
            <a:off x="2819400" y="3543300"/>
            <a:ext cx="213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553200" y="26670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1447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71600" y="1600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5800" y="2590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6"/>
            <a:endCxn id="4" idx="2"/>
          </p:cNvCxnSpPr>
          <p:nvPr/>
        </p:nvCxnSpPr>
        <p:spPr>
          <a:xfrm flipV="1">
            <a:off x="914400" y="24765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4"/>
            <a:endCxn id="4" idx="1"/>
          </p:cNvCxnSpPr>
          <p:nvPr/>
        </p:nvCxnSpPr>
        <p:spPr>
          <a:xfrm rot="16200000" flipH="1">
            <a:off x="1352550" y="1962150"/>
            <a:ext cx="5668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" idx="6"/>
            <a:endCxn id="59" idx="2"/>
          </p:cNvCxnSpPr>
          <p:nvPr/>
        </p:nvCxnSpPr>
        <p:spPr>
          <a:xfrm flipV="1">
            <a:off x="5791200" y="15621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" idx="5"/>
            <a:endCxn id="58" idx="2"/>
          </p:cNvCxnSpPr>
          <p:nvPr/>
        </p:nvCxnSpPr>
        <p:spPr>
          <a:xfrm rot="16200000" flipH="1">
            <a:off x="5852972" y="2081072"/>
            <a:ext cx="604978" cy="79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0" y="5105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en-US" sz="2800" dirty="0" smtClean="0"/>
              <a:t>People need jobs with prob. </a:t>
            </a:r>
            <a:r>
              <a:rPr lang="el-GR" sz="2800" dirty="0" smtClean="0"/>
              <a:t>μ</a:t>
            </a:r>
            <a:r>
              <a:rPr lang="en-US" sz="2800" dirty="0" smtClean="0"/>
              <a:t>.</a:t>
            </a:r>
          </a:p>
          <a:p>
            <a:pPr marL="514350" indent="-514350" algn="ctr">
              <a:buAutoNum type="arabicParenR"/>
            </a:pPr>
            <a:r>
              <a:rPr lang="en-US" sz="2800" dirty="0" smtClean="0"/>
              <a:t>People hear about jobs with prob. </a:t>
            </a:r>
            <a:r>
              <a:rPr lang="el-GR" sz="2800" dirty="0" smtClean="0"/>
              <a:t>δ</a:t>
            </a:r>
            <a:r>
              <a:rPr lang="en-US" sz="2800" dirty="0" smtClean="0"/>
              <a:t>.</a:t>
            </a:r>
          </a:p>
          <a:p>
            <a:pPr marL="514350" indent="-514350" algn="ctr">
              <a:buAutoNum type="arabicParenR"/>
            </a:pPr>
            <a:r>
              <a:rPr lang="en-US" sz="2800" dirty="0" smtClean="0"/>
              <a:t>People tell friends about jobs.</a:t>
            </a:r>
            <a:endParaRPr lang="en-US" sz="2800" dirty="0"/>
          </a:p>
        </p:txBody>
      </p:sp>
      <p:sp>
        <p:nvSpPr>
          <p:cNvPr id="41" name="Curved Right Arrow 40"/>
          <p:cNvSpPr/>
          <p:nvPr/>
        </p:nvSpPr>
        <p:spPr>
          <a:xfrm flipV="1">
            <a:off x="990600" y="5257800"/>
            <a:ext cx="457200" cy="10668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Tarred with the Same Brush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Time causes correlation in employment: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you are more likely to find a job if 		more of your friends have jobs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Persistance of (Lack of) Luck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The longer you are unemployed, the less likely you will find a job tomorrow: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because you are more likely to have 		more unemployed neighbors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Agents can pay cost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to be educated.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accent1"/>
                </a:solidFill>
              </a:rPr>
              <a:t>educated</a:t>
            </a:r>
            <a:r>
              <a:rPr lang="en-US" dirty="0" smtClean="0"/>
              <a:t> – apply previous model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uneducated</a:t>
            </a:r>
            <a:r>
              <a:rPr lang="en-US" dirty="0" smtClean="0"/>
              <a:t> – payoff zero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Poverty Traps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0574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95600" y="2057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2819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57400" y="2819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29400" y="20574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29400" y="2819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91200" y="28194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44958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9400" y="44958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29400" y="52578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791200" y="52578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57400" y="44958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95600" y="44958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95600" y="52578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57400" y="52578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4" idx="6"/>
            <a:endCxn id="5" idx="2"/>
          </p:cNvCxnSpPr>
          <p:nvPr/>
        </p:nvCxnSpPr>
        <p:spPr>
          <a:xfrm>
            <a:off x="2286000" y="21717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4"/>
            <a:endCxn id="6" idx="0"/>
          </p:cNvCxnSpPr>
          <p:nvPr/>
        </p:nvCxnSpPr>
        <p:spPr>
          <a:xfrm rot="5400000">
            <a:off x="2743200" y="2552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6"/>
            <a:endCxn id="6" idx="2"/>
          </p:cNvCxnSpPr>
          <p:nvPr/>
        </p:nvCxnSpPr>
        <p:spPr>
          <a:xfrm>
            <a:off x="2286000" y="29337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7" idx="0"/>
          </p:cNvCxnSpPr>
          <p:nvPr/>
        </p:nvCxnSpPr>
        <p:spPr>
          <a:xfrm rot="5400000">
            <a:off x="1905000" y="2552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5"/>
            <a:endCxn id="6" idx="1"/>
          </p:cNvCxnSpPr>
          <p:nvPr/>
        </p:nvCxnSpPr>
        <p:spPr>
          <a:xfrm rot="16200000" flipH="1">
            <a:off x="2290622" y="22144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  <a:endCxn id="7" idx="7"/>
          </p:cNvCxnSpPr>
          <p:nvPr/>
        </p:nvCxnSpPr>
        <p:spPr>
          <a:xfrm rot="5400000">
            <a:off x="2290622" y="22144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8" idx="6"/>
            <a:endCxn id="9" idx="2"/>
          </p:cNvCxnSpPr>
          <p:nvPr/>
        </p:nvCxnSpPr>
        <p:spPr>
          <a:xfrm>
            <a:off x="6019800" y="21717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11" idx="0"/>
          </p:cNvCxnSpPr>
          <p:nvPr/>
        </p:nvCxnSpPr>
        <p:spPr>
          <a:xfrm rot="5400000">
            <a:off x="5638800" y="2552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6"/>
            <a:endCxn id="10" idx="2"/>
          </p:cNvCxnSpPr>
          <p:nvPr/>
        </p:nvCxnSpPr>
        <p:spPr>
          <a:xfrm>
            <a:off x="6019800" y="29337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4"/>
            <a:endCxn id="10" idx="0"/>
          </p:cNvCxnSpPr>
          <p:nvPr/>
        </p:nvCxnSpPr>
        <p:spPr>
          <a:xfrm rot="5400000">
            <a:off x="6477000" y="2552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5"/>
            <a:endCxn id="10" idx="1"/>
          </p:cNvCxnSpPr>
          <p:nvPr/>
        </p:nvCxnSpPr>
        <p:spPr>
          <a:xfrm rot="16200000" flipH="1">
            <a:off x="6024422" y="22144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9" idx="3"/>
            <a:endCxn id="11" idx="7"/>
          </p:cNvCxnSpPr>
          <p:nvPr/>
        </p:nvCxnSpPr>
        <p:spPr>
          <a:xfrm rot="5400000">
            <a:off x="6024422" y="22144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2" idx="6"/>
            <a:endCxn id="13" idx="2"/>
          </p:cNvCxnSpPr>
          <p:nvPr/>
        </p:nvCxnSpPr>
        <p:spPr>
          <a:xfrm>
            <a:off x="6019800" y="4610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3" idx="4"/>
            <a:endCxn id="14" idx="0"/>
          </p:cNvCxnSpPr>
          <p:nvPr/>
        </p:nvCxnSpPr>
        <p:spPr>
          <a:xfrm rot="5400000">
            <a:off x="6477000" y="4991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4"/>
            <a:endCxn id="15" idx="0"/>
          </p:cNvCxnSpPr>
          <p:nvPr/>
        </p:nvCxnSpPr>
        <p:spPr>
          <a:xfrm rot="5400000">
            <a:off x="5638800" y="4991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5" idx="6"/>
            <a:endCxn id="14" idx="2"/>
          </p:cNvCxnSpPr>
          <p:nvPr/>
        </p:nvCxnSpPr>
        <p:spPr>
          <a:xfrm>
            <a:off x="6019800" y="5372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2" idx="5"/>
            <a:endCxn id="14" idx="1"/>
          </p:cNvCxnSpPr>
          <p:nvPr/>
        </p:nvCxnSpPr>
        <p:spPr>
          <a:xfrm rot="16200000" flipH="1">
            <a:off x="6024422" y="46528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3" idx="3"/>
            <a:endCxn id="15" idx="7"/>
          </p:cNvCxnSpPr>
          <p:nvPr/>
        </p:nvCxnSpPr>
        <p:spPr>
          <a:xfrm rot="5400000">
            <a:off x="6024422" y="46528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6" idx="6"/>
            <a:endCxn id="17" idx="2"/>
          </p:cNvCxnSpPr>
          <p:nvPr/>
        </p:nvCxnSpPr>
        <p:spPr>
          <a:xfrm>
            <a:off x="2286000" y="4610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7" idx="4"/>
            <a:endCxn id="18" idx="0"/>
          </p:cNvCxnSpPr>
          <p:nvPr/>
        </p:nvCxnSpPr>
        <p:spPr>
          <a:xfrm rot="5400000">
            <a:off x="2743200" y="4991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8" idx="2"/>
            <a:endCxn id="19" idx="6"/>
          </p:cNvCxnSpPr>
          <p:nvPr/>
        </p:nvCxnSpPr>
        <p:spPr>
          <a:xfrm rot="10800000">
            <a:off x="2286000" y="53721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6" idx="4"/>
            <a:endCxn id="19" idx="0"/>
          </p:cNvCxnSpPr>
          <p:nvPr/>
        </p:nvCxnSpPr>
        <p:spPr>
          <a:xfrm rot="5400000">
            <a:off x="1905000" y="4991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5"/>
            <a:endCxn id="18" idx="1"/>
          </p:cNvCxnSpPr>
          <p:nvPr/>
        </p:nvCxnSpPr>
        <p:spPr>
          <a:xfrm rot="16200000" flipH="1">
            <a:off x="2290622" y="46528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9" idx="7"/>
            <a:endCxn id="17" idx="3"/>
          </p:cNvCxnSpPr>
          <p:nvPr/>
        </p:nvCxnSpPr>
        <p:spPr>
          <a:xfrm rot="5400000" flipH="1" flipV="1">
            <a:off x="2290622" y="4652822"/>
            <a:ext cx="600356" cy="676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55291" y="3200400"/>
            <a:ext cx="2278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Payoff: 0.5 – </a:t>
            </a:r>
            <a:r>
              <a:rPr lang="en-US" sz="2800" dirty="0" smtClean="0">
                <a:latin typeface="Corbel"/>
              </a:rPr>
              <a:t>c</a:t>
            </a:r>
            <a:r>
              <a:rPr lang="en-US" sz="2800" baseline="-25000" dirty="0" smtClean="0">
                <a:latin typeface="Calibri"/>
              </a:rPr>
              <a:t>i</a:t>
            </a:r>
            <a:endParaRPr lang="en-US" sz="2800" baseline="-25000" dirty="0">
              <a:latin typeface="Calibri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181600" y="3200400"/>
            <a:ext cx="2278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Payoff: 0.6 – </a:t>
            </a:r>
            <a:r>
              <a:rPr lang="en-US" sz="2800" dirty="0" smtClean="0">
                <a:latin typeface="Corbel"/>
              </a:rPr>
              <a:t>c</a:t>
            </a:r>
            <a:r>
              <a:rPr lang="en-US" sz="2800" baseline="-25000" dirty="0" smtClean="0">
                <a:latin typeface="Calibri"/>
              </a:rPr>
              <a:t>i</a:t>
            </a:r>
            <a:endParaRPr lang="en-US" sz="2800" baseline="-25000" dirty="0">
              <a:latin typeface="Calibri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105400" y="5648980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Payoff: 0.69 – </a:t>
            </a:r>
            <a:r>
              <a:rPr lang="en-US" sz="2800" dirty="0" smtClean="0">
                <a:latin typeface="Corbel"/>
              </a:rPr>
              <a:t>c</a:t>
            </a:r>
            <a:r>
              <a:rPr lang="en-US" sz="2800" baseline="-25000" dirty="0" smtClean="0">
                <a:latin typeface="Calibri"/>
              </a:rPr>
              <a:t>i</a:t>
            </a:r>
            <a:endParaRPr lang="en-US" sz="2800" baseline="-25000" dirty="0">
              <a:latin typeface="Calibri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71600" y="5638800"/>
            <a:ext cx="246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Payoff: 0.65 – </a:t>
            </a:r>
            <a:r>
              <a:rPr lang="en-US" sz="2800" dirty="0" smtClean="0">
                <a:latin typeface="Corbel"/>
              </a:rPr>
              <a:t>c</a:t>
            </a:r>
            <a:r>
              <a:rPr lang="en-US" sz="2800" baseline="-25000" dirty="0" smtClean="0">
                <a:latin typeface="Calibri"/>
              </a:rPr>
              <a:t>i</a:t>
            </a:r>
            <a:endParaRPr lang="en-US" sz="2800" baseline="-25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Exchange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Network represents potential trades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		what prices result?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86000" y="28956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0" y="41910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2800" y="28956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352800" y="41910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419600" y="28956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419600" y="41910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486400" y="28956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86400" y="41910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53200" y="28956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53200" y="4191000"/>
            <a:ext cx="228600" cy="228600"/>
          </a:xfrm>
          <a:prstGeom prst="ellips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4" idx="4"/>
            <a:endCxn id="6" idx="0"/>
          </p:cNvCxnSpPr>
          <p:nvPr/>
        </p:nvCxnSpPr>
        <p:spPr>
          <a:xfrm rot="5400000">
            <a:off x="1866900" y="3657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6" idx="4"/>
            <a:endCxn id="6" idx="0"/>
          </p:cNvCxnSpPr>
          <p:nvPr/>
        </p:nvCxnSpPr>
        <p:spPr>
          <a:xfrm rot="5400000">
            <a:off x="2400300" y="3124200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4"/>
            <a:endCxn id="17" idx="0"/>
          </p:cNvCxnSpPr>
          <p:nvPr/>
        </p:nvCxnSpPr>
        <p:spPr>
          <a:xfrm rot="5400000">
            <a:off x="2933700" y="3657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4"/>
            <a:endCxn id="19" idx="0"/>
          </p:cNvCxnSpPr>
          <p:nvPr/>
        </p:nvCxnSpPr>
        <p:spPr>
          <a:xfrm rot="16200000" flipH="1">
            <a:off x="3467100" y="3124200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4"/>
            <a:endCxn id="17" idx="0"/>
          </p:cNvCxnSpPr>
          <p:nvPr/>
        </p:nvCxnSpPr>
        <p:spPr>
          <a:xfrm rot="5400000">
            <a:off x="3467100" y="3124200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8" idx="4"/>
            <a:endCxn id="19" idx="0"/>
          </p:cNvCxnSpPr>
          <p:nvPr/>
        </p:nvCxnSpPr>
        <p:spPr>
          <a:xfrm rot="5400000">
            <a:off x="4000500" y="3657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0"/>
            <a:endCxn id="20" idx="4"/>
          </p:cNvCxnSpPr>
          <p:nvPr/>
        </p:nvCxnSpPr>
        <p:spPr>
          <a:xfrm rot="5400000" flipH="1" flipV="1">
            <a:off x="4533900" y="3124200"/>
            <a:ext cx="1066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9" idx="0"/>
            <a:endCxn id="22" idx="4"/>
          </p:cNvCxnSpPr>
          <p:nvPr/>
        </p:nvCxnSpPr>
        <p:spPr>
          <a:xfrm rot="5400000" flipH="1" flipV="1">
            <a:off x="5067300" y="2590800"/>
            <a:ext cx="10668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4"/>
            <a:endCxn id="21" idx="0"/>
          </p:cNvCxnSpPr>
          <p:nvPr/>
        </p:nvCxnSpPr>
        <p:spPr>
          <a:xfrm rot="5400000">
            <a:off x="5067300" y="3657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2" idx="4"/>
            <a:endCxn id="23" idx="0"/>
          </p:cNvCxnSpPr>
          <p:nvPr/>
        </p:nvCxnSpPr>
        <p:spPr>
          <a:xfrm rot="5400000">
            <a:off x="6134100" y="3657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Bargaining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How to split a dollar?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4" name="Picture 4" descr="MCj042449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7238" y="3283605"/>
            <a:ext cx="868362" cy="914400"/>
          </a:xfrm>
          <a:prstGeom prst="rect">
            <a:avLst/>
          </a:prstGeom>
          <a:noFill/>
        </p:spPr>
      </p:pic>
      <p:pic>
        <p:nvPicPr>
          <p:cNvPr id="7" name="Picture 7" descr="MCj04257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85192"/>
            <a:ext cx="1041400" cy="915988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3886200" y="3743980"/>
            <a:ext cx="1752600" cy="158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09800" y="4353580"/>
            <a:ext cx="2018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Matt ($0.50)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353580"/>
            <a:ext cx="2269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Mykell ($0.50)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00" y="5334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 If negotiations fail, you get nothing.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Bargaining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dirty="0" smtClean="0">
                <a:solidFill>
                  <a:schemeClr val="accent1"/>
                </a:solidFill>
              </a:rPr>
              <a:t>How to split a dollar?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4" name="Picture 4" descr="MCj042449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7238" y="3283605"/>
            <a:ext cx="868362" cy="914400"/>
          </a:xfrm>
          <a:prstGeom prst="rect">
            <a:avLst/>
          </a:prstGeom>
          <a:noFill/>
        </p:spPr>
      </p:pic>
      <p:pic>
        <p:nvPicPr>
          <p:cNvPr id="7" name="Picture 7" descr="MCj0425792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3285192"/>
            <a:ext cx="1041400" cy="915988"/>
          </a:xfrm>
          <a:prstGeom prst="rect">
            <a:avLst/>
          </a:prstGeom>
          <a:noFill/>
        </p:spPr>
      </p:pic>
      <p:cxnSp>
        <p:nvCxnSpPr>
          <p:cNvPr id="10" name="Straight Connector 9"/>
          <p:cNvCxnSpPr/>
          <p:nvPr/>
        </p:nvCxnSpPr>
        <p:spPr>
          <a:xfrm>
            <a:off x="3886200" y="3743980"/>
            <a:ext cx="1752600" cy="1588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3600" y="4353580"/>
            <a:ext cx="2228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Trevor ($0.70)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353580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William ($0.30)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53340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 If negotiations fail, Trevor gets $0.60, William gets $0.20.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Bargaining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Any </a:t>
            </a:r>
            <a:r>
              <a:rPr lang="en-US" dirty="0" smtClean="0"/>
              <a:t>division in which each agent gets at least the outside option is an equilibrium.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Yet …. </a:t>
            </a:r>
            <a:r>
              <a:rPr lang="en-US" dirty="0" smtClean="0"/>
              <a:t>a</a:t>
            </a:r>
            <a:r>
              <a:rPr lang="en-US" dirty="0" smtClean="0"/>
              <a:t>gents usually 					agree to </a:t>
            </a:r>
            <a:r>
              <a:rPr lang="en-US" dirty="0" smtClean="0">
                <a:solidFill>
                  <a:schemeClr val="accent1"/>
                </a:solidFill>
              </a:rPr>
              <a:t>split the surplus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Networked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sz="3600" dirty="0" smtClean="0">
                <a:solidFill>
                  <a:schemeClr val="accent1"/>
                </a:solidFill>
              </a:rPr>
              <a:t>Garmets</a:t>
            </a:r>
            <a:r>
              <a:rPr lang="en-US" sz="3600" dirty="0" smtClean="0"/>
              <a:t> </a:t>
            </a:r>
            <a:r>
              <a:rPr lang="en-US" dirty="0" smtClean="0"/>
              <a:t>Market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Marseille </a:t>
            </a:r>
            <a:r>
              <a:rPr lang="en-US" sz="4400" dirty="0" smtClean="0">
                <a:solidFill>
                  <a:schemeClr val="accent1"/>
                </a:solidFill>
              </a:rPr>
              <a:t>Fish</a:t>
            </a:r>
            <a:r>
              <a:rPr lang="en-US" sz="4400" dirty="0" smtClean="0"/>
              <a:t> </a:t>
            </a:r>
            <a:r>
              <a:rPr lang="en-US" dirty="0" smtClean="0"/>
              <a:t>Market</a:t>
            </a:r>
            <a:endParaRPr lang="en-US" sz="4000" dirty="0" smtClean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4000" dirty="0" smtClean="0">
                <a:solidFill>
                  <a:schemeClr val="accent1"/>
                </a:solidFill>
              </a:rPr>
              <a:t>Labor</a:t>
            </a:r>
            <a:r>
              <a:rPr lang="en-US" sz="4000" dirty="0" smtClean="0"/>
              <a:t> </a:t>
            </a:r>
            <a:r>
              <a:rPr lang="en-US" dirty="0" smtClean="0"/>
              <a:t>Markets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Bargaining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If when negotiation </a:t>
            </a:r>
            <a:r>
              <a:rPr lang="en-US" dirty="0" smtClean="0">
                <a:solidFill>
                  <a:schemeClr val="accent1"/>
                </a:solidFill>
              </a:rPr>
              <a:t>fails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A gets $a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B gets $b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 when </a:t>
            </a:r>
            <a:r>
              <a:rPr lang="en-US" dirty="0" smtClean="0">
                <a:solidFill>
                  <a:schemeClr val="accent1"/>
                </a:solidFill>
              </a:rPr>
              <a:t>succeed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A gets $(a + s/2)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B gets $(b + s/2)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38800" y="4648200"/>
            <a:ext cx="2285999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</a:t>
            </a:r>
            <a:r>
              <a:rPr lang="en-US" sz="2800" dirty="0" smtClean="0"/>
              <a:t> </a:t>
            </a:r>
            <a:r>
              <a:rPr lang="en-US" sz="2800" dirty="0" smtClean="0"/>
              <a:t>= (1 – a – b</a:t>
            </a:r>
            <a:r>
              <a:rPr lang="en-US" sz="2800" dirty="0" smtClean="0"/>
              <a:t>) is the surplus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Nash Bargaining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Nash</a:t>
            </a:r>
            <a:r>
              <a:rPr lang="en-US" dirty="0" smtClean="0"/>
              <a:t>: “</a:t>
            </a:r>
            <a:r>
              <a:rPr lang="en-US" dirty="0" smtClean="0">
                <a:solidFill>
                  <a:schemeClr val="accent1"/>
                </a:solidFill>
              </a:rPr>
              <a:t>Agents will agree to split the surplus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r>
              <a:rPr lang="en-US" dirty="0" smtClean="0"/>
              <a:t>”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Motivated by axiomatic approach, optimization approach, and outcome of particular game-theoretic formulations.</a:t>
            </a: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 in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Value of outside option arises as result of network structure.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 in Networks</a:t>
            </a:r>
            <a:endParaRPr lang="en-US" dirty="0"/>
          </a:p>
        </p:txBody>
      </p:sp>
      <p:pic>
        <p:nvPicPr>
          <p:cNvPr id="4" name="Picture 5" descr="MCj0425770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7740" y="4954588"/>
            <a:ext cx="758825" cy="912812"/>
          </a:xfrm>
          <a:prstGeom prst="rect">
            <a:avLst/>
          </a:prstGeom>
          <a:noFill/>
        </p:spPr>
      </p:pic>
      <p:pic>
        <p:nvPicPr>
          <p:cNvPr id="5" name="Picture 6" descr="MCj0424464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1540" y="2133600"/>
            <a:ext cx="858838" cy="912812"/>
          </a:xfrm>
          <a:prstGeom prst="rect">
            <a:avLst/>
          </a:prstGeom>
          <a:noFill/>
        </p:spPr>
      </p:pic>
      <p:pic>
        <p:nvPicPr>
          <p:cNvPr id="6" name="Picture 8" descr="MCj042382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940" y="3657600"/>
            <a:ext cx="576262" cy="914400"/>
          </a:xfrm>
          <a:prstGeom prst="rect">
            <a:avLst/>
          </a:prstGeom>
          <a:noFill/>
        </p:spPr>
      </p:pic>
      <p:pic>
        <p:nvPicPr>
          <p:cNvPr id="7" name="Picture 4" descr="MCj04244900000[1]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20178" y="2133600"/>
            <a:ext cx="868362" cy="914400"/>
          </a:xfrm>
          <a:prstGeom prst="rect">
            <a:avLst/>
          </a:prstGeom>
          <a:noFill/>
        </p:spPr>
      </p:pic>
      <p:pic>
        <p:nvPicPr>
          <p:cNvPr id="8" name="Picture 7" descr="MCj04257920000[1]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16540" y="2132012"/>
            <a:ext cx="1041400" cy="915988"/>
          </a:xfrm>
          <a:prstGeom prst="rect">
            <a:avLst/>
          </a:prstGeom>
          <a:noFill/>
        </p:spPr>
      </p:pic>
      <p:cxnSp>
        <p:nvCxnSpPr>
          <p:cNvPr id="10" name="Straight Connector 9"/>
          <p:cNvCxnSpPr>
            <a:stCxn id="8" idx="3"/>
          </p:cNvCxnSpPr>
          <p:nvPr/>
        </p:nvCxnSpPr>
        <p:spPr>
          <a:xfrm>
            <a:off x="4257940" y="2590006"/>
            <a:ext cx="711200" cy="794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12140" y="2590800"/>
            <a:ext cx="685800" cy="158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73940" y="3352800"/>
            <a:ext cx="457200" cy="158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388240" y="4762500"/>
            <a:ext cx="228600" cy="1588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83540" y="4124980"/>
            <a:ext cx="2411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William ($0.50)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5959740" y="5648980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Arun ($0.50)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3048000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Bach ($0)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4687139" y="1600200"/>
            <a:ext cx="156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Matt ($0)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3058180"/>
            <a:ext cx="181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Mykell ($0)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38200" y="4127718"/>
            <a:ext cx="35052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Transactions worth $1.</a:t>
            </a:r>
          </a:p>
          <a:p>
            <a:endParaRPr lang="en-US" sz="2800" dirty="0" smtClean="0"/>
          </a:p>
          <a:p>
            <a:r>
              <a:rPr lang="en-US" sz="2800" i="1" dirty="0" smtClean="0"/>
              <a:t>Only one </a:t>
            </a:r>
            <a:r>
              <a:rPr lang="en-US" sz="2800" dirty="0" smtClean="0"/>
              <a:t>transaction per person!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 in Networks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908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72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9436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6" idx="2"/>
          </p:cNvCxnSpPr>
          <p:nvPr/>
        </p:nvCxnSpPr>
        <p:spPr>
          <a:xfrm>
            <a:off x="1371600" y="3200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3048000" y="3200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8" idx="2"/>
          </p:cNvCxnSpPr>
          <p:nvPr/>
        </p:nvCxnSpPr>
        <p:spPr>
          <a:xfrm>
            <a:off x="4724400" y="3200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9" idx="2"/>
          </p:cNvCxnSpPr>
          <p:nvPr/>
        </p:nvCxnSpPr>
        <p:spPr>
          <a:xfrm>
            <a:off x="6400800" y="3200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819400" y="4572000"/>
            <a:ext cx="3346237" cy="52322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Almost all the money.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rot="16200000" flipV="1">
            <a:off x="3389260" y="3468740"/>
            <a:ext cx="914400" cy="129211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0"/>
          </p:cNvCxnSpPr>
          <p:nvPr/>
        </p:nvCxnSpPr>
        <p:spPr>
          <a:xfrm rot="5400000" flipH="1" flipV="1">
            <a:off x="4722759" y="3427360"/>
            <a:ext cx="914400" cy="137488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 in Networks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9050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578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34200" y="2971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2362200" y="3200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8" idx="2"/>
          </p:cNvCxnSpPr>
          <p:nvPr/>
        </p:nvCxnSpPr>
        <p:spPr>
          <a:xfrm>
            <a:off x="4038600" y="3200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6"/>
            <a:endCxn id="9" idx="2"/>
          </p:cNvCxnSpPr>
          <p:nvPr/>
        </p:nvCxnSpPr>
        <p:spPr>
          <a:xfrm>
            <a:off x="5715000" y="32004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4400" y="4419600"/>
            <a:ext cx="7537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v gets between 7/12 and 2/3 in negotiation to left.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Bargaining in Networks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5908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672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943600" y="3505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054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3048000" y="3733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6"/>
            <a:endCxn id="8" idx="2"/>
          </p:cNvCxnSpPr>
          <p:nvPr/>
        </p:nvCxnSpPr>
        <p:spPr>
          <a:xfrm>
            <a:off x="4724400" y="3733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5"/>
            <a:endCxn id="8" idx="1"/>
          </p:cNvCxnSpPr>
          <p:nvPr/>
        </p:nvCxnSpPr>
        <p:spPr>
          <a:xfrm rot="16200000" flipH="1">
            <a:off x="5419445" y="2981045"/>
            <a:ext cx="667310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7" idx="7"/>
          </p:cNvCxnSpPr>
          <p:nvPr/>
        </p:nvCxnSpPr>
        <p:spPr>
          <a:xfrm rot="5400000">
            <a:off x="4581245" y="2981045"/>
            <a:ext cx="667310" cy="514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4734580"/>
            <a:ext cx="7032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v gets between 1/2 and 1 in negotiation to left.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 and Yamagishi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A solution for a network G is a </a:t>
            </a:r>
            <a:r>
              <a:rPr lang="en-US" dirty="0" smtClean="0">
                <a:solidFill>
                  <a:schemeClr val="accent1"/>
                </a:solidFill>
              </a:rPr>
              <a:t>matching M </a:t>
            </a:r>
            <a:r>
              <a:rPr lang="en-US" dirty="0" smtClean="0"/>
              <a:t>and a set of </a:t>
            </a:r>
            <a:r>
              <a:rPr lang="en-US" dirty="0" smtClean="0">
                <a:solidFill>
                  <a:schemeClr val="accent1"/>
                </a:solidFill>
              </a:rPr>
              <a:t>values </a:t>
            </a:r>
            <a:r>
              <a:rPr lang="el-GR" dirty="0" smtClean="0">
                <a:solidFill>
                  <a:schemeClr val="accent1"/>
                </a:solidFill>
              </a:rPr>
              <a:t>ν</a:t>
            </a:r>
            <a:r>
              <a:rPr lang="en-US" baseline="-25000" dirty="0" smtClean="0">
                <a:solidFill>
                  <a:schemeClr val="accent1"/>
                </a:solidFill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for each node u s.t.,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- For (u,v) in M, </a:t>
            </a:r>
            <a:r>
              <a:rPr lang="el-GR" dirty="0" smtClean="0">
                <a:solidFill>
                  <a:schemeClr val="accent1"/>
                </a:solidFill>
              </a:rPr>
              <a:t>ν</a:t>
            </a:r>
            <a:r>
              <a:rPr lang="en-US" baseline="-25000" dirty="0" smtClean="0">
                <a:solidFill>
                  <a:schemeClr val="accent1"/>
                </a:solidFill>
              </a:rPr>
              <a:t>u </a:t>
            </a:r>
            <a:r>
              <a:rPr lang="en-US" dirty="0" smtClean="0">
                <a:solidFill>
                  <a:schemeClr val="accent1"/>
                </a:solidFill>
              </a:rPr>
              <a:t>+ </a:t>
            </a:r>
            <a:r>
              <a:rPr lang="el-GR" dirty="0" smtClean="0">
                <a:solidFill>
                  <a:schemeClr val="accent1"/>
                </a:solidFill>
              </a:rPr>
              <a:t>ν</a:t>
            </a:r>
            <a:r>
              <a:rPr lang="en-US" baseline="-25000" dirty="0" smtClean="0">
                <a:solidFill>
                  <a:schemeClr val="accent1"/>
                </a:solidFill>
              </a:rPr>
              <a:t>v</a:t>
            </a:r>
            <a:r>
              <a:rPr lang="en-US" dirty="0" smtClean="0">
                <a:solidFill>
                  <a:schemeClr val="accent1"/>
                </a:solidFill>
              </a:rPr>
              <a:t> = 1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- For unmatched nodes u, </a:t>
            </a:r>
            <a:r>
              <a:rPr lang="el-GR" dirty="0" smtClean="0">
                <a:solidFill>
                  <a:schemeClr val="accent1"/>
                </a:solidFill>
              </a:rPr>
              <a:t>ν</a:t>
            </a:r>
            <a:r>
              <a:rPr lang="en-US" baseline="-25000" dirty="0" smtClean="0">
                <a:solidFill>
                  <a:schemeClr val="accent1"/>
                </a:solidFill>
              </a:rPr>
              <a:t>u </a:t>
            </a:r>
            <a:r>
              <a:rPr lang="en-US" dirty="0" smtClean="0">
                <a:solidFill>
                  <a:schemeClr val="accent1"/>
                </a:solidFill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Node u could negotiate with unmatched neighbor v and get (1 -</a:t>
            </a:r>
            <a:r>
              <a:rPr lang="el-GR" dirty="0" smtClean="0"/>
              <a:t> ν</a:t>
            </a:r>
            <a:r>
              <a:rPr lang="en-US" baseline="-25000" dirty="0" smtClean="0"/>
              <a:t>v</a:t>
            </a:r>
            <a:r>
              <a:rPr lang="en-US" dirty="0" smtClean="0"/>
              <a:t>).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Outside option of u is </a:t>
            </a:r>
            <a:r>
              <a:rPr lang="el-GR" dirty="0" smtClean="0"/>
              <a:t>α</a:t>
            </a:r>
            <a:r>
              <a:rPr lang="en-US" baseline="-25000" dirty="0" smtClean="0"/>
              <a:t>u</a:t>
            </a:r>
            <a:r>
              <a:rPr lang="en-US" dirty="0" smtClean="0"/>
              <a:t> = maximum over unmatched neighbors v of (</a:t>
            </a:r>
            <a:r>
              <a:rPr lang="en-US" dirty="0" smtClean="0"/>
              <a:t>1 -</a:t>
            </a:r>
            <a:r>
              <a:rPr lang="el-GR" dirty="0" smtClean="0"/>
              <a:t> ν</a:t>
            </a:r>
            <a:r>
              <a:rPr lang="en-US" baseline="-25000" dirty="0" smtClean="0"/>
              <a:t>v</a:t>
            </a:r>
            <a:r>
              <a:rPr lang="en-US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Stable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Defn</a:t>
            </a:r>
            <a:r>
              <a:rPr lang="en-US" dirty="0" smtClean="0"/>
              <a:t>.  An outcome is </a:t>
            </a:r>
            <a:r>
              <a:rPr lang="en-US" dirty="0" smtClean="0">
                <a:solidFill>
                  <a:schemeClr val="accent1"/>
                </a:solidFill>
              </a:rPr>
              <a:t>stable </a:t>
            </a:r>
            <a:r>
              <a:rPr lang="en-US" dirty="0" smtClean="0"/>
              <a:t>if for all u, </a:t>
            </a:r>
            <a:r>
              <a:rPr lang="el-GR" dirty="0" smtClean="0">
                <a:solidFill>
                  <a:schemeClr val="accent1"/>
                </a:solidFill>
              </a:rPr>
              <a:t>ν</a:t>
            </a:r>
            <a:r>
              <a:rPr lang="en-US" baseline="-25000" dirty="0" smtClean="0">
                <a:solidFill>
                  <a:schemeClr val="accent1"/>
                </a:solidFill>
              </a:rPr>
              <a:t>u </a:t>
            </a:r>
            <a:r>
              <a:rPr lang="en-US" dirty="0" smtClean="0">
                <a:solidFill>
                  <a:schemeClr val="accent1"/>
                </a:solidFill>
              </a:rPr>
              <a:t>≥ </a:t>
            </a:r>
            <a:r>
              <a:rPr lang="el-GR" dirty="0" smtClean="0">
                <a:solidFill>
                  <a:schemeClr val="accent1"/>
                </a:solidFill>
              </a:rPr>
              <a:t>α</a:t>
            </a:r>
            <a:r>
              <a:rPr lang="en-US" baseline="-25000" dirty="0" smtClean="0">
                <a:solidFill>
                  <a:schemeClr val="accent1"/>
                </a:solidFill>
              </a:rPr>
              <a:t>u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Notice there are many stable outcomes, so which one should we expect to find?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Trust, predicability, referrals,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incomplete contracts, friction,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moral hazard/adverse selection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price, reputation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Each individual bargaining outcome should agree with the Nash bargaining solution.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uv</a:t>
            </a:r>
            <a:r>
              <a:rPr lang="en-US" dirty="0" smtClean="0"/>
              <a:t> = 1 - </a:t>
            </a:r>
            <a:r>
              <a:rPr lang="el-GR" dirty="0" smtClean="0"/>
              <a:t>α</a:t>
            </a:r>
            <a:r>
              <a:rPr lang="en-US" baseline="-25000" dirty="0" smtClean="0"/>
              <a:t>u </a:t>
            </a:r>
            <a:r>
              <a:rPr lang="en-US" dirty="0" smtClean="0"/>
              <a:t>- </a:t>
            </a:r>
            <a:r>
              <a:rPr lang="el-GR" dirty="0" smtClean="0"/>
              <a:t>α</a:t>
            </a:r>
            <a:r>
              <a:rPr lang="en-US" baseline="-25000" dirty="0" smtClean="0"/>
              <a:t>v</a:t>
            </a:r>
            <a:endParaRPr lang="en-US" dirty="0" smtClean="0"/>
          </a:p>
          <a:p>
            <a:pPr algn="ctr">
              <a:buNone/>
            </a:pPr>
            <a:r>
              <a:rPr lang="el-GR" dirty="0" smtClean="0">
                <a:solidFill>
                  <a:schemeClr val="accent1"/>
                </a:solidFill>
              </a:rPr>
              <a:t>ν</a:t>
            </a:r>
            <a:r>
              <a:rPr lang="en-US" baseline="-25000" dirty="0" smtClean="0">
                <a:solidFill>
                  <a:schemeClr val="accent1"/>
                </a:solidFill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 = </a:t>
            </a:r>
            <a:r>
              <a:rPr lang="el-GR" dirty="0" smtClean="0">
                <a:solidFill>
                  <a:schemeClr val="accent1"/>
                </a:solidFill>
              </a:rPr>
              <a:t>α</a:t>
            </a:r>
            <a:r>
              <a:rPr lang="en-US" baseline="-25000" dirty="0" smtClean="0">
                <a:solidFill>
                  <a:schemeClr val="accent1"/>
                </a:solidFill>
              </a:rPr>
              <a:t>u</a:t>
            </a:r>
            <a:r>
              <a:rPr lang="en-US" dirty="0" smtClean="0">
                <a:solidFill>
                  <a:schemeClr val="accent1"/>
                </a:solidFill>
              </a:rPr>
              <a:t> + s/2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And similarly for </a:t>
            </a:r>
            <a:r>
              <a:rPr lang="el-GR" dirty="0" smtClean="0">
                <a:solidFill>
                  <a:schemeClr val="accent1"/>
                </a:solidFill>
              </a:rPr>
              <a:t>ν</a:t>
            </a:r>
            <a:r>
              <a:rPr lang="en-US" baseline="-25000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Balanced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A balanced outcome exists if and only if a stable outcome exists.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Balanced outcomes can be computed and characterized using Edmonds-Galai decompositions.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[Kleinberg-Tardos STOC’08]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 smtClean="0"/>
              <a:t>Social and Economic Networks, Chapter </a:t>
            </a:r>
            <a:r>
              <a:rPr lang="en-US" dirty="0" smtClean="0"/>
              <a:t>10</a:t>
            </a:r>
            <a:endParaRPr lang="en-US" dirty="0" smtClean="0"/>
          </a:p>
          <a:p>
            <a:pPr lvl="1"/>
            <a:r>
              <a:rPr lang="en-US" dirty="0" smtClean="0"/>
              <a:t>The two Kearns papers or a paper on labor markets of your choosing (see refs in book)</a:t>
            </a:r>
            <a:endParaRPr lang="en-US" dirty="0" smtClean="0"/>
          </a:p>
          <a:p>
            <a:r>
              <a:rPr lang="en-US" dirty="0" smtClean="0"/>
              <a:t>Reaction to paper</a:t>
            </a:r>
          </a:p>
          <a:p>
            <a:r>
              <a:rPr lang="en-US" dirty="0" smtClean="0"/>
              <a:t>Presentation volunteers?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“You hear about jobs through your friends.”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					– Granovetter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096000" y="3276600"/>
            <a:ext cx="1219200" cy="381000"/>
            <a:chOff x="6324600" y="2743200"/>
            <a:chExt cx="1219200" cy="381000"/>
          </a:xfrm>
        </p:grpSpPr>
        <p:sp>
          <p:nvSpPr>
            <p:cNvPr id="5" name="Arc 4"/>
            <p:cNvSpPr/>
            <p:nvPr/>
          </p:nvSpPr>
          <p:spPr>
            <a:xfrm>
              <a:off x="6324600" y="2743200"/>
              <a:ext cx="609600" cy="381000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/>
            <p:cNvSpPr/>
            <p:nvPr/>
          </p:nvSpPr>
          <p:spPr>
            <a:xfrm flipH="1">
              <a:off x="6934200" y="2743200"/>
              <a:ext cx="609600" cy="381000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996813" y="2667000"/>
            <a:ext cx="1470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b</a:t>
            </a:r>
            <a:r>
              <a:rPr lang="en-US" sz="4000" dirty="0" smtClean="0">
                <a:solidFill>
                  <a:schemeClr val="accent1"/>
                </a:solidFill>
              </a:rPr>
              <a:t>etter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Boorman’s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Network of </a:t>
            </a:r>
            <a:r>
              <a:rPr lang="en-US" dirty="0" smtClean="0">
                <a:solidFill>
                  <a:schemeClr val="accent1"/>
                </a:solidFill>
              </a:rPr>
              <a:t>strong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/>
                </a:solidFill>
              </a:rPr>
              <a:t>weak </a:t>
            </a:r>
            <a:r>
              <a:rPr lang="en-US" dirty="0" smtClean="0"/>
              <a:t>ties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Preferential flow </a:t>
            </a:r>
            <a:r>
              <a:rPr lang="en-US" dirty="0" smtClean="0"/>
              <a:t>of information about job opennings through network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and Weak 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1"/>
          <a:ext cx="8229600" cy="4114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5715000"/>
            <a:ext cx="4116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Weak + </a:t>
            </a:r>
            <a:r>
              <a:rPr lang="el-GR" sz="3200" dirty="0" smtClean="0"/>
              <a:t>λ∙</a:t>
            </a:r>
            <a:r>
              <a:rPr lang="en-US" sz="3200" dirty="0" smtClean="0"/>
              <a:t>Strong = Time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52600" y="2362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34290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21336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0" y="4114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53000" y="3505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1981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3886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48200" y="43434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24000" y="4114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5"/>
            <a:endCxn id="5" idx="1"/>
          </p:cNvCxnSpPr>
          <p:nvPr/>
        </p:nvCxnSpPr>
        <p:spPr>
          <a:xfrm rot="16200000" flipH="1">
            <a:off x="1833422" y="2671622"/>
            <a:ext cx="905156" cy="6765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12" idx="7"/>
          </p:cNvCxnSpPr>
          <p:nvPr/>
        </p:nvCxnSpPr>
        <p:spPr>
          <a:xfrm rot="5400000">
            <a:off x="1909622" y="3433622"/>
            <a:ext cx="5241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6"/>
            <a:endCxn id="7" idx="1"/>
          </p:cNvCxnSpPr>
          <p:nvPr/>
        </p:nvCxnSpPr>
        <p:spPr>
          <a:xfrm>
            <a:off x="2819400" y="3543300"/>
            <a:ext cx="719278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7" idx="0"/>
          </p:cNvCxnSpPr>
          <p:nvPr/>
        </p:nvCxnSpPr>
        <p:spPr>
          <a:xfrm rot="16200000" flipH="1">
            <a:off x="2667000" y="3162300"/>
            <a:ext cx="1752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8" idx="1"/>
          </p:cNvCxnSpPr>
          <p:nvPr/>
        </p:nvCxnSpPr>
        <p:spPr>
          <a:xfrm rot="16200000" flipH="1">
            <a:off x="3662222" y="2214422"/>
            <a:ext cx="1209956" cy="1438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3"/>
            <a:endCxn id="7" idx="7"/>
          </p:cNvCxnSpPr>
          <p:nvPr/>
        </p:nvCxnSpPr>
        <p:spPr>
          <a:xfrm rot="5400000">
            <a:off x="4119422" y="3281222"/>
            <a:ext cx="447956" cy="128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6" idx="6"/>
            <a:endCxn id="9" idx="2"/>
          </p:cNvCxnSpPr>
          <p:nvPr/>
        </p:nvCxnSpPr>
        <p:spPr>
          <a:xfrm flipV="1">
            <a:off x="3581400" y="2095500"/>
            <a:ext cx="1981200" cy="152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4"/>
            <a:endCxn id="11" idx="0"/>
          </p:cNvCxnSpPr>
          <p:nvPr/>
        </p:nvCxnSpPr>
        <p:spPr>
          <a:xfrm rot="5400000">
            <a:off x="4610100" y="3886200"/>
            <a:ext cx="609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0" idx="1"/>
          </p:cNvCxnSpPr>
          <p:nvPr/>
        </p:nvCxnSpPr>
        <p:spPr>
          <a:xfrm rot="16200000" flipH="1">
            <a:off x="5452922" y="3395522"/>
            <a:ext cx="219356" cy="8289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7"/>
            <a:endCxn id="9" idx="4"/>
          </p:cNvCxnSpPr>
          <p:nvPr/>
        </p:nvCxnSpPr>
        <p:spPr>
          <a:xfrm rot="5400000" flipH="1" flipV="1">
            <a:off x="4748072" y="2609850"/>
            <a:ext cx="1328878" cy="52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5" idx="0"/>
            <a:endCxn id="6" idx="3"/>
          </p:cNvCxnSpPr>
          <p:nvPr/>
        </p:nvCxnSpPr>
        <p:spPr>
          <a:xfrm rot="5400000" flipH="1" flipV="1">
            <a:off x="2495550" y="2538272"/>
            <a:ext cx="11002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7"/>
            <a:endCxn id="9" idx="3"/>
          </p:cNvCxnSpPr>
          <p:nvPr/>
        </p:nvCxnSpPr>
        <p:spPr>
          <a:xfrm rot="5400000" flipH="1" flipV="1">
            <a:off x="3547922" y="1414322"/>
            <a:ext cx="1286156" cy="2810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7" idx="0"/>
            <a:endCxn id="9" idx="4"/>
          </p:cNvCxnSpPr>
          <p:nvPr/>
        </p:nvCxnSpPr>
        <p:spPr>
          <a:xfrm rot="5400000" flipH="1" flipV="1">
            <a:off x="3695700" y="2133600"/>
            <a:ext cx="1905000" cy="2057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" idx="6"/>
            <a:endCxn id="8" idx="2"/>
          </p:cNvCxnSpPr>
          <p:nvPr/>
        </p:nvCxnSpPr>
        <p:spPr>
          <a:xfrm>
            <a:off x="2819400" y="3543300"/>
            <a:ext cx="2133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553200" y="26670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477000" y="1447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71600" y="16002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85800" y="2590800"/>
            <a:ext cx="228600" cy="228600"/>
          </a:xfrm>
          <a:prstGeom prst="ellips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1" idx="6"/>
            <a:endCxn id="4" idx="2"/>
          </p:cNvCxnSpPr>
          <p:nvPr/>
        </p:nvCxnSpPr>
        <p:spPr>
          <a:xfrm flipV="1">
            <a:off x="914400" y="2476500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4"/>
            <a:endCxn id="4" idx="1"/>
          </p:cNvCxnSpPr>
          <p:nvPr/>
        </p:nvCxnSpPr>
        <p:spPr>
          <a:xfrm rot="16200000" flipH="1">
            <a:off x="1352550" y="1962150"/>
            <a:ext cx="5668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9" idx="6"/>
            <a:endCxn id="59" idx="2"/>
          </p:cNvCxnSpPr>
          <p:nvPr/>
        </p:nvCxnSpPr>
        <p:spPr>
          <a:xfrm flipV="1">
            <a:off x="5791200" y="1562100"/>
            <a:ext cx="6858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9" idx="5"/>
            <a:endCxn id="58" idx="2"/>
          </p:cNvCxnSpPr>
          <p:nvPr/>
        </p:nvCxnSpPr>
        <p:spPr>
          <a:xfrm rot="16200000" flipH="1">
            <a:off x="5852972" y="2081072"/>
            <a:ext cx="604978" cy="79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0" y="51054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>
              <a:buAutoNum type="arabicParenR"/>
            </a:pPr>
            <a:r>
              <a:rPr lang="en-US" sz="2800" dirty="0" smtClean="0"/>
              <a:t>People need jobs with prob. </a:t>
            </a:r>
            <a:r>
              <a:rPr lang="el-GR" sz="2800" dirty="0" smtClean="0"/>
              <a:t>μ</a:t>
            </a:r>
            <a:r>
              <a:rPr lang="en-US" sz="2800" dirty="0" smtClean="0"/>
              <a:t>.</a:t>
            </a:r>
          </a:p>
          <a:p>
            <a:pPr marL="514350" indent="-514350" algn="ctr">
              <a:buAutoNum type="arabicParenR"/>
            </a:pPr>
            <a:r>
              <a:rPr lang="en-US" sz="2800" dirty="0" smtClean="0"/>
              <a:t>People hear about jobs with prob. </a:t>
            </a:r>
            <a:r>
              <a:rPr lang="el-GR" sz="2800" dirty="0" smtClean="0"/>
              <a:t>δ</a:t>
            </a:r>
            <a:r>
              <a:rPr lang="en-US" sz="2800" dirty="0" smtClean="0"/>
              <a:t>.</a:t>
            </a:r>
          </a:p>
          <a:p>
            <a:pPr marL="514350" indent="-514350" algn="ctr">
              <a:buAutoNum type="arabicParenR"/>
            </a:pPr>
            <a:r>
              <a:rPr lang="en-US" sz="2800" dirty="0" smtClean="0"/>
              <a:t>People tell (stronger) friends about jobs.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Boorman’s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Study trees, fix degree of strong/weak ties, consider equilibria via simulation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r>
              <a:rPr lang="en-US" dirty="0" smtClean="0"/>
              <a:t>As cost of strong ties   , # strong ties   .</a:t>
            </a:r>
          </a:p>
          <a:p>
            <a:pPr marL="514350" indent="-514350">
              <a:buAutoNum type="arabicParenR"/>
            </a:pPr>
            <a:r>
              <a:rPr lang="en-US" dirty="0" smtClean="0"/>
              <a:t>As unemployment prob.   , # strong ties  .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610894" y="3543300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123906" y="3542506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5142706" y="4152106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 flipH="1" flipV="1">
            <a:off x="7657306" y="4152106"/>
            <a:ext cx="2286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network architecture, e.g., weak ties more likely to be bridges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correlation in employment state over time and network 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ENOVO20USER@YFUERHPFUVWXY5MJ" val="308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CC0000"/>
      </a:lt2>
      <a:accent1>
        <a:srgbClr val="FF6600"/>
      </a:accent1>
      <a:accent2>
        <a:srgbClr val="008000"/>
      </a:accent2>
      <a:accent3>
        <a:srgbClr val="8484E0"/>
      </a:accent3>
      <a:accent4>
        <a:srgbClr val="CC00CC"/>
      </a:accent4>
      <a:accent5>
        <a:srgbClr val="FFC000"/>
      </a:accent5>
      <a:accent6>
        <a:srgbClr val="000000"/>
      </a:accent6>
      <a:hlink>
        <a:srgbClr val="FFC0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15808</TotalTime>
  <Words>575</Words>
  <Application>Microsoft Office PowerPoint</Application>
  <PresentationFormat>On-screen Show (4:3)</PresentationFormat>
  <Paragraphs>183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Algorithmic and Economic Aspects of Networks</vt:lpstr>
      <vt:lpstr>Networked Markets</vt:lpstr>
      <vt:lpstr>Why Network</vt:lpstr>
      <vt:lpstr>Labor Markets</vt:lpstr>
      <vt:lpstr>Boorman’s Model</vt:lpstr>
      <vt:lpstr>Strong and Weak Ties</vt:lpstr>
      <vt:lpstr>Information Flow</vt:lpstr>
      <vt:lpstr>Boorman’s Results</vt:lpstr>
      <vt:lpstr>What’s Missing?</vt:lpstr>
      <vt:lpstr>Carvo-Armengol &amp; Jackson</vt:lpstr>
      <vt:lpstr>Information Flow</vt:lpstr>
      <vt:lpstr>Tarred with the Same Brush</vt:lpstr>
      <vt:lpstr>Persistance of (Lack of) Luck</vt:lpstr>
      <vt:lpstr>Education</vt:lpstr>
      <vt:lpstr>Poverty Traps</vt:lpstr>
      <vt:lpstr>Networked Exchange Theory</vt:lpstr>
      <vt:lpstr>Nash Bargaining</vt:lpstr>
      <vt:lpstr>Nash Bargaining</vt:lpstr>
      <vt:lpstr>Nash Bargaining</vt:lpstr>
      <vt:lpstr>Nash Bargaining</vt:lpstr>
      <vt:lpstr>Nash Bargaining</vt:lpstr>
      <vt:lpstr>Bargaining in Networks</vt:lpstr>
      <vt:lpstr>Bargaining in Networks</vt:lpstr>
      <vt:lpstr>Bargaining in Networks</vt:lpstr>
      <vt:lpstr>Bargaining in Networks</vt:lpstr>
      <vt:lpstr>Bargaining in Networks</vt:lpstr>
      <vt:lpstr>Cook and Yamagishi</vt:lpstr>
      <vt:lpstr>Stable Outcomes</vt:lpstr>
      <vt:lpstr>Stable Outcomes</vt:lpstr>
      <vt:lpstr>Balanced Outcomes</vt:lpstr>
      <vt:lpstr>Computing Balanced Outcomes</vt:lpstr>
      <vt:lpstr>Assignment: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 BCDEFGHIJKLMNOPQRSTUVWXYZ 12345678910 x3 x6 </dc:title>
  <dc:creator> </dc:creator>
  <cp:lastModifiedBy> </cp:lastModifiedBy>
  <cp:revision>626</cp:revision>
  <dcterms:created xsi:type="dcterms:W3CDTF">2008-12-11T16:46:37Z</dcterms:created>
  <dcterms:modified xsi:type="dcterms:W3CDTF">2009-02-26T22:58:55Z</dcterms:modified>
</cp:coreProperties>
</file>