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1"/>
  </p:notesMasterIdLst>
  <p:sldIdLst>
    <p:sldId id="256" r:id="rId2"/>
    <p:sldId id="257" r:id="rId3"/>
    <p:sldId id="258" r:id="rId4"/>
    <p:sldId id="259" r:id="rId5"/>
    <p:sldId id="261" r:id="rId6"/>
    <p:sldId id="260"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0E732-EC4E-4934-A149-56AB42342F65}" type="datetimeFigureOut">
              <a:rPr lang="en-US" smtClean="0"/>
              <a:pPr/>
              <a:t>1/21/2014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83CD-BF9C-4951-B252-8C9DBFB92541}" type="slidenum">
              <a:rPr lang="en-US" smtClean="0"/>
              <a:pPr/>
              <a:t>‹#›</a:t>
            </a:fld>
            <a:endParaRPr lang="en-US"/>
          </a:p>
        </p:txBody>
      </p:sp>
    </p:spTree>
    <p:extLst>
      <p:ext uri="{BB962C8B-B14F-4D97-AF65-F5344CB8AC3E}">
        <p14:creationId xmlns:p14="http://schemas.microsoft.com/office/powerpoint/2010/main" xmlns="" val="1740227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7E2E6B-9083-42B4-A886-B3A6F8795D9A}" type="datetimeFigureOut">
              <a:rPr lang="en-US" smtClean="0"/>
              <a:pPr/>
              <a:t>1/21/2014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82C85A0-A220-4A0E-89E3-EA607340D8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C85A0-A220-4A0E-89E3-EA607340D8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C85A0-A220-4A0E-89E3-EA607340D8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C85A0-A220-4A0E-89E3-EA607340D86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2C85A0-A220-4A0E-89E3-EA607340D86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2C85A0-A220-4A0E-89E3-EA607340D86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82C85A0-A220-4A0E-89E3-EA607340D8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82C85A0-A220-4A0E-89E3-EA607340D86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7E2E6B-9083-42B4-A886-B3A6F8795D9A}" type="datetimeFigureOut">
              <a:rPr lang="en-US" smtClean="0"/>
              <a:pPr/>
              <a:t>1/21/2014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82C85A0-A220-4A0E-89E3-EA607340D8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7E2E6B-9083-42B4-A886-B3A6F8795D9A}" type="datetimeFigureOut">
              <a:rPr lang="en-US" smtClean="0"/>
              <a:pPr/>
              <a:t>1/21/2014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2C85A0-A220-4A0E-89E3-EA607340D8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7E2E6B-9083-42B4-A886-B3A6F8795D9A}" type="datetimeFigureOut">
              <a:rPr lang="en-US" smtClean="0"/>
              <a:pPr/>
              <a:t>1/21/2014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82C85A0-A220-4A0E-89E3-EA607340D86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7E2E6B-9083-42B4-A886-B3A6F8795D9A}" type="datetimeFigureOut">
              <a:rPr lang="en-US" smtClean="0"/>
              <a:pPr/>
              <a:t>1/21/2014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82C85A0-A220-4A0E-89E3-EA607340D8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828800"/>
            <a:ext cx="7406640" cy="1472184"/>
          </a:xfrm>
        </p:spPr>
        <p:txBody>
          <a:bodyPr>
            <a:noAutofit/>
          </a:bodyPr>
          <a:lstStyle/>
          <a:p>
            <a:r>
              <a:rPr lang="en-US" sz="5400" dirty="0" smtClean="0"/>
              <a:t>Hall Management System</a:t>
            </a:r>
            <a:endParaRPr lang="en-US" sz="5400" dirty="0"/>
          </a:p>
        </p:txBody>
      </p:sp>
    </p:spTree>
    <p:extLst>
      <p:ext uri="{BB962C8B-B14F-4D97-AF65-F5344CB8AC3E}">
        <p14:creationId xmlns:p14="http://schemas.microsoft.com/office/powerpoint/2010/main" xmlns="" val="11087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lstStyle/>
          <a:p>
            <a:r>
              <a:rPr lang="en-US" dirty="0" smtClean="0"/>
              <a:t>Background</a:t>
            </a:r>
            <a:endParaRPr lang="en-US" dirty="0"/>
          </a:p>
        </p:txBody>
      </p:sp>
      <p:sp>
        <p:nvSpPr>
          <p:cNvPr id="5" name="TextBox 4"/>
          <p:cNvSpPr txBox="1"/>
          <p:nvPr/>
        </p:nvSpPr>
        <p:spPr>
          <a:xfrm>
            <a:off x="533400" y="1600200"/>
            <a:ext cx="8077200" cy="4401205"/>
          </a:xfrm>
          <a:prstGeom prst="rect">
            <a:avLst/>
          </a:prstGeom>
          <a:noFill/>
        </p:spPr>
        <p:txBody>
          <a:bodyPr wrap="square" rtlCol="0">
            <a:spAutoFit/>
          </a:bodyPr>
          <a:lstStyle/>
          <a:p>
            <a:pPr marL="285750" indent="-285750">
              <a:buFont typeface="Arial" pitchFamily="34" charset="0"/>
              <a:buChar char="•"/>
            </a:pPr>
            <a:r>
              <a:rPr lang="en-US" sz="2800" dirty="0" smtClean="0">
                <a:latin typeface="Segoe UI Semibold" pitchFamily="34" charset="0"/>
              </a:rPr>
              <a:t>Our present hall management system is way too backdated. This is not suitable for both the students and the hall management authority. To keep up with this current digital world we need an upgraded well design information system. </a:t>
            </a:r>
          </a:p>
          <a:p>
            <a:pPr marL="285750" indent="-285750">
              <a:buFont typeface="Arial" pitchFamily="34" charset="0"/>
              <a:buChar char="•"/>
            </a:pPr>
            <a:r>
              <a:rPr lang="en-US" sz="2800" dirty="0" smtClean="0">
                <a:latin typeface="Segoe UI Semibold" pitchFamily="34" charset="0"/>
              </a:rPr>
              <a:t>Now a days every informational system is being digitalised even in a developing country like ours.  So it is essential for us to upgrade the old hall management system.</a:t>
            </a:r>
          </a:p>
        </p:txBody>
      </p:sp>
    </p:spTree>
    <p:extLst>
      <p:ext uri="{BB962C8B-B14F-4D97-AF65-F5344CB8AC3E}">
        <p14:creationId xmlns:p14="http://schemas.microsoft.com/office/powerpoint/2010/main" xmlns="" val="241824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behind our approach</a:t>
            </a:r>
            <a:endParaRPr lang="en-US" dirty="0"/>
          </a:p>
        </p:txBody>
      </p:sp>
      <p:sp>
        <p:nvSpPr>
          <p:cNvPr id="4" name="TextBox 3"/>
          <p:cNvSpPr txBox="1"/>
          <p:nvPr/>
        </p:nvSpPr>
        <p:spPr>
          <a:xfrm>
            <a:off x="678873" y="1595021"/>
            <a:ext cx="7924800" cy="4524315"/>
          </a:xfrm>
          <a:prstGeom prst="rect">
            <a:avLst/>
          </a:prstGeom>
          <a:noFill/>
        </p:spPr>
        <p:txBody>
          <a:bodyPr wrap="square" rtlCol="0">
            <a:spAutoFit/>
          </a:bodyPr>
          <a:lstStyle/>
          <a:p>
            <a:pPr marL="342900" indent="-342900">
              <a:buFont typeface="Arial" pitchFamily="34" charset="0"/>
              <a:buChar char="•"/>
            </a:pPr>
            <a:r>
              <a:rPr lang="en-US" sz="2400" dirty="0" smtClean="0">
                <a:latin typeface="Segoe UI Semibold" pitchFamily="34" charset="0"/>
              </a:rPr>
              <a:t>It is tiresome for a student to go to a bank to pay various charges like mess charge, exam fee, </a:t>
            </a:r>
            <a:r>
              <a:rPr lang="en-US" sz="2400" smtClean="0">
                <a:latin typeface="Segoe UI Semibold" pitchFamily="34" charset="0"/>
              </a:rPr>
              <a:t>hall </a:t>
            </a:r>
            <a:r>
              <a:rPr lang="en-US" sz="2400" smtClean="0">
                <a:latin typeface="Segoe UI Semibold" pitchFamily="34" charset="0"/>
              </a:rPr>
              <a:t>fare etc</a:t>
            </a:r>
            <a:r>
              <a:rPr lang="en-US" sz="2400" dirty="0" smtClean="0">
                <a:latin typeface="Segoe UI Semibold" pitchFamily="34" charset="0"/>
              </a:rPr>
              <a:t>.</a:t>
            </a:r>
          </a:p>
          <a:p>
            <a:pPr marL="342900" indent="-342900">
              <a:buFont typeface="Arial" pitchFamily="34" charset="0"/>
              <a:buChar char="•"/>
            </a:pPr>
            <a:r>
              <a:rPr lang="en-US" sz="2400" dirty="0" smtClean="0">
                <a:latin typeface="Segoe UI Semibold" pitchFamily="34" charset="0"/>
              </a:rPr>
              <a:t>There are many holidays and political circumstances when banks go off, but with this system we can pay our fees anytime we want.</a:t>
            </a:r>
          </a:p>
          <a:p>
            <a:pPr marL="342900" indent="-342900">
              <a:buFont typeface="Arial" pitchFamily="34" charset="0"/>
              <a:buChar char="•"/>
            </a:pPr>
            <a:r>
              <a:rPr lang="en-US" sz="2400" dirty="0" smtClean="0">
                <a:latin typeface="Segoe UI Semibold" pitchFamily="34" charset="0"/>
              </a:rPr>
              <a:t>It is cumbersome to register for a events like sports  or cultural held by each hall annually.  </a:t>
            </a:r>
          </a:p>
          <a:p>
            <a:pPr marL="342900" indent="-342900">
              <a:buFont typeface="Arial" pitchFamily="34" charset="0"/>
              <a:buChar char="•"/>
            </a:pPr>
            <a:r>
              <a:rPr lang="en-US" sz="2400" dirty="0" smtClean="0">
                <a:latin typeface="Segoe UI Semibold" pitchFamily="34" charset="0"/>
              </a:rPr>
              <a:t>Usually hall notice board goes unnoticed by the students.</a:t>
            </a:r>
          </a:p>
          <a:p>
            <a:pPr marL="342900" indent="-342900">
              <a:buFont typeface="Arial" pitchFamily="34" charset="0"/>
              <a:buChar char="•"/>
            </a:pPr>
            <a:r>
              <a:rPr lang="en-US" sz="2400" dirty="0" smtClean="0">
                <a:latin typeface="Segoe UI Semibold" pitchFamily="34" charset="0"/>
              </a:rPr>
              <a:t>There are some students who does not even know that there is a hall library.</a:t>
            </a:r>
            <a:r>
              <a:rPr lang="en-US" sz="2400" dirty="0">
                <a:latin typeface="Segoe UI Semibold" pitchFamily="34" charset="0"/>
              </a:rPr>
              <a:t>	</a:t>
            </a:r>
            <a:endParaRPr lang="en-US" sz="2400" dirty="0" smtClean="0">
              <a:latin typeface="Segoe UI Semibold" pitchFamily="34" charset="0"/>
            </a:endParaRPr>
          </a:p>
        </p:txBody>
      </p:sp>
    </p:spTree>
    <p:extLst>
      <p:ext uri="{BB962C8B-B14F-4D97-AF65-F5344CB8AC3E}">
        <p14:creationId xmlns:p14="http://schemas.microsoft.com/office/powerpoint/2010/main" xmlns="" val="260559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752600"/>
            <a:ext cx="8305800" cy="2677656"/>
          </a:xfrm>
          <a:prstGeom prst="rect">
            <a:avLst/>
          </a:prstGeom>
          <a:noFill/>
        </p:spPr>
        <p:txBody>
          <a:bodyPr wrap="square" rtlCol="0">
            <a:spAutoFit/>
          </a:bodyPr>
          <a:lstStyle/>
          <a:p>
            <a:pPr marL="285750" indent="-285750">
              <a:buFont typeface="Arial" pitchFamily="34" charset="0"/>
              <a:buChar char="•"/>
            </a:pPr>
            <a:r>
              <a:rPr lang="en-US" sz="2800" dirty="0" smtClean="0">
                <a:latin typeface="Segoe UI Semibold" pitchFamily="34" charset="0"/>
              </a:rPr>
              <a:t>The library maintainance system is  backdated and the process is tedious. </a:t>
            </a:r>
          </a:p>
          <a:p>
            <a:pPr marL="285750" indent="-285750">
              <a:buFont typeface="Arial" pitchFamily="34" charset="0"/>
              <a:buChar char="•"/>
            </a:pPr>
            <a:r>
              <a:rPr lang="en-US" sz="2800" dirty="0" smtClean="0">
                <a:latin typeface="Segoe UI Semibold" pitchFamily="34" charset="0"/>
              </a:rPr>
              <a:t>There is a complain box and it is hardly noticed and used.</a:t>
            </a:r>
          </a:p>
          <a:p>
            <a:pPr marL="285750" indent="-285750">
              <a:buFont typeface="Arial" pitchFamily="34" charset="0"/>
              <a:buChar char="•"/>
            </a:pPr>
            <a:r>
              <a:rPr lang="en-US" sz="2800" dirty="0" smtClean="0">
                <a:latin typeface="Segoe UI Semibold" pitchFamily="34" charset="0"/>
              </a:rPr>
              <a:t>The election of hall mess manager is unanonimous.</a:t>
            </a:r>
            <a:endParaRPr lang="en-US" sz="2800" dirty="0">
              <a:latin typeface="Segoe UI Semibold" pitchFamily="34" charset="0"/>
            </a:endParaRPr>
          </a:p>
        </p:txBody>
      </p:sp>
      <p:sp>
        <p:nvSpPr>
          <p:cNvPr id="6" name="Title 1"/>
          <p:cNvSpPr>
            <a:spLocks noGrp="1"/>
          </p:cNvSpPr>
          <p:nvPr>
            <p:ph type="title"/>
          </p:nvPr>
        </p:nvSpPr>
        <p:spPr/>
        <p:txBody>
          <a:bodyPr/>
          <a:lstStyle/>
          <a:p>
            <a:r>
              <a:rPr lang="en-US" dirty="0" smtClean="0"/>
              <a:t>Reasons behind our approach</a:t>
            </a:r>
            <a:endParaRPr lang="en-US" dirty="0"/>
          </a:p>
        </p:txBody>
      </p:sp>
    </p:spTree>
    <p:extLst>
      <p:ext uri="{BB962C8B-B14F-4D97-AF65-F5344CB8AC3E}">
        <p14:creationId xmlns:p14="http://schemas.microsoft.com/office/powerpoint/2010/main" xmlns="" val="8796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Proposal</a:t>
            </a:r>
            <a:endParaRPr lang="en-US" dirty="0"/>
          </a:p>
        </p:txBody>
      </p:sp>
      <p:sp>
        <p:nvSpPr>
          <p:cNvPr id="5" name="TextBox 4"/>
          <p:cNvSpPr txBox="1"/>
          <p:nvPr/>
        </p:nvSpPr>
        <p:spPr>
          <a:xfrm>
            <a:off x="457200" y="1676400"/>
            <a:ext cx="8382000" cy="954107"/>
          </a:xfrm>
          <a:prstGeom prst="rect">
            <a:avLst/>
          </a:prstGeom>
          <a:noFill/>
        </p:spPr>
        <p:txBody>
          <a:bodyPr wrap="square" rtlCol="0">
            <a:spAutoFit/>
          </a:bodyPr>
          <a:lstStyle/>
          <a:p>
            <a:r>
              <a:rPr lang="en-US" sz="2800" dirty="0" smtClean="0">
                <a:latin typeface="Segoe UI Semibold" pitchFamily="34" charset="0"/>
              </a:rPr>
              <a:t>For the convenience of students we need an upgraded hall management system. </a:t>
            </a:r>
            <a:endParaRPr lang="en-US" sz="2800" dirty="0">
              <a:latin typeface="Segoe UI Semibold" pitchFamily="34" charset="0"/>
            </a:endParaRPr>
          </a:p>
        </p:txBody>
      </p:sp>
    </p:spTree>
    <p:extLst>
      <p:ext uri="{BB962C8B-B14F-4D97-AF65-F5344CB8AC3E}">
        <p14:creationId xmlns:p14="http://schemas.microsoft.com/office/powerpoint/2010/main" xmlns="" val="1671634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5" name="TextBox 4"/>
          <p:cNvSpPr txBox="1"/>
          <p:nvPr/>
        </p:nvSpPr>
        <p:spPr>
          <a:xfrm>
            <a:off x="533400" y="1551709"/>
            <a:ext cx="8305800" cy="3600986"/>
          </a:xfrm>
          <a:prstGeom prst="rect">
            <a:avLst/>
          </a:prstGeom>
          <a:noFill/>
        </p:spPr>
        <p:txBody>
          <a:bodyPr wrap="square" rtlCol="0">
            <a:spAutoFit/>
          </a:bodyPr>
          <a:lstStyle/>
          <a:p>
            <a:pPr marL="285750" indent="-285750">
              <a:buFont typeface="Arial" pitchFamily="34" charset="0"/>
              <a:buChar char="•"/>
            </a:pPr>
            <a:r>
              <a:rPr lang="en-US" sz="2800" dirty="0" smtClean="0">
                <a:latin typeface="Segoe UI Semibold" pitchFamily="34" charset="0"/>
              </a:rPr>
              <a:t>Every student will have a personal hall account.</a:t>
            </a:r>
          </a:p>
          <a:p>
            <a:pPr marL="1371600" lvl="2" indent="-457200">
              <a:buFont typeface="Arial" pitchFamily="34" charset="0"/>
              <a:buChar char="•"/>
            </a:pPr>
            <a:r>
              <a:rPr lang="en-US" sz="2400" dirty="0" smtClean="0">
                <a:latin typeface="Segoe UI Semibold" pitchFamily="34" charset="0"/>
              </a:rPr>
              <a:t>This account can be used to pay hall fair, mess charge, exam fee etc.</a:t>
            </a:r>
          </a:p>
          <a:p>
            <a:pPr marL="1371600" lvl="2" indent="-457200">
              <a:buFont typeface="Arial" pitchFamily="34" charset="0"/>
              <a:buChar char="•"/>
            </a:pPr>
            <a:r>
              <a:rPr lang="en-US" sz="2400" dirty="0" smtClean="0">
                <a:latin typeface="Segoe UI Semibold" pitchFamily="34" charset="0"/>
              </a:rPr>
              <a:t>Also for registration of hall events.</a:t>
            </a:r>
          </a:p>
          <a:p>
            <a:pPr marL="285750" indent="-285750">
              <a:buFont typeface="Arial" pitchFamily="34" charset="0"/>
              <a:buChar char="•"/>
            </a:pPr>
            <a:r>
              <a:rPr lang="en-US" sz="2800" dirty="0" smtClean="0">
                <a:latin typeface="Segoe UI Semibold" pitchFamily="34" charset="0"/>
              </a:rPr>
              <a:t>A digitalized online payment system will be introduced.</a:t>
            </a:r>
          </a:p>
          <a:p>
            <a:pPr marL="1200150" lvl="2" indent="-285750">
              <a:buFont typeface="Arial" pitchFamily="34" charset="0"/>
              <a:buChar char="•"/>
            </a:pPr>
            <a:r>
              <a:rPr lang="en-US" sz="2400" dirty="0" smtClean="0">
                <a:latin typeface="Segoe UI Semibold" pitchFamily="34" charset="0"/>
              </a:rPr>
              <a:t>Bills automaticaly will be paid in the bank.</a:t>
            </a:r>
          </a:p>
          <a:p>
            <a:pPr marL="1200150" lvl="2" indent="-285750">
              <a:buFont typeface="Arial" pitchFamily="34" charset="0"/>
              <a:buChar char="•"/>
            </a:pPr>
            <a:r>
              <a:rPr lang="en-US" sz="2400" dirty="0" smtClean="0">
                <a:latin typeface="Segoe UI Semibold" pitchFamily="34" charset="0"/>
              </a:rPr>
              <a:t>A receipt will be given to the students paying   their bills.</a:t>
            </a:r>
          </a:p>
        </p:txBody>
      </p:sp>
    </p:spTree>
    <p:extLst>
      <p:ext uri="{BB962C8B-B14F-4D97-AF65-F5344CB8AC3E}">
        <p14:creationId xmlns:p14="http://schemas.microsoft.com/office/powerpoint/2010/main" xmlns="" val="350562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447800"/>
            <a:ext cx="7498080" cy="4800600"/>
          </a:xfrm>
        </p:spPr>
        <p:txBody>
          <a:bodyPr>
            <a:normAutofit fontScale="92500"/>
          </a:bodyPr>
          <a:lstStyle/>
          <a:p>
            <a:pPr>
              <a:buFont typeface="Arial" pitchFamily="34" charset="0"/>
              <a:buChar char="•"/>
            </a:pPr>
            <a:r>
              <a:rPr lang="en-US" sz="2800" dirty="0" smtClean="0">
                <a:latin typeface="Segoe UI Semibold" pitchFamily="34" charset="0"/>
              </a:rPr>
              <a:t>Anonymous hall mess manager election system.</a:t>
            </a:r>
          </a:p>
          <a:p>
            <a:pPr lvl="1">
              <a:buFont typeface="Arial" pitchFamily="34" charset="0"/>
              <a:buChar char="•"/>
            </a:pPr>
            <a:r>
              <a:rPr lang="en-US" sz="2600" dirty="0" smtClean="0">
                <a:latin typeface="Segoe UI Semibold" pitchFamily="34" charset="0"/>
              </a:rPr>
              <a:t>Every student’s judgement will be acknowledged </a:t>
            </a:r>
          </a:p>
          <a:p>
            <a:pPr lvl="1">
              <a:buFont typeface="Arial" pitchFamily="34" charset="0"/>
              <a:buChar char="•"/>
            </a:pPr>
            <a:r>
              <a:rPr lang="en-US" sz="2600" dirty="0" smtClean="0">
                <a:latin typeface="Segoe UI Semibold" pitchFamily="34" charset="0"/>
              </a:rPr>
              <a:t>They will get their desired person as the mess          manager.</a:t>
            </a:r>
          </a:p>
          <a:p>
            <a:pPr marL="713232" lvl="1" indent="-457200">
              <a:buFont typeface="Arial" pitchFamily="34" charset="0"/>
              <a:buChar char="•"/>
            </a:pPr>
            <a:r>
              <a:rPr lang="en-US" sz="2400" dirty="0" smtClean="0">
                <a:latin typeface="Segoe UI Semibold" pitchFamily="34" charset="0"/>
              </a:rPr>
              <a:t>An advanced and digitalized complain box.</a:t>
            </a:r>
          </a:p>
          <a:p>
            <a:pPr marL="1094994" lvl="2" indent="-457200">
              <a:buClr>
                <a:schemeClr val="accent1"/>
              </a:buClr>
              <a:buFont typeface="Arial" pitchFamily="34" charset="0"/>
              <a:buChar char="•"/>
            </a:pPr>
            <a:r>
              <a:rPr lang="en-US" sz="2400" dirty="0" smtClean="0">
                <a:latin typeface="Segoe UI Semibold" pitchFamily="34" charset="0"/>
              </a:rPr>
              <a:t>An easier way to submit complain.</a:t>
            </a:r>
          </a:p>
          <a:p>
            <a:pPr marL="1094994" lvl="2" indent="-457200">
              <a:buClr>
                <a:schemeClr val="accent1"/>
              </a:buClr>
              <a:buFont typeface="Arial" pitchFamily="34" charset="0"/>
              <a:buChar char="•"/>
            </a:pPr>
            <a:r>
              <a:rPr lang="en-US" sz="2400" dirty="0" smtClean="0">
                <a:latin typeface="Segoe UI Semibold" pitchFamily="34" charset="0"/>
              </a:rPr>
              <a:t>The identity of the students will be preserved.</a:t>
            </a:r>
          </a:p>
          <a:p>
            <a:pPr marL="457200" indent="-457200">
              <a:buFont typeface="Arial" pitchFamily="34" charset="0"/>
              <a:buChar char="•"/>
            </a:pPr>
            <a:r>
              <a:rPr lang="en-US" sz="2800" dirty="0" smtClean="0">
                <a:latin typeface="Segoe UI Semibold" pitchFamily="34" charset="0"/>
              </a:rPr>
              <a:t>Online registration facility for hall cultural and sports events.</a:t>
            </a:r>
          </a:p>
          <a:p>
            <a:pPr marL="854964" lvl="2" indent="-342900">
              <a:buClr>
                <a:schemeClr val="accent1"/>
              </a:buClr>
              <a:buFont typeface="Arial" pitchFamily="34" charset="0"/>
              <a:buChar char="•"/>
            </a:pPr>
            <a:r>
              <a:rPr lang="en-US" sz="2200" dirty="0" smtClean="0">
                <a:latin typeface="Segoe UI Semibold" pitchFamily="34" charset="0"/>
              </a:rPr>
              <a:t>    A convenient process of registration.</a:t>
            </a:r>
          </a:p>
          <a:p>
            <a:pPr marL="457200" indent="-457200">
              <a:buFont typeface="Arial" pitchFamily="34" charset="0"/>
              <a:buChar char="•"/>
            </a:pPr>
            <a:endParaRPr lang="en-US" sz="2800" dirty="0" smtClean="0"/>
          </a:p>
          <a:p>
            <a:pPr marL="457200" indent="-457200">
              <a:buFont typeface="Arial" pitchFamily="34" charset="0"/>
              <a:buChar char="•"/>
            </a:pPr>
            <a:endParaRPr lang="en-US" sz="2800" dirty="0" smtClean="0"/>
          </a:p>
          <a:p>
            <a:pPr>
              <a:buFont typeface="Arial" pitchFamily="34" charset="0"/>
              <a:buChar char="•"/>
            </a:pPr>
            <a:endParaRPr lang="en-US" dirty="0"/>
          </a:p>
        </p:txBody>
      </p:sp>
      <p:sp>
        <p:nvSpPr>
          <p:cNvPr id="2" name="Title 1"/>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xmlns="" val="76555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latin typeface="Segoe UI Semibold" pitchFamily="34" charset="0"/>
              </a:rPr>
              <a:t>A well organised and easily accessible hall library information system will be introduced.</a:t>
            </a:r>
          </a:p>
          <a:p>
            <a:pPr lvl="2">
              <a:buClr>
                <a:schemeClr val="tx1"/>
              </a:buClr>
              <a:buFont typeface="Arial" pitchFamily="34" charset="0"/>
              <a:buChar char="•"/>
            </a:pPr>
            <a:r>
              <a:rPr lang="en-US" dirty="0" smtClean="0">
                <a:latin typeface="Segoe UI Semibold" pitchFamily="34" charset="0"/>
              </a:rPr>
              <a:t>Lists of books can easily be viewed. </a:t>
            </a:r>
          </a:p>
          <a:p>
            <a:pPr lvl="2">
              <a:buClr>
                <a:schemeClr val="tx1"/>
              </a:buClr>
              <a:buFont typeface="Arial" pitchFamily="34" charset="0"/>
              <a:buChar char="•"/>
            </a:pPr>
            <a:r>
              <a:rPr lang="en-US" dirty="0" smtClean="0">
                <a:latin typeface="Segoe UI Semibold" pitchFamily="34" charset="0"/>
              </a:rPr>
              <a:t>Books can be borrowed using the hall account. </a:t>
            </a:r>
          </a:p>
          <a:p>
            <a:pPr lvl="2">
              <a:buClr>
                <a:schemeClr val="tx1"/>
              </a:buClr>
              <a:buFont typeface="Arial" pitchFamily="34" charset="0"/>
              <a:buChar char="•"/>
            </a:pPr>
            <a:r>
              <a:rPr lang="en-US" dirty="0" smtClean="0">
                <a:latin typeface="Segoe UI Semibold" pitchFamily="34" charset="0"/>
              </a:rPr>
              <a:t>Fines can be paid online.</a:t>
            </a:r>
          </a:p>
          <a:p>
            <a:pPr marL="457200" indent="-457200">
              <a:buFont typeface="Arial" pitchFamily="34" charset="0"/>
              <a:buChar char="•"/>
            </a:pPr>
            <a:r>
              <a:rPr lang="en-US" sz="2800" dirty="0">
                <a:latin typeface="Segoe UI Semibold" pitchFamily="34" charset="0"/>
              </a:rPr>
              <a:t>A  virtual notice board.</a:t>
            </a:r>
          </a:p>
          <a:p>
            <a:pPr marL="1257300" lvl="2" indent="-342900">
              <a:buClrTx/>
              <a:buFont typeface="Arial" pitchFamily="34" charset="0"/>
              <a:buChar char="•"/>
            </a:pPr>
            <a:r>
              <a:rPr lang="en-US" dirty="0">
                <a:latin typeface="Segoe UI Semibold" pitchFamily="34" charset="0"/>
              </a:rPr>
              <a:t>Required mess charge</a:t>
            </a:r>
          </a:p>
          <a:p>
            <a:pPr marL="1257300" lvl="2" indent="-342900">
              <a:buClrTx/>
              <a:buFont typeface="Arial" pitchFamily="34" charset="0"/>
              <a:buChar char="•"/>
            </a:pPr>
            <a:r>
              <a:rPr lang="en-US" dirty="0">
                <a:latin typeface="Segoe UI Semibold" pitchFamily="34" charset="0"/>
              </a:rPr>
              <a:t>News of hall events</a:t>
            </a:r>
          </a:p>
          <a:p>
            <a:pPr marL="1257300" lvl="2" indent="-342900">
              <a:buClrTx/>
              <a:buFont typeface="Arial" pitchFamily="34" charset="0"/>
              <a:buChar char="•"/>
            </a:pPr>
            <a:r>
              <a:rPr lang="en-US" dirty="0">
                <a:latin typeface="Segoe UI Semibold" pitchFamily="34" charset="0"/>
              </a:rPr>
              <a:t>Exam notice</a:t>
            </a:r>
          </a:p>
          <a:p>
            <a:pPr marL="1257300" lvl="2" indent="-342900">
              <a:buClrTx/>
              <a:buFont typeface="Arial" pitchFamily="34" charset="0"/>
              <a:buChar char="•"/>
            </a:pPr>
            <a:r>
              <a:rPr lang="en-US" dirty="0">
                <a:latin typeface="Segoe UI Semibold" pitchFamily="34" charset="0"/>
              </a:rPr>
              <a:t>Vacation notice</a:t>
            </a:r>
          </a:p>
          <a:p>
            <a:pPr marL="1257300" lvl="2" indent="-342900">
              <a:buClrTx/>
              <a:buFont typeface="Arial" pitchFamily="34" charset="0"/>
              <a:buChar char="•"/>
            </a:pPr>
            <a:r>
              <a:rPr lang="en-US" dirty="0">
                <a:latin typeface="Segoe UI Semibold" pitchFamily="34" charset="0"/>
              </a:rPr>
              <a:t>Scholarship news </a:t>
            </a:r>
          </a:p>
          <a:p>
            <a:pPr marL="658368" lvl="2" indent="0">
              <a:buClr>
                <a:schemeClr val="tx1"/>
              </a:buClr>
              <a:buNone/>
            </a:pPr>
            <a:endParaRPr lang="en-US" dirty="0">
              <a:latin typeface="Segoe UI Semibold" pitchFamily="34" charset="0"/>
            </a:endParaRPr>
          </a:p>
        </p:txBody>
      </p:sp>
      <p:sp>
        <p:nvSpPr>
          <p:cNvPr id="4" name="Title 1"/>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xmlns="" val="152855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5400" dirty="0" smtClean="0"/>
          </a:p>
          <a:p>
            <a:pPr marL="109728" indent="0" algn="ctr">
              <a:buNone/>
            </a:pPr>
            <a:endParaRPr lang="en-US" sz="5400" dirty="0"/>
          </a:p>
          <a:p>
            <a:pPr marL="109728" indent="0" algn="ctr">
              <a:buNone/>
            </a:pPr>
            <a:r>
              <a:rPr lang="en-US" sz="6600" dirty="0" smtClean="0"/>
              <a:t>End</a:t>
            </a:r>
            <a:endParaRPr lang="en-US" sz="6600" dirty="0"/>
          </a:p>
        </p:txBody>
      </p:sp>
    </p:spTree>
    <p:extLst>
      <p:ext uri="{BB962C8B-B14F-4D97-AF65-F5344CB8AC3E}">
        <p14:creationId xmlns:p14="http://schemas.microsoft.com/office/powerpoint/2010/main" xmlns="" val="169606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590</TotalTime>
  <Words>414</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Hall Management System</vt:lpstr>
      <vt:lpstr>Background</vt:lpstr>
      <vt:lpstr>Reasons behind our approach</vt:lpstr>
      <vt:lpstr>Reasons behind our approach</vt:lpstr>
      <vt:lpstr>Our Proposal</vt:lpstr>
      <vt:lpstr>Features</vt:lpstr>
      <vt:lpstr>Features</vt:lpstr>
      <vt:lpstr>Features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Management System</dc:title>
  <dc:creator>Ashik</dc:creator>
  <cp:lastModifiedBy>uesr</cp:lastModifiedBy>
  <cp:revision>17</cp:revision>
  <dcterms:created xsi:type="dcterms:W3CDTF">2014-01-20T14:09:52Z</dcterms:created>
  <dcterms:modified xsi:type="dcterms:W3CDTF">2014-01-21T07:01:44Z</dcterms:modified>
</cp:coreProperties>
</file>