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7" r:id="rId25"/>
    <p:sldId id="318" r:id="rId26"/>
    <p:sldId id="319" r:id="rId27"/>
    <p:sldId id="320" r:id="rId28"/>
    <p:sldId id="321" r:id="rId29"/>
    <p:sldId id="322" r:id="rId30"/>
    <p:sldId id="323" r:id="rId31"/>
    <p:sldId id="303" r:id="rId32"/>
    <p:sldId id="304" r:id="rId33"/>
    <p:sldId id="305" r:id="rId34"/>
    <p:sldId id="306" r:id="rId35"/>
    <p:sldId id="308" r:id="rId36"/>
    <p:sldId id="309" r:id="rId37"/>
    <p:sldId id="310" r:id="rId38"/>
    <p:sldId id="311" r:id="rId39"/>
    <p:sldId id="312" r:id="rId40"/>
    <p:sldId id="313" r:id="rId41"/>
    <p:sldId id="332" r:id="rId42"/>
    <p:sldId id="314" r:id="rId43"/>
    <p:sldId id="315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16" r:id="rId53"/>
    <p:sldId id="317" r:id="rId54"/>
  </p:sldIdLst>
  <p:sldSz cx="10080625" cy="7559675"/>
  <p:notesSz cx="7772400" cy="100584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" y="-10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図 36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</p:spPr>
      </p:pic>
      <p:pic>
        <p:nvPicPr>
          <p:cNvPr id="38" name="図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845E9E92-6E30-4E5B-9A5E-0278FC20C771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i.acm.org/10.1145/1810891.1810910" TargetMode="External"/><Relationship Id="rId3" Type="http://schemas.openxmlformats.org/officeDocument/2006/relationships/hyperlink" Target="http://pragprog.com/book/jaerlang2/programming-erla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z="4800" dirty="0" err="1">
                <a:solidFill>
                  <a:srgbClr val="FF0000"/>
                </a:solidFill>
              </a:rPr>
              <a:t>Erlang</a:t>
            </a:r>
            <a:r>
              <a:rPr lang="en-US" sz="4800" dirty="0">
                <a:solidFill>
                  <a:srgbClr val="FF0000"/>
                </a:solidFill>
              </a:rPr>
              <a:t> programming language </a:t>
            </a:r>
            <a:endParaRPr dirty="0"/>
          </a:p>
          <a:p>
            <a:endParaRPr dirty="0"/>
          </a:p>
          <a:p>
            <a:r>
              <a:rPr lang="en-US" dirty="0"/>
              <a:t>Part 1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en-US" dirty="0"/>
              <a:t>Kiyoshi </a:t>
            </a:r>
            <a:r>
              <a:rPr lang="en-US" dirty="0" smtClean="0"/>
              <a:t>Nitta</a:t>
            </a:r>
          </a:p>
          <a:p>
            <a:r>
              <a:rPr lang="en-US" dirty="0" smtClean="0"/>
              <a:t>Yahoo Japan Research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knitta@yahoo-corp.jp</a:t>
            </a:r>
            <a:r>
              <a:rPr lang="en-US" dirty="0" smtClean="0"/>
              <a:t>&gt;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Lists</a:t>
            </a:r>
            <a:endParaRPr sz="3600" dirty="0"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>
                <a:solidFill>
                  <a:srgbClr val="FF0000"/>
                </a:solidFill>
              </a:rPr>
              <a:t>Terms</a:t>
            </a:r>
            <a:r>
              <a:rPr lang="en-US" altLang="ja-JP" sz="2400" dirty="0"/>
              <a:t> separated by commas and enclosed in square brackets are called lists.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List [E1,E2,...,En], where n ≥ 0, is said to have length n.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Examples: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000" dirty="0"/>
              <a:t>[1, </a:t>
            </a:r>
            <a:r>
              <a:rPr lang="en-US" altLang="ja-JP" sz="2000" dirty="0" err="1"/>
              <a:t>abc</a:t>
            </a:r>
            <a:r>
              <a:rPr lang="en-US" altLang="ja-JP" sz="2000" dirty="0"/>
              <a:t>, [12], ’foo bar’]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000" dirty="0"/>
              <a:t>[]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000" dirty="0"/>
              <a:t>[</a:t>
            </a:r>
            <a:r>
              <a:rPr lang="en-US" altLang="ja-JP" sz="2000" dirty="0" err="1"/>
              <a:t>a,b,c</a:t>
            </a:r>
            <a:r>
              <a:rPr lang="en-US" altLang="ja-JP" sz="2000" dirty="0"/>
              <a:t>]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000" dirty="0"/>
              <a:t>"</a:t>
            </a:r>
            <a:r>
              <a:rPr lang="en-US" altLang="ja-JP" sz="2000" dirty="0" err="1"/>
              <a:t>abcd</a:t>
            </a:r>
            <a:r>
              <a:rPr lang="en-US" altLang="ja-JP" sz="2000" dirty="0"/>
              <a:t>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Lists </a:t>
            </a:r>
            <a:endParaRPr sz="3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"</a:t>
            </a:r>
            <a:r>
              <a:rPr lang="en-US" altLang="ja-JP" sz="2400" dirty="0" err="1"/>
              <a:t>abc</a:t>
            </a:r>
            <a:r>
              <a:rPr lang="en-US" altLang="ja-JP" sz="2400" dirty="0"/>
              <a:t>" = [97,98,99]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>
                <a:solidFill>
                  <a:srgbClr val="FF0000"/>
                </a:solidFill>
              </a:rPr>
              <a:t>head</a:t>
            </a:r>
            <a:r>
              <a:rPr lang="en-US" altLang="ja-JP" sz="2400" dirty="0"/>
              <a:t> and </a:t>
            </a:r>
            <a:r>
              <a:rPr lang="en-US" altLang="ja-JP" sz="2400" dirty="0">
                <a:solidFill>
                  <a:srgbClr val="3366FF"/>
                </a:solidFill>
              </a:rPr>
              <a:t>tail</a:t>
            </a:r>
            <a:r>
              <a:rPr lang="en-US" altLang="ja-JP" sz="2400" dirty="0">
                <a:solidFill>
                  <a:srgbClr val="CCFFCC"/>
                </a:solidFill>
              </a:rPr>
              <a:t> </a:t>
            </a:r>
            <a:r>
              <a:rPr lang="en-US" altLang="ja-JP" sz="2400" dirty="0"/>
              <a:t>of list</a:t>
            </a:r>
          </a:p>
          <a:p>
            <a:pPr marL="285750" indent="-285750" algn="just">
              <a:buFont typeface="Arial"/>
              <a:buChar char="•"/>
            </a:pPr>
            <a:endParaRPr lang="en-US" altLang="ja-JP" sz="2400" dirty="0"/>
          </a:p>
        </p:txBody>
      </p:sp>
      <p:pic>
        <p:nvPicPr>
          <p:cNvPr id="101" name="図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083680" y="3100320"/>
            <a:ext cx="5130720" cy="224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Lists</a:t>
            </a:r>
            <a:endParaRPr sz="3600" dirty="0"/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sz="2400" dirty="0"/>
              <a:t>If T is a list, then [H|T] is also a list with head H and tail T. The vertical bar (|) separates the head of a list from its tail. [ ] is the empty list.</a:t>
            </a:r>
            <a:endParaRPr sz="2400" dirty="0"/>
          </a:p>
          <a:p>
            <a:endParaRPr sz="2400" dirty="0"/>
          </a:p>
          <a:p>
            <a:endParaRPr sz="2400" dirty="0"/>
          </a:p>
        </p:txBody>
      </p:sp>
      <p:pic>
        <p:nvPicPr>
          <p:cNvPr id="104" name="図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4230360"/>
            <a:ext cx="8848080" cy="204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Lists</a:t>
            </a:r>
            <a:endParaRPr sz="3600" dirty="0"/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sz="2400" dirty="0"/>
              <a:t>If we have the nonempty list L, then the expression [X|Y] = L, where X and Y are unbound variables, will extract the head of the list into X and the tail of the list into Y.</a:t>
            </a:r>
            <a:endParaRPr sz="2400" dirty="0"/>
          </a:p>
          <a:p>
            <a:endParaRPr sz="2400" dirty="0"/>
          </a:p>
          <a:p>
            <a:endParaRPr sz="2400" dirty="0"/>
          </a:p>
        </p:txBody>
      </p:sp>
      <p:pic>
        <p:nvPicPr>
          <p:cNvPr id="107" name="図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385920" y="4617360"/>
            <a:ext cx="8997840" cy="215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Pattern matching</a:t>
            </a:r>
            <a:endParaRPr sz="3600" dirty="0"/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8808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Patterns have the same structure as terms, with the addition that they can include </a:t>
            </a:r>
            <a:r>
              <a:rPr lang="en-US" altLang="ja-JP" sz="2400" dirty="0">
                <a:solidFill>
                  <a:srgbClr val="FF0000"/>
                </a:solidFill>
              </a:rPr>
              <a:t>variables</a:t>
            </a:r>
            <a:r>
              <a:rPr lang="en-US" altLang="ja-JP" sz="2400" dirty="0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Variables start with an </a:t>
            </a:r>
            <a:r>
              <a:rPr lang="en-US" altLang="ja-JP" sz="2400" dirty="0">
                <a:solidFill>
                  <a:srgbClr val="FF0000"/>
                </a:solidFill>
              </a:rPr>
              <a:t>upper-case </a:t>
            </a:r>
            <a:r>
              <a:rPr lang="en-US" altLang="ja-JP" sz="2400" dirty="0"/>
              <a:t>letter.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Examples:</a:t>
            </a:r>
          </a:p>
          <a:p>
            <a:pPr marL="285750" indent="-285750" algn="just">
              <a:buFont typeface="Arial"/>
              <a:buChar char="•"/>
            </a:pPr>
            <a:endParaRPr lang="en-US" altLang="ja-JP" sz="2400" dirty="0"/>
          </a:p>
          <a:p>
            <a:pPr marL="285750" indent="-285750" algn="just">
              <a:buFont typeface="Arial"/>
              <a:buChar char="•"/>
            </a:pPr>
            <a:endParaRPr lang="en-US" altLang="ja-JP" sz="2400" dirty="0"/>
          </a:p>
          <a:p>
            <a:pPr marL="285750" indent="-285750" algn="just">
              <a:buFont typeface="Arial"/>
              <a:buChar char="•"/>
            </a:pPr>
            <a:endParaRPr lang="en-US" altLang="ja-JP" sz="2400" dirty="0"/>
          </a:p>
          <a:p>
            <a:pPr marL="285750" indent="-285750" algn="just">
              <a:buFont typeface="Arial"/>
              <a:buChar char="•"/>
            </a:pPr>
            <a:endParaRPr lang="en-US" altLang="ja-JP" sz="2400" dirty="0"/>
          </a:p>
          <a:p>
            <a:pPr marL="285750" indent="-285750" algn="just">
              <a:buFont typeface="Arial"/>
              <a:buChar char="•"/>
            </a:pPr>
            <a:endParaRPr lang="en-US" altLang="ja-JP" sz="2400" dirty="0"/>
          </a:p>
          <a:p>
            <a:pPr marL="285750" indent="-285750" algn="just">
              <a:buFont typeface="Arial"/>
              <a:buChar char="•"/>
            </a:pPr>
            <a:endParaRPr lang="en-US" altLang="ja-JP" sz="2400" dirty="0"/>
          </a:p>
          <a:p>
            <a:pPr marL="285750" indent="-285750" algn="just">
              <a:buFont typeface="Arial"/>
              <a:buChar char="•"/>
            </a:pPr>
            <a:endParaRPr lang="en-US" altLang="ja-JP" sz="2400" dirty="0"/>
          </a:p>
          <a:p>
            <a:pPr marL="285750" indent="-285750" algn="just">
              <a:buFont typeface="Arial"/>
              <a:buChar char="•"/>
            </a:pPr>
            <a:endParaRPr lang="en-US" altLang="ja-JP" sz="2400" dirty="0"/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A, B, X_1, and </a:t>
            </a:r>
            <a:r>
              <a:rPr lang="en-US" altLang="ja-JP" sz="2400" dirty="0" err="1"/>
              <a:t>My_cats_age</a:t>
            </a:r>
            <a:r>
              <a:rPr lang="en-US" altLang="ja-JP" sz="2400" dirty="0"/>
              <a:t> are </a:t>
            </a:r>
            <a:r>
              <a:rPr lang="en-US" altLang="ja-JP" sz="2400" dirty="0" smtClean="0"/>
              <a:t>variables in </a:t>
            </a:r>
            <a:r>
              <a:rPr lang="en-US" altLang="ja-JP" sz="2400" dirty="0" err="1" smtClean="0"/>
              <a:t>Erlang</a:t>
            </a:r>
            <a:r>
              <a:rPr lang="en-US" altLang="ja-JP" sz="2400" dirty="0" smtClean="0"/>
              <a:t>.</a:t>
            </a:r>
            <a:endParaRPr lang="en-US" altLang="ja-JP" sz="2400" dirty="0"/>
          </a:p>
        </p:txBody>
      </p:sp>
      <p:pic>
        <p:nvPicPr>
          <p:cNvPr id="110" name="図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720" y="3474054"/>
            <a:ext cx="5741640" cy="229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Pattern matching</a:t>
            </a:r>
            <a:endParaRPr sz="3600" dirty="0"/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509256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Pattern matching provides the basic mechanism by which values become assigned to variables.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>
                <a:solidFill>
                  <a:srgbClr val="FF0000"/>
                </a:solidFill>
              </a:rPr>
              <a:t>bound</a:t>
            </a:r>
            <a:r>
              <a:rPr lang="en-US" altLang="ja-JP" sz="2400" dirty="0"/>
              <a:t> / </a:t>
            </a:r>
            <a:r>
              <a:rPr lang="en-US" altLang="ja-JP" sz="2400" dirty="0">
                <a:solidFill>
                  <a:srgbClr val="FF0000"/>
                </a:solidFill>
              </a:rPr>
              <a:t>unbound</a:t>
            </a:r>
            <a:r>
              <a:rPr lang="en-US" altLang="ja-JP" sz="2400" dirty="0"/>
              <a:t> variables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assigning a value to a variable is called </a:t>
            </a:r>
            <a:r>
              <a:rPr lang="en-US" altLang="ja-JP" sz="2400" dirty="0">
                <a:solidFill>
                  <a:srgbClr val="FF0000"/>
                </a:solidFill>
              </a:rPr>
              <a:t>binding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Pattern </a:t>
            </a:r>
            <a:r>
              <a:rPr lang="en-US" altLang="ja-JP" sz="2400" dirty="0">
                <a:solidFill>
                  <a:srgbClr val="FF0000"/>
                </a:solidFill>
              </a:rPr>
              <a:t>matches</a:t>
            </a:r>
            <a:r>
              <a:rPr lang="en-US" altLang="ja-JP" sz="2400" dirty="0"/>
              <a:t> with term: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They are structurally isomorphic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Whenever an atomic data type is encountered in the pattern, the same atomic data type is encountered at the same position in the corresponding term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If pattern contains an unbound variable, the variable is bound to the corresponding element in the term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Pattern matching</a:t>
            </a:r>
            <a:endParaRPr sz="3600" dirty="0"/>
          </a:p>
        </p:txBody>
      </p:sp>
      <p:pic>
        <p:nvPicPr>
          <p:cNvPr id="114" name="図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476280" y="2152080"/>
            <a:ext cx="9366120" cy="449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Modules</a:t>
            </a:r>
            <a:endParaRPr sz="3600" dirty="0"/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 err="1"/>
              <a:t>Erlang</a:t>
            </a:r>
            <a:r>
              <a:rPr lang="en-US" altLang="ja-JP" sz="2400" dirty="0"/>
              <a:t> has a module system which allows us to divide a large program into a set of modules.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Each module has its own </a:t>
            </a:r>
            <a:r>
              <a:rPr lang="en-US" altLang="ja-JP" sz="2400" dirty="0">
                <a:solidFill>
                  <a:srgbClr val="FF0000"/>
                </a:solidFill>
              </a:rPr>
              <a:t>name space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>
                <a:solidFill>
                  <a:srgbClr val="FF0000"/>
                </a:solidFill>
              </a:rPr>
              <a:t>Import</a:t>
            </a:r>
            <a:r>
              <a:rPr lang="en-US" altLang="ja-JP" sz="2400" dirty="0"/>
              <a:t> or </a:t>
            </a:r>
            <a:r>
              <a:rPr lang="en-US" altLang="ja-JP" sz="2400" dirty="0">
                <a:solidFill>
                  <a:srgbClr val="FF0000"/>
                </a:solidFill>
              </a:rPr>
              <a:t>export</a:t>
            </a:r>
            <a:r>
              <a:rPr lang="en-US" altLang="ja-JP" sz="2400" dirty="0"/>
              <a:t> declaration in the module</a:t>
            </a:r>
          </a:p>
        </p:txBody>
      </p:sp>
      <p:pic>
        <p:nvPicPr>
          <p:cNvPr id="117" name="図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2500484" y="3472821"/>
            <a:ext cx="5092200" cy="360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Modules</a:t>
            </a:r>
            <a:endParaRPr sz="3600" dirty="0"/>
          </a:p>
        </p:txBody>
      </p:sp>
      <p:sp>
        <p:nvSpPr>
          <p:cNvPr id="11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just"/>
            <a:r>
              <a:rPr lang="en-US" altLang="ja-JP" sz="2400" dirty="0"/>
              <a:t>Calling functions in other modules</a:t>
            </a:r>
          </a:p>
        </p:txBody>
      </p:sp>
      <p:pic>
        <p:nvPicPr>
          <p:cNvPr id="120" name="図 119"/>
          <p:cNvPicPr/>
          <p:nvPr/>
        </p:nvPicPr>
        <p:blipFill>
          <a:blip r:embed="rId2"/>
          <a:stretch>
            <a:fillRect/>
          </a:stretch>
        </p:blipFill>
        <p:spPr>
          <a:xfrm>
            <a:off x="1744920" y="2647440"/>
            <a:ext cx="5998680" cy="3402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Modules</a:t>
            </a:r>
            <a:endParaRPr sz="3600" dirty="0"/>
          </a:p>
        </p:txBody>
      </p:sp>
      <p:sp>
        <p:nvSpPr>
          <p:cNvPr id="12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just"/>
            <a:r>
              <a:rPr lang="en-US" altLang="ja-JP" sz="2400" dirty="0"/>
              <a:t>Terminology:</a:t>
            </a:r>
          </a:p>
        </p:txBody>
      </p:sp>
      <p:pic>
        <p:nvPicPr>
          <p:cNvPr id="123" name="図 122"/>
          <p:cNvPicPr/>
          <p:nvPr/>
        </p:nvPicPr>
        <p:blipFill>
          <a:blip r:embed="rId2"/>
          <a:stretch>
            <a:fillRect/>
          </a:stretch>
        </p:blipFill>
        <p:spPr>
          <a:xfrm>
            <a:off x="2727000" y="2550240"/>
            <a:ext cx="7353000" cy="5009760"/>
          </a:xfrm>
          <a:prstGeom prst="rect">
            <a:avLst/>
          </a:prstGeom>
        </p:spPr>
      </p:pic>
      <p:sp>
        <p:nvSpPr>
          <p:cNvPr id="124" name="TextShape 3"/>
          <p:cNvSpPr txBox="1"/>
          <p:nvPr/>
        </p:nvSpPr>
        <p:spPr>
          <a:xfrm>
            <a:off x="229320" y="3845160"/>
            <a:ext cx="2070360" cy="162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400" dirty="0"/>
              <a:t>- module definition</a:t>
            </a:r>
            <a:endParaRPr sz="2400" dirty="0"/>
          </a:p>
          <a:p>
            <a:r>
              <a:rPr lang="en-US" sz="2400" dirty="0"/>
              <a:t>- attributes</a:t>
            </a:r>
            <a:endParaRPr sz="2400" dirty="0"/>
          </a:p>
          <a:p>
            <a:r>
              <a:rPr lang="en-US" sz="2400" dirty="0"/>
              <a:t>- blank lines</a:t>
            </a:r>
            <a:endParaRPr sz="2400" dirty="0"/>
          </a:p>
          <a:p>
            <a:r>
              <a:rPr lang="en-US" sz="2400" dirty="0"/>
              <a:t>- comments</a:t>
            </a:r>
            <a:endParaRPr sz="2400" dirty="0"/>
          </a:p>
          <a:p>
            <a:r>
              <a:rPr lang="en-US" sz="2400" dirty="0"/>
              <a:t>- exported function</a:t>
            </a:r>
            <a:endParaRPr sz="2400" dirty="0"/>
          </a:p>
          <a:p>
            <a:r>
              <a:rPr lang="en-US" sz="2400" dirty="0"/>
              <a:t>- local function</a:t>
            </a:r>
            <a:endParaRPr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Literature </a:t>
            </a:r>
            <a:endParaRPr sz="3600" dirty="0"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dirty="0"/>
              <a:t>Joe Armstrong. 2010. </a:t>
            </a:r>
            <a:r>
              <a:rPr lang="en-US" dirty="0" err="1"/>
              <a:t>Erlang</a:t>
            </a:r>
            <a:r>
              <a:rPr lang="en-US" dirty="0"/>
              <a:t>. </a:t>
            </a:r>
            <a:r>
              <a:rPr lang="en-US" dirty="0" err="1"/>
              <a:t>Commun</a:t>
            </a:r>
            <a:r>
              <a:rPr lang="en-US" dirty="0"/>
              <a:t>. ACM 53, 9 (September 2010), 68-75. DOI=10.1145/1810891.1810910 </a:t>
            </a:r>
            <a:r>
              <a:rPr lang="en-US" dirty="0">
                <a:hlinkClick r:id="rId2"/>
              </a:rPr>
              <a:t>http://doi.acm.org/10.1145/1810891.1810910</a:t>
            </a:r>
            <a:endParaRPr dirty="0"/>
          </a:p>
          <a:p>
            <a:pPr>
              <a:buSzPct val="25000"/>
              <a:buFont typeface="StarSymbol"/>
              <a:buChar char=""/>
            </a:pPr>
            <a:endParaRPr lang="en-US" dirty="0" smtClean="0"/>
          </a:p>
          <a:p>
            <a:pPr>
              <a:buSzPct val="25000"/>
              <a:buFont typeface="StarSymbol"/>
              <a:buChar char=""/>
            </a:pPr>
            <a:r>
              <a:rPr lang="en-US" altLang="ja-JP" dirty="0"/>
              <a:t>Joe Armstrong. 2013. </a:t>
            </a:r>
            <a:r>
              <a:rPr lang="en-US" altLang="ja-JP" i="1" dirty="0"/>
              <a:t>Programming </a:t>
            </a:r>
            <a:r>
              <a:rPr lang="en-US" altLang="ja-JP" i="1" dirty="0" err="1"/>
              <a:t>Erlang</a:t>
            </a:r>
            <a:r>
              <a:rPr lang="en-US" altLang="ja-JP" i="1" dirty="0"/>
              <a:t>: Software for a Concurrent </a:t>
            </a:r>
            <a:r>
              <a:rPr lang="en-US" altLang="ja-JP" i="1" dirty="0" smtClean="0"/>
              <a:t>World </a:t>
            </a:r>
            <a:r>
              <a:rPr lang="en-US" altLang="ja-JP" dirty="0"/>
              <a:t>(2nd edition)</a:t>
            </a:r>
            <a:r>
              <a:rPr lang="en-US" altLang="ja-JP" dirty="0" smtClean="0"/>
              <a:t>. </a:t>
            </a:r>
            <a:r>
              <a:rPr lang="en-US" altLang="ja-JP" dirty="0"/>
              <a:t>Pragmatic Bookshelf</a:t>
            </a:r>
            <a:r>
              <a:rPr lang="en-US" altLang="ja-JP" dirty="0" smtClean="0"/>
              <a:t>. </a:t>
            </a:r>
            <a:r>
              <a:rPr lang="en-US" altLang="ja-JP" dirty="0" smtClean="0">
                <a:hlinkClick r:id="rId3"/>
              </a:rPr>
              <a:t>http://pragprog.com/book/jaerlang2/programming-erlang</a:t>
            </a:r>
            <a:endParaRPr lang="en-US" altLang="ja-JP" dirty="0" smtClean="0"/>
          </a:p>
          <a:p>
            <a:pPr>
              <a:buSzPct val="2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Functions</a:t>
            </a:r>
            <a:endParaRPr sz="3600" dirty="0"/>
          </a:p>
        </p:txBody>
      </p:sp>
      <p:sp>
        <p:nvSpPr>
          <p:cNvPr id="126" name="TextShape 2"/>
          <p:cNvSpPr txBox="1"/>
          <p:nvPr/>
        </p:nvSpPr>
        <p:spPr>
          <a:xfrm>
            <a:off x="504000" y="1563480"/>
            <a:ext cx="86835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Syntax and semantics of </a:t>
            </a:r>
            <a:r>
              <a:rPr lang="en-US" altLang="ja-JP" sz="2400" dirty="0" err="1"/>
              <a:t>Erlang</a:t>
            </a:r>
            <a:r>
              <a:rPr lang="en-US" altLang="ja-JP" sz="2400" dirty="0"/>
              <a:t> functions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Structure of clauses: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Head of clause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Clause guards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Guard tests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Body of clause</a:t>
            </a:r>
          </a:p>
          <a:p>
            <a:pPr marL="285750" indent="-285750" algn="just">
              <a:buFont typeface="Arial"/>
              <a:buChar char="•"/>
            </a:pPr>
            <a:endParaRPr lang="en-US" altLang="ja-JP" sz="2400" dirty="0"/>
          </a:p>
        </p:txBody>
      </p:sp>
      <p:pic>
        <p:nvPicPr>
          <p:cNvPr id="127" name="図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793800" y="4733847"/>
            <a:ext cx="8587800" cy="1537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Functions</a:t>
            </a:r>
            <a:endParaRPr sz="3600" dirty="0"/>
          </a:p>
        </p:txBody>
      </p:sp>
      <p:sp>
        <p:nvSpPr>
          <p:cNvPr id="12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</a:pPr>
            <a:r>
              <a:rPr lang="en-US" sz="2400" dirty="0"/>
              <a:t>Clause guards:</a:t>
            </a:r>
            <a:endParaRPr sz="2400" dirty="0"/>
          </a:p>
        </p:txBody>
      </p:sp>
      <p:pic>
        <p:nvPicPr>
          <p:cNvPr id="130" name="図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162680"/>
            <a:ext cx="4567320" cy="3397320"/>
          </a:xfrm>
          <a:prstGeom prst="rect">
            <a:avLst/>
          </a:prstGeom>
        </p:spPr>
      </p:pic>
      <p:pic>
        <p:nvPicPr>
          <p:cNvPr id="131" name="図 130"/>
          <p:cNvPicPr/>
          <p:nvPr/>
        </p:nvPicPr>
        <p:blipFill>
          <a:blip r:embed="rId3"/>
          <a:stretch>
            <a:fillRect/>
          </a:stretch>
        </p:blipFill>
        <p:spPr>
          <a:xfrm>
            <a:off x="4901760" y="4603680"/>
            <a:ext cx="5178240" cy="2653920"/>
          </a:xfrm>
          <a:prstGeom prst="rect">
            <a:avLst/>
          </a:prstGeom>
        </p:spPr>
      </p:pic>
      <p:pic>
        <p:nvPicPr>
          <p:cNvPr id="132" name="図 131"/>
          <p:cNvPicPr/>
          <p:nvPr/>
        </p:nvPicPr>
        <p:blipFill>
          <a:blip r:embed="rId4"/>
          <a:stretch>
            <a:fillRect/>
          </a:stretch>
        </p:blipFill>
        <p:spPr>
          <a:xfrm>
            <a:off x="324360" y="2492640"/>
            <a:ext cx="9376920" cy="144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Functions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Clause body: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Consists of a sequence of one or more expressions which are separated by commas. 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Last expression is value of body (function).</a:t>
            </a:r>
          </a:p>
        </p:txBody>
      </p:sp>
      <p:pic>
        <p:nvPicPr>
          <p:cNvPr id="135" name="図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050" y="3898095"/>
            <a:ext cx="5153760" cy="267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 smtClean="0"/>
              <a:t>Examples</a:t>
            </a:r>
            <a:endParaRPr sz="3600" dirty="0"/>
          </a:p>
        </p:txBody>
      </p:sp>
      <p:pic>
        <p:nvPicPr>
          <p:cNvPr id="137" name="図 136"/>
          <p:cNvPicPr/>
          <p:nvPr/>
        </p:nvPicPr>
        <p:blipFill>
          <a:blip r:embed="rId2"/>
          <a:stretch>
            <a:fillRect/>
          </a:stretch>
        </p:blipFill>
        <p:spPr>
          <a:xfrm>
            <a:off x="523800" y="2798640"/>
            <a:ext cx="6219360" cy="752040"/>
          </a:xfrm>
          <a:prstGeom prst="rect">
            <a:avLst/>
          </a:prstGeom>
        </p:spPr>
      </p:pic>
      <p:pic>
        <p:nvPicPr>
          <p:cNvPr id="138" name="図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1650600" y="1686960"/>
            <a:ext cx="4952520" cy="790200"/>
          </a:xfrm>
          <a:prstGeom prst="rect">
            <a:avLst/>
          </a:prstGeom>
        </p:spPr>
      </p:pic>
      <p:pic>
        <p:nvPicPr>
          <p:cNvPr id="139" name="図 138"/>
          <p:cNvPicPr/>
          <p:nvPr/>
        </p:nvPicPr>
        <p:blipFill>
          <a:blip r:embed="rId4"/>
          <a:stretch>
            <a:fillRect/>
          </a:stretch>
        </p:blipFill>
        <p:spPr>
          <a:xfrm>
            <a:off x="629640" y="3742560"/>
            <a:ext cx="4914720" cy="1580760"/>
          </a:xfrm>
          <a:prstGeom prst="rect">
            <a:avLst/>
          </a:prstGeom>
        </p:spPr>
      </p:pic>
      <p:pic>
        <p:nvPicPr>
          <p:cNvPr id="140" name="図 139"/>
          <p:cNvPicPr/>
          <p:nvPr/>
        </p:nvPicPr>
        <p:blipFill>
          <a:blip r:embed="rId5"/>
          <a:stretch>
            <a:fillRect/>
          </a:stretch>
        </p:blipFill>
        <p:spPr>
          <a:xfrm>
            <a:off x="582120" y="5411880"/>
            <a:ext cx="4409640" cy="1875960"/>
          </a:xfrm>
          <a:prstGeom prst="rect">
            <a:avLst/>
          </a:prstGeom>
        </p:spPr>
      </p:pic>
      <p:pic>
        <p:nvPicPr>
          <p:cNvPr id="141" name="図 140"/>
          <p:cNvPicPr/>
          <p:nvPr/>
        </p:nvPicPr>
        <p:blipFill>
          <a:blip r:embed="rId6"/>
          <a:stretch>
            <a:fillRect/>
          </a:stretch>
        </p:blipFill>
        <p:spPr>
          <a:xfrm>
            <a:off x="5712840" y="5323320"/>
            <a:ext cx="3638160" cy="1866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 dirty="0"/>
          </a:p>
          <a:p>
            <a:endParaRPr dirty="0"/>
          </a:p>
          <a:p>
            <a:r>
              <a:rPr lang="en-US" sz="4800" dirty="0">
                <a:solidFill>
                  <a:srgbClr val="0000FF"/>
                </a:solidFill>
              </a:rPr>
              <a:t>Programming with Lists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20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Programming with </a:t>
            </a:r>
            <a:r>
              <a:rPr lang="en-US" sz="3600" dirty="0" smtClean="0"/>
              <a:t>Lists</a:t>
            </a:r>
          </a:p>
          <a:p>
            <a:pPr algn="ctr"/>
            <a:r>
              <a:rPr lang="en-US" sz="3200" dirty="0"/>
              <a:t>List Processing BIFs</a:t>
            </a:r>
            <a:endParaRPr sz="32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3677439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/>
              <a:t>Several </a:t>
            </a:r>
            <a:r>
              <a:rPr lang="en-US" altLang="ja-JP" sz="2400" dirty="0">
                <a:solidFill>
                  <a:srgbClr val="FF0000"/>
                </a:solidFill>
              </a:rPr>
              <a:t>built-in functions </a:t>
            </a:r>
            <a:r>
              <a:rPr lang="en-US" altLang="ja-JP" sz="2400" dirty="0"/>
              <a:t>are available for conversion between lists and other data </a:t>
            </a:r>
            <a:r>
              <a:rPr lang="en-US" altLang="ja-JP" sz="2400" dirty="0" smtClean="0"/>
              <a:t>types.</a:t>
            </a:r>
            <a:endParaRPr lang="en-US" altLang="ja-JP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13" y="2007760"/>
            <a:ext cx="5476240" cy="92456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85" y="2932320"/>
            <a:ext cx="5323840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0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Programming with </a:t>
            </a:r>
            <a:r>
              <a:rPr lang="en-US" sz="3600" dirty="0" smtClean="0"/>
              <a:t>Lists</a:t>
            </a:r>
          </a:p>
          <a:p>
            <a:pPr algn="ctr"/>
            <a:r>
              <a:rPr lang="en-US" sz="3200" dirty="0"/>
              <a:t>Some Common List Processing Functions</a:t>
            </a:r>
            <a:endParaRPr sz="32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5171923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>
                <a:solidFill>
                  <a:srgbClr val="FF0000"/>
                </a:solidFill>
              </a:rPr>
              <a:t>member</a:t>
            </a:r>
            <a:r>
              <a:rPr lang="en-US" altLang="ja-JP" sz="2400" dirty="0"/>
              <a:t>(X, L) returns true if X is an element of the list L, otherwise </a:t>
            </a:r>
            <a:r>
              <a:rPr lang="en-US" altLang="ja-JP" sz="2400" dirty="0" smtClean="0"/>
              <a:t>false.</a:t>
            </a:r>
            <a:endParaRPr lang="en-US" altLang="ja-JP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39" y="4522250"/>
            <a:ext cx="3441700" cy="7366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49" y="2166400"/>
            <a:ext cx="30734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8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Programming with </a:t>
            </a:r>
            <a:r>
              <a:rPr lang="en-US" sz="3600" dirty="0" smtClean="0"/>
              <a:t>Lists</a:t>
            </a:r>
          </a:p>
          <a:p>
            <a:pPr algn="ctr"/>
            <a:r>
              <a:rPr lang="en-US" sz="3200" dirty="0"/>
              <a:t>Some Common List Processing Functions</a:t>
            </a:r>
            <a:endParaRPr sz="32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>
                <a:solidFill>
                  <a:srgbClr val="FF0000"/>
                </a:solidFill>
              </a:rPr>
              <a:t>append</a:t>
            </a:r>
            <a:r>
              <a:rPr lang="en-US" altLang="ja-JP" sz="2400" dirty="0"/>
              <a:t>(A,B) concatenates the two lists A and B.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40" y="2936349"/>
            <a:ext cx="5464810" cy="5943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0" y="4752121"/>
            <a:ext cx="3235960" cy="2971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80" y="4222421"/>
            <a:ext cx="4325620" cy="310388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40" y="5351838"/>
            <a:ext cx="3714750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8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Programming with </a:t>
            </a:r>
            <a:r>
              <a:rPr lang="en-US" sz="3600" dirty="0" smtClean="0"/>
              <a:t>Lists</a:t>
            </a:r>
          </a:p>
          <a:p>
            <a:pPr algn="ctr"/>
            <a:r>
              <a:rPr lang="en-US" sz="3200" dirty="0"/>
              <a:t>Some Common List Processing Functions</a:t>
            </a:r>
            <a:endParaRPr sz="32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>
                <a:solidFill>
                  <a:srgbClr val="FF0000"/>
                </a:solidFill>
              </a:rPr>
              <a:t>reverse</a:t>
            </a:r>
            <a:r>
              <a:rPr lang="en-US" altLang="ja-JP" sz="2400" dirty="0">
                <a:solidFill>
                  <a:srgbClr val="000000"/>
                </a:solidFill>
              </a:rPr>
              <a:t>(L) reverses the order of the elements in the list L.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7" y="2954904"/>
            <a:ext cx="3896360" cy="178308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147" y="2954904"/>
            <a:ext cx="4853940" cy="43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3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Programming with </a:t>
            </a:r>
            <a:r>
              <a:rPr lang="en-US" sz="3600" dirty="0" smtClean="0"/>
              <a:t>Lists</a:t>
            </a:r>
          </a:p>
          <a:p>
            <a:pPr algn="ctr"/>
            <a:r>
              <a:rPr lang="en-US" sz="3200" dirty="0"/>
              <a:t>Examples</a:t>
            </a:r>
            <a:endParaRPr sz="32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659045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>
                <a:solidFill>
                  <a:srgbClr val="FF0000"/>
                </a:solidFill>
              </a:rPr>
              <a:t>sort</a:t>
            </a:r>
            <a:r>
              <a:rPr lang="en-US" altLang="ja-JP" sz="2400" dirty="0"/>
              <a:t>(X) returns a sorted list of the elements of the list X. 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2178020"/>
            <a:ext cx="5575300" cy="39751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99" y="6372531"/>
            <a:ext cx="4102100" cy="4699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899" y="7077075"/>
            <a:ext cx="4267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Objectives</a:t>
            </a:r>
            <a:endParaRPr sz="3600" dirty="0"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1665993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Get the overall image of </a:t>
            </a:r>
            <a:r>
              <a:rPr lang="en-US" altLang="ja-JP" sz="2400" dirty="0" err="1"/>
              <a:t>Erlang</a:t>
            </a:r>
            <a:r>
              <a:rPr lang="en-US" altLang="ja-JP" sz="2400" dirty="0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Become familiar with </a:t>
            </a:r>
            <a:r>
              <a:rPr lang="en-US" altLang="ja-JP" sz="2400" dirty="0" err="1"/>
              <a:t>Erlang</a:t>
            </a:r>
            <a:r>
              <a:rPr lang="en-US" altLang="ja-JP" sz="2400" dirty="0"/>
              <a:t> codes.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Programming with </a:t>
            </a:r>
            <a:r>
              <a:rPr lang="en-US" sz="3600" dirty="0" smtClean="0"/>
              <a:t>Lists</a:t>
            </a:r>
          </a:p>
          <a:p>
            <a:pPr algn="ctr"/>
            <a:r>
              <a:rPr lang="en-US" sz="3200" dirty="0"/>
              <a:t>Examples</a:t>
            </a:r>
            <a:endParaRPr sz="32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 err="1" smtClean="0">
                <a:solidFill>
                  <a:srgbClr val="FF0000"/>
                </a:solidFill>
              </a:rPr>
              <a:t>qsort</a:t>
            </a:r>
            <a:r>
              <a:rPr lang="en-US" altLang="ja-JP" sz="2400" dirty="0"/>
              <a:t>(X) returns a sorted list of the elements of the list X. 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24" y="2850211"/>
            <a:ext cx="48768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5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sz="3600" b="1" dirty="0"/>
              <a:t>Funs: The Basic Unit of Abstraction </a:t>
            </a:r>
            <a:endParaRPr kumimoji="1" lang="ja-JP" altLang="en-US" sz="36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4000" y="1792842"/>
            <a:ext cx="9071640" cy="2477387"/>
          </a:xfrm>
        </p:spPr>
        <p:txBody>
          <a:bodyPr wrap="square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altLang="ja-JP" sz="2400" dirty="0"/>
              <a:t>Functions that manipulate functions are called </a:t>
            </a:r>
            <a:r>
              <a:rPr lang="en-US" altLang="ja-JP" sz="2400" i="1" dirty="0">
                <a:solidFill>
                  <a:srgbClr val="FF0000"/>
                </a:solidFill>
              </a:rPr>
              <a:t>higher-order functions</a:t>
            </a:r>
            <a:r>
              <a:rPr lang="en-US" altLang="ja-JP" sz="2400" dirty="0"/>
              <a:t>, and the data type that represents a function in </a:t>
            </a:r>
            <a:r>
              <a:rPr lang="en-US" altLang="ja-JP" sz="2400" dirty="0" err="1"/>
              <a:t>Erlang</a:t>
            </a:r>
            <a:r>
              <a:rPr lang="en-US" altLang="ja-JP" sz="2400" dirty="0"/>
              <a:t> is called a </a:t>
            </a:r>
            <a:r>
              <a:rPr lang="en-US" altLang="ja-JP" sz="2400" i="1" dirty="0">
                <a:solidFill>
                  <a:srgbClr val="FF0000"/>
                </a:solidFill>
              </a:rPr>
              <a:t>fun</a:t>
            </a:r>
            <a:r>
              <a:rPr lang="en-US" altLang="ja-JP" sz="2400" dirty="0"/>
              <a:t>. </a:t>
            </a:r>
            <a:endParaRPr lang="en-US" altLang="ja-JP" sz="2400" dirty="0" smtClean="0"/>
          </a:p>
          <a:p>
            <a:pPr marL="285750" indent="-285750" algn="l">
              <a:buFont typeface="Arial"/>
              <a:buChar char="•"/>
            </a:pPr>
            <a:r>
              <a:rPr lang="en-US" altLang="ja-JP" sz="2400" dirty="0" smtClean="0">
                <a:solidFill>
                  <a:schemeClr val="tx1"/>
                </a:solidFill>
              </a:rPr>
              <a:t>funs </a:t>
            </a:r>
            <a:r>
              <a:rPr lang="en-US" altLang="ja-JP" sz="2400" dirty="0"/>
              <a:t>are “anonymous” functions. They are called this because they have no name. You might see them referred to as </a:t>
            </a:r>
            <a:r>
              <a:rPr lang="en-US" altLang="ja-JP" sz="2400" i="1" dirty="0">
                <a:solidFill>
                  <a:srgbClr val="FF0000"/>
                </a:solidFill>
              </a:rPr>
              <a:t>lambda abstractions </a:t>
            </a:r>
            <a:r>
              <a:rPr lang="en-US" altLang="ja-JP" sz="2400" dirty="0"/>
              <a:t>in other </a:t>
            </a:r>
            <a:r>
              <a:rPr lang="en-US" altLang="ja-JP" sz="2400" dirty="0" smtClean="0"/>
              <a:t>programming </a:t>
            </a:r>
            <a:r>
              <a:rPr lang="en-US" altLang="ja-JP" sz="2400" dirty="0"/>
              <a:t>languages. </a:t>
            </a:r>
            <a:endParaRPr lang="en-US" altLang="ja-JP" sz="2400" dirty="0" smtClean="0">
              <a:effectLst/>
            </a:endParaRPr>
          </a:p>
          <a:p>
            <a:pPr marL="285750" indent="-285750" algn="l">
              <a:buFont typeface="Arial"/>
              <a:buChar char="•"/>
            </a:pPr>
            <a:endParaRPr lang="en-US" altLang="ja-JP" sz="2400" dirty="0" smtClean="0"/>
          </a:p>
          <a:p>
            <a:pPr algn="l"/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65" y="4779918"/>
            <a:ext cx="5285307" cy="9446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64" y="5724526"/>
            <a:ext cx="2476327" cy="8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7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00" y="301321"/>
            <a:ext cx="9071640" cy="1262520"/>
          </a:xfrm>
        </p:spPr>
        <p:txBody>
          <a:bodyPr/>
          <a:lstStyle/>
          <a:p>
            <a:pPr algn="ctr"/>
            <a:r>
              <a:rPr lang="en-US" altLang="ja-JP" sz="3600" b="1" dirty="0"/>
              <a:t>Funs: The Basic Unit of Abstraction </a:t>
            </a:r>
            <a:endParaRPr kumimoji="1" lang="ja-JP" altLang="en-US" sz="3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3" y="1632221"/>
            <a:ext cx="6237853" cy="125090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2" y="2814747"/>
            <a:ext cx="9263687" cy="76270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593" y="3985589"/>
            <a:ext cx="6212254" cy="30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98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00" y="301321"/>
            <a:ext cx="9071640" cy="1262520"/>
          </a:xfrm>
        </p:spPr>
        <p:txBody>
          <a:bodyPr/>
          <a:lstStyle/>
          <a:p>
            <a:pPr algn="ctr"/>
            <a:r>
              <a:rPr lang="en-US" altLang="ja-JP" sz="3600" b="1" dirty="0"/>
              <a:t>List </a:t>
            </a:r>
            <a:r>
              <a:rPr lang="en-US" altLang="ja-JP" sz="3600" b="1" dirty="0" smtClean="0"/>
              <a:t>Comprehensions</a:t>
            </a:r>
            <a:endParaRPr lang="en-US" altLang="ja-JP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2445567"/>
            <a:ext cx="2493010" cy="70993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3155497"/>
            <a:ext cx="4457700" cy="6934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668" y="2800532"/>
            <a:ext cx="2707640" cy="7099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0" y="4093132"/>
            <a:ext cx="8040370" cy="64389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00" y="4736273"/>
            <a:ext cx="7231380" cy="62738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1430121" y="1422727"/>
            <a:ext cx="72351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List comprehensions </a:t>
            </a:r>
            <a:r>
              <a:rPr lang="en-US" altLang="ja-JP" sz="2400" dirty="0"/>
              <a:t>are expressions that create lists without having to use funs, maps, or filters.</a:t>
            </a:r>
            <a:endParaRPr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881045" y="5560717"/>
            <a:ext cx="8161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Note that the generator part of a list comprehension works like a </a:t>
            </a:r>
            <a:r>
              <a:rPr lang="en-US" altLang="ja-JP" sz="2400" dirty="0" smtClean="0"/>
              <a:t>filter.</a:t>
            </a:r>
            <a:endParaRPr lang="en-US" altLang="ja-JP" sz="2400" dirty="0">
              <a:effectLst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4265" y="6499168"/>
            <a:ext cx="7214870" cy="6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52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00" y="301321"/>
            <a:ext cx="9071640" cy="1262520"/>
          </a:xfrm>
        </p:spPr>
        <p:txBody>
          <a:bodyPr/>
          <a:lstStyle/>
          <a:p>
            <a:pPr algn="ctr"/>
            <a:r>
              <a:rPr lang="en-US" altLang="ja-JP" sz="3600" b="1" dirty="0" smtClean="0"/>
              <a:t>Quicksort</a:t>
            </a:r>
            <a:endParaRPr lang="en-US" altLang="ja-JP" sz="3600" dirty="0">
              <a:effectLst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3" y="1453846"/>
            <a:ext cx="9476740" cy="18161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63" y="3511262"/>
            <a:ext cx="4721860" cy="117221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13" y="4914612"/>
            <a:ext cx="3929380" cy="56134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323" y="4353272"/>
            <a:ext cx="4837430" cy="112268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358" y="6054288"/>
            <a:ext cx="7479030" cy="8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98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 dirty="0"/>
          </a:p>
          <a:p>
            <a:endParaRPr dirty="0"/>
          </a:p>
          <a:p>
            <a:r>
              <a:rPr lang="en-US" sz="4800" dirty="0">
                <a:solidFill>
                  <a:srgbClr val="0000FF"/>
                </a:solidFill>
              </a:rPr>
              <a:t>Programming with Tuples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97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Unbalanced Binary Trees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 smtClean="0"/>
              <a:t>Internal </a:t>
            </a:r>
            <a:r>
              <a:rPr lang="en-US" altLang="ja-JP" sz="2400" dirty="0"/>
              <a:t>nodes of the tree are represented by {</a:t>
            </a:r>
            <a:r>
              <a:rPr lang="en-US" altLang="ja-JP" sz="2400" dirty="0" err="1"/>
              <a:t>Key,Value,Smaller,Bigger</a:t>
            </a:r>
            <a:r>
              <a:rPr lang="en-US" altLang="ja-JP" sz="2400" dirty="0"/>
              <a:t>}</a:t>
            </a:r>
            <a:r>
              <a:rPr lang="en-US" altLang="ja-JP" sz="2400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Value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is the value of some object which has been stored at some node in the tree with key </a:t>
            </a:r>
            <a:r>
              <a:rPr lang="en-US" altLang="ja-JP" sz="2400" dirty="0">
                <a:solidFill>
                  <a:srgbClr val="FF0000"/>
                </a:solidFill>
              </a:rPr>
              <a:t>Key</a:t>
            </a:r>
            <a:r>
              <a:rPr lang="en-US" altLang="ja-JP" sz="2400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Smaller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is a </a:t>
            </a:r>
            <a:r>
              <a:rPr lang="en-US" altLang="ja-JP" sz="2400" dirty="0" err="1"/>
              <a:t>subtree</a:t>
            </a:r>
            <a:r>
              <a:rPr lang="en-US" altLang="ja-JP" sz="2400" dirty="0"/>
              <a:t> where all the keys at the nodes in the tree are smaller than Key, </a:t>
            </a:r>
            <a:r>
              <a:rPr lang="en-US" altLang="ja-JP" sz="2400" dirty="0" smtClean="0"/>
              <a:t>and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Bigger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is a </a:t>
            </a:r>
            <a:r>
              <a:rPr lang="en-US" altLang="ja-JP" sz="2400" dirty="0" err="1"/>
              <a:t>subtree</a:t>
            </a:r>
            <a:r>
              <a:rPr lang="en-US" altLang="ja-JP" sz="2400" dirty="0"/>
              <a:t> where all the keys at the nodes in the tree are greater than or equal to Key</a:t>
            </a:r>
            <a:r>
              <a:rPr lang="en-US" altLang="ja-JP" sz="2400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Leaves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in the tree are represented by the atom </a:t>
            </a:r>
            <a:r>
              <a:rPr lang="en-US" altLang="ja-JP" sz="2400" dirty="0" smtClean="0"/>
              <a:t>nil.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1303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Unbalanced Binary Trees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 smtClean="0"/>
              <a:t>Function </a:t>
            </a:r>
            <a:r>
              <a:rPr lang="en-US" altLang="ja-JP" sz="2400" dirty="0">
                <a:solidFill>
                  <a:srgbClr val="FF0000"/>
                </a:solidFill>
              </a:rPr>
              <a:t>lookup</a:t>
            </a:r>
            <a:r>
              <a:rPr lang="en-US" altLang="ja-JP" sz="2400" dirty="0"/>
              <a:t>(</a:t>
            </a:r>
            <a:r>
              <a:rPr lang="en-US" altLang="ja-JP" sz="2400" dirty="0" err="1"/>
              <a:t>Key,Tree</a:t>
            </a:r>
            <a:r>
              <a:rPr lang="en-US" altLang="ja-JP" sz="2400" dirty="0"/>
              <a:t>) </a:t>
            </a:r>
            <a:r>
              <a:rPr lang="en-US" altLang="ja-JP" sz="2400" dirty="0" smtClean="0"/>
              <a:t>searches </a:t>
            </a:r>
            <a:r>
              <a:rPr lang="en-US" altLang="ja-JP" sz="2400" dirty="0"/>
              <a:t>Tree to see if an entry associated with Key has been stored in the </a:t>
            </a:r>
            <a:r>
              <a:rPr lang="en-US" altLang="ja-JP" sz="2400" dirty="0" smtClean="0"/>
              <a:t>tree.</a:t>
            </a:r>
            <a:endParaRPr lang="en-US" altLang="ja-JP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88" y="3528030"/>
            <a:ext cx="6835140" cy="262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5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Unbalanced Binary Trees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 smtClean="0"/>
              <a:t>Function </a:t>
            </a:r>
            <a:r>
              <a:rPr lang="en-US" altLang="ja-JP" sz="2400" dirty="0">
                <a:solidFill>
                  <a:srgbClr val="FF0000"/>
                </a:solidFill>
              </a:rPr>
              <a:t>insert</a:t>
            </a:r>
            <a:r>
              <a:rPr lang="en-US" altLang="ja-JP" sz="2400" dirty="0"/>
              <a:t>(</a:t>
            </a:r>
            <a:r>
              <a:rPr lang="en-US" altLang="ja-JP" sz="2400" dirty="0" err="1"/>
              <a:t>Key,Value,OldTree</a:t>
            </a:r>
            <a:r>
              <a:rPr lang="en-US" altLang="ja-JP" sz="2400" dirty="0"/>
              <a:t>) </a:t>
            </a:r>
            <a:r>
              <a:rPr lang="en-US" altLang="ja-JP" sz="2400" dirty="0" smtClean="0"/>
              <a:t>inserts </a:t>
            </a:r>
            <a:r>
              <a:rPr lang="en-US" altLang="ja-JP" sz="2400" dirty="0"/>
              <a:t>new data into the tree. It returns a new </a:t>
            </a:r>
            <a:r>
              <a:rPr lang="en-US" altLang="ja-JP" sz="2400" dirty="0" smtClean="0"/>
              <a:t>tree.</a:t>
            </a:r>
            <a:endParaRPr lang="en-US" altLang="ja-JP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20" y="3610580"/>
            <a:ext cx="8337550" cy="25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1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Unbalanced Binary Trees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 smtClean="0"/>
              <a:t>Function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write_tree</a:t>
            </a:r>
            <a:r>
              <a:rPr lang="en-US" altLang="ja-JP" sz="2400" dirty="0" smtClean="0"/>
              <a:t>(Tree) displays </a:t>
            </a:r>
            <a:r>
              <a:rPr lang="en-US" altLang="ja-JP" sz="2400" dirty="0"/>
              <a:t>it in a way which reflects its </a:t>
            </a:r>
            <a:r>
              <a:rPr lang="en-US" altLang="ja-JP" sz="2400" dirty="0" smtClean="0"/>
              <a:t>structure. </a:t>
            </a:r>
            <a:endParaRPr lang="en-US" altLang="ja-JP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22" y="2933640"/>
            <a:ext cx="596011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5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  <a:p>
            <a:endParaRPr/>
          </a:p>
          <a:p>
            <a:r>
              <a:rPr lang="en-US" sz="4800">
                <a:solidFill>
                  <a:srgbClr val="0000FF"/>
                </a:solidFill>
              </a:rPr>
              <a:t>What is Erlang?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Unbalanced Binary Trees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 smtClean="0"/>
              <a:t>Function </a:t>
            </a:r>
            <a:r>
              <a:rPr lang="en-US" altLang="ja-JP" sz="2400" dirty="0" smtClean="0">
                <a:solidFill>
                  <a:srgbClr val="FF0000"/>
                </a:solidFill>
              </a:rPr>
              <a:t>test1</a:t>
            </a:r>
            <a:r>
              <a:rPr lang="en-US" altLang="ja-JP" sz="2400" dirty="0" smtClean="0"/>
              <a:t>() insert </a:t>
            </a:r>
            <a:r>
              <a:rPr lang="en-US" altLang="ja-JP" sz="2400" dirty="0"/>
              <a:t>data into a tree and print it </a:t>
            </a:r>
            <a:r>
              <a:rPr lang="en-US" altLang="ja-JP" sz="2400" dirty="0" smtClean="0"/>
              <a:t>. </a:t>
            </a:r>
            <a:endParaRPr lang="en-US" altLang="ja-JP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2821899"/>
            <a:ext cx="4210050" cy="376428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740" y="2384985"/>
            <a:ext cx="4279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0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Unbalanced Binary Trees</a:t>
            </a:r>
            <a:endParaRPr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44" y="1563480"/>
            <a:ext cx="7183120" cy="54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2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Unbalanced Binary Trees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 smtClean="0"/>
              <a:t>Function </a:t>
            </a:r>
            <a:r>
              <a:rPr lang="en-US" altLang="ja-JP" sz="2400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/>
              <a:t>(Key, Value) deletes </a:t>
            </a:r>
            <a:r>
              <a:rPr lang="en-US" altLang="ja-JP" sz="2400" dirty="0"/>
              <a:t>elements from a binary tree. 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63" y="2471255"/>
            <a:ext cx="7512050" cy="458978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972319" y="2383539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1: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72319" y="3026392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2: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6319" y="3642997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3: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76319" y="4256544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4: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76319" y="4871374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5: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76319" y="5783788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6: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6319" y="6403268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7: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7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Unbalanced Binary Trees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r>
              <a:rPr lang="en-US" altLang="ja-JP" sz="2400" dirty="0"/>
              <a:t>In clause 5 the node to be deleted has been located, but this node is an internal node in the tree (i.e. the node has both a Smaller and Bigger </a:t>
            </a:r>
            <a:r>
              <a:rPr lang="en-US" altLang="ja-JP" sz="2400" dirty="0" err="1"/>
              <a:t>subtree</a:t>
            </a:r>
            <a:r>
              <a:rPr lang="en-US" altLang="ja-JP" sz="2400" dirty="0"/>
              <a:t>. In this case the node having the largest key in the Smaller </a:t>
            </a:r>
            <a:r>
              <a:rPr lang="en-US" altLang="ja-JP" sz="2400" dirty="0" err="1"/>
              <a:t>subtree</a:t>
            </a:r>
            <a:r>
              <a:rPr lang="en-US" altLang="ja-JP" sz="2400" dirty="0"/>
              <a:t> is located and the tree rebuilt from this node 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28" y="4154502"/>
            <a:ext cx="548132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7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 dirty="0" smtClean="0"/>
          </a:p>
          <a:p>
            <a:endParaRPr dirty="0" smtClean="0"/>
          </a:p>
          <a:p>
            <a:r>
              <a:rPr lang="en-US" sz="4800" dirty="0">
                <a:solidFill>
                  <a:srgbClr val="0000FF"/>
                </a:solidFill>
              </a:rPr>
              <a:t>Concurrent </a:t>
            </a:r>
            <a:r>
              <a:rPr lang="en-US" sz="4800" dirty="0" smtClean="0">
                <a:solidFill>
                  <a:srgbClr val="0000FF"/>
                </a:solidFill>
              </a:rPr>
              <a:t>Programming</a:t>
            </a:r>
            <a:r>
              <a:rPr lang="en-US" dirty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(Basics)</a:t>
            </a:r>
          </a:p>
        </p:txBody>
      </p:sp>
    </p:spTree>
    <p:extLst>
      <p:ext uri="{BB962C8B-B14F-4D97-AF65-F5344CB8AC3E}">
        <p14:creationId xmlns:p14="http://schemas.microsoft.com/office/powerpoint/2010/main" val="131352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Process Creation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/>
              <a:t>The BIF spawn/3 creates and starts the execution of a new process</a:t>
            </a:r>
            <a:r>
              <a:rPr lang="en-US" altLang="ja-JP" sz="24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Arial"/>
              <a:buChar char="•"/>
            </a:pPr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The call to spawn/3 returns </a:t>
            </a:r>
            <a:r>
              <a:rPr lang="en-US" altLang="ja-JP" sz="2400" dirty="0">
                <a:solidFill>
                  <a:srgbClr val="FF0000"/>
                </a:solidFill>
              </a:rPr>
              <a:t>immediately</a:t>
            </a:r>
            <a:r>
              <a:rPr lang="en-US" altLang="ja-JP" sz="2400" dirty="0"/>
              <a:t> when the new process has been created and does not wait for the given function to evaluate. </a:t>
            </a:r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A process will automatically terminate when the evaluation of the function given in the call to spawn has been completed. </a:t>
            </a:r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68" y="2863271"/>
            <a:ext cx="6207760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6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Inter-process Communication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/>
              <a:t>In </a:t>
            </a:r>
            <a:r>
              <a:rPr lang="en-US" altLang="ja-JP" sz="2400" dirty="0" err="1"/>
              <a:t>Erlang</a:t>
            </a:r>
            <a:r>
              <a:rPr lang="en-US" altLang="ja-JP" sz="2400" dirty="0"/>
              <a:t> the </a:t>
            </a:r>
            <a:r>
              <a:rPr lang="en-US" altLang="ja-JP" sz="2400" dirty="0">
                <a:solidFill>
                  <a:srgbClr val="FF0000"/>
                </a:solidFill>
              </a:rPr>
              <a:t>only</a:t>
            </a:r>
            <a:r>
              <a:rPr lang="en-US" altLang="ja-JP" sz="2400" dirty="0"/>
              <a:t> form of communication between processes is by message </a:t>
            </a:r>
            <a:r>
              <a:rPr lang="en-US" altLang="ja-JP" sz="2400" dirty="0" smtClean="0"/>
              <a:t>passing.</a:t>
            </a:r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Arial"/>
              <a:buChar char="•"/>
            </a:pPr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Sending a message is an asynchronous operation so the send call will </a:t>
            </a:r>
            <a:r>
              <a:rPr lang="en-US" altLang="ja-JP" sz="2400" dirty="0">
                <a:solidFill>
                  <a:srgbClr val="FF0000"/>
                </a:solidFill>
              </a:rPr>
              <a:t>not wait </a:t>
            </a:r>
            <a:r>
              <a:rPr lang="en-US" altLang="ja-JP" sz="2400" dirty="0"/>
              <a:t>for the message either to arrive at the destination or to be received. </a:t>
            </a:r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Messages are always delivered to the recipient, and always delivered in the same order they were sent. </a:t>
            </a:r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990" y="2664165"/>
            <a:ext cx="183261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4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Inter-process Communication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/>
              <a:t>The primitive </a:t>
            </a:r>
            <a:r>
              <a:rPr lang="en-US" altLang="ja-JP" sz="2400" dirty="0">
                <a:solidFill>
                  <a:srgbClr val="FF0000"/>
                </a:solidFill>
              </a:rPr>
              <a:t>receive</a:t>
            </a:r>
            <a:r>
              <a:rPr lang="en-US" altLang="ja-JP" sz="2400" dirty="0"/>
              <a:t> is used to receive </a:t>
            </a:r>
            <a:r>
              <a:rPr lang="en-US" altLang="ja-JP" sz="2400" dirty="0" smtClean="0"/>
              <a:t>messages.</a:t>
            </a:r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sz="2400" dirty="0" smtClean="0"/>
              <a:t>Each </a:t>
            </a:r>
            <a:r>
              <a:rPr lang="en-US" altLang="ja-JP" sz="2400" dirty="0"/>
              <a:t>process has a </a:t>
            </a:r>
            <a:r>
              <a:rPr lang="en-US" altLang="ja-JP" sz="2400" dirty="0">
                <a:solidFill>
                  <a:srgbClr val="FF0000"/>
                </a:solidFill>
              </a:rPr>
              <a:t>mailbox</a:t>
            </a:r>
            <a:r>
              <a:rPr lang="en-US" altLang="ja-JP" sz="2400" dirty="0"/>
              <a:t> and all messages which are sent to the process are stored in the mailbox in the same order as they arrive. </a:t>
            </a:r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Message1 and Message2 are </a:t>
            </a:r>
            <a:r>
              <a:rPr lang="en-US" altLang="ja-JP" sz="2400" dirty="0">
                <a:solidFill>
                  <a:srgbClr val="FF0000"/>
                </a:solidFill>
              </a:rPr>
              <a:t>patterns</a:t>
            </a:r>
            <a:r>
              <a:rPr lang="en-US" altLang="ja-JP" sz="2400" dirty="0"/>
              <a:t> which are matched against messages that are in the process’s </a:t>
            </a:r>
            <a:r>
              <a:rPr lang="en-US" altLang="ja-JP" sz="2400" dirty="0" smtClean="0"/>
              <a:t>mailbox.</a:t>
            </a:r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The process evaluating receive will be suspended until a message is matched. </a:t>
            </a:r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80" y="2426005"/>
            <a:ext cx="3962400" cy="21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8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Inter-process Communication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 smtClean="0"/>
              <a:t>Example: Here is </a:t>
            </a:r>
            <a:r>
              <a:rPr lang="en-US" altLang="ja-JP" sz="2400" dirty="0"/>
              <a:t>a module which creates processes containing counters which can be incremented. 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3245428"/>
            <a:ext cx="3995420" cy="336804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943258" y="4151036"/>
            <a:ext cx="30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start a new counter process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3258" y="5023227"/>
            <a:ext cx="481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</a:rPr>
              <a:t>a perpetual process which is suspended when waiting for </a:t>
            </a:r>
            <a:r>
              <a:rPr lang="en-US" altLang="ja-JP" dirty="0" smtClean="0">
                <a:solidFill>
                  <a:srgbClr val="0000FF"/>
                </a:solidFill>
              </a:rPr>
              <a:t>input</a:t>
            </a:r>
            <a:endParaRPr lang="en-US" altLang="ja-JP" dirty="0">
              <a:solidFill>
                <a:srgbClr val="0000FF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3258" y="6244136"/>
            <a:ext cx="327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</a:rPr>
              <a:t>loop is a tail recursive function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43258" y="5783788"/>
            <a:ext cx="313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FF"/>
                </a:solidFill>
              </a:rPr>
              <a:t>selective </a:t>
            </a:r>
            <a:r>
              <a:rPr lang="en-US" altLang="ja-JP" dirty="0">
                <a:solidFill>
                  <a:srgbClr val="0000FF"/>
                </a:solidFill>
              </a:rPr>
              <a:t>message reception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6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Inter-process Communication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 smtClean="0"/>
              <a:t>Example: Here is </a:t>
            </a:r>
            <a:r>
              <a:rPr lang="en-US" altLang="ja-JP" sz="2400" dirty="0"/>
              <a:t>an improved module counter which allows us to increment counters, access their values and also stop </a:t>
            </a:r>
            <a:r>
              <a:rPr lang="en-US" altLang="ja-JP" sz="2400" dirty="0" smtClean="0"/>
              <a:t>them.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en-US" altLang="ja-JP" sz="2400" dirty="0"/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2979671"/>
            <a:ext cx="5384800" cy="4826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3900163"/>
            <a:ext cx="3378200" cy="31115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425" y="3912863"/>
            <a:ext cx="5791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Functional language</a:t>
            </a:r>
            <a:endParaRPr sz="3600" dirty="0"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Pure functional </a:t>
            </a:r>
            <a:r>
              <a:rPr lang="en-US" altLang="ja-JP" sz="2400" dirty="0" smtClean="0"/>
              <a:t>language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 smtClean="0"/>
              <a:t>All expressions return values after evaluations.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 smtClean="0"/>
              <a:t>Functions are one of data that can be took as arguments and can be returned as values.</a:t>
            </a:r>
            <a:endParaRPr lang="en-US" altLang="ja-JP" sz="2400" dirty="0"/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No </a:t>
            </a:r>
            <a:r>
              <a:rPr lang="en-US" altLang="ja-JP" sz="2400" dirty="0" smtClean="0"/>
              <a:t>variables (like in imperative programming languages)</a:t>
            </a:r>
            <a:endParaRPr lang="en-US" altLang="ja-JP" sz="2400" dirty="0" smtClean="0"/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 smtClean="0"/>
              <a:t>One variable can be bound once.</a:t>
            </a:r>
            <a:endParaRPr lang="en-US" altLang="ja-JP" sz="2400" dirty="0"/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No </a:t>
            </a:r>
            <a:r>
              <a:rPr lang="en-US" altLang="ja-JP" sz="2400" dirty="0" smtClean="0"/>
              <a:t>arrays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 smtClean="0"/>
              <a:t>Array structures are not included in the core part of </a:t>
            </a:r>
            <a:r>
              <a:rPr lang="en-US" altLang="ja-JP" sz="2400" dirty="0" err="1" smtClean="0"/>
              <a:t>Erlang</a:t>
            </a:r>
            <a:r>
              <a:rPr lang="en-US" altLang="ja-JP" sz="2400" dirty="0" smtClean="0"/>
              <a:t>. They can be used from one of standard libraries.</a:t>
            </a:r>
            <a:endParaRPr lang="en-US" altLang="ja-JP" sz="2400" dirty="0"/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No </a:t>
            </a:r>
            <a:r>
              <a:rPr lang="en-US" altLang="ja-JP" sz="2400" dirty="0" smtClean="0"/>
              <a:t>types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 smtClean="0"/>
              <a:t>No explicit type checking is performed.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 smtClean="0"/>
              <a:t>However, some functions for identifying types of data can be used in guard part of function definitions.</a:t>
            </a:r>
            <a:endParaRPr lang="en-US" altLang="ja-JP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Inter-process Communication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 smtClean="0"/>
              <a:t>Example: </a:t>
            </a:r>
            <a:r>
              <a:rPr lang="en-US" altLang="ja-JP" sz="2400" dirty="0"/>
              <a:t>finite state machine (FSM)</a:t>
            </a:r>
            <a:r>
              <a:rPr lang="en-US" altLang="ja-JP" sz="2400" dirty="0" smtClean="0"/>
              <a:t>.</a:t>
            </a:r>
            <a:endParaRPr lang="en-US" altLang="ja-JP" sz="2400" dirty="0"/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97" y="2659234"/>
            <a:ext cx="62103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9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Inter-process Communication</a:t>
            </a:r>
            <a:endParaRPr sz="3600" dirty="0"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 smtClean="0"/>
              <a:t>Example: </a:t>
            </a:r>
            <a:r>
              <a:rPr lang="en-US" altLang="ja-JP" sz="2400" dirty="0"/>
              <a:t>finite state machine (FSM)</a:t>
            </a:r>
            <a:r>
              <a:rPr lang="en-US" altLang="ja-JP" sz="2400" dirty="0" smtClean="0"/>
              <a:t>.</a:t>
            </a:r>
            <a:endParaRPr lang="en-US" altLang="ja-JP" sz="2400" dirty="0"/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99" y="2414365"/>
            <a:ext cx="2311400" cy="460629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29" y="2414365"/>
            <a:ext cx="2294890" cy="40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4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 smtClean="0"/>
              <a:t>Objectives were…</a:t>
            </a:r>
            <a:endParaRPr sz="3600" dirty="0"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1665993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Get the overall image of </a:t>
            </a:r>
            <a:r>
              <a:rPr lang="en-US" altLang="ja-JP" sz="2400" dirty="0" err="1"/>
              <a:t>Erlang</a:t>
            </a:r>
            <a:r>
              <a:rPr lang="en-US" altLang="ja-JP" sz="2400" dirty="0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Become familiar with </a:t>
            </a:r>
            <a:r>
              <a:rPr lang="en-US" altLang="ja-JP" sz="2400" dirty="0" err="1"/>
              <a:t>Erlang</a:t>
            </a:r>
            <a:r>
              <a:rPr lang="en-US" altLang="ja-JP" sz="2400" dirty="0"/>
              <a:t> codes.</a:t>
            </a:r>
          </a:p>
        </p:txBody>
      </p:sp>
      <p:sp>
        <p:nvSpPr>
          <p:cNvPr id="4" name="TextShape 1"/>
          <p:cNvSpPr txBox="1"/>
          <p:nvPr/>
        </p:nvSpPr>
        <p:spPr>
          <a:xfrm>
            <a:off x="656400" y="3634024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 smtClean="0"/>
              <a:t>The </a:t>
            </a:r>
            <a:r>
              <a:rPr lang="en-US" sz="3600" dirty="0" smtClean="0"/>
              <a:t>topics of </a:t>
            </a:r>
            <a:r>
              <a:rPr lang="en-US" sz="3600" dirty="0" smtClean="0"/>
              <a:t>the next lecture will be</a:t>
            </a:r>
            <a:endParaRPr sz="3600" dirty="0"/>
          </a:p>
        </p:txBody>
      </p:sp>
      <p:sp>
        <p:nvSpPr>
          <p:cNvPr id="5" name="TextShape 2"/>
          <p:cNvSpPr txBox="1"/>
          <p:nvPr/>
        </p:nvSpPr>
        <p:spPr>
          <a:xfrm>
            <a:off x="656400" y="5225652"/>
            <a:ext cx="9071640" cy="1665993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285750" indent="-285750">
              <a:buFont typeface="Arial"/>
              <a:buChar char="•"/>
            </a:pPr>
            <a:r>
              <a:rPr lang="en-US" altLang="ja-JP" sz="2400" dirty="0" smtClean="0"/>
              <a:t>Understanding </a:t>
            </a:r>
            <a:r>
              <a:rPr lang="en-US" altLang="ja-JP" sz="2400" dirty="0" smtClean="0"/>
              <a:t>the concept of concurrency.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2400" dirty="0" smtClean="0"/>
              <a:t>Writing concurrent codes in </a:t>
            </a:r>
            <a:r>
              <a:rPr lang="en-US" altLang="ja-JP" sz="2400" dirty="0" err="1" smtClean="0"/>
              <a:t>Erlang</a:t>
            </a:r>
            <a:r>
              <a:rPr lang="en-US" altLang="ja-JP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2400" dirty="0" smtClean="0"/>
              <a:t>Developing </a:t>
            </a:r>
            <a:r>
              <a:rPr lang="en-US" altLang="ja-JP" sz="2400" dirty="0" smtClean="0"/>
              <a:t>concurrent and robust </a:t>
            </a:r>
            <a:r>
              <a:rPr lang="en-US" altLang="ja-JP" sz="2400" dirty="0" smtClean="0"/>
              <a:t>applications </a:t>
            </a:r>
            <a:r>
              <a:rPr lang="en-US" altLang="ja-JP" sz="2400" dirty="0" smtClean="0"/>
              <a:t>in </a:t>
            </a:r>
            <a:r>
              <a:rPr lang="en-US" altLang="ja-JP" sz="2400" dirty="0" err="1" smtClean="0"/>
              <a:t>Erlang</a:t>
            </a:r>
            <a:r>
              <a:rPr lang="en-US" altLang="ja-JP" sz="2400" dirty="0" smtClean="0"/>
              <a:t> using OTP framework.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4159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endParaRPr dirty="0" smtClean="0"/>
          </a:p>
          <a:p>
            <a:pPr algn="ctr"/>
            <a:endParaRPr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Thank you for 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33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 smtClean="0"/>
              <a:t>Philosophy</a:t>
            </a:r>
            <a:endParaRPr sz="3600" dirty="0"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 smtClean="0"/>
              <a:t>Shared nothing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The system would have to be constructed from physically isolated components communicating through well-defined “pure” protocols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 err="1" smtClean="0"/>
              <a:t>Erlang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View of the </a:t>
            </a:r>
            <a:r>
              <a:rPr lang="en-US" altLang="ja-JP" sz="2400" dirty="0" smtClean="0"/>
              <a:t>World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 smtClean="0"/>
              <a:t>Everything </a:t>
            </a:r>
            <a:r>
              <a:rPr lang="en-US" altLang="ja-JP" sz="2400" dirty="0"/>
              <a:t>is a process that lacks shared memory and influences one another only by exchanging asynchronous messages. 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 err="1" smtClean="0"/>
              <a:t>Erlang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View of </a:t>
            </a:r>
            <a:r>
              <a:rPr lang="en-US" altLang="ja-JP" sz="2400" dirty="0" smtClean="0"/>
              <a:t>errors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 smtClean="0"/>
              <a:t>Let </a:t>
            </a:r>
            <a:r>
              <a:rPr lang="en-US" altLang="ja-JP" sz="2400" dirty="0"/>
              <a:t>failing processes crash and other processes detect the crashes and fix them.</a:t>
            </a:r>
            <a:endParaRPr lang="en-US" altLang="ja-JP" sz="2400" dirty="0" smtClean="0"/>
          </a:p>
          <a:p>
            <a:pPr marL="285750" indent="-285750" algn="just">
              <a:buFont typeface="Arial"/>
              <a:buChar char="•"/>
            </a:pP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  <a:p>
            <a:endParaRPr/>
          </a:p>
          <a:p>
            <a:r>
              <a:rPr lang="en-US" sz="4800">
                <a:solidFill>
                  <a:srgbClr val="0000FF"/>
                </a:solidFill>
              </a:rPr>
              <a:t>Sequential programming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 smtClean="0"/>
              <a:t>Terms</a:t>
            </a:r>
            <a:endParaRPr sz="3600" dirty="0"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52336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800" dirty="0"/>
              <a:t>Numbers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 smtClean="0"/>
              <a:t>Integers</a:t>
            </a:r>
            <a:r>
              <a:rPr lang="en-US" altLang="ja-JP" sz="2400" dirty="0"/>
              <a:t>, 24 bits (123, -34567, ...)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Floats, conventional representation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Examples: 12.345, -27.45e-05, 16#ffff, $A = 65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800" dirty="0"/>
              <a:t>Atoms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Constants with names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Begin with a lower-case letter (</a:t>
            </a:r>
            <a:r>
              <a:rPr lang="en-US" altLang="ja-JP" sz="2400" dirty="0" err="1"/>
              <a:t>a..z</a:t>
            </a:r>
            <a:r>
              <a:rPr lang="en-US" altLang="ja-JP" sz="2400" dirty="0"/>
              <a:t>) and are terminated by a non-alphanumeric character 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800" dirty="0"/>
              <a:t>Examples: 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 err="1"/>
              <a:t>friday</a:t>
            </a:r>
            <a:r>
              <a:rPr lang="en-US" altLang="ja-JP" sz="2400" dirty="0"/>
              <a:t> </a:t>
            </a:r>
            <a:r>
              <a:rPr lang="en-US" altLang="ja-JP" sz="2400" dirty="0" err="1"/>
              <a:t>unquoted_atoms_cannot_contain_blanks</a:t>
            </a:r>
            <a:r>
              <a:rPr lang="en-US" altLang="ja-JP" sz="2400" dirty="0"/>
              <a:t>, 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’A quoted atom which contains several blanks’, 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400" dirty="0"/>
              <a:t>’hello \n my friend’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dirty="0"/>
              <a:t>Tuples </a:t>
            </a:r>
            <a:endParaRPr sz="3600" dirty="0"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square" lIns="0" tIns="0" rIns="0" bIns="0"/>
          <a:lstStyle/>
          <a:p>
            <a:pPr marL="285750" indent="-285750" algn="just">
              <a:buFont typeface="Arial"/>
              <a:buChar char="•"/>
            </a:pPr>
            <a:r>
              <a:rPr lang="en-US" altLang="ja-JP" sz="2400" dirty="0">
                <a:solidFill>
                  <a:srgbClr val="FF0000"/>
                </a:solidFill>
              </a:rPr>
              <a:t>Terms</a:t>
            </a:r>
            <a:r>
              <a:rPr lang="en-US" altLang="ja-JP" sz="2400" dirty="0"/>
              <a:t> separated by commas and enclosed in curly brackets are called tuples. 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Tuple {E1,E2,...,En}, where n ≥ 0, is said to have size n.</a:t>
            </a:r>
          </a:p>
          <a:p>
            <a:pPr marL="285750" indent="-285750" algn="just">
              <a:buFont typeface="Arial"/>
              <a:buChar char="•"/>
            </a:pPr>
            <a:r>
              <a:rPr lang="en-US" altLang="ja-JP" sz="2400" dirty="0"/>
              <a:t>Examples: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000" dirty="0"/>
              <a:t>{a, 12, ’hello’}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000" dirty="0"/>
              <a:t>{1, 2, {3, 4}, {a, {b, c}}}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altLang="ja-JP" sz="2000" dirty="0"/>
              <a:t>{}</a:t>
            </a:r>
          </a:p>
          <a:p>
            <a:pPr marL="285750" indent="-285750" algn="just">
              <a:buFont typeface="Arial"/>
              <a:buChar char="•"/>
            </a:pPr>
            <a:endParaRPr lang="en-US" altLang="ja-JP" sz="2400" dirty="0" err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1719</Words>
  <Application>Microsoft Macintosh PowerPoint</Application>
  <PresentationFormat>ユーザー設定</PresentationFormat>
  <Paragraphs>231</Paragraphs>
  <Slides>53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54" baseType="lpstr"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Funs: The Basic Unit of Abstraction </vt:lpstr>
      <vt:lpstr>Funs: The Basic Unit of Abstraction </vt:lpstr>
      <vt:lpstr>List Comprehensions</vt:lpstr>
      <vt:lpstr>Quicksort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新田 清</cp:lastModifiedBy>
  <cp:revision>37</cp:revision>
  <dcterms:modified xsi:type="dcterms:W3CDTF">2014-05-20T14:23:36Z</dcterms:modified>
</cp:coreProperties>
</file>