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334" r:id="rId25"/>
    <p:sldId id="335" r:id="rId26"/>
    <p:sldId id="336" r:id="rId27"/>
    <p:sldId id="337" r:id="rId28"/>
    <p:sldId id="286"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26" r:id="rId51"/>
    <p:sldId id="327" r:id="rId52"/>
    <p:sldId id="328" r:id="rId53"/>
    <p:sldId id="329" r:id="rId54"/>
    <p:sldId id="331" r:id="rId55"/>
    <p:sldId id="333" r:id="rId56"/>
    <p:sldId id="330" r:id="rId57"/>
    <p:sldId id="338" r:id="rId58"/>
    <p:sldId id="339" r:id="rId59"/>
    <p:sldId id="340" r:id="rId60"/>
    <p:sldId id="332" r:id="rId61"/>
    <p:sldId id="341" r:id="rId62"/>
    <p:sldId id="342" r:id="rId63"/>
    <p:sldId id="343" r:id="rId64"/>
    <p:sldId id="344" r:id="rId65"/>
    <p:sldId id="345" r:id="rId66"/>
  </p:sldIdLst>
  <p:sldSz cx="10080625" cy="7559675"/>
  <p:notesSz cx="7772400" cy="100584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7" d="100"/>
          <a:sy n="127" d="100"/>
        </p:scale>
        <p:origin x="-192" y="-104"/>
      </p:cViewPr>
      <p:guideLst>
        <p:guide orient="horz" pos="2381"/>
        <p:guide pos="317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504000" y="1769040"/>
            <a:ext cx="9071640" cy="2090880"/>
          </a:xfrm>
          <a:prstGeom prst="rect">
            <a:avLst/>
          </a:prstGeom>
        </p:spPr>
        <p:txBody>
          <a:bodyPr wrap="none" lIns="0" tIns="0" rIns="0" bIns="0"/>
          <a:lstStyle/>
          <a:p>
            <a:endParaRPr/>
          </a:p>
        </p:txBody>
      </p:sp>
      <p:sp>
        <p:nvSpPr>
          <p:cNvPr id="28" name="PlaceHolder 3"/>
          <p:cNvSpPr>
            <a:spLocks noGrp="1"/>
          </p:cNvSpPr>
          <p:nvPr>
            <p:ph type="body"/>
          </p:nvPr>
        </p:nvSpPr>
        <p:spPr>
          <a:xfrm>
            <a:off x="504000" y="4058640"/>
            <a:ext cx="9071640" cy="20908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504000" y="1769040"/>
            <a:ext cx="4426560" cy="2090880"/>
          </a:xfrm>
          <a:prstGeom prst="rect">
            <a:avLst/>
          </a:prstGeom>
        </p:spPr>
        <p:txBody>
          <a:bodyPr wrap="none" lIns="0" tIns="0" rIns="0" bIns="0"/>
          <a:lstStyle/>
          <a:p>
            <a:endParaRPr/>
          </a:p>
        </p:txBody>
      </p:sp>
      <p:sp>
        <p:nvSpPr>
          <p:cNvPr id="31" name="PlaceHolder 3"/>
          <p:cNvSpPr>
            <a:spLocks noGrp="1"/>
          </p:cNvSpPr>
          <p:nvPr>
            <p:ph type="body"/>
          </p:nvPr>
        </p:nvSpPr>
        <p:spPr>
          <a:xfrm>
            <a:off x="5151960" y="1769040"/>
            <a:ext cx="4426560" cy="2090880"/>
          </a:xfrm>
          <a:prstGeom prst="rect">
            <a:avLst/>
          </a:prstGeom>
        </p:spPr>
        <p:txBody>
          <a:bodyPr wrap="none" lIns="0" tIns="0" rIns="0" bIns="0"/>
          <a:lstStyle/>
          <a:p>
            <a:endParaRPr/>
          </a:p>
        </p:txBody>
      </p:sp>
      <p:sp>
        <p:nvSpPr>
          <p:cNvPr id="32" name="PlaceHolder 4"/>
          <p:cNvSpPr>
            <a:spLocks noGrp="1"/>
          </p:cNvSpPr>
          <p:nvPr>
            <p:ph type="body"/>
          </p:nvPr>
        </p:nvSpPr>
        <p:spPr>
          <a:xfrm>
            <a:off x="5151960" y="4058640"/>
            <a:ext cx="4426560" cy="2090880"/>
          </a:xfrm>
          <a:prstGeom prst="rect">
            <a:avLst/>
          </a:prstGeom>
        </p:spPr>
        <p:txBody>
          <a:bodyPr wrap="none" lIns="0" tIns="0" rIns="0" bIns="0"/>
          <a:lstStyle/>
          <a:p>
            <a:endParaRPr/>
          </a:p>
        </p:txBody>
      </p:sp>
      <p:sp>
        <p:nvSpPr>
          <p:cNvPr id="33" name="PlaceHolder 5"/>
          <p:cNvSpPr>
            <a:spLocks noGrp="1"/>
          </p:cNvSpPr>
          <p:nvPr>
            <p:ph type="body"/>
          </p:nvPr>
        </p:nvSpPr>
        <p:spPr>
          <a:xfrm>
            <a:off x="504000" y="4058640"/>
            <a:ext cx="4426560" cy="20908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504000" y="1769040"/>
            <a:ext cx="4426560" cy="2090880"/>
          </a:xfrm>
          <a:prstGeom prst="rect">
            <a:avLst/>
          </a:prstGeom>
        </p:spPr>
        <p:txBody>
          <a:bodyPr wrap="none" lIns="0" tIns="0" rIns="0" bIns="0"/>
          <a:lstStyle/>
          <a:p>
            <a:endParaRPr/>
          </a:p>
        </p:txBody>
      </p:sp>
      <p:sp>
        <p:nvSpPr>
          <p:cNvPr id="36" name="PlaceHolder 3"/>
          <p:cNvSpPr>
            <a:spLocks noGrp="1"/>
          </p:cNvSpPr>
          <p:nvPr>
            <p:ph type="body"/>
          </p:nvPr>
        </p:nvSpPr>
        <p:spPr>
          <a:xfrm>
            <a:off x="5151960" y="1769040"/>
            <a:ext cx="4426560" cy="2090880"/>
          </a:xfrm>
          <a:prstGeom prst="rect">
            <a:avLst/>
          </a:prstGeom>
        </p:spPr>
        <p:txBody>
          <a:bodyPr wrap="none" lIns="0" tIns="0" rIns="0" bIns="0"/>
          <a:lstStyle/>
          <a:p>
            <a:endParaRPr/>
          </a:p>
        </p:txBody>
      </p:sp>
      <p:pic>
        <p:nvPicPr>
          <p:cNvPr id="37" name="図 36"/>
          <p:cNvPicPr/>
          <p:nvPr/>
        </p:nvPicPr>
        <p:blipFill>
          <a:blip r:embed="rId2"/>
          <a:stretch>
            <a:fillRect/>
          </a:stretch>
        </p:blipFill>
        <p:spPr>
          <a:xfrm>
            <a:off x="6054840" y="4058640"/>
            <a:ext cx="2620440" cy="2090880"/>
          </a:xfrm>
          <a:prstGeom prst="rect">
            <a:avLst/>
          </a:prstGeom>
        </p:spPr>
      </p:pic>
      <p:pic>
        <p:nvPicPr>
          <p:cNvPr id="38" name="図 37"/>
          <p:cNvPicPr/>
          <p:nvPr/>
        </p:nvPicPr>
        <p:blipFill>
          <a:blip r:embed="rId2"/>
          <a:stretch>
            <a:fillRect/>
          </a:stretch>
        </p:blipFill>
        <p:spPr>
          <a:xfrm>
            <a:off x="1406880" y="4058640"/>
            <a:ext cx="2620440" cy="20908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504000" y="1769040"/>
            <a:ext cx="9071640" cy="438444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504000" y="1769040"/>
            <a:ext cx="9071640" cy="43840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504000" y="1769040"/>
            <a:ext cx="4426560" cy="4384080"/>
          </a:xfrm>
          <a:prstGeom prst="rect">
            <a:avLst/>
          </a:prstGeom>
        </p:spPr>
        <p:txBody>
          <a:bodyPr wrap="none" lIns="0" tIns="0" rIns="0" bIns="0"/>
          <a:lstStyle/>
          <a:p>
            <a:endParaRPr/>
          </a:p>
        </p:txBody>
      </p:sp>
      <p:sp>
        <p:nvSpPr>
          <p:cNvPr id="11" name="PlaceHolder 3"/>
          <p:cNvSpPr>
            <a:spLocks noGrp="1"/>
          </p:cNvSpPr>
          <p:nvPr>
            <p:ph type="body"/>
          </p:nvPr>
        </p:nvSpPr>
        <p:spPr>
          <a:xfrm>
            <a:off x="5151960" y="1769040"/>
            <a:ext cx="4426560" cy="43840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504000" y="1769040"/>
            <a:ext cx="4426560" cy="2090880"/>
          </a:xfrm>
          <a:prstGeom prst="rect">
            <a:avLst/>
          </a:prstGeom>
        </p:spPr>
        <p:txBody>
          <a:bodyPr wrap="none" lIns="0" tIns="0" rIns="0" bIns="0"/>
          <a:lstStyle/>
          <a:p>
            <a:endParaRPr/>
          </a:p>
        </p:txBody>
      </p:sp>
      <p:sp>
        <p:nvSpPr>
          <p:cNvPr id="16" name="PlaceHolder 3"/>
          <p:cNvSpPr>
            <a:spLocks noGrp="1"/>
          </p:cNvSpPr>
          <p:nvPr>
            <p:ph type="body"/>
          </p:nvPr>
        </p:nvSpPr>
        <p:spPr>
          <a:xfrm>
            <a:off x="504000" y="4058640"/>
            <a:ext cx="4426560" cy="2090880"/>
          </a:xfrm>
          <a:prstGeom prst="rect">
            <a:avLst/>
          </a:prstGeom>
        </p:spPr>
        <p:txBody>
          <a:bodyPr wrap="none" lIns="0" tIns="0" rIns="0" bIns="0"/>
          <a:lstStyle/>
          <a:p>
            <a:endParaRPr/>
          </a:p>
        </p:txBody>
      </p:sp>
      <p:sp>
        <p:nvSpPr>
          <p:cNvPr id="17" name="PlaceHolder 4"/>
          <p:cNvSpPr>
            <a:spLocks noGrp="1"/>
          </p:cNvSpPr>
          <p:nvPr>
            <p:ph type="body"/>
          </p:nvPr>
        </p:nvSpPr>
        <p:spPr>
          <a:xfrm>
            <a:off x="5151960" y="1769040"/>
            <a:ext cx="4426560" cy="43840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504000" y="1769040"/>
            <a:ext cx="4426560" cy="4384080"/>
          </a:xfrm>
          <a:prstGeom prst="rect">
            <a:avLst/>
          </a:prstGeom>
        </p:spPr>
        <p:txBody>
          <a:bodyPr wrap="none" lIns="0" tIns="0" rIns="0" bIns="0"/>
          <a:lstStyle/>
          <a:p>
            <a:endParaRPr/>
          </a:p>
        </p:txBody>
      </p:sp>
      <p:sp>
        <p:nvSpPr>
          <p:cNvPr id="20" name="PlaceHolder 3"/>
          <p:cNvSpPr>
            <a:spLocks noGrp="1"/>
          </p:cNvSpPr>
          <p:nvPr>
            <p:ph type="body"/>
          </p:nvPr>
        </p:nvSpPr>
        <p:spPr>
          <a:xfrm>
            <a:off x="5151960" y="1769040"/>
            <a:ext cx="4426560" cy="2090880"/>
          </a:xfrm>
          <a:prstGeom prst="rect">
            <a:avLst/>
          </a:prstGeom>
        </p:spPr>
        <p:txBody>
          <a:bodyPr wrap="none" lIns="0" tIns="0" rIns="0" bIns="0"/>
          <a:lstStyle/>
          <a:p>
            <a:endParaRPr/>
          </a:p>
        </p:txBody>
      </p:sp>
      <p:sp>
        <p:nvSpPr>
          <p:cNvPr id="21" name="PlaceHolder 4"/>
          <p:cNvSpPr>
            <a:spLocks noGrp="1"/>
          </p:cNvSpPr>
          <p:nvPr>
            <p:ph type="body"/>
          </p:nvPr>
        </p:nvSpPr>
        <p:spPr>
          <a:xfrm>
            <a:off x="5151960" y="4058640"/>
            <a:ext cx="4426560" cy="20908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504000" y="1769040"/>
            <a:ext cx="4426560" cy="2090880"/>
          </a:xfrm>
          <a:prstGeom prst="rect">
            <a:avLst/>
          </a:prstGeom>
        </p:spPr>
        <p:txBody>
          <a:bodyPr wrap="none" lIns="0" tIns="0" rIns="0" bIns="0"/>
          <a:lstStyle/>
          <a:p>
            <a:endParaRPr/>
          </a:p>
        </p:txBody>
      </p:sp>
      <p:sp>
        <p:nvSpPr>
          <p:cNvPr id="24" name="PlaceHolder 3"/>
          <p:cNvSpPr>
            <a:spLocks noGrp="1"/>
          </p:cNvSpPr>
          <p:nvPr>
            <p:ph type="body"/>
          </p:nvPr>
        </p:nvSpPr>
        <p:spPr>
          <a:xfrm>
            <a:off x="5151960" y="1769040"/>
            <a:ext cx="4426560" cy="2090880"/>
          </a:xfrm>
          <a:prstGeom prst="rect">
            <a:avLst/>
          </a:prstGeom>
        </p:spPr>
        <p:txBody>
          <a:bodyPr wrap="none" lIns="0" tIns="0" rIns="0" bIns="0"/>
          <a:lstStyle/>
          <a:p>
            <a:endParaRPr/>
          </a:p>
        </p:txBody>
      </p:sp>
      <p:sp>
        <p:nvSpPr>
          <p:cNvPr id="25" name="PlaceHolder 4"/>
          <p:cNvSpPr>
            <a:spLocks noGrp="1"/>
          </p:cNvSpPr>
          <p:nvPr>
            <p:ph type="body"/>
          </p:nvPr>
        </p:nvSpPr>
        <p:spPr>
          <a:xfrm>
            <a:off x="504000" y="4058640"/>
            <a:ext cx="9070920" cy="20908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504000" y="1769040"/>
            <a:ext cx="9071640" cy="43840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wrap="none" lIns="0" tIns="0" rIns="0" bIns="0"/>
          <a:lstStyle/>
          <a:p>
            <a:r>
              <a:rPr lang="en-US"/>
              <a:t>&lt;date/time&gt;</a:t>
            </a:r>
            <a:endParaRPr/>
          </a:p>
        </p:txBody>
      </p:sp>
      <p:sp>
        <p:nvSpPr>
          <p:cNvPr id="3" name="PlaceHolder 4"/>
          <p:cNvSpPr>
            <a:spLocks noGrp="1"/>
          </p:cNvSpPr>
          <p:nvPr>
            <p:ph type="ftr"/>
          </p:nvPr>
        </p:nvSpPr>
        <p:spPr>
          <a:xfrm>
            <a:off x="3447360" y="6887160"/>
            <a:ext cx="3195000" cy="521280"/>
          </a:xfrm>
          <a:prstGeom prst="rect">
            <a:avLst/>
          </a:prstGeom>
        </p:spPr>
        <p:txBody>
          <a:bodyPr wrap="none" lIns="0" tIns="0" rIns="0" bIns="0"/>
          <a:lstStyle/>
          <a:p>
            <a:pPr algn="ctr"/>
            <a:r>
              <a:rPr lang="en-US"/>
              <a:t>&lt;footer&gt;</a:t>
            </a:r>
            <a:endParaRPr/>
          </a:p>
        </p:txBody>
      </p:sp>
      <p:sp>
        <p:nvSpPr>
          <p:cNvPr id="4" name="PlaceHolder 5"/>
          <p:cNvSpPr>
            <a:spLocks noGrp="1"/>
          </p:cNvSpPr>
          <p:nvPr>
            <p:ph type="sldNum"/>
          </p:nvPr>
        </p:nvSpPr>
        <p:spPr>
          <a:xfrm>
            <a:off x="7227000" y="6887160"/>
            <a:ext cx="2348280" cy="521280"/>
          </a:xfrm>
          <a:prstGeom prst="rect">
            <a:avLst/>
          </a:prstGeom>
        </p:spPr>
        <p:txBody>
          <a:bodyPr wrap="none" lIns="0" tIns="0" rIns="0" bIns="0"/>
          <a:lstStyle/>
          <a:p>
            <a:pPr algn="r"/>
            <a:fld id="{845E9E92-6E30-4E5B-9A5E-0278FC20C771}" type="slidenum">
              <a:rPr lang="en-US"/>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doi.acm.org/10.1145/1810891.1810910" TargetMode="External"/><Relationship Id="rId3" Type="http://schemas.openxmlformats.org/officeDocument/2006/relationships/hyperlink" Target="http://pragprog.com/book/jaerlang2/programming-erla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3.xml"/><Relationship Id="rId2"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4.png"/><Relationship Id="rId3"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7.png"/><Relationship Id="rId3"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504000" y="1769040"/>
            <a:ext cx="9071640" cy="4384080"/>
          </a:xfrm>
          <a:prstGeom prst="rect">
            <a:avLst/>
          </a:prstGeom>
        </p:spPr>
        <p:txBody>
          <a:bodyPr wrap="none" lIns="0" tIns="0" rIns="0" bIns="0" anchor="ctr"/>
          <a:lstStyle/>
          <a:p>
            <a:r>
              <a:rPr lang="en-US" sz="4800" dirty="0" err="1">
                <a:solidFill>
                  <a:srgbClr val="FF0000"/>
                </a:solidFill>
              </a:rPr>
              <a:t>Erlang</a:t>
            </a:r>
            <a:r>
              <a:rPr lang="en-US" sz="4800" dirty="0">
                <a:solidFill>
                  <a:srgbClr val="FF0000"/>
                </a:solidFill>
              </a:rPr>
              <a:t> programming language </a:t>
            </a:r>
            <a:endParaRPr dirty="0"/>
          </a:p>
          <a:p>
            <a:endParaRPr dirty="0"/>
          </a:p>
          <a:p>
            <a:r>
              <a:rPr lang="en-US"/>
              <a:t>Part </a:t>
            </a:r>
            <a:r>
              <a:rPr lang="en-US" smtClean="0"/>
              <a:t>2</a:t>
            </a:r>
            <a:endParaRPr/>
          </a:p>
          <a:p>
            <a:endParaRPr dirty="0"/>
          </a:p>
          <a:p>
            <a:endParaRPr dirty="0"/>
          </a:p>
          <a:p>
            <a:r>
              <a:rPr lang="en-US" dirty="0"/>
              <a:t>Kiyoshi Nitta</a:t>
            </a:r>
            <a:endParaRPr dirty="0"/>
          </a:p>
          <a:p>
            <a:endParaRPr dirty="0"/>
          </a:p>
          <a:p>
            <a:endParaRPr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Shape 1"/>
          <p:cNvSpPr txBox="1"/>
          <p:nvPr/>
        </p:nvSpPr>
        <p:spPr>
          <a:xfrm>
            <a:off x="504000" y="301320"/>
            <a:ext cx="9071640" cy="1262160"/>
          </a:xfrm>
          <a:prstGeom prst="rect">
            <a:avLst/>
          </a:prstGeom>
        </p:spPr>
        <p:txBody>
          <a:bodyPr wrap="none" lIns="0" tIns="0" rIns="0" bIns="0" anchor="ctr"/>
          <a:lstStyle/>
          <a:p>
            <a:pPr algn="ctr"/>
            <a:r>
              <a:rPr lang="en-US" sz="3600" dirty="0"/>
              <a:t>Shared Nothing - Requirement</a:t>
            </a:r>
            <a:endParaRPr sz="3600" dirty="0"/>
          </a:p>
        </p:txBody>
      </p:sp>
      <p:sp>
        <p:nvSpPr>
          <p:cNvPr id="68" name="TextShape 2"/>
          <p:cNvSpPr txBox="1"/>
          <p:nvPr/>
        </p:nvSpPr>
        <p:spPr>
          <a:xfrm>
            <a:off x="504000" y="1769040"/>
            <a:ext cx="9071640" cy="4384080"/>
          </a:xfrm>
          <a:prstGeom prst="rect">
            <a:avLst/>
          </a:prstGeom>
        </p:spPr>
        <p:txBody>
          <a:bodyPr wrap="square" lIns="0" tIns="0" rIns="0" bIns="0"/>
          <a:lstStyle/>
          <a:p>
            <a:pPr marL="285750" indent="-285750">
              <a:buFont typeface="Arial"/>
              <a:buChar char="•"/>
            </a:pPr>
            <a:r>
              <a:rPr lang="en-US" altLang="ja-JP" sz="2400" dirty="0"/>
              <a:t>Building highly reliable fault-tolerant systems:</a:t>
            </a:r>
          </a:p>
          <a:p>
            <a:pPr marL="742950" lvl="1" indent="-285750">
              <a:buFont typeface="Arial"/>
              <a:buChar char="•"/>
            </a:pPr>
            <a:r>
              <a:rPr lang="en-US" altLang="ja-JP" sz="2400" dirty="0"/>
              <a:t>at most four minutes of downtime per year</a:t>
            </a:r>
          </a:p>
          <a:p>
            <a:pPr marL="742950" lvl="1" indent="-285750">
              <a:buFont typeface="Arial"/>
              <a:buChar char="•"/>
            </a:pPr>
            <a:r>
              <a:rPr lang="en-US" altLang="ja-JP" sz="2400" dirty="0"/>
              <a:t>system software could be upgraded without stopping the system</a:t>
            </a: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p:spPr>
        <p:txBody>
          <a:bodyPr wrap="none" lIns="0" tIns="0" rIns="0" bIns="0" anchor="ctr"/>
          <a:lstStyle/>
          <a:p>
            <a:pPr algn="ctr"/>
            <a:r>
              <a:rPr lang="en-US" sz="3600" dirty="0"/>
              <a:t>Shared Nothing - Approach</a:t>
            </a:r>
            <a:endParaRPr sz="3600" dirty="0"/>
          </a:p>
        </p:txBody>
      </p:sp>
      <p:sp>
        <p:nvSpPr>
          <p:cNvPr id="70" name="TextShape 2"/>
          <p:cNvSpPr txBox="1"/>
          <p:nvPr/>
        </p:nvSpPr>
        <p:spPr>
          <a:xfrm>
            <a:off x="504000" y="1769040"/>
            <a:ext cx="9071640" cy="4384080"/>
          </a:xfrm>
          <a:prstGeom prst="rect">
            <a:avLst/>
          </a:prstGeom>
        </p:spPr>
        <p:txBody>
          <a:bodyPr wrap="square" lIns="0" tIns="0" rIns="0" bIns="0"/>
          <a:lstStyle/>
          <a:p>
            <a:pPr marL="285750" indent="-285750">
              <a:buFont typeface="Arial"/>
              <a:buChar char="•"/>
            </a:pPr>
            <a:r>
              <a:rPr lang="en-US" altLang="ja-JP" sz="2400" dirty="0"/>
              <a:t>Component isolation is the key to building reliable systems.</a:t>
            </a:r>
          </a:p>
          <a:p>
            <a:pPr marL="285750" indent="-285750">
              <a:buFont typeface="Arial"/>
              <a:buChar char="•"/>
            </a:pPr>
            <a:r>
              <a:rPr lang="en-US" altLang="ja-JP" sz="2400" dirty="0"/>
              <a:t>example</a:t>
            </a:r>
          </a:p>
          <a:p>
            <a:pPr marL="742950" lvl="1" indent="-285750">
              <a:buFont typeface="Arial"/>
              <a:buChar char="•"/>
            </a:pPr>
            <a:r>
              <a:rPr lang="en-US" altLang="ja-JP" sz="2400" dirty="0"/>
              <a:t>suppose a single machine, and the probability that it will fail during some time period is 10-3</a:t>
            </a:r>
          </a:p>
          <a:p>
            <a:pPr marL="742950" lvl="1" indent="-285750">
              <a:buFont typeface="Arial"/>
              <a:buChar char="•"/>
            </a:pPr>
            <a:r>
              <a:rPr lang="en-US" altLang="ja-JP" sz="2400" dirty="0"/>
              <a:t>If we have two identical isolated machines, then the probability they both will fail in the same time period is  10-6, with three machines  10-9  , and so on.</a:t>
            </a: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p:spPr>
        <p:txBody>
          <a:bodyPr wrap="none" lIns="0" tIns="0" rIns="0" bIns="0" anchor="ctr"/>
          <a:lstStyle/>
          <a:p>
            <a:pPr algn="ctr"/>
            <a:r>
              <a:rPr lang="en-US" sz="3600" dirty="0"/>
              <a:t>Shared Nothing - Key Properties for
Fault-Tolerant Applications </a:t>
            </a:r>
            <a:endParaRPr sz="3600" dirty="0"/>
          </a:p>
        </p:txBody>
      </p:sp>
      <p:sp>
        <p:nvSpPr>
          <p:cNvPr id="72" name="TextShape 2"/>
          <p:cNvSpPr txBox="1"/>
          <p:nvPr/>
        </p:nvSpPr>
        <p:spPr>
          <a:xfrm>
            <a:off x="504000" y="1769040"/>
            <a:ext cx="9071640" cy="4384080"/>
          </a:xfrm>
          <a:prstGeom prst="rect">
            <a:avLst/>
          </a:prstGeom>
        </p:spPr>
        <p:txBody>
          <a:bodyPr wrap="square" lIns="0" tIns="0" rIns="0" bIns="0"/>
          <a:lstStyle/>
          <a:p>
            <a:pPr marL="285750" indent="-285750">
              <a:buFont typeface="Arial"/>
              <a:buChar char="•"/>
            </a:pPr>
            <a:r>
              <a:rPr lang="en-US" altLang="ja-JP" sz="2400" dirty="0"/>
              <a:t>Isolated processes;</a:t>
            </a:r>
          </a:p>
          <a:p>
            <a:pPr marL="285750" indent="-285750">
              <a:buFont typeface="Arial"/>
              <a:buChar char="•"/>
            </a:pPr>
            <a:r>
              <a:rPr lang="en-US" altLang="ja-JP" sz="2400" dirty="0"/>
              <a:t>Pure message passing between processes;</a:t>
            </a:r>
          </a:p>
          <a:p>
            <a:pPr marL="285750" indent="-285750">
              <a:buFont typeface="Arial"/>
              <a:buChar char="•"/>
            </a:pPr>
            <a:r>
              <a:rPr lang="en-US" altLang="ja-JP" sz="2400" dirty="0"/>
              <a:t>The ability to detect errors in remote processes; and</a:t>
            </a:r>
          </a:p>
          <a:p>
            <a:pPr marL="285750" indent="-285750">
              <a:buFont typeface="Arial"/>
              <a:buChar char="•"/>
            </a:pPr>
            <a:r>
              <a:rPr lang="en-US" altLang="ja-JP" sz="2400" dirty="0"/>
              <a:t>A method for determining what error caused a process to crash.</a:t>
            </a: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Shape 1"/>
          <p:cNvSpPr txBox="1"/>
          <p:nvPr/>
        </p:nvSpPr>
        <p:spPr>
          <a:xfrm>
            <a:off x="504000" y="1769040"/>
            <a:ext cx="9071640" cy="4384080"/>
          </a:xfrm>
          <a:prstGeom prst="rect">
            <a:avLst/>
          </a:prstGeom>
        </p:spPr>
        <p:txBody>
          <a:bodyPr wrap="none" lIns="0" tIns="0" rIns="0" bIns="0"/>
          <a:lstStyle/>
          <a:p>
            <a:endParaRPr/>
          </a:p>
          <a:p>
            <a:endParaRPr/>
          </a:p>
          <a:p>
            <a:r>
              <a:rPr lang="en-US" sz="4800">
                <a:solidFill>
                  <a:srgbClr val="0000FF"/>
                </a:solidFill>
              </a:rPr>
              <a:t>What is Erlang?</a:t>
            </a:r>
            <a:endParaRPr/>
          </a:p>
          <a:p>
            <a:endParaRPr/>
          </a:p>
          <a:p>
            <a:r>
              <a:rPr lang="en-US" sz="4000">
                <a:solidFill>
                  <a:srgbClr val="0000FF"/>
                </a:solidFill>
              </a:rPr>
              <a:t>Erlang View of the World</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504000" y="301320"/>
            <a:ext cx="9071640" cy="1262160"/>
          </a:xfrm>
          <a:prstGeom prst="rect">
            <a:avLst/>
          </a:prstGeom>
        </p:spPr>
        <p:txBody>
          <a:bodyPr wrap="none" lIns="0" tIns="0" rIns="0" bIns="0" anchor="ctr"/>
          <a:lstStyle/>
          <a:p>
            <a:pPr algn="ctr"/>
            <a:r>
              <a:rPr lang="en-US" sz="3600" dirty="0" err="1"/>
              <a:t>Erlang</a:t>
            </a:r>
            <a:r>
              <a:rPr lang="en-US" sz="3600" dirty="0"/>
              <a:t> View of the World</a:t>
            </a:r>
            <a:endParaRPr sz="3600" dirty="0"/>
          </a:p>
        </p:txBody>
      </p:sp>
      <p:sp>
        <p:nvSpPr>
          <p:cNvPr id="75" name="TextShape 2"/>
          <p:cNvSpPr txBox="1"/>
          <p:nvPr/>
        </p:nvSpPr>
        <p:spPr>
          <a:xfrm>
            <a:off x="504000" y="1769040"/>
            <a:ext cx="9071640" cy="4384080"/>
          </a:xfrm>
          <a:prstGeom prst="rect">
            <a:avLst/>
          </a:prstGeom>
        </p:spPr>
        <p:txBody>
          <a:bodyPr wrap="square" lIns="0" tIns="0" rIns="0" bIns="0"/>
          <a:lstStyle/>
          <a:p>
            <a:r>
              <a:rPr lang="en-US" sz="2400" dirty="0"/>
              <a:t>Everything is a process that lacks shared memory and influences one another only by exchanging asynchronous messages.</a:t>
            </a:r>
            <a:endParaRPr sz="2400"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Shape 1"/>
          <p:cNvSpPr txBox="1"/>
          <p:nvPr/>
        </p:nvSpPr>
        <p:spPr>
          <a:xfrm>
            <a:off x="504000" y="1769040"/>
            <a:ext cx="9071640" cy="4384080"/>
          </a:xfrm>
          <a:prstGeom prst="rect">
            <a:avLst/>
          </a:prstGeom>
        </p:spPr>
        <p:txBody>
          <a:bodyPr wrap="none" lIns="0" tIns="0" rIns="0" bIns="0"/>
          <a:lstStyle/>
          <a:p>
            <a:endParaRPr/>
          </a:p>
          <a:p>
            <a:endParaRPr/>
          </a:p>
          <a:p>
            <a:r>
              <a:rPr lang="en-US" sz="4800">
                <a:solidFill>
                  <a:srgbClr val="0000FF"/>
                </a:solidFill>
              </a:rPr>
              <a:t>What is Erlang?</a:t>
            </a:r>
            <a:endParaRPr/>
          </a:p>
          <a:p>
            <a:endParaRPr/>
          </a:p>
          <a:p>
            <a:r>
              <a:rPr lang="en-US" sz="4000">
                <a:solidFill>
                  <a:srgbClr val="0000FF"/>
                </a:solidFill>
              </a:rPr>
              <a:t>Erlang View of Errors</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p:spPr>
        <p:txBody>
          <a:bodyPr wrap="none" lIns="0" tIns="0" rIns="0" bIns="0" anchor="ctr"/>
          <a:lstStyle/>
          <a:p>
            <a:pPr algn="ctr"/>
            <a:r>
              <a:rPr lang="en-US" sz="3600" dirty="0" err="1"/>
              <a:t>Erlang</a:t>
            </a:r>
            <a:r>
              <a:rPr lang="en-US" sz="3600" dirty="0"/>
              <a:t> View of Errors</a:t>
            </a:r>
            <a:endParaRPr sz="3600" dirty="0"/>
          </a:p>
        </p:txBody>
      </p:sp>
      <p:sp>
        <p:nvSpPr>
          <p:cNvPr id="78" name="TextShape 2"/>
          <p:cNvSpPr txBox="1"/>
          <p:nvPr/>
        </p:nvSpPr>
        <p:spPr>
          <a:xfrm>
            <a:off x="504000" y="1769040"/>
            <a:ext cx="9071640" cy="4384080"/>
          </a:xfrm>
          <a:prstGeom prst="rect">
            <a:avLst/>
          </a:prstGeom>
        </p:spPr>
        <p:txBody>
          <a:bodyPr wrap="square" lIns="0" tIns="0" rIns="0" bIns="0"/>
          <a:lstStyle/>
          <a:p>
            <a:pPr marL="285750" indent="-285750">
              <a:buFont typeface="Arial"/>
              <a:buChar char="•"/>
            </a:pPr>
            <a:r>
              <a:rPr lang="en-US" altLang="ja-JP" sz="2400" dirty="0"/>
              <a:t>With thousands of processes at one's disposal one is less concerned about the failure of individual processes.</a:t>
            </a:r>
          </a:p>
          <a:p>
            <a:pPr marL="285750" indent="-285750">
              <a:buFont typeface="Arial"/>
              <a:buChar char="•"/>
            </a:pPr>
            <a:r>
              <a:rPr lang="en-US" altLang="ja-JP" sz="2400" dirty="0"/>
              <a:t>The recommended way of programming is to </a:t>
            </a:r>
            <a:r>
              <a:rPr lang="en-US" altLang="ja-JP" sz="2400" dirty="0">
                <a:solidFill>
                  <a:srgbClr val="FF0000"/>
                </a:solidFill>
              </a:rPr>
              <a:t>let failing processes crash and other processes detect the crashes and fix them</a:t>
            </a:r>
            <a:r>
              <a:rPr lang="en-US" altLang="ja-JP" sz="2400" dirty="0"/>
              <a:t>.</a:t>
            </a: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504000" y="1769040"/>
            <a:ext cx="9071640" cy="4384080"/>
          </a:xfrm>
          <a:prstGeom prst="rect">
            <a:avLst/>
          </a:prstGeom>
        </p:spPr>
        <p:txBody>
          <a:bodyPr wrap="none" lIns="0" tIns="0" rIns="0" bIns="0"/>
          <a:lstStyle/>
          <a:p>
            <a:endParaRPr/>
          </a:p>
          <a:p>
            <a:endParaRPr/>
          </a:p>
          <a:p>
            <a:r>
              <a:rPr lang="en-US" sz="4800">
                <a:solidFill>
                  <a:srgbClr val="0000FF"/>
                </a:solidFill>
              </a:rPr>
              <a:t>What is Erlang?</a:t>
            </a:r>
            <a:endParaRPr/>
          </a:p>
          <a:p>
            <a:endParaRPr/>
          </a:p>
          <a:p>
            <a:r>
              <a:rPr lang="en-US" sz="4000">
                <a:solidFill>
                  <a:srgbClr val="0000FF"/>
                </a:solidFill>
              </a:rPr>
              <a:t>Experience</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504000" y="301320"/>
            <a:ext cx="9071640" cy="1262160"/>
          </a:xfrm>
          <a:prstGeom prst="rect">
            <a:avLst/>
          </a:prstGeom>
        </p:spPr>
        <p:txBody>
          <a:bodyPr wrap="none" lIns="0" tIns="0" rIns="0" bIns="0" anchor="ctr"/>
          <a:lstStyle/>
          <a:p>
            <a:pPr algn="ctr"/>
            <a:r>
              <a:rPr lang="en-US" sz="3600" dirty="0"/>
              <a:t>Instant messaging</a:t>
            </a:r>
            <a:endParaRPr sz="3600" dirty="0"/>
          </a:p>
        </p:txBody>
      </p:sp>
      <p:sp>
        <p:nvSpPr>
          <p:cNvPr id="81" name="TextShape 2"/>
          <p:cNvSpPr txBox="1"/>
          <p:nvPr/>
        </p:nvSpPr>
        <p:spPr>
          <a:xfrm>
            <a:off x="504000" y="1769040"/>
            <a:ext cx="9071640" cy="4384080"/>
          </a:xfrm>
          <a:prstGeom prst="rect">
            <a:avLst/>
          </a:prstGeom>
        </p:spPr>
        <p:txBody>
          <a:bodyPr wrap="square" lIns="0" tIns="0" rIns="0" bIns="0"/>
          <a:lstStyle/>
          <a:p>
            <a:pPr marL="285750" indent="-285750">
              <a:buFont typeface="Arial"/>
              <a:buChar char="•"/>
            </a:pPr>
            <a:r>
              <a:rPr lang="en-US" altLang="ja-JP" sz="2400" dirty="0" err="1"/>
              <a:t>MochiWeb</a:t>
            </a:r>
            <a:endParaRPr lang="en-US" altLang="ja-JP" sz="2400" dirty="0"/>
          </a:p>
          <a:p>
            <a:pPr marL="742950" lvl="1" indent="-285750">
              <a:buFont typeface="Arial"/>
              <a:buChar char="•"/>
            </a:pPr>
            <a:r>
              <a:rPr lang="en-US" altLang="ja-JP" sz="2400" dirty="0"/>
              <a:t>Designed for building lightweight HTTP servers developed by </a:t>
            </a:r>
            <a:r>
              <a:rPr lang="en-US" altLang="ja-JP" sz="2400" dirty="0" err="1"/>
              <a:t>MochiMedia</a:t>
            </a:r>
            <a:r>
              <a:rPr lang="en-US" altLang="ja-JP" sz="2400" dirty="0"/>
              <a:t> for high-throughput, low-latency analytics, and ad servers, this </a:t>
            </a:r>
            <a:r>
              <a:rPr lang="en-US" altLang="ja-JP" sz="2400" dirty="0" err="1"/>
              <a:t>Erlang</a:t>
            </a:r>
            <a:r>
              <a:rPr lang="en-US" altLang="ja-JP" sz="2400" dirty="0"/>
              <a:t> library helps power Facebook chat among more than 70 million users.</a:t>
            </a: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301320"/>
            <a:ext cx="9071640" cy="1262160"/>
          </a:xfrm>
          <a:prstGeom prst="rect">
            <a:avLst/>
          </a:prstGeom>
        </p:spPr>
        <p:txBody>
          <a:bodyPr wrap="none" lIns="0" tIns="0" rIns="0" bIns="0" anchor="ctr"/>
          <a:lstStyle/>
          <a:p>
            <a:pPr algn="ctr"/>
            <a:r>
              <a:rPr lang="en-US" sz="3600" dirty="0"/>
              <a:t>Instant messaging</a:t>
            </a:r>
            <a:endParaRPr sz="3600" dirty="0"/>
          </a:p>
        </p:txBody>
      </p:sp>
      <p:sp>
        <p:nvSpPr>
          <p:cNvPr id="83" name="TextShape 2"/>
          <p:cNvSpPr txBox="1"/>
          <p:nvPr/>
        </p:nvSpPr>
        <p:spPr>
          <a:xfrm>
            <a:off x="504000" y="1769040"/>
            <a:ext cx="9071640" cy="4384080"/>
          </a:xfrm>
          <a:prstGeom prst="rect">
            <a:avLst/>
          </a:prstGeom>
        </p:spPr>
        <p:txBody>
          <a:bodyPr wrap="square" lIns="0" tIns="0" rIns="0" bIns="0"/>
          <a:lstStyle/>
          <a:p>
            <a:pPr marL="285750" indent="-285750">
              <a:buFont typeface="Arial"/>
              <a:buChar char="•"/>
            </a:pPr>
            <a:r>
              <a:rPr lang="en-US" altLang="ja-JP" sz="2400" dirty="0" err="1"/>
              <a:t>Ejabberd</a:t>
            </a:r>
            <a:endParaRPr lang="en-US" altLang="ja-JP" sz="2400" dirty="0"/>
          </a:p>
          <a:p>
            <a:pPr marL="742950" lvl="1" indent="-285750">
              <a:buFont typeface="Arial"/>
              <a:buChar char="•"/>
            </a:pPr>
            <a:r>
              <a:rPr lang="en-US" altLang="ja-JP" sz="2400" dirty="0"/>
              <a:t>This </a:t>
            </a:r>
            <a:r>
              <a:rPr lang="en-US" altLang="ja-JP" sz="2400" dirty="0" err="1"/>
              <a:t>Erlang</a:t>
            </a:r>
            <a:r>
              <a:rPr lang="en-US" altLang="ja-JP" sz="2400" dirty="0"/>
              <a:t> implementation of the XMPP protocol is the most widely used open source XMPP server.</a:t>
            </a: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Shape 1"/>
          <p:cNvSpPr txBox="1"/>
          <p:nvPr/>
        </p:nvSpPr>
        <p:spPr>
          <a:xfrm>
            <a:off x="504000" y="301320"/>
            <a:ext cx="9071640" cy="1262160"/>
          </a:xfrm>
          <a:prstGeom prst="rect">
            <a:avLst/>
          </a:prstGeom>
        </p:spPr>
        <p:txBody>
          <a:bodyPr wrap="none" lIns="0" tIns="0" rIns="0" bIns="0" anchor="ctr"/>
          <a:lstStyle/>
          <a:p>
            <a:pPr algn="ctr"/>
            <a:r>
              <a:rPr lang="en-US" sz="3600" dirty="0"/>
              <a:t>Literature </a:t>
            </a:r>
            <a:endParaRPr sz="3600" dirty="0"/>
          </a:p>
        </p:txBody>
      </p:sp>
      <p:sp>
        <p:nvSpPr>
          <p:cNvPr id="41" name="TextShape 2"/>
          <p:cNvSpPr txBox="1"/>
          <p:nvPr/>
        </p:nvSpPr>
        <p:spPr>
          <a:xfrm>
            <a:off x="504000" y="1769040"/>
            <a:ext cx="9071640" cy="4384080"/>
          </a:xfrm>
          <a:prstGeom prst="rect">
            <a:avLst/>
          </a:prstGeom>
        </p:spPr>
        <p:txBody>
          <a:bodyPr wrap="square" lIns="0" tIns="0" rIns="0" bIns="0"/>
          <a:lstStyle/>
          <a:p>
            <a:pPr>
              <a:buSzPct val="25000"/>
              <a:buFont typeface="StarSymbol"/>
              <a:buChar char=""/>
            </a:pPr>
            <a:r>
              <a:rPr lang="en-US" dirty="0"/>
              <a:t>Joe Armstrong. 2010. </a:t>
            </a:r>
            <a:r>
              <a:rPr lang="en-US" dirty="0" err="1"/>
              <a:t>Erlang</a:t>
            </a:r>
            <a:r>
              <a:rPr lang="en-US" dirty="0"/>
              <a:t>. </a:t>
            </a:r>
            <a:r>
              <a:rPr lang="en-US" dirty="0" err="1"/>
              <a:t>Commun</a:t>
            </a:r>
            <a:r>
              <a:rPr lang="en-US" dirty="0"/>
              <a:t>. ACM 53, 9 (September 2010), 68-75. DOI=10.1145/1810891.1810910 </a:t>
            </a:r>
            <a:r>
              <a:rPr lang="en-US" dirty="0">
                <a:hlinkClick r:id="rId2"/>
              </a:rPr>
              <a:t>http://doi.acm.org/10.1145/1810891.1810910</a:t>
            </a:r>
            <a:endParaRPr dirty="0"/>
          </a:p>
          <a:p>
            <a:pPr>
              <a:buSzPct val="25000"/>
              <a:buFont typeface="StarSymbol"/>
              <a:buChar char=""/>
            </a:pPr>
            <a:endParaRPr lang="en-US" dirty="0" smtClean="0"/>
          </a:p>
          <a:p>
            <a:pPr>
              <a:buSzPct val="25000"/>
              <a:buFont typeface="StarSymbol"/>
              <a:buChar char=""/>
            </a:pPr>
            <a:r>
              <a:rPr lang="en-US" altLang="ja-JP" dirty="0"/>
              <a:t>Joe Armstrong. 2013. </a:t>
            </a:r>
            <a:r>
              <a:rPr lang="en-US" altLang="ja-JP" i="1" dirty="0"/>
              <a:t>Programming </a:t>
            </a:r>
            <a:r>
              <a:rPr lang="en-US" altLang="ja-JP" i="1" dirty="0" err="1"/>
              <a:t>Erlang</a:t>
            </a:r>
            <a:r>
              <a:rPr lang="en-US" altLang="ja-JP" i="1" dirty="0"/>
              <a:t>: Software for a Concurrent </a:t>
            </a:r>
            <a:r>
              <a:rPr lang="en-US" altLang="ja-JP" i="1" dirty="0" smtClean="0"/>
              <a:t>World </a:t>
            </a:r>
            <a:r>
              <a:rPr lang="en-US" altLang="ja-JP" dirty="0"/>
              <a:t>(2nd edition)</a:t>
            </a:r>
            <a:r>
              <a:rPr lang="en-US" altLang="ja-JP" dirty="0" smtClean="0"/>
              <a:t>. </a:t>
            </a:r>
            <a:r>
              <a:rPr lang="en-US" altLang="ja-JP" dirty="0"/>
              <a:t>Pragmatic Bookshelf</a:t>
            </a:r>
            <a:r>
              <a:rPr lang="en-US" altLang="ja-JP" dirty="0" smtClean="0"/>
              <a:t>. </a:t>
            </a:r>
            <a:r>
              <a:rPr lang="en-US" altLang="ja-JP" dirty="0" smtClean="0">
                <a:hlinkClick r:id="rId3"/>
              </a:rPr>
              <a:t>http://pragprog.com/book/jaerlang2/programming-erlang</a:t>
            </a:r>
            <a:endParaRPr lang="en-US" altLang="ja-JP" dirty="0" smtClean="0"/>
          </a:p>
          <a:p>
            <a:pPr>
              <a:buSzPct val="25000"/>
              <a:buFont typeface="StarSymbol"/>
              <a:buChar char=""/>
            </a:pPr>
            <a:endParaRPr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04000" y="301320"/>
            <a:ext cx="9071640" cy="1262160"/>
          </a:xfrm>
          <a:prstGeom prst="rect">
            <a:avLst/>
          </a:prstGeom>
        </p:spPr>
        <p:txBody>
          <a:bodyPr wrap="none" lIns="0" tIns="0" rIns="0" bIns="0" anchor="ctr"/>
          <a:lstStyle/>
          <a:p>
            <a:pPr algn="ctr"/>
            <a:r>
              <a:rPr lang="en-US" sz="3600" dirty="0"/>
              <a:t>Instant messaging</a:t>
            </a:r>
            <a:endParaRPr sz="3600" dirty="0"/>
          </a:p>
        </p:txBody>
      </p:sp>
      <p:sp>
        <p:nvSpPr>
          <p:cNvPr id="85" name="TextShape 2"/>
          <p:cNvSpPr txBox="1"/>
          <p:nvPr/>
        </p:nvSpPr>
        <p:spPr>
          <a:xfrm>
            <a:off x="504000" y="1769040"/>
            <a:ext cx="9071640" cy="4384080"/>
          </a:xfrm>
          <a:prstGeom prst="rect">
            <a:avLst/>
          </a:prstGeom>
        </p:spPr>
        <p:txBody>
          <a:bodyPr wrap="square" lIns="0" tIns="0" rIns="0" bIns="0"/>
          <a:lstStyle/>
          <a:p>
            <a:pPr marL="285750" indent="-285750">
              <a:buFont typeface="Arial"/>
              <a:buChar char="•"/>
            </a:pPr>
            <a:r>
              <a:rPr lang="en-US" altLang="ja-JP" sz="2400" dirty="0" err="1"/>
              <a:t>RabbitMQ</a:t>
            </a:r>
            <a:endParaRPr lang="en-US" altLang="ja-JP" sz="2400" dirty="0"/>
          </a:p>
          <a:p>
            <a:pPr marL="742950" lvl="1" indent="-285750">
              <a:buFont typeface="Arial"/>
              <a:buChar char="•"/>
            </a:pPr>
            <a:r>
              <a:rPr lang="en-US" altLang="ja-JP" sz="2400" dirty="0"/>
              <a:t>This </a:t>
            </a:r>
            <a:r>
              <a:rPr lang="en-US" altLang="ja-JP" sz="2400" dirty="0" err="1"/>
              <a:t>Erlang</a:t>
            </a:r>
            <a:r>
              <a:rPr lang="en-US" altLang="ja-JP" sz="2400" dirty="0"/>
              <a:t> implementation of the Advanced Message Queuing Protocol standard provides reliable asynchronous message passing at Internet scale.</a:t>
            </a: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04000" y="301320"/>
            <a:ext cx="9071640" cy="1262160"/>
          </a:xfrm>
          <a:prstGeom prst="rect">
            <a:avLst/>
          </a:prstGeom>
        </p:spPr>
        <p:txBody>
          <a:bodyPr wrap="none" lIns="0" tIns="0" rIns="0" bIns="0" anchor="ctr"/>
          <a:lstStyle/>
          <a:p>
            <a:pPr algn="ctr"/>
            <a:r>
              <a:rPr lang="en-US" sz="3600" dirty="0"/>
              <a:t>Schema-free databases - </a:t>
            </a:r>
            <a:r>
              <a:rPr lang="en-US" sz="3600" dirty="0" err="1"/>
              <a:t>CouchDB</a:t>
            </a:r>
            <a:endParaRPr sz="3600" dirty="0"/>
          </a:p>
        </p:txBody>
      </p:sp>
      <p:sp>
        <p:nvSpPr>
          <p:cNvPr id="87" name="TextShape 2"/>
          <p:cNvSpPr txBox="1"/>
          <p:nvPr/>
        </p:nvSpPr>
        <p:spPr>
          <a:xfrm>
            <a:off x="504000" y="1769040"/>
            <a:ext cx="9071640" cy="4384080"/>
          </a:xfrm>
          <a:prstGeom prst="rect">
            <a:avLst/>
          </a:prstGeom>
        </p:spPr>
        <p:txBody>
          <a:bodyPr wrap="square" lIns="0" tIns="0" rIns="0" bIns="0"/>
          <a:lstStyle/>
          <a:p>
            <a:r>
              <a:rPr lang="en-US" sz="2400" dirty="0"/>
              <a:t>Apache </a:t>
            </a:r>
            <a:r>
              <a:rPr lang="en-US" sz="2400" dirty="0" err="1"/>
              <a:t>CouchDB</a:t>
            </a:r>
            <a:r>
              <a:rPr lang="en-US" sz="2400" dirty="0"/>
              <a:t> is a distributed, fault-tolerant, schema-free document-oriented database accessible via a </a:t>
            </a:r>
            <a:r>
              <a:rPr lang="en-US" sz="2400" dirty="0" err="1"/>
              <a:t>RESTful</a:t>
            </a:r>
            <a:r>
              <a:rPr lang="en-US" sz="2400" dirty="0"/>
              <a:t> HTTP/JSON API.</a:t>
            </a:r>
            <a:endParaRPr sz="2400"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504000" y="301320"/>
            <a:ext cx="9071640" cy="1262160"/>
          </a:xfrm>
          <a:prstGeom prst="rect">
            <a:avLst/>
          </a:prstGeom>
        </p:spPr>
        <p:txBody>
          <a:bodyPr wrap="none" lIns="0" tIns="0" rIns="0" bIns="0" anchor="ctr"/>
          <a:lstStyle/>
          <a:p>
            <a:pPr algn="ctr"/>
            <a:r>
              <a:rPr lang="en-US" sz="3600" dirty="0"/>
              <a:t>Schema-free databases - Amazon </a:t>
            </a:r>
            <a:r>
              <a:rPr lang="en-US" sz="3600" dirty="0" err="1"/>
              <a:t>SimpleDB</a:t>
            </a:r>
            <a:endParaRPr sz="3600" dirty="0"/>
          </a:p>
        </p:txBody>
      </p:sp>
      <p:sp>
        <p:nvSpPr>
          <p:cNvPr id="89" name="TextShape 2"/>
          <p:cNvSpPr txBox="1"/>
          <p:nvPr/>
        </p:nvSpPr>
        <p:spPr>
          <a:xfrm>
            <a:off x="504000" y="1769040"/>
            <a:ext cx="9071640" cy="4384080"/>
          </a:xfrm>
          <a:prstGeom prst="rect">
            <a:avLst/>
          </a:prstGeom>
        </p:spPr>
        <p:txBody>
          <a:bodyPr wrap="square" lIns="0" tIns="0" rIns="0" bIns="0"/>
          <a:lstStyle/>
          <a:p>
            <a:r>
              <a:rPr lang="en-US" sz="2400" dirty="0"/>
              <a:t>This scalable, transactional, distributed key-value store has a peer-to-peer architecture for supporting reliable transactions with ACID properties.</a:t>
            </a:r>
            <a:endParaRPr sz="2400"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p:spPr>
        <p:txBody>
          <a:bodyPr wrap="none" lIns="0" tIns="0" rIns="0" bIns="0" anchor="ctr"/>
          <a:lstStyle/>
          <a:p>
            <a:pPr algn="ctr"/>
            <a:r>
              <a:rPr lang="en-US" sz="3600" dirty="0"/>
              <a:t>Sweet spot</a:t>
            </a:r>
            <a:endParaRPr sz="3600" dirty="0"/>
          </a:p>
        </p:txBody>
      </p:sp>
      <p:sp>
        <p:nvSpPr>
          <p:cNvPr id="91" name="TextShape 2"/>
          <p:cNvSpPr txBox="1"/>
          <p:nvPr/>
        </p:nvSpPr>
        <p:spPr>
          <a:xfrm>
            <a:off x="504000" y="1769040"/>
            <a:ext cx="9071640" cy="4384080"/>
          </a:xfrm>
          <a:prstGeom prst="rect">
            <a:avLst/>
          </a:prstGeom>
        </p:spPr>
        <p:txBody>
          <a:bodyPr wrap="square" lIns="0" tIns="0" rIns="0" bIns="0"/>
          <a:lstStyle/>
          <a:p>
            <a:pPr marL="285750" indent="-285750">
              <a:buFont typeface="Arial"/>
              <a:buChar char="•"/>
            </a:pPr>
            <a:r>
              <a:rPr lang="en-US" altLang="ja-JP" sz="2400" dirty="0"/>
              <a:t>communications</a:t>
            </a:r>
          </a:p>
          <a:p>
            <a:pPr marL="285750" indent="-285750">
              <a:buFont typeface="Arial"/>
              <a:buChar char="•"/>
            </a:pPr>
            <a:r>
              <a:rPr lang="en-US" altLang="ja-JP" sz="2400" dirty="0"/>
              <a:t>reliable data storage</a:t>
            </a:r>
          </a:p>
          <a:p>
            <a:pPr marL="285750" indent="-285750">
              <a:buFont typeface="Arial"/>
              <a:buChar char="•"/>
            </a:pPr>
            <a:endParaRPr lang="en-US" altLang="ja-JP" sz="2400" dirty="0"/>
          </a:p>
          <a:p>
            <a:r>
              <a:rPr lang="en-US" altLang="ja-JP" sz="2400" dirty="0"/>
              <a:t>The number of clients wanting simultaneous access to the system is potentially huge, with hundreds of thousands to millions of users. The data stores must therefore be reliable and the data protocols extensible.</a:t>
            </a: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504000" y="1769040"/>
            <a:ext cx="9071640" cy="4384080"/>
          </a:xfrm>
          <a:prstGeom prst="rect">
            <a:avLst/>
          </a:prstGeom>
        </p:spPr>
        <p:txBody>
          <a:bodyPr wrap="none" lIns="0" tIns="0" rIns="0" bIns="0"/>
          <a:lstStyle/>
          <a:p>
            <a:endParaRPr dirty="0" smtClean="0"/>
          </a:p>
          <a:p>
            <a:endParaRPr dirty="0" smtClean="0"/>
          </a:p>
          <a:p>
            <a:r>
              <a:rPr lang="en-US" sz="4800" dirty="0">
                <a:solidFill>
                  <a:srgbClr val="0000FF"/>
                </a:solidFill>
              </a:rPr>
              <a:t>Concurrent </a:t>
            </a:r>
            <a:r>
              <a:rPr lang="en-US" sz="4800" dirty="0" smtClean="0">
                <a:solidFill>
                  <a:srgbClr val="0000FF"/>
                </a:solidFill>
              </a:rPr>
              <a:t>Programming</a:t>
            </a:r>
            <a:r>
              <a:rPr lang="en-US" dirty="0"/>
              <a:t> </a:t>
            </a:r>
            <a:r>
              <a:rPr lang="en-US" sz="4800" dirty="0" smtClean="0">
                <a:solidFill>
                  <a:srgbClr val="0000FF"/>
                </a:solidFill>
              </a:rPr>
              <a:t>(Basics)</a:t>
            </a:r>
          </a:p>
        </p:txBody>
      </p:sp>
    </p:spTree>
    <p:extLst>
      <p:ext uri="{BB962C8B-B14F-4D97-AF65-F5344CB8AC3E}">
        <p14:creationId xmlns:p14="http://schemas.microsoft.com/office/powerpoint/2010/main" val="3456507980"/>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04000" y="301320"/>
            <a:ext cx="9071640" cy="1262160"/>
          </a:xfrm>
          <a:prstGeom prst="rect">
            <a:avLst/>
          </a:prstGeom>
        </p:spPr>
        <p:txBody>
          <a:bodyPr wrap="none" lIns="0" tIns="0" rIns="0" bIns="0" anchor="ctr"/>
          <a:lstStyle/>
          <a:p>
            <a:pPr algn="ctr"/>
            <a:r>
              <a:rPr lang="en-US" sz="3600" dirty="0"/>
              <a:t>Process Creation</a:t>
            </a:r>
            <a:endParaRPr sz="3600" dirty="0"/>
          </a:p>
        </p:txBody>
      </p:sp>
      <p:sp>
        <p:nvSpPr>
          <p:cNvPr id="134" name="TextShape 2"/>
          <p:cNvSpPr txBox="1"/>
          <p:nvPr/>
        </p:nvSpPr>
        <p:spPr>
          <a:xfrm>
            <a:off x="504000" y="1769040"/>
            <a:ext cx="9071640" cy="4384080"/>
          </a:xfrm>
          <a:prstGeom prst="rect">
            <a:avLst/>
          </a:prstGeom>
        </p:spPr>
        <p:txBody>
          <a:bodyPr wrap="square" lIns="0" tIns="0" rIns="0" bIns="0"/>
          <a:lstStyle/>
          <a:p>
            <a:pPr marL="342900" indent="-342900">
              <a:buFont typeface="Arial"/>
              <a:buChar char="•"/>
            </a:pPr>
            <a:r>
              <a:rPr lang="en-US" altLang="ja-JP" sz="2400" dirty="0"/>
              <a:t>The BIF spawn/3 creates and starts the execution of a new process</a:t>
            </a:r>
            <a:r>
              <a:rPr lang="en-US" altLang="ja-JP" sz="2400" dirty="0" smtClean="0"/>
              <a:t>.</a:t>
            </a:r>
          </a:p>
          <a:p>
            <a:pPr marL="342900" indent="-342900">
              <a:buFont typeface="Arial"/>
              <a:buChar char="•"/>
            </a:pPr>
            <a:endParaRPr lang="en-US" altLang="ja-JP" sz="2400" dirty="0" smtClean="0"/>
          </a:p>
          <a:p>
            <a:pPr marL="342900" indent="-342900">
              <a:buFont typeface="Arial"/>
              <a:buChar char="•"/>
            </a:pPr>
            <a:endParaRPr lang="en-US" altLang="ja-JP" sz="2400" dirty="0"/>
          </a:p>
          <a:p>
            <a:pPr marL="342900" indent="-342900">
              <a:buFont typeface="Arial"/>
              <a:buChar char="•"/>
            </a:pPr>
            <a:endParaRPr lang="en-US" altLang="ja-JP" sz="2400" dirty="0" smtClean="0"/>
          </a:p>
          <a:p>
            <a:pPr marL="342900" indent="-342900">
              <a:buFont typeface="Arial"/>
              <a:buChar char="•"/>
            </a:pPr>
            <a:r>
              <a:rPr lang="en-US" altLang="ja-JP" sz="2400" dirty="0"/>
              <a:t>The call to spawn/3 returns </a:t>
            </a:r>
            <a:r>
              <a:rPr lang="en-US" altLang="ja-JP" sz="2400" dirty="0">
                <a:solidFill>
                  <a:srgbClr val="FF0000"/>
                </a:solidFill>
              </a:rPr>
              <a:t>immediately</a:t>
            </a:r>
            <a:r>
              <a:rPr lang="en-US" altLang="ja-JP" sz="2400" dirty="0"/>
              <a:t> when the new process has been created and does not wait for the given function to evaluate. </a:t>
            </a:r>
          </a:p>
          <a:p>
            <a:pPr marL="342900" indent="-342900">
              <a:buFont typeface="Arial"/>
              <a:buChar char="•"/>
            </a:pPr>
            <a:r>
              <a:rPr lang="en-US" altLang="ja-JP" sz="2400" dirty="0"/>
              <a:t>A process will automatically terminate when the evaluation of the function given in the call to spawn has been completed. </a:t>
            </a:r>
          </a:p>
          <a:p>
            <a:pPr marL="342900" indent="-342900">
              <a:buFont typeface="Arial"/>
              <a:buChar char="•"/>
            </a:pPr>
            <a:endParaRPr lang="en-US" altLang="ja-JP" sz="2400" dirty="0"/>
          </a:p>
        </p:txBody>
      </p:sp>
      <p:pic>
        <p:nvPicPr>
          <p:cNvPr id="3" name="図 2"/>
          <p:cNvPicPr>
            <a:picLocks noChangeAspect="1"/>
          </p:cNvPicPr>
          <p:nvPr/>
        </p:nvPicPr>
        <p:blipFill>
          <a:blip r:embed="rId2"/>
          <a:stretch>
            <a:fillRect/>
          </a:stretch>
        </p:blipFill>
        <p:spPr>
          <a:xfrm>
            <a:off x="1942568" y="2863271"/>
            <a:ext cx="6207760" cy="379730"/>
          </a:xfrm>
          <a:prstGeom prst="rect">
            <a:avLst/>
          </a:prstGeom>
        </p:spPr>
      </p:pic>
    </p:spTree>
    <p:extLst>
      <p:ext uri="{BB962C8B-B14F-4D97-AF65-F5344CB8AC3E}">
        <p14:creationId xmlns:p14="http://schemas.microsoft.com/office/powerpoint/2010/main" val="1687979518"/>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04000" y="301320"/>
            <a:ext cx="9071640" cy="1262160"/>
          </a:xfrm>
          <a:prstGeom prst="rect">
            <a:avLst/>
          </a:prstGeom>
        </p:spPr>
        <p:txBody>
          <a:bodyPr wrap="none" lIns="0" tIns="0" rIns="0" bIns="0" anchor="ctr"/>
          <a:lstStyle/>
          <a:p>
            <a:pPr algn="ctr"/>
            <a:r>
              <a:rPr lang="en-US" sz="3600" dirty="0"/>
              <a:t>Inter-process Communication</a:t>
            </a:r>
            <a:endParaRPr sz="3600" dirty="0"/>
          </a:p>
        </p:txBody>
      </p:sp>
      <p:sp>
        <p:nvSpPr>
          <p:cNvPr id="134" name="TextShape 2"/>
          <p:cNvSpPr txBox="1"/>
          <p:nvPr/>
        </p:nvSpPr>
        <p:spPr>
          <a:xfrm>
            <a:off x="504000" y="1769040"/>
            <a:ext cx="9071640" cy="4384080"/>
          </a:xfrm>
          <a:prstGeom prst="rect">
            <a:avLst/>
          </a:prstGeom>
        </p:spPr>
        <p:txBody>
          <a:bodyPr wrap="square" lIns="0" tIns="0" rIns="0" bIns="0"/>
          <a:lstStyle/>
          <a:p>
            <a:pPr marL="342900" indent="-342900">
              <a:buFont typeface="Arial"/>
              <a:buChar char="•"/>
            </a:pPr>
            <a:r>
              <a:rPr lang="en-US" altLang="ja-JP" sz="2400" dirty="0"/>
              <a:t>In </a:t>
            </a:r>
            <a:r>
              <a:rPr lang="en-US" altLang="ja-JP" sz="2400" dirty="0" err="1"/>
              <a:t>Erlang</a:t>
            </a:r>
            <a:r>
              <a:rPr lang="en-US" altLang="ja-JP" sz="2400" dirty="0"/>
              <a:t> the </a:t>
            </a:r>
            <a:r>
              <a:rPr lang="en-US" altLang="ja-JP" sz="2400" dirty="0">
                <a:solidFill>
                  <a:srgbClr val="FF0000"/>
                </a:solidFill>
              </a:rPr>
              <a:t>only</a:t>
            </a:r>
            <a:r>
              <a:rPr lang="en-US" altLang="ja-JP" sz="2400" dirty="0"/>
              <a:t> form of communication between processes is by message </a:t>
            </a:r>
            <a:r>
              <a:rPr lang="en-US" altLang="ja-JP" sz="2400" dirty="0" smtClean="0"/>
              <a:t>passing.</a:t>
            </a:r>
          </a:p>
          <a:p>
            <a:pPr marL="342900" indent="-342900">
              <a:buFont typeface="Arial"/>
              <a:buChar char="•"/>
            </a:pPr>
            <a:endParaRPr lang="en-US" altLang="ja-JP" sz="2400" dirty="0"/>
          </a:p>
          <a:p>
            <a:pPr marL="342900" indent="-342900">
              <a:buFont typeface="Arial"/>
              <a:buChar char="•"/>
            </a:pPr>
            <a:endParaRPr lang="en-US" altLang="ja-JP" sz="2400" dirty="0" smtClean="0"/>
          </a:p>
          <a:p>
            <a:pPr marL="342900" indent="-342900">
              <a:buFont typeface="Arial"/>
              <a:buChar char="•"/>
            </a:pPr>
            <a:r>
              <a:rPr lang="en-US" altLang="ja-JP" sz="2400" dirty="0"/>
              <a:t>Sending a message is an asynchronous operation so the send call will </a:t>
            </a:r>
            <a:r>
              <a:rPr lang="en-US" altLang="ja-JP" sz="2400" dirty="0">
                <a:solidFill>
                  <a:srgbClr val="FF0000"/>
                </a:solidFill>
              </a:rPr>
              <a:t>not wait </a:t>
            </a:r>
            <a:r>
              <a:rPr lang="en-US" altLang="ja-JP" sz="2400" dirty="0"/>
              <a:t>for the message either to arrive at the destination or to be received. </a:t>
            </a:r>
          </a:p>
          <a:p>
            <a:pPr marL="342900" indent="-342900">
              <a:buFont typeface="Arial"/>
              <a:buChar char="•"/>
            </a:pPr>
            <a:r>
              <a:rPr lang="en-US" altLang="ja-JP" sz="2400" dirty="0"/>
              <a:t>Messages are always delivered to the recipient, and always delivered in the same order they were sent. </a:t>
            </a:r>
          </a:p>
          <a:p>
            <a:pPr marL="342900" indent="-342900">
              <a:buFont typeface="Arial"/>
              <a:buChar char="•"/>
            </a:pPr>
            <a:endParaRPr lang="en-US" altLang="ja-JP" sz="2400" dirty="0"/>
          </a:p>
        </p:txBody>
      </p:sp>
      <p:pic>
        <p:nvPicPr>
          <p:cNvPr id="2" name="図 1"/>
          <p:cNvPicPr>
            <a:picLocks noChangeAspect="1"/>
          </p:cNvPicPr>
          <p:nvPr/>
        </p:nvPicPr>
        <p:blipFill>
          <a:blip r:embed="rId2"/>
          <a:stretch>
            <a:fillRect/>
          </a:stretch>
        </p:blipFill>
        <p:spPr>
          <a:xfrm>
            <a:off x="4120990" y="2664165"/>
            <a:ext cx="1832610" cy="396240"/>
          </a:xfrm>
          <a:prstGeom prst="rect">
            <a:avLst/>
          </a:prstGeom>
        </p:spPr>
      </p:pic>
    </p:spTree>
    <p:extLst>
      <p:ext uri="{BB962C8B-B14F-4D97-AF65-F5344CB8AC3E}">
        <p14:creationId xmlns:p14="http://schemas.microsoft.com/office/powerpoint/2010/main" val="114089924"/>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04000" y="301320"/>
            <a:ext cx="9071640" cy="1262160"/>
          </a:xfrm>
          <a:prstGeom prst="rect">
            <a:avLst/>
          </a:prstGeom>
        </p:spPr>
        <p:txBody>
          <a:bodyPr wrap="none" lIns="0" tIns="0" rIns="0" bIns="0" anchor="ctr"/>
          <a:lstStyle/>
          <a:p>
            <a:pPr algn="ctr"/>
            <a:r>
              <a:rPr lang="en-US" sz="3600" dirty="0"/>
              <a:t>Inter-process Communication</a:t>
            </a:r>
            <a:endParaRPr sz="3600" dirty="0"/>
          </a:p>
        </p:txBody>
      </p:sp>
      <p:sp>
        <p:nvSpPr>
          <p:cNvPr id="134" name="TextShape 2"/>
          <p:cNvSpPr txBox="1"/>
          <p:nvPr/>
        </p:nvSpPr>
        <p:spPr>
          <a:xfrm>
            <a:off x="504000" y="1769040"/>
            <a:ext cx="9071640" cy="4384080"/>
          </a:xfrm>
          <a:prstGeom prst="rect">
            <a:avLst/>
          </a:prstGeom>
        </p:spPr>
        <p:txBody>
          <a:bodyPr wrap="square" lIns="0" tIns="0" rIns="0" bIns="0"/>
          <a:lstStyle/>
          <a:p>
            <a:pPr marL="342900" indent="-342900">
              <a:buFont typeface="Arial"/>
              <a:buChar char="•"/>
            </a:pPr>
            <a:r>
              <a:rPr lang="en-US" altLang="ja-JP" sz="2400" dirty="0"/>
              <a:t>The primitive </a:t>
            </a:r>
            <a:r>
              <a:rPr lang="en-US" altLang="ja-JP" sz="2400" dirty="0">
                <a:solidFill>
                  <a:srgbClr val="FF0000"/>
                </a:solidFill>
              </a:rPr>
              <a:t>receive</a:t>
            </a:r>
            <a:r>
              <a:rPr lang="en-US" altLang="ja-JP" sz="2400" dirty="0"/>
              <a:t> is used to receive </a:t>
            </a:r>
            <a:r>
              <a:rPr lang="en-US" altLang="ja-JP" sz="2400" dirty="0" smtClean="0"/>
              <a:t>messages.</a:t>
            </a:r>
          </a:p>
          <a:p>
            <a:endParaRPr lang="en-US" altLang="ja-JP" sz="2400" dirty="0"/>
          </a:p>
          <a:p>
            <a:endParaRPr lang="en-US" altLang="ja-JP" sz="2400" dirty="0" smtClean="0"/>
          </a:p>
          <a:p>
            <a:endParaRPr lang="en-US" altLang="ja-JP" sz="2400" dirty="0"/>
          </a:p>
          <a:p>
            <a:endParaRPr lang="en-US" altLang="ja-JP" sz="2400" dirty="0" smtClean="0"/>
          </a:p>
          <a:p>
            <a:endParaRPr lang="en-US" altLang="ja-JP" sz="2400" dirty="0"/>
          </a:p>
          <a:p>
            <a:endParaRPr lang="en-US" altLang="ja-JP" sz="2400" dirty="0" smtClean="0"/>
          </a:p>
          <a:p>
            <a:pPr marL="342900" indent="-342900">
              <a:buFont typeface="Arial"/>
              <a:buChar char="•"/>
            </a:pPr>
            <a:endParaRPr lang="en-US" altLang="ja-JP" sz="2400" dirty="0" smtClean="0"/>
          </a:p>
          <a:p>
            <a:pPr marL="342900" indent="-342900">
              <a:buFont typeface="Arial"/>
              <a:buChar char="•"/>
            </a:pPr>
            <a:r>
              <a:rPr lang="en-US" altLang="ja-JP" sz="2400" dirty="0" smtClean="0"/>
              <a:t>Each </a:t>
            </a:r>
            <a:r>
              <a:rPr lang="en-US" altLang="ja-JP" sz="2400" dirty="0"/>
              <a:t>process has a </a:t>
            </a:r>
            <a:r>
              <a:rPr lang="en-US" altLang="ja-JP" sz="2400" dirty="0">
                <a:solidFill>
                  <a:srgbClr val="FF0000"/>
                </a:solidFill>
              </a:rPr>
              <a:t>mailbox</a:t>
            </a:r>
            <a:r>
              <a:rPr lang="en-US" altLang="ja-JP" sz="2400" dirty="0"/>
              <a:t> and all messages which are sent to the process are stored in the mailbox in the same order as they arrive. </a:t>
            </a:r>
          </a:p>
          <a:p>
            <a:pPr marL="342900" indent="-342900">
              <a:buFont typeface="Arial"/>
              <a:buChar char="•"/>
            </a:pPr>
            <a:r>
              <a:rPr lang="en-US" altLang="ja-JP" sz="2400" dirty="0"/>
              <a:t>Message1 and Message2 are </a:t>
            </a:r>
            <a:r>
              <a:rPr lang="en-US" altLang="ja-JP" sz="2400" dirty="0">
                <a:solidFill>
                  <a:srgbClr val="FF0000"/>
                </a:solidFill>
              </a:rPr>
              <a:t>patterns</a:t>
            </a:r>
            <a:r>
              <a:rPr lang="en-US" altLang="ja-JP" sz="2400" dirty="0"/>
              <a:t> which are matched against messages that are in the process’s </a:t>
            </a:r>
            <a:r>
              <a:rPr lang="en-US" altLang="ja-JP" sz="2400" dirty="0" smtClean="0"/>
              <a:t>mailbox.</a:t>
            </a:r>
          </a:p>
          <a:p>
            <a:pPr marL="342900" indent="-342900">
              <a:buFont typeface="Arial"/>
              <a:buChar char="•"/>
            </a:pPr>
            <a:r>
              <a:rPr lang="en-US" altLang="ja-JP" sz="2400" dirty="0"/>
              <a:t>The process evaluating receive will be suspended until a message is matched. </a:t>
            </a:r>
          </a:p>
          <a:p>
            <a:pPr marL="342900" indent="-342900">
              <a:buFont typeface="Arial"/>
              <a:buChar char="•"/>
            </a:pPr>
            <a:endParaRPr lang="en-US" altLang="ja-JP" sz="2400" dirty="0"/>
          </a:p>
        </p:txBody>
      </p:sp>
      <p:pic>
        <p:nvPicPr>
          <p:cNvPr id="3" name="図 2"/>
          <p:cNvPicPr>
            <a:picLocks noChangeAspect="1"/>
          </p:cNvPicPr>
          <p:nvPr/>
        </p:nvPicPr>
        <p:blipFill>
          <a:blip r:embed="rId2"/>
          <a:stretch>
            <a:fillRect/>
          </a:stretch>
        </p:blipFill>
        <p:spPr>
          <a:xfrm>
            <a:off x="3062480" y="2426005"/>
            <a:ext cx="3962400" cy="2162810"/>
          </a:xfrm>
          <a:prstGeom prst="rect">
            <a:avLst/>
          </a:prstGeom>
        </p:spPr>
      </p:pic>
    </p:spTree>
    <p:extLst>
      <p:ext uri="{BB962C8B-B14F-4D97-AF65-F5344CB8AC3E}">
        <p14:creationId xmlns:p14="http://schemas.microsoft.com/office/powerpoint/2010/main" val="2192493252"/>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504000" y="1769040"/>
            <a:ext cx="9071640" cy="4384080"/>
          </a:xfrm>
          <a:prstGeom prst="rect">
            <a:avLst/>
          </a:prstGeom>
        </p:spPr>
        <p:txBody>
          <a:bodyPr wrap="none" lIns="0" tIns="0" rIns="0" bIns="0"/>
          <a:lstStyle/>
          <a:p>
            <a:endParaRPr dirty="0" smtClean="0"/>
          </a:p>
          <a:p>
            <a:endParaRPr dirty="0" smtClean="0"/>
          </a:p>
          <a:p>
            <a:r>
              <a:rPr lang="en-US" sz="4800" dirty="0">
                <a:solidFill>
                  <a:srgbClr val="0000FF"/>
                </a:solidFill>
              </a:rPr>
              <a:t>Introducing OTP</a:t>
            </a:r>
            <a:endParaRPr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Introducing OTP</a:t>
            </a:r>
            <a:endParaRPr lang="en-US" altLang="ja-JP" sz="3600" dirty="0"/>
          </a:p>
        </p:txBody>
      </p:sp>
      <p:sp>
        <p:nvSpPr>
          <p:cNvPr id="12" name="正方形/長方形 11"/>
          <p:cNvSpPr/>
          <p:nvPr/>
        </p:nvSpPr>
        <p:spPr>
          <a:xfrm>
            <a:off x="504000" y="1589657"/>
            <a:ext cx="9071640" cy="4524315"/>
          </a:xfrm>
          <a:prstGeom prst="rect">
            <a:avLst/>
          </a:prstGeom>
        </p:spPr>
        <p:txBody>
          <a:bodyPr wrap="square">
            <a:spAutoFit/>
          </a:bodyPr>
          <a:lstStyle/>
          <a:p>
            <a:pPr marL="342900" indent="-342900">
              <a:buFont typeface="Arial"/>
              <a:buChar char="•"/>
            </a:pPr>
            <a:r>
              <a:rPr lang="en-US" altLang="ja-JP" sz="2400" dirty="0"/>
              <a:t>OTP stands for the Open Telecom Platform: an application operating system and a set of libraries and procedures used for building large- scale, fault-tolerant, distributed </a:t>
            </a:r>
            <a:r>
              <a:rPr lang="en-US" altLang="ja-JP" sz="2400" dirty="0" smtClean="0"/>
              <a:t>applications.</a:t>
            </a:r>
          </a:p>
          <a:p>
            <a:pPr marL="342900" indent="-342900">
              <a:buFont typeface="Arial"/>
              <a:buChar char="•"/>
            </a:pPr>
            <a:r>
              <a:rPr lang="en-US" altLang="ja-JP" sz="2400" dirty="0"/>
              <a:t>OTP contains a number of powerful tools—such as a complete web server, an FTP server, a CORBA ORB,1 and so </a:t>
            </a:r>
            <a:r>
              <a:rPr lang="en-US" altLang="ja-JP" sz="2400" dirty="0" smtClean="0"/>
              <a:t>on.</a:t>
            </a:r>
          </a:p>
          <a:p>
            <a:pPr marL="342900" indent="-342900">
              <a:buFont typeface="Arial"/>
              <a:buChar char="•"/>
            </a:pPr>
            <a:r>
              <a:rPr lang="en-US" altLang="ja-JP" sz="2400" dirty="0"/>
              <a:t>A </a:t>
            </a:r>
            <a:r>
              <a:rPr lang="en-US" altLang="ja-JP" sz="2400" dirty="0">
                <a:solidFill>
                  <a:srgbClr val="FF0000"/>
                </a:solidFill>
              </a:rPr>
              <a:t>behavior</a:t>
            </a:r>
            <a:r>
              <a:rPr lang="en-US" altLang="ja-JP" sz="2400" dirty="0"/>
              <a:t> encapsulates common behavioral patterns—think of it as an application framework that is parameterized by a </a:t>
            </a:r>
            <a:r>
              <a:rPr lang="en-US" altLang="ja-JP" sz="2400" dirty="0">
                <a:solidFill>
                  <a:srgbClr val="FF0000"/>
                </a:solidFill>
              </a:rPr>
              <a:t>callback</a:t>
            </a:r>
            <a:r>
              <a:rPr lang="en-US" altLang="ja-JP" sz="2400" dirty="0"/>
              <a:t> module.</a:t>
            </a:r>
            <a:endParaRPr lang="en-US" altLang="ja-JP" sz="2400" dirty="0" smtClean="0"/>
          </a:p>
          <a:p>
            <a:pPr marL="342900" indent="-342900">
              <a:buFont typeface="Arial"/>
              <a:buChar char="•"/>
            </a:pPr>
            <a:r>
              <a:rPr lang="en-US" altLang="ja-JP" sz="2400" dirty="0"/>
              <a:t>A behavior encapsulates common behavioral patterns—think of it as an application framework that is parameterized by a callback module</a:t>
            </a:r>
            <a:r>
              <a:rPr lang="en-US" altLang="ja-JP" sz="2400" dirty="0" smtClean="0"/>
              <a:t>.</a:t>
            </a:r>
          </a:p>
          <a:p>
            <a:pPr marL="342900" indent="-342900">
              <a:buFont typeface="Arial"/>
              <a:buChar char="•"/>
            </a:pPr>
            <a:endParaRPr lang="ja-JP" altLang="en-US" sz="2400" dirty="0"/>
          </a:p>
        </p:txBody>
      </p:sp>
    </p:spTree>
    <p:extLst>
      <p:ext uri="{BB962C8B-B14F-4D97-AF65-F5344CB8AC3E}">
        <p14:creationId xmlns:p14="http://schemas.microsoft.com/office/powerpoint/2010/main" val="3826852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504000" y="301320"/>
            <a:ext cx="9071640" cy="1262160"/>
          </a:xfrm>
          <a:prstGeom prst="rect">
            <a:avLst/>
          </a:prstGeom>
        </p:spPr>
        <p:txBody>
          <a:bodyPr wrap="none" lIns="0" tIns="0" rIns="0" bIns="0" anchor="ctr"/>
          <a:lstStyle/>
          <a:p>
            <a:pPr algn="ctr"/>
            <a:r>
              <a:rPr lang="en-US" sz="3600" dirty="0"/>
              <a:t>Objectives</a:t>
            </a:r>
            <a:endParaRPr sz="3600" dirty="0"/>
          </a:p>
        </p:txBody>
      </p:sp>
      <p:sp>
        <p:nvSpPr>
          <p:cNvPr id="43" name="TextShape 2"/>
          <p:cNvSpPr txBox="1"/>
          <p:nvPr/>
        </p:nvSpPr>
        <p:spPr>
          <a:xfrm>
            <a:off x="504000" y="1769040"/>
            <a:ext cx="9071640" cy="1581590"/>
          </a:xfrm>
          <a:prstGeom prst="rect">
            <a:avLst/>
          </a:prstGeom>
        </p:spPr>
        <p:txBody>
          <a:bodyPr wrap="square" lIns="0" tIns="0" rIns="0" bIns="0"/>
          <a:lstStyle/>
          <a:p>
            <a:pPr marL="285750" indent="-285750">
              <a:buFont typeface="Arial"/>
              <a:buChar char="•"/>
            </a:pPr>
            <a:r>
              <a:rPr lang="en-US" altLang="ja-JP" sz="2400" dirty="0"/>
              <a:t>Understanding the concept of concurrency.</a:t>
            </a:r>
          </a:p>
          <a:p>
            <a:pPr marL="285750" indent="-285750">
              <a:buFont typeface="Arial"/>
              <a:buChar char="•"/>
            </a:pPr>
            <a:r>
              <a:rPr lang="en-US" altLang="ja-JP" sz="2400" dirty="0"/>
              <a:t>Writing concurrent codes in </a:t>
            </a:r>
            <a:r>
              <a:rPr lang="en-US" altLang="ja-JP" sz="2400" dirty="0" err="1"/>
              <a:t>Erlang</a:t>
            </a:r>
            <a:r>
              <a:rPr lang="en-US" altLang="ja-JP" sz="2400" dirty="0"/>
              <a:t>.</a:t>
            </a:r>
          </a:p>
          <a:p>
            <a:pPr marL="285750" indent="-285750">
              <a:buFont typeface="Arial"/>
              <a:buChar char="•"/>
            </a:pPr>
            <a:r>
              <a:rPr lang="en-US" altLang="ja-JP" sz="2400" dirty="0"/>
              <a:t>Developing concurrent and robust applications in </a:t>
            </a:r>
            <a:r>
              <a:rPr lang="en-US" altLang="ja-JP" sz="2400" dirty="0" err="1"/>
              <a:t>Erlang</a:t>
            </a:r>
            <a:r>
              <a:rPr lang="en-US" altLang="ja-JP" sz="2400" dirty="0"/>
              <a:t> using OTP framework.</a:t>
            </a: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The Road to the Generic Server</a:t>
            </a:r>
            <a:br>
              <a:rPr lang="en-US" altLang="ja-JP" sz="3600" b="1" dirty="0" smtClean="0"/>
            </a:br>
            <a:r>
              <a:rPr lang="en-US" altLang="ja-JP" sz="2800" b="1" dirty="0" smtClean="0"/>
              <a:t>Server 1: The Basic Server</a:t>
            </a:r>
            <a:endParaRPr lang="en-US" altLang="ja-JP" sz="2800" dirty="0"/>
          </a:p>
        </p:txBody>
      </p:sp>
      <p:sp>
        <p:nvSpPr>
          <p:cNvPr id="12" name="正方形/長方形 11"/>
          <p:cNvSpPr/>
          <p:nvPr/>
        </p:nvSpPr>
        <p:spPr>
          <a:xfrm>
            <a:off x="504000" y="1589657"/>
            <a:ext cx="9071640" cy="830997"/>
          </a:xfrm>
          <a:prstGeom prst="rect">
            <a:avLst/>
          </a:prstGeom>
        </p:spPr>
        <p:txBody>
          <a:bodyPr wrap="square">
            <a:spAutoFit/>
          </a:bodyPr>
          <a:lstStyle/>
          <a:p>
            <a:r>
              <a:rPr lang="en-US" altLang="ja-JP" sz="2400" dirty="0"/>
              <a:t>It’s a little server that we can parameterize with a callback module.</a:t>
            </a:r>
            <a:endParaRPr lang="ja-JP" altLang="en-US" sz="2400" dirty="0"/>
          </a:p>
        </p:txBody>
      </p:sp>
      <p:pic>
        <p:nvPicPr>
          <p:cNvPr id="3" name="図 2"/>
          <p:cNvPicPr>
            <a:picLocks noChangeAspect="1"/>
          </p:cNvPicPr>
          <p:nvPr/>
        </p:nvPicPr>
        <p:blipFill>
          <a:blip r:embed="rId2"/>
          <a:stretch>
            <a:fillRect/>
          </a:stretch>
        </p:blipFill>
        <p:spPr>
          <a:xfrm>
            <a:off x="673131" y="2542406"/>
            <a:ext cx="8732520" cy="868680"/>
          </a:xfrm>
          <a:prstGeom prst="rect">
            <a:avLst/>
          </a:prstGeom>
        </p:spPr>
      </p:pic>
      <p:pic>
        <p:nvPicPr>
          <p:cNvPr id="4" name="図 3"/>
          <p:cNvPicPr>
            <a:picLocks noChangeAspect="1"/>
          </p:cNvPicPr>
          <p:nvPr/>
        </p:nvPicPr>
        <p:blipFill>
          <a:blip r:embed="rId3"/>
          <a:stretch>
            <a:fillRect/>
          </a:stretch>
        </p:blipFill>
        <p:spPr>
          <a:xfrm>
            <a:off x="673131" y="3411086"/>
            <a:ext cx="7665720" cy="3688080"/>
          </a:xfrm>
          <a:prstGeom prst="rect">
            <a:avLst/>
          </a:prstGeom>
        </p:spPr>
      </p:pic>
    </p:spTree>
    <p:extLst>
      <p:ext uri="{BB962C8B-B14F-4D97-AF65-F5344CB8AC3E}">
        <p14:creationId xmlns:p14="http://schemas.microsoft.com/office/powerpoint/2010/main" val="1186644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The Road to the Generic Server</a:t>
            </a:r>
            <a:br>
              <a:rPr lang="en-US" altLang="ja-JP" sz="3600" b="1" dirty="0" smtClean="0"/>
            </a:br>
            <a:r>
              <a:rPr lang="en-US" altLang="ja-JP" sz="2800" b="1" dirty="0" smtClean="0"/>
              <a:t>Server 1: The Basic Server</a:t>
            </a:r>
            <a:endParaRPr lang="en-US" altLang="ja-JP" sz="3600" dirty="0"/>
          </a:p>
        </p:txBody>
      </p:sp>
      <p:sp>
        <p:nvSpPr>
          <p:cNvPr id="12" name="正方形/長方形 11"/>
          <p:cNvSpPr/>
          <p:nvPr/>
        </p:nvSpPr>
        <p:spPr>
          <a:xfrm>
            <a:off x="504000" y="1589657"/>
            <a:ext cx="9071640" cy="461665"/>
          </a:xfrm>
          <a:prstGeom prst="rect">
            <a:avLst/>
          </a:prstGeom>
        </p:spPr>
        <p:txBody>
          <a:bodyPr wrap="square">
            <a:spAutoFit/>
          </a:bodyPr>
          <a:lstStyle/>
          <a:p>
            <a:r>
              <a:rPr lang="en-US" altLang="ja-JP" sz="2400" dirty="0"/>
              <a:t>Let’s write a callback for server1. Here’s a </a:t>
            </a:r>
            <a:r>
              <a:rPr lang="en-US" altLang="ja-JP" sz="2400" dirty="0">
                <a:solidFill>
                  <a:srgbClr val="FF0000"/>
                </a:solidFill>
              </a:rPr>
              <a:t>name server</a:t>
            </a:r>
            <a:r>
              <a:rPr lang="en-US" altLang="ja-JP" sz="2400" dirty="0"/>
              <a:t> </a:t>
            </a:r>
            <a:r>
              <a:rPr lang="en-US" altLang="ja-JP" sz="2400" dirty="0" smtClean="0"/>
              <a:t>callback.</a:t>
            </a:r>
            <a:endParaRPr lang="ja-JP" altLang="en-US" sz="2400" dirty="0"/>
          </a:p>
        </p:txBody>
      </p:sp>
      <p:pic>
        <p:nvPicPr>
          <p:cNvPr id="5" name="図 4"/>
          <p:cNvPicPr>
            <a:picLocks noChangeAspect="1"/>
          </p:cNvPicPr>
          <p:nvPr/>
        </p:nvPicPr>
        <p:blipFill>
          <a:blip r:embed="rId2"/>
          <a:stretch>
            <a:fillRect/>
          </a:stretch>
        </p:blipFill>
        <p:spPr>
          <a:xfrm>
            <a:off x="737041" y="2519493"/>
            <a:ext cx="8717280" cy="3429000"/>
          </a:xfrm>
          <a:prstGeom prst="rect">
            <a:avLst/>
          </a:prstGeom>
        </p:spPr>
      </p:pic>
    </p:spTree>
    <p:extLst>
      <p:ext uri="{BB962C8B-B14F-4D97-AF65-F5344CB8AC3E}">
        <p14:creationId xmlns:p14="http://schemas.microsoft.com/office/powerpoint/2010/main" val="153275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The Road to the Generic Server</a:t>
            </a:r>
            <a:br>
              <a:rPr lang="en-US" altLang="ja-JP" sz="3600" b="1" dirty="0" smtClean="0"/>
            </a:br>
            <a:r>
              <a:rPr lang="en-US" altLang="ja-JP" sz="2800" b="1" dirty="0" smtClean="0"/>
              <a:t>Server 1: The Basic Server</a:t>
            </a:r>
            <a:endParaRPr lang="en-US" altLang="ja-JP" sz="3600" dirty="0"/>
          </a:p>
        </p:txBody>
      </p:sp>
      <p:sp>
        <p:nvSpPr>
          <p:cNvPr id="12" name="正方形/長方形 11"/>
          <p:cNvSpPr/>
          <p:nvPr/>
        </p:nvSpPr>
        <p:spPr>
          <a:xfrm>
            <a:off x="504000" y="1589657"/>
            <a:ext cx="9071640" cy="4893647"/>
          </a:xfrm>
          <a:prstGeom prst="rect">
            <a:avLst/>
          </a:prstGeom>
        </p:spPr>
        <p:txBody>
          <a:bodyPr wrap="square">
            <a:spAutoFit/>
          </a:bodyPr>
          <a:lstStyle/>
          <a:p>
            <a:r>
              <a:rPr lang="en-US" altLang="ja-JP" sz="2400" dirty="0"/>
              <a:t>Just to prove that it works, do this</a:t>
            </a:r>
            <a:r>
              <a:rPr lang="en-US" altLang="ja-JP" sz="2400" dirty="0" smtClean="0"/>
              <a:t>:</a:t>
            </a:r>
          </a:p>
          <a:p>
            <a:endParaRPr lang="en-US" altLang="ja-JP" sz="2400" dirty="0"/>
          </a:p>
          <a:p>
            <a:endParaRPr lang="en-US" altLang="ja-JP" sz="2400" dirty="0" smtClean="0"/>
          </a:p>
          <a:p>
            <a:endParaRPr lang="en-US" altLang="ja-JP" sz="2400" dirty="0"/>
          </a:p>
          <a:p>
            <a:endParaRPr lang="en-US" altLang="ja-JP" sz="2400" dirty="0" smtClean="0"/>
          </a:p>
          <a:p>
            <a:endParaRPr lang="en-US" altLang="ja-JP" sz="2400" dirty="0"/>
          </a:p>
          <a:p>
            <a:endParaRPr lang="en-US" altLang="ja-JP" sz="2400" dirty="0" smtClean="0"/>
          </a:p>
          <a:p>
            <a:endParaRPr lang="en-US" altLang="ja-JP" sz="2400" dirty="0"/>
          </a:p>
          <a:p>
            <a:pPr marL="342900" indent="-342900">
              <a:buFont typeface="Arial"/>
              <a:buChar char="•"/>
            </a:pPr>
            <a:r>
              <a:rPr lang="en-US" altLang="ja-JP" sz="2400" dirty="0"/>
              <a:t>The callback had no code for concurrency, no spawn, no send, no receive, and no register. </a:t>
            </a:r>
            <a:endParaRPr lang="en-US" altLang="ja-JP" sz="2400" dirty="0" smtClean="0"/>
          </a:p>
          <a:p>
            <a:pPr marL="342900" indent="-342900">
              <a:buFont typeface="Arial"/>
              <a:buChar char="•"/>
            </a:pPr>
            <a:r>
              <a:rPr lang="en-US" altLang="ja-JP" sz="2400" dirty="0" smtClean="0"/>
              <a:t>This </a:t>
            </a:r>
            <a:r>
              <a:rPr lang="en-US" altLang="ja-JP" sz="2400" dirty="0"/>
              <a:t>means </a:t>
            </a:r>
            <a:r>
              <a:rPr lang="en-US" altLang="ja-JP" sz="2400" dirty="0">
                <a:solidFill>
                  <a:srgbClr val="FF0000"/>
                </a:solidFill>
              </a:rPr>
              <a:t>we can write client-server models without understanding anything about the underlying concurrency models</a:t>
            </a:r>
            <a:r>
              <a:rPr lang="en-US" altLang="ja-JP" sz="2400" dirty="0"/>
              <a:t>.</a:t>
            </a:r>
            <a:endParaRPr lang="ja-JP" altLang="en-US" sz="2400" dirty="0"/>
          </a:p>
        </p:txBody>
      </p:sp>
      <p:pic>
        <p:nvPicPr>
          <p:cNvPr id="3" name="図 2"/>
          <p:cNvPicPr>
            <a:picLocks noChangeAspect="1"/>
          </p:cNvPicPr>
          <p:nvPr/>
        </p:nvPicPr>
        <p:blipFill>
          <a:blip r:embed="rId2"/>
          <a:stretch>
            <a:fillRect/>
          </a:stretch>
        </p:blipFill>
        <p:spPr>
          <a:xfrm>
            <a:off x="2597225" y="2556925"/>
            <a:ext cx="4892040" cy="1539240"/>
          </a:xfrm>
          <a:prstGeom prst="rect">
            <a:avLst/>
          </a:prstGeom>
        </p:spPr>
      </p:pic>
    </p:spTree>
    <p:extLst>
      <p:ext uri="{BB962C8B-B14F-4D97-AF65-F5344CB8AC3E}">
        <p14:creationId xmlns:p14="http://schemas.microsoft.com/office/powerpoint/2010/main" val="2733954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The Road to the Generic Server</a:t>
            </a:r>
            <a:br>
              <a:rPr lang="en-US" altLang="ja-JP" sz="3600" b="1" dirty="0" smtClean="0"/>
            </a:br>
            <a:r>
              <a:rPr lang="en-US" altLang="ja-JP" sz="2800" b="1" dirty="0" smtClean="0"/>
              <a:t>Server 2: A Server with Transactions</a:t>
            </a:r>
            <a:endParaRPr lang="en-US" altLang="ja-JP" sz="3600" dirty="0"/>
          </a:p>
        </p:txBody>
      </p:sp>
      <p:sp>
        <p:nvSpPr>
          <p:cNvPr id="12" name="正方形/長方形 11"/>
          <p:cNvSpPr/>
          <p:nvPr/>
        </p:nvSpPr>
        <p:spPr>
          <a:xfrm>
            <a:off x="504000" y="1589657"/>
            <a:ext cx="9071640" cy="830997"/>
          </a:xfrm>
          <a:prstGeom prst="rect">
            <a:avLst/>
          </a:prstGeom>
        </p:spPr>
        <p:txBody>
          <a:bodyPr wrap="square">
            <a:spAutoFit/>
          </a:bodyPr>
          <a:lstStyle/>
          <a:p>
            <a:r>
              <a:rPr lang="en-US" altLang="ja-JP" sz="2400" dirty="0"/>
              <a:t>Here’s a server that crashes the client if the query in the server results in an </a:t>
            </a:r>
            <a:r>
              <a:rPr lang="en-US" altLang="ja-JP" sz="2400" dirty="0" smtClean="0"/>
              <a:t>exception:</a:t>
            </a:r>
            <a:endParaRPr lang="ja-JP" altLang="en-US" sz="2400" dirty="0"/>
          </a:p>
        </p:txBody>
      </p:sp>
      <p:pic>
        <p:nvPicPr>
          <p:cNvPr id="4" name="図 3"/>
          <p:cNvPicPr>
            <a:picLocks noChangeAspect="1"/>
          </p:cNvPicPr>
          <p:nvPr/>
        </p:nvPicPr>
        <p:blipFill>
          <a:blip r:embed="rId2"/>
          <a:stretch>
            <a:fillRect/>
          </a:stretch>
        </p:blipFill>
        <p:spPr>
          <a:xfrm>
            <a:off x="57150" y="2500651"/>
            <a:ext cx="7251700" cy="2832100"/>
          </a:xfrm>
          <a:prstGeom prst="rect">
            <a:avLst/>
          </a:prstGeom>
        </p:spPr>
      </p:pic>
      <p:pic>
        <p:nvPicPr>
          <p:cNvPr id="5" name="図 4"/>
          <p:cNvPicPr>
            <a:picLocks noChangeAspect="1"/>
          </p:cNvPicPr>
          <p:nvPr/>
        </p:nvPicPr>
        <p:blipFill>
          <a:blip r:embed="rId3"/>
          <a:stretch>
            <a:fillRect/>
          </a:stretch>
        </p:blipFill>
        <p:spPr>
          <a:xfrm>
            <a:off x="3844925" y="4067175"/>
            <a:ext cx="6235700" cy="3492500"/>
          </a:xfrm>
          <a:prstGeom prst="rect">
            <a:avLst/>
          </a:prstGeom>
        </p:spPr>
      </p:pic>
      <p:pic>
        <p:nvPicPr>
          <p:cNvPr id="6" name="図 5"/>
          <p:cNvPicPr>
            <a:picLocks noChangeAspect="1"/>
          </p:cNvPicPr>
          <p:nvPr/>
        </p:nvPicPr>
        <p:blipFill>
          <a:blip r:embed="rId4"/>
          <a:stretch>
            <a:fillRect/>
          </a:stretch>
        </p:blipFill>
        <p:spPr>
          <a:xfrm>
            <a:off x="57150" y="6122597"/>
            <a:ext cx="3683000" cy="927100"/>
          </a:xfrm>
          <a:prstGeom prst="rect">
            <a:avLst/>
          </a:prstGeom>
        </p:spPr>
      </p:pic>
    </p:spTree>
    <p:extLst>
      <p:ext uri="{BB962C8B-B14F-4D97-AF65-F5344CB8AC3E}">
        <p14:creationId xmlns:p14="http://schemas.microsoft.com/office/powerpoint/2010/main" val="793358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The Road to the Generic Server</a:t>
            </a:r>
            <a:br>
              <a:rPr lang="en-US" altLang="ja-JP" sz="3600" b="1" dirty="0" smtClean="0"/>
            </a:br>
            <a:r>
              <a:rPr lang="en-US" altLang="ja-JP" sz="2800" b="1" dirty="0" smtClean="0"/>
              <a:t>Server 2: A Server with Transactions</a:t>
            </a:r>
            <a:endParaRPr lang="en-US" altLang="ja-JP" sz="3600" dirty="0"/>
          </a:p>
        </p:txBody>
      </p:sp>
      <p:sp>
        <p:nvSpPr>
          <p:cNvPr id="12" name="正方形/長方形 11"/>
          <p:cNvSpPr/>
          <p:nvPr/>
        </p:nvSpPr>
        <p:spPr>
          <a:xfrm>
            <a:off x="504000" y="1589657"/>
            <a:ext cx="9071640" cy="5632310"/>
          </a:xfrm>
          <a:prstGeom prst="rect">
            <a:avLst/>
          </a:prstGeom>
        </p:spPr>
        <p:txBody>
          <a:bodyPr wrap="square">
            <a:spAutoFit/>
          </a:bodyPr>
          <a:lstStyle/>
          <a:p>
            <a:pPr marL="342900" indent="-342900">
              <a:buFont typeface="Arial"/>
              <a:buChar char="•"/>
            </a:pPr>
            <a:r>
              <a:rPr lang="en-US" altLang="ja-JP" sz="2400" dirty="0"/>
              <a:t>This code provides “transaction semantics” in the server—it loops with the </a:t>
            </a:r>
            <a:r>
              <a:rPr lang="en-US" altLang="ja-JP" sz="2400" dirty="0">
                <a:solidFill>
                  <a:srgbClr val="FF0000"/>
                </a:solidFill>
              </a:rPr>
              <a:t>original value of State </a:t>
            </a:r>
            <a:r>
              <a:rPr lang="en-US" altLang="ja-JP" sz="2400" dirty="0"/>
              <a:t>if an exception was raised in the handler function. But if the handler function succeeded, then it loops with the value of </a:t>
            </a:r>
            <a:r>
              <a:rPr lang="en-US" altLang="ja-JP" sz="2400" dirty="0" err="1">
                <a:solidFill>
                  <a:srgbClr val="FF0000"/>
                </a:solidFill>
              </a:rPr>
              <a:t>NewState</a:t>
            </a:r>
            <a:r>
              <a:rPr lang="en-US" altLang="ja-JP" sz="2400" dirty="0">
                <a:solidFill>
                  <a:srgbClr val="FF0000"/>
                </a:solidFill>
              </a:rPr>
              <a:t> </a:t>
            </a:r>
            <a:r>
              <a:rPr lang="en-US" altLang="ja-JP" sz="2400" dirty="0"/>
              <a:t>provided by the handler function</a:t>
            </a:r>
            <a:r>
              <a:rPr lang="en-US" altLang="ja-JP" sz="2400" dirty="0" smtClean="0"/>
              <a:t>.</a:t>
            </a:r>
          </a:p>
          <a:p>
            <a:pPr marL="342900" indent="-342900">
              <a:buFont typeface="Arial"/>
              <a:buChar char="•"/>
            </a:pPr>
            <a:r>
              <a:rPr lang="en-US" altLang="ja-JP" sz="2400" dirty="0"/>
              <a:t>When the handler function fails, the client that sent the message that caused the failure is sent a message that causes it to crash. The client cannot proceed, because the request it sent to the server caused the handler function to crash. But any other client that wants to use the server will not be affected. Moreover, the state of the server is not changed when an error occurs in the handler.</a:t>
            </a:r>
            <a:endParaRPr lang="en-US" altLang="ja-JP" sz="2400" dirty="0" smtClean="0"/>
          </a:p>
          <a:p>
            <a:pPr marL="342900" indent="-342900">
              <a:buFont typeface="Arial"/>
              <a:buChar char="•"/>
            </a:pPr>
            <a:r>
              <a:rPr lang="en-US" altLang="ja-JP" sz="2400" dirty="0"/>
              <a:t>Note that the callback module for this server is exactly the same as the callback module we used for server1</a:t>
            </a:r>
            <a:r>
              <a:rPr lang="en-US" altLang="ja-JP" sz="2400" dirty="0" smtClean="0"/>
              <a:t>.</a:t>
            </a:r>
          </a:p>
          <a:p>
            <a:pPr marL="342900" indent="-342900">
              <a:buFont typeface="Arial"/>
              <a:buChar char="•"/>
            </a:pPr>
            <a:endParaRPr lang="ja-JP" altLang="en-US" sz="2400" dirty="0"/>
          </a:p>
        </p:txBody>
      </p:sp>
    </p:spTree>
    <p:extLst>
      <p:ext uri="{BB962C8B-B14F-4D97-AF65-F5344CB8AC3E}">
        <p14:creationId xmlns:p14="http://schemas.microsoft.com/office/powerpoint/2010/main" val="1976613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The Road to the Generic Server</a:t>
            </a:r>
            <a:br>
              <a:rPr lang="en-US" altLang="ja-JP" sz="3600" b="1" dirty="0" smtClean="0"/>
            </a:br>
            <a:r>
              <a:rPr lang="en-US" altLang="ja-JP" sz="2800" b="1" dirty="0" smtClean="0"/>
              <a:t>Server 3: A Server with Hot Code Swapping</a:t>
            </a:r>
            <a:endParaRPr lang="en-US" altLang="ja-JP" sz="3600" dirty="0"/>
          </a:p>
        </p:txBody>
      </p:sp>
      <p:sp>
        <p:nvSpPr>
          <p:cNvPr id="12" name="正方形/長方形 11"/>
          <p:cNvSpPr/>
          <p:nvPr/>
        </p:nvSpPr>
        <p:spPr>
          <a:xfrm>
            <a:off x="504000" y="1589657"/>
            <a:ext cx="9071640" cy="1015663"/>
          </a:xfrm>
          <a:prstGeom prst="rect">
            <a:avLst/>
          </a:prstGeom>
        </p:spPr>
        <p:txBody>
          <a:bodyPr wrap="square">
            <a:spAutoFit/>
          </a:bodyPr>
          <a:lstStyle/>
          <a:p>
            <a:r>
              <a:rPr lang="en-US" altLang="ja-JP" sz="2000" dirty="0"/>
              <a:t>When we want to change the behavior of our server, </a:t>
            </a:r>
            <a:r>
              <a:rPr lang="en-US" altLang="ja-JP" sz="2000" dirty="0" smtClean="0"/>
              <a:t>we </a:t>
            </a:r>
            <a:r>
              <a:rPr lang="en-US" altLang="ja-JP" sz="2000" dirty="0"/>
              <a:t>just send it a message containing the new code, and it picks up the new code and continues with the new code and the old session data. This process is called </a:t>
            </a:r>
            <a:r>
              <a:rPr lang="en-US" altLang="ja-JP" sz="2000" i="1" dirty="0">
                <a:solidFill>
                  <a:srgbClr val="FF0000"/>
                </a:solidFill>
              </a:rPr>
              <a:t>hot code swapping</a:t>
            </a:r>
            <a:r>
              <a:rPr lang="en-US" altLang="ja-JP" sz="2000" dirty="0"/>
              <a:t>. </a:t>
            </a:r>
          </a:p>
        </p:txBody>
      </p:sp>
      <p:pic>
        <p:nvPicPr>
          <p:cNvPr id="3" name="図 2"/>
          <p:cNvPicPr>
            <a:picLocks noChangeAspect="1"/>
          </p:cNvPicPr>
          <p:nvPr/>
        </p:nvPicPr>
        <p:blipFill>
          <a:blip r:embed="rId2"/>
          <a:stretch>
            <a:fillRect/>
          </a:stretch>
        </p:blipFill>
        <p:spPr>
          <a:xfrm>
            <a:off x="1394298" y="2746375"/>
            <a:ext cx="7302500" cy="4813300"/>
          </a:xfrm>
          <a:prstGeom prst="rect">
            <a:avLst/>
          </a:prstGeom>
        </p:spPr>
      </p:pic>
    </p:spTree>
    <p:extLst>
      <p:ext uri="{BB962C8B-B14F-4D97-AF65-F5344CB8AC3E}">
        <p14:creationId xmlns:p14="http://schemas.microsoft.com/office/powerpoint/2010/main" val="1955884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The Road to the Generic Server</a:t>
            </a:r>
            <a:br>
              <a:rPr lang="en-US" altLang="ja-JP" sz="3600" b="1" dirty="0" smtClean="0"/>
            </a:br>
            <a:r>
              <a:rPr lang="en-US" altLang="ja-JP" sz="2800" b="1" dirty="0" smtClean="0"/>
              <a:t>Server 3: A Server with Hot Code Swapping</a:t>
            </a:r>
            <a:endParaRPr lang="en-US" altLang="ja-JP" sz="3600" dirty="0"/>
          </a:p>
        </p:txBody>
      </p:sp>
      <p:sp>
        <p:nvSpPr>
          <p:cNvPr id="12" name="正方形/長方形 11"/>
          <p:cNvSpPr/>
          <p:nvPr/>
        </p:nvSpPr>
        <p:spPr>
          <a:xfrm>
            <a:off x="504000" y="1589657"/>
            <a:ext cx="9071640" cy="830997"/>
          </a:xfrm>
          <a:prstGeom prst="rect">
            <a:avLst/>
          </a:prstGeom>
        </p:spPr>
        <p:txBody>
          <a:bodyPr wrap="square">
            <a:spAutoFit/>
          </a:bodyPr>
          <a:lstStyle/>
          <a:p>
            <a:r>
              <a:rPr lang="en-US" altLang="ja-JP" sz="2400" dirty="0"/>
              <a:t>First we’ll start server3 with the </a:t>
            </a:r>
            <a:r>
              <a:rPr lang="en-US" altLang="ja-JP" sz="2400" dirty="0" smtClean="0"/>
              <a:t>name_server1 (identical to </a:t>
            </a:r>
            <a:r>
              <a:rPr lang="en-US" altLang="ja-JP" sz="2400" dirty="0" err="1" smtClean="0"/>
              <a:t>name_server</a:t>
            </a:r>
            <a:r>
              <a:rPr lang="en-US" altLang="ja-JP" sz="2400" dirty="0" smtClean="0"/>
              <a:t>) </a:t>
            </a:r>
            <a:r>
              <a:rPr lang="en-US" altLang="ja-JP" sz="2400" dirty="0"/>
              <a:t>callback </a:t>
            </a:r>
            <a:r>
              <a:rPr lang="en-US" altLang="ja-JP" sz="2400" dirty="0" smtClean="0"/>
              <a:t>module.</a:t>
            </a:r>
            <a:endParaRPr lang="en-US" altLang="ja-JP" sz="2400" dirty="0"/>
          </a:p>
        </p:txBody>
      </p:sp>
      <p:pic>
        <p:nvPicPr>
          <p:cNvPr id="4" name="図 3"/>
          <p:cNvPicPr>
            <a:picLocks noChangeAspect="1"/>
          </p:cNvPicPr>
          <p:nvPr/>
        </p:nvPicPr>
        <p:blipFill>
          <a:blip r:embed="rId2"/>
          <a:stretch>
            <a:fillRect/>
          </a:stretch>
        </p:blipFill>
        <p:spPr>
          <a:xfrm>
            <a:off x="2536426" y="4034161"/>
            <a:ext cx="4998720" cy="1554480"/>
          </a:xfrm>
          <a:prstGeom prst="rect">
            <a:avLst/>
          </a:prstGeom>
        </p:spPr>
      </p:pic>
    </p:spTree>
    <p:extLst>
      <p:ext uri="{BB962C8B-B14F-4D97-AF65-F5344CB8AC3E}">
        <p14:creationId xmlns:p14="http://schemas.microsoft.com/office/powerpoint/2010/main" val="2807059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The Road to the Generic Server</a:t>
            </a:r>
            <a:br>
              <a:rPr lang="en-US" altLang="ja-JP" sz="3600" b="1" dirty="0" smtClean="0"/>
            </a:br>
            <a:r>
              <a:rPr lang="en-US" altLang="ja-JP" sz="2800" b="1" dirty="0" smtClean="0"/>
              <a:t>Server 3: A Server with Hot Code Swapping</a:t>
            </a:r>
            <a:endParaRPr lang="en-US" altLang="ja-JP" sz="3600" dirty="0"/>
          </a:p>
        </p:txBody>
      </p:sp>
      <p:sp>
        <p:nvSpPr>
          <p:cNvPr id="12" name="正方形/長方形 11"/>
          <p:cNvSpPr/>
          <p:nvPr/>
        </p:nvSpPr>
        <p:spPr>
          <a:xfrm>
            <a:off x="504000" y="1589657"/>
            <a:ext cx="9071640" cy="830997"/>
          </a:xfrm>
          <a:prstGeom prst="rect">
            <a:avLst/>
          </a:prstGeom>
        </p:spPr>
        <p:txBody>
          <a:bodyPr wrap="square">
            <a:spAutoFit/>
          </a:bodyPr>
          <a:lstStyle/>
          <a:p>
            <a:r>
              <a:rPr lang="en-US" altLang="ja-JP" sz="2400" dirty="0"/>
              <a:t>Now suppose we want to find all the names that are served by the name server.</a:t>
            </a:r>
          </a:p>
        </p:txBody>
      </p:sp>
      <p:pic>
        <p:nvPicPr>
          <p:cNvPr id="3" name="図 2"/>
          <p:cNvPicPr>
            <a:picLocks noChangeAspect="1"/>
          </p:cNvPicPr>
          <p:nvPr/>
        </p:nvPicPr>
        <p:blipFill>
          <a:blip r:embed="rId2"/>
          <a:stretch>
            <a:fillRect/>
          </a:stretch>
        </p:blipFill>
        <p:spPr>
          <a:xfrm>
            <a:off x="677045" y="2555505"/>
            <a:ext cx="8732520" cy="2667000"/>
          </a:xfrm>
          <a:prstGeom prst="rect">
            <a:avLst/>
          </a:prstGeom>
        </p:spPr>
      </p:pic>
      <p:pic>
        <p:nvPicPr>
          <p:cNvPr id="5" name="図 4"/>
          <p:cNvPicPr>
            <a:picLocks noChangeAspect="1"/>
          </p:cNvPicPr>
          <p:nvPr/>
        </p:nvPicPr>
        <p:blipFill>
          <a:blip r:embed="rId3"/>
          <a:stretch>
            <a:fillRect/>
          </a:stretch>
        </p:blipFill>
        <p:spPr>
          <a:xfrm>
            <a:off x="677045" y="5362499"/>
            <a:ext cx="8092440" cy="1813560"/>
          </a:xfrm>
          <a:prstGeom prst="rect">
            <a:avLst/>
          </a:prstGeom>
        </p:spPr>
      </p:pic>
    </p:spTree>
    <p:extLst>
      <p:ext uri="{BB962C8B-B14F-4D97-AF65-F5344CB8AC3E}">
        <p14:creationId xmlns:p14="http://schemas.microsoft.com/office/powerpoint/2010/main" val="3103064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The Road to the Generic Server</a:t>
            </a:r>
            <a:br>
              <a:rPr lang="en-US" altLang="ja-JP" sz="3600" b="1" dirty="0" smtClean="0"/>
            </a:br>
            <a:r>
              <a:rPr lang="en-US" altLang="ja-JP" sz="2800" b="1" dirty="0" smtClean="0"/>
              <a:t>Server 3: A Server with Hot Code Swapping</a:t>
            </a:r>
            <a:endParaRPr lang="en-US" altLang="ja-JP" sz="3600" dirty="0"/>
          </a:p>
        </p:txBody>
      </p:sp>
      <p:sp>
        <p:nvSpPr>
          <p:cNvPr id="12" name="正方形/長方形 11"/>
          <p:cNvSpPr/>
          <p:nvPr/>
        </p:nvSpPr>
        <p:spPr>
          <a:xfrm>
            <a:off x="504000" y="1589657"/>
            <a:ext cx="9071640" cy="4154983"/>
          </a:xfrm>
          <a:prstGeom prst="rect">
            <a:avLst/>
          </a:prstGeom>
        </p:spPr>
        <p:txBody>
          <a:bodyPr wrap="square">
            <a:spAutoFit/>
          </a:bodyPr>
          <a:lstStyle/>
          <a:p>
            <a:r>
              <a:rPr lang="en-US" altLang="ja-JP" sz="2400" dirty="0"/>
              <a:t>We compile this and tell the server to swap its callback </a:t>
            </a:r>
            <a:r>
              <a:rPr lang="en-US" altLang="ja-JP" sz="2400" dirty="0" smtClean="0"/>
              <a:t>module.</a:t>
            </a:r>
          </a:p>
          <a:p>
            <a:endParaRPr lang="en-US" altLang="ja-JP" sz="2400" dirty="0"/>
          </a:p>
          <a:p>
            <a:endParaRPr lang="en-US" altLang="ja-JP" sz="2400" dirty="0" smtClean="0"/>
          </a:p>
          <a:p>
            <a:endParaRPr lang="en-US" altLang="ja-JP" sz="2400" dirty="0"/>
          </a:p>
          <a:p>
            <a:endParaRPr lang="en-US" altLang="ja-JP" sz="2400" dirty="0" smtClean="0"/>
          </a:p>
          <a:p>
            <a:r>
              <a:rPr lang="en-US" altLang="ja-JP" sz="2400" dirty="0"/>
              <a:t>Now we can run the new functions in the </a:t>
            </a:r>
            <a:r>
              <a:rPr lang="en-US" altLang="ja-JP" sz="2400" dirty="0" smtClean="0"/>
              <a:t>server.</a:t>
            </a:r>
          </a:p>
          <a:p>
            <a:endParaRPr lang="en-US" altLang="ja-JP" sz="2400" dirty="0"/>
          </a:p>
          <a:p>
            <a:endParaRPr lang="en-US" altLang="ja-JP" sz="2400" dirty="0" smtClean="0"/>
          </a:p>
          <a:p>
            <a:endParaRPr lang="en-US" altLang="ja-JP" sz="2400" dirty="0"/>
          </a:p>
          <a:p>
            <a:r>
              <a:rPr lang="en-US" altLang="ja-JP" sz="2400" dirty="0" smtClean="0"/>
              <a:t>This technique is used in products </a:t>
            </a:r>
            <a:r>
              <a:rPr lang="en-US" altLang="ja-JP" sz="2400" dirty="0"/>
              <a:t>that are </a:t>
            </a:r>
            <a:r>
              <a:rPr lang="en-US" altLang="ja-JP" sz="2400" dirty="0">
                <a:solidFill>
                  <a:srgbClr val="FF0000"/>
                </a:solidFill>
              </a:rPr>
              <a:t>never</a:t>
            </a:r>
            <a:r>
              <a:rPr lang="en-US" altLang="ja-JP" sz="2400" dirty="0"/>
              <a:t> taken out of service for software maintenance upgrades.</a:t>
            </a:r>
          </a:p>
        </p:txBody>
      </p:sp>
      <p:pic>
        <p:nvPicPr>
          <p:cNvPr id="4" name="図 3"/>
          <p:cNvPicPr>
            <a:picLocks noChangeAspect="1"/>
          </p:cNvPicPr>
          <p:nvPr/>
        </p:nvPicPr>
        <p:blipFill>
          <a:blip r:embed="rId2"/>
          <a:stretch>
            <a:fillRect/>
          </a:stretch>
        </p:blipFill>
        <p:spPr>
          <a:xfrm>
            <a:off x="2158928" y="2284743"/>
            <a:ext cx="5760720" cy="1097280"/>
          </a:xfrm>
          <a:prstGeom prst="rect">
            <a:avLst/>
          </a:prstGeom>
        </p:spPr>
      </p:pic>
      <p:pic>
        <p:nvPicPr>
          <p:cNvPr id="6" name="図 5"/>
          <p:cNvPicPr>
            <a:picLocks noChangeAspect="1"/>
          </p:cNvPicPr>
          <p:nvPr/>
        </p:nvPicPr>
        <p:blipFill>
          <a:blip r:embed="rId3"/>
          <a:stretch>
            <a:fillRect/>
          </a:stretch>
        </p:blipFill>
        <p:spPr>
          <a:xfrm>
            <a:off x="2158928" y="4055979"/>
            <a:ext cx="3566160" cy="533400"/>
          </a:xfrm>
          <a:prstGeom prst="rect">
            <a:avLst/>
          </a:prstGeom>
        </p:spPr>
      </p:pic>
    </p:spTree>
    <p:extLst>
      <p:ext uri="{BB962C8B-B14F-4D97-AF65-F5344CB8AC3E}">
        <p14:creationId xmlns:p14="http://schemas.microsoft.com/office/powerpoint/2010/main" val="2644743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The Road to the Generic Server</a:t>
            </a:r>
            <a:br>
              <a:rPr lang="en-US" altLang="ja-JP" sz="3600" b="1" dirty="0" smtClean="0"/>
            </a:br>
            <a:r>
              <a:rPr lang="en-US" altLang="ja-JP" sz="2800" b="1" dirty="0" smtClean="0"/>
              <a:t>Server 4: Transactions and Hot Code Swapping</a:t>
            </a:r>
            <a:endParaRPr lang="en-US" altLang="ja-JP" sz="3600" dirty="0"/>
          </a:p>
        </p:txBody>
      </p:sp>
      <p:sp>
        <p:nvSpPr>
          <p:cNvPr id="12" name="正方形/長方形 11"/>
          <p:cNvSpPr/>
          <p:nvPr/>
        </p:nvSpPr>
        <p:spPr>
          <a:xfrm>
            <a:off x="504000" y="1589657"/>
            <a:ext cx="9071640" cy="830997"/>
          </a:xfrm>
          <a:prstGeom prst="rect">
            <a:avLst/>
          </a:prstGeom>
        </p:spPr>
        <p:txBody>
          <a:bodyPr wrap="square">
            <a:spAutoFit/>
          </a:bodyPr>
          <a:lstStyle/>
          <a:p>
            <a:r>
              <a:rPr lang="en-US" altLang="ja-JP" sz="2400" dirty="0"/>
              <a:t>In the last two servers, code upgrade and transaction semantics were separate. Let’s combine them into a single server.</a:t>
            </a:r>
          </a:p>
        </p:txBody>
      </p:sp>
      <p:pic>
        <p:nvPicPr>
          <p:cNvPr id="3" name="図 2"/>
          <p:cNvPicPr>
            <a:picLocks noChangeAspect="1"/>
          </p:cNvPicPr>
          <p:nvPr/>
        </p:nvPicPr>
        <p:blipFill>
          <a:blip r:embed="rId2"/>
          <a:stretch>
            <a:fillRect/>
          </a:stretch>
        </p:blipFill>
        <p:spPr>
          <a:xfrm>
            <a:off x="737041" y="2500650"/>
            <a:ext cx="8732520" cy="1889760"/>
          </a:xfrm>
          <a:prstGeom prst="rect">
            <a:avLst/>
          </a:prstGeom>
        </p:spPr>
      </p:pic>
      <p:pic>
        <p:nvPicPr>
          <p:cNvPr id="5" name="図 4"/>
          <p:cNvPicPr>
            <a:picLocks noChangeAspect="1"/>
          </p:cNvPicPr>
          <p:nvPr/>
        </p:nvPicPr>
        <p:blipFill>
          <a:blip r:embed="rId3"/>
          <a:stretch>
            <a:fillRect/>
          </a:stretch>
        </p:blipFill>
        <p:spPr>
          <a:xfrm>
            <a:off x="737041" y="4488740"/>
            <a:ext cx="4587240" cy="1615440"/>
          </a:xfrm>
          <a:prstGeom prst="rect">
            <a:avLst/>
          </a:prstGeom>
        </p:spPr>
      </p:pic>
      <p:pic>
        <p:nvPicPr>
          <p:cNvPr id="7" name="図 6"/>
          <p:cNvPicPr>
            <a:picLocks noChangeAspect="1"/>
          </p:cNvPicPr>
          <p:nvPr/>
        </p:nvPicPr>
        <p:blipFill>
          <a:blip r:embed="rId4"/>
          <a:stretch>
            <a:fillRect/>
          </a:stretch>
        </p:blipFill>
        <p:spPr>
          <a:xfrm>
            <a:off x="737041" y="6221875"/>
            <a:ext cx="4419600" cy="1127760"/>
          </a:xfrm>
          <a:prstGeom prst="rect">
            <a:avLst/>
          </a:prstGeom>
        </p:spPr>
      </p:pic>
    </p:spTree>
    <p:extLst>
      <p:ext uri="{BB962C8B-B14F-4D97-AF65-F5344CB8AC3E}">
        <p14:creationId xmlns:p14="http://schemas.microsoft.com/office/powerpoint/2010/main" val="3271330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504000" y="1769040"/>
            <a:ext cx="9071640" cy="4384080"/>
          </a:xfrm>
          <a:prstGeom prst="rect">
            <a:avLst/>
          </a:prstGeom>
        </p:spPr>
        <p:txBody>
          <a:bodyPr wrap="none" lIns="0" tIns="0" rIns="0" bIns="0"/>
          <a:lstStyle/>
          <a:p>
            <a:endParaRPr/>
          </a:p>
          <a:p>
            <a:endParaRPr/>
          </a:p>
          <a:p>
            <a:r>
              <a:rPr lang="en-US" sz="4800">
                <a:solidFill>
                  <a:srgbClr val="0000FF"/>
                </a:solidFill>
              </a:rPr>
              <a:t>What is Erlang?</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The Road to the Generic Server</a:t>
            </a:r>
            <a:br>
              <a:rPr lang="en-US" altLang="ja-JP" sz="3600" b="1" dirty="0" smtClean="0"/>
            </a:br>
            <a:r>
              <a:rPr lang="en-US" altLang="ja-JP" sz="2800" b="1" dirty="0" smtClean="0"/>
              <a:t>Server 4: Transactions and Hot Code Swapping</a:t>
            </a:r>
            <a:endParaRPr lang="en-US" altLang="ja-JP" sz="3600" dirty="0"/>
          </a:p>
        </p:txBody>
      </p:sp>
      <p:sp>
        <p:nvSpPr>
          <p:cNvPr id="12" name="正方形/長方形 11"/>
          <p:cNvSpPr/>
          <p:nvPr/>
        </p:nvSpPr>
        <p:spPr>
          <a:xfrm>
            <a:off x="504000" y="1589657"/>
            <a:ext cx="9071640" cy="461665"/>
          </a:xfrm>
          <a:prstGeom prst="rect">
            <a:avLst/>
          </a:prstGeom>
        </p:spPr>
        <p:txBody>
          <a:bodyPr wrap="square">
            <a:spAutoFit/>
          </a:bodyPr>
          <a:lstStyle/>
          <a:p>
            <a:r>
              <a:rPr lang="en-US" altLang="ja-JP" sz="2400" dirty="0" smtClean="0"/>
              <a:t>(continued)</a:t>
            </a:r>
            <a:endParaRPr lang="en-US" altLang="ja-JP" sz="2400" dirty="0"/>
          </a:p>
        </p:txBody>
      </p:sp>
      <p:pic>
        <p:nvPicPr>
          <p:cNvPr id="4" name="図 3"/>
          <p:cNvPicPr>
            <a:picLocks noChangeAspect="1"/>
          </p:cNvPicPr>
          <p:nvPr/>
        </p:nvPicPr>
        <p:blipFill>
          <a:blip r:embed="rId2"/>
          <a:stretch>
            <a:fillRect/>
          </a:stretch>
        </p:blipFill>
        <p:spPr>
          <a:xfrm>
            <a:off x="2024629" y="2530375"/>
            <a:ext cx="6035040" cy="4419600"/>
          </a:xfrm>
          <a:prstGeom prst="rect">
            <a:avLst/>
          </a:prstGeom>
        </p:spPr>
      </p:pic>
    </p:spTree>
    <p:extLst>
      <p:ext uri="{BB962C8B-B14F-4D97-AF65-F5344CB8AC3E}">
        <p14:creationId xmlns:p14="http://schemas.microsoft.com/office/powerpoint/2010/main" val="645495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The Road to the Generic Server</a:t>
            </a:r>
            <a:br>
              <a:rPr lang="en-US" altLang="ja-JP" sz="3600" b="1" dirty="0" smtClean="0"/>
            </a:br>
            <a:r>
              <a:rPr lang="en-US" altLang="ja-JP" sz="2800" b="1" dirty="0" smtClean="0"/>
              <a:t>Server 5: Even More Fun</a:t>
            </a:r>
            <a:endParaRPr lang="en-US" altLang="ja-JP" sz="3600" dirty="0"/>
          </a:p>
        </p:txBody>
      </p:sp>
      <p:sp>
        <p:nvSpPr>
          <p:cNvPr id="12" name="正方形/長方形 11"/>
          <p:cNvSpPr/>
          <p:nvPr/>
        </p:nvSpPr>
        <p:spPr>
          <a:xfrm>
            <a:off x="504000" y="1589657"/>
            <a:ext cx="9071640" cy="5632310"/>
          </a:xfrm>
          <a:prstGeom prst="rect">
            <a:avLst/>
          </a:prstGeom>
        </p:spPr>
        <p:txBody>
          <a:bodyPr wrap="square">
            <a:spAutoFit/>
          </a:bodyPr>
          <a:lstStyle/>
          <a:p>
            <a:r>
              <a:rPr lang="en-US" altLang="ja-JP" sz="2400" dirty="0"/>
              <a:t>Here’s a server that does nothing at all until you tell it to become a particular type of </a:t>
            </a:r>
            <a:r>
              <a:rPr lang="en-US" altLang="ja-JP" sz="2400" dirty="0" smtClean="0"/>
              <a:t>server.</a:t>
            </a:r>
          </a:p>
          <a:p>
            <a:endParaRPr lang="en-US" altLang="ja-JP" sz="2400" dirty="0"/>
          </a:p>
          <a:p>
            <a:endParaRPr lang="en-US" altLang="ja-JP" sz="2400" dirty="0" smtClean="0"/>
          </a:p>
          <a:p>
            <a:endParaRPr lang="en-US" altLang="ja-JP" sz="2400" dirty="0"/>
          </a:p>
          <a:p>
            <a:endParaRPr lang="en-US" altLang="ja-JP" sz="2400" dirty="0" smtClean="0"/>
          </a:p>
          <a:p>
            <a:endParaRPr lang="en-US" altLang="ja-JP" sz="2400" dirty="0"/>
          </a:p>
          <a:p>
            <a:endParaRPr lang="en-US" altLang="ja-JP" sz="2400" dirty="0" smtClean="0"/>
          </a:p>
          <a:p>
            <a:endParaRPr lang="en-US" altLang="ja-JP" sz="2400" dirty="0"/>
          </a:p>
          <a:p>
            <a:endParaRPr lang="en-US" altLang="ja-JP" sz="2400" dirty="0" smtClean="0"/>
          </a:p>
          <a:p>
            <a:endParaRPr lang="en-US" altLang="ja-JP" sz="2400" dirty="0"/>
          </a:p>
          <a:p>
            <a:endParaRPr lang="en-US" altLang="ja-JP" sz="2400" dirty="0" smtClean="0"/>
          </a:p>
          <a:p>
            <a:endParaRPr lang="en-US" altLang="ja-JP" sz="2400" dirty="0"/>
          </a:p>
          <a:p>
            <a:endParaRPr lang="en-US" altLang="ja-JP" sz="2400" dirty="0" smtClean="0"/>
          </a:p>
          <a:p>
            <a:r>
              <a:rPr lang="en-US" altLang="ja-JP" sz="2400" dirty="0"/>
              <a:t>Our server does nothing and just waits for a become message.</a:t>
            </a:r>
          </a:p>
        </p:txBody>
      </p:sp>
      <p:pic>
        <p:nvPicPr>
          <p:cNvPr id="3" name="図 2"/>
          <p:cNvPicPr>
            <a:picLocks noChangeAspect="1"/>
          </p:cNvPicPr>
          <p:nvPr/>
        </p:nvPicPr>
        <p:blipFill>
          <a:blip r:embed="rId2"/>
          <a:stretch>
            <a:fillRect/>
          </a:stretch>
        </p:blipFill>
        <p:spPr>
          <a:xfrm>
            <a:off x="651644" y="2600646"/>
            <a:ext cx="8778240" cy="3444240"/>
          </a:xfrm>
          <a:prstGeom prst="rect">
            <a:avLst/>
          </a:prstGeom>
        </p:spPr>
      </p:pic>
      <p:pic>
        <p:nvPicPr>
          <p:cNvPr id="5" name="図 4"/>
          <p:cNvPicPr>
            <a:picLocks noChangeAspect="1"/>
          </p:cNvPicPr>
          <p:nvPr/>
        </p:nvPicPr>
        <p:blipFill>
          <a:blip r:embed="rId3"/>
          <a:stretch>
            <a:fillRect/>
          </a:stretch>
        </p:blipFill>
        <p:spPr>
          <a:xfrm>
            <a:off x="651644" y="6124883"/>
            <a:ext cx="2987040" cy="594360"/>
          </a:xfrm>
          <a:prstGeom prst="rect">
            <a:avLst/>
          </a:prstGeom>
        </p:spPr>
      </p:pic>
    </p:spTree>
    <p:extLst>
      <p:ext uri="{BB962C8B-B14F-4D97-AF65-F5344CB8AC3E}">
        <p14:creationId xmlns:p14="http://schemas.microsoft.com/office/powerpoint/2010/main" val="3997981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The Road to the Generic Server</a:t>
            </a:r>
            <a:br>
              <a:rPr lang="en-US" altLang="ja-JP" sz="3600" b="1" dirty="0" smtClean="0"/>
            </a:br>
            <a:r>
              <a:rPr lang="en-US" altLang="ja-JP" sz="2800" b="1" dirty="0" smtClean="0"/>
              <a:t>Server 5: Even More Fun</a:t>
            </a:r>
            <a:endParaRPr lang="en-US" altLang="ja-JP" sz="3600" dirty="0"/>
          </a:p>
        </p:txBody>
      </p:sp>
      <p:sp>
        <p:nvSpPr>
          <p:cNvPr id="12" name="正方形/長方形 11"/>
          <p:cNvSpPr/>
          <p:nvPr/>
        </p:nvSpPr>
        <p:spPr>
          <a:xfrm>
            <a:off x="504000" y="1589657"/>
            <a:ext cx="9071640" cy="461665"/>
          </a:xfrm>
          <a:prstGeom prst="rect">
            <a:avLst/>
          </a:prstGeom>
        </p:spPr>
        <p:txBody>
          <a:bodyPr wrap="square">
            <a:spAutoFit/>
          </a:bodyPr>
          <a:lstStyle/>
          <a:p>
            <a:r>
              <a:rPr lang="en-US" altLang="ja-JP" sz="2400" dirty="0" smtClean="0"/>
              <a:t>Define </a:t>
            </a:r>
            <a:r>
              <a:rPr lang="en-US" altLang="ja-JP" sz="2400" dirty="0"/>
              <a:t>a server </a:t>
            </a:r>
            <a:r>
              <a:rPr lang="en-US" altLang="ja-JP" sz="2400" dirty="0" smtClean="0"/>
              <a:t>function to </a:t>
            </a:r>
            <a:r>
              <a:rPr lang="en-US" altLang="ja-JP" sz="2400" dirty="0"/>
              <a:t>compute </a:t>
            </a:r>
            <a:r>
              <a:rPr lang="en-US" altLang="ja-JP" sz="2400" dirty="0" smtClean="0"/>
              <a:t>factorial.</a:t>
            </a:r>
            <a:endParaRPr lang="en-US" altLang="ja-JP" sz="2400" dirty="0"/>
          </a:p>
        </p:txBody>
      </p:sp>
      <p:pic>
        <p:nvPicPr>
          <p:cNvPr id="4" name="図 3"/>
          <p:cNvPicPr>
            <a:picLocks noChangeAspect="1"/>
          </p:cNvPicPr>
          <p:nvPr/>
        </p:nvPicPr>
        <p:blipFill>
          <a:blip r:embed="rId2"/>
          <a:stretch>
            <a:fillRect/>
          </a:stretch>
        </p:blipFill>
        <p:spPr>
          <a:xfrm>
            <a:off x="1384300" y="2120900"/>
            <a:ext cx="7289800" cy="3314700"/>
          </a:xfrm>
          <a:prstGeom prst="rect">
            <a:avLst/>
          </a:prstGeom>
        </p:spPr>
      </p:pic>
      <p:pic>
        <p:nvPicPr>
          <p:cNvPr id="6" name="図 5"/>
          <p:cNvPicPr>
            <a:picLocks noChangeAspect="1"/>
          </p:cNvPicPr>
          <p:nvPr/>
        </p:nvPicPr>
        <p:blipFill>
          <a:blip r:embed="rId3"/>
          <a:stretch>
            <a:fillRect/>
          </a:stretch>
        </p:blipFill>
        <p:spPr>
          <a:xfrm>
            <a:off x="1384300" y="5707298"/>
            <a:ext cx="4216400" cy="889000"/>
          </a:xfrm>
          <a:prstGeom prst="rect">
            <a:avLst/>
          </a:prstGeom>
        </p:spPr>
      </p:pic>
      <p:pic>
        <p:nvPicPr>
          <p:cNvPr id="7" name="図 6"/>
          <p:cNvPicPr>
            <a:picLocks noChangeAspect="1"/>
          </p:cNvPicPr>
          <p:nvPr/>
        </p:nvPicPr>
        <p:blipFill>
          <a:blip r:embed="rId4"/>
          <a:stretch>
            <a:fillRect/>
          </a:stretch>
        </p:blipFill>
        <p:spPr>
          <a:xfrm>
            <a:off x="1384300" y="6855858"/>
            <a:ext cx="3162300" cy="431800"/>
          </a:xfrm>
          <a:prstGeom prst="rect">
            <a:avLst/>
          </a:prstGeom>
        </p:spPr>
      </p:pic>
    </p:spTree>
    <p:extLst>
      <p:ext uri="{BB962C8B-B14F-4D97-AF65-F5344CB8AC3E}">
        <p14:creationId xmlns:p14="http://schemas.microsoft.com/office/powerpoint/2010/main" val="653775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The Road to the Generic Server</a:t>
            </a:r>
            <a:br>
              <a:rPr lang="en-US" altLang="ja-JP" sz="3600" b="1" dirty="0" smtClean="0"/>
            </a:br>
            <a:r>
              <a:rPr lang="en-US" altLang="ja-JP" sz="2800" b="1" dirty="0" smtClean="0"/>
              <a:t>Server 5: Even More Fun</a:t>
            </a:r>
            <a:endParaRPr lang="en-US" altLang="ja-JP" sz="3600" dirty="0"/>
          </a:p>
        </p:txBody>
      </p:sp>
      <p:sp>
        <p:nvSpPr>
          <p:cNvPr id="12" name="正方形/長方形 11"/>
          <p:cNvSpPr/>
          <p:nvPr/>
        </p:nvSpPr>
        <p:spPr>
          <a:xfrm>
            <a:off x="504000" y="1589657"/>
            <a:ext cx="9071640" cy="4893647"/>
          </a:xfrm>
          <a:prstGeom prst="rect">
            <a:avLst/>
          </a:prstGeom>
        </p:spPr>
        <p:txBody>
          <a:bodyPr wrap="square">
            <a:spAutoFit/>
          </a:bodyPr>
          <a:lstStyle/>
          <a:p>
            <a:pPr marL="342900" indent="-342900">
              <a:buFont typeface="Arial"/>
              <a:buChar char="•"/>
            </a:pPr>
            <a:r>
              <a:rPr lang="en-US" altLang="ja-JP" sz="2400" dirty="0" smtClean="0"/>
              <a:t>We </a:t>
            </a:r>
            <a:r>
              <a:rPr lang="en-US" altLang="ja-JP" sz="2400" dirty="0"/>
              <a:t>can make a range of different types of servers, with different semantics and some quite surprising </a:t>
            </a:r>
            <a:r>
              <a:rPr lang="en-US" altLang="ja-JP" sz="2400" dirty="0" smtClean="0"/>
              <a:t>properties.</a:t>
            </a:r>
          </a:p>
          <a:p>
            <a:pPr marL="800100" lvl="1" indent="-342900">
              <a:buFont typeface="Arial"/>
              <a:buChar char="•"/>
            </a:pPr>
            <a:r>
              <a:rPr lang="en-US" altLang="ja-JP" sz="2400" dirty="0"/>
              <a:t>When we make industrial-scale projects with dozens to hundreds of programmers involved, we might not actually want things to be too </a:t>
            </a:r>
            <a:r>
              <a:rPr lang="en-US" altLang="ja-JP" sz="2400" dirty="0" smtClean="0"/>
              <a:t>dynamic.</a:t>
            </a:r>
          </a:p>
          <a:p>
            <a:pPr marL="800100" lvl="1" indent="-342900">
              <a:buFont typeface="Arial"/>
              <a:buChar char="•"/>
            </a:pPr>
            <a:r>
              <a:rPr lang="en-US" altLang="ja-JP" sz="2400" dirty="0"/>
              <a:t>Having code that can morph into new versions while it runs is beautiful but terrible to debug if something goes wrong </a:t>
            </a:r>
            <a:r>
              <a:rPr lang="en-US" altLang="ja-JP" sz="2400" dirty="0" smtClean="0"/>
              <a:t>later.</a:t>
            </a:r>
          </a:p>
          <a:p>
            <a:pPr marL="800100" lvl="1" indent="-342900">
              <a:buFont typeface="Arial"/>
              <a:buChar char="•"/>
            </a:pPr>
            <a:r>
              <a:rPr lang="en-US" altLang="ja-JP" sz="2400" dirty="0"/>
              <a:t>If we have made dozens of dynamic changes to our code and it then crashes, finding out exactly what went wrong is not </a:t>
            </a:r>
            <a:r>
              <a:rPr lang="en-US" altLang="ja-JP" sz="2400" dirty="0" smtClean="0"/>
              <a:t>easy.</a:t>
            </a:r>
            <a:endParaRPr lang="en-US" altLang="ja-JP" sz="2400" dirty="0"/>
          </a:p>
          <a:p>
            <a:pPr marL="342900" indent="-342900">
              <a:buFont typeface="Arial"/>
              <a:buChar char="•"/>
            </a:pPr>
            <a:r>
              <a:rPr lang="en-US" altLang="ja-JP" sz="2400" dirty="0" smtClean="0"/>
              <a:t>The </a:t>
            </a:r>
            <a:r>
              <a:rPr lang="en-US" altLang="ja-JP" sz="2400" dirty="0" err="1"/>
              <a:t>Erlang</a:t>
            </a:r>
            <a:r>
              <a:rPr lang="en-US" altLang="ja-JP" sz="2400" dirty="0"/>
              <a:t> module </a:t>
            </a:r>
            <a:r>
              <a:rPr lang="en-US" altLang="ja-JP" sz="2400" dirty="0" err="1">
                <a:solidFill>
                  <a:srgbClr val="FF0000"/>
                </a:solidFill>
              </a:rPr>
              <a:t>gen_server</a:t>
            </a:r>
            <a:r>
              <a:rPr lang="en-US" altLang="ja-JP" sz="2400" dirty="0">
                <a:solidFill>
                  <a:srgbClr val="FF0000"/>
                </a:solidFill>
              </a:rPr>
              <a:t> </a:t>
            </a:r>
            <a:r>
              <a:rPr lang="en-US" altLang="ja-JP" sz="2400" dirty="0"/>
              <a:t>is the kind of logical conclusion of a succession of successively sophisticated </a:t>
            </a:r>
            <a:r>
              <a:rPr lang="en-US" altLang="ja-JP" sz="2400" dirty="0" smtClean="0"/>
              <a:t>servers.</a:t>
            </a:r>
            <a:endParaRPr lang="en-US" altLang="ja-JP" sz="2400" dirty="0"/>
          </a:p>
        </p:txBody>
      </p:sp>
    </p:spTree>
    <p:extLst>
      <p:ext uri="{BB962C8B-B14F-4D97-AF65-F5344CB8AC3E}">
        <p14:creationId xmlns:p14="http://schemas.microsoft.com/office/powerpoint/2010/main" val="3708383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Getting Started with </a:t>
            </a:r>
            <a:r>
              <a:rPr lang="en-US" altLang="ja-JP" sz="3600" b="1" dirty="0" err="1" smtClean="0"/>
              <a:t>gen_server</a:t>
            </a:r>
            <a:endParaRPr lang="en-US" altLang="ja-JP" sz="3600" dirty="0"/>
          </a:p>
        </p:txBody>
      </p:sp>
      <p:sp>
        <p:nvSpPr>
          <p:cNvPr id="12" name="正方形/長方形 11"/>
          <p:cNvSpPr/>
          <p:nvPr/>
        </p:nvSpPr>
        <p:spPr>
          <a:xfrm>
            <a:off x="504000" y="1589657"/>
            <a:ext cx="9071640" cy="2677656"/>
          </a:xfrm>
          <a:prstGeom prst="rect">
            <a:avLst/>
          </a:prstGeom>
        </p:spPr>
        <p:txBody>
          <a:bodyPr wrap="square">
            <a:spAutoFit/>
          </a:bodyPr>
          <a:lstStyle/>
          <a:p>
            <a:r>
              <a:rPr lang="en-US" altLang="ja-JP" sz="2400" dirty="0"/>
              <a:t>Here’s the simple three-point plan for writing a </a:t>
            </a:r>
            <a:r>
              <a:rPr lang="en-US" altLang="ja-JP" sz="2400" dirty="0" err="1">
                <a:solidFill>
                  <a:srgbClr val="FF0000"/>
                </a:solidFill>
              </a:rPr>
              <a:t>gen_server</a:t>
            </a:r>
            <a:r>
              <a:rPr lang="en-US" altLang="ja-JP" sz="2400" dirty="0">
                <a:solidFill>
                  <a:srgbClr val="FF0000"/>
                </a:solidFill>
              </a:rPr>
              <a:t> </a:t>
            </a:r>
            <a:r>
              <a:rPr lang="en-US" altLang="ja-JP" sz="2400" dirty="0" smtClean="0"/>
              <a:t>(one of OTP behaviors) callback </a:t>
            </a:r>
            <a:r>
              <a:rPr lang="en-US" altLang="ja-JP" sz="2400" dirty="0"/>
              <a:t>module: </a:t>
            </a:r>
            <a:endParaRPr lang="en-US" altLang="ja-JP" sz="2400" dirty="0" smtClean="0"/>
          </a:p>
          <a:p>
            <a:endParaRPr lang="en-US" altLang="ja-JP" sz="2400" dirty="0"/>
          </a:p>
          <a:p>
            <a:pPr marL="457200" indent="-457200">
              <a:buFont typeface="+mj-lt"/>
              <a:buAutoNum type="arabicPeriod"/>
            </a:pPr>
            <a:r>
              <a:rPr lang="en-US" altLang="ja-JP" sz="2400" dirty="0" smtClean="0"/>
              <a:t>Decide </a:t>
            </a:r>
            <a:r>
              <a:rPr lang="en-US" altLang="ja-JP" sz="2400" dirty="0"/>
              <a:t>on a callback module name</a:t>
            </a:r>
            <a:r>
              <a:rPr lang="en-US" altLang="ja-JP" sz="2400" dirty="0" smtClean="0"/>
              <a:t>.</a:t>
            </a:r>
          </a:p>
          <a:p>
            <a:pPr marL="457200" indent="-457200">
              <a:buFont typeface="+mj-lt"/>
              <a:buAutoNum type="arabicPeriod"/>
            </a:pPr>
            <a:r>
              <a:rPr lang="en-US" altLang="ja-JP" sz="2400" dirty="0" smtClean="0"/>
              <a:t>Write </a:t>
            </a:r>
            <a:r>
              <a:rPr lang="en-US" altLang="ja-JP" sz="2400" dirty="0"/>
              <a:t>the interface functions</a:t>
            </a:r>
            <a:r>
              <a:rPr lang="en-US" altLang="ja-JP" sz="2400" dirty="0" smtClean="0"/>
              <a:t>.</a:t>
            </a:r>
          </a:p>
          <a:p>
            <a:pPr marL="457200" indent="-457200">
              <a:buFont typeface="+mj-lt"/>
              <a:buAutoNum type="arabicPeriod"/>
            </a:pPr>
            <a:r>
              <a:rPr lang="en-US" altLang="ja-JP" sz="2400" dirty="0" smtClean="0"/>
              <a:t>Write </a:t>
            </a:r>
            <a:r>
              <a:rPr lang="en-US" altLang="ja-JP" sz="2400" dirty="0"/>
              <a:t>the six required callback functions in the callback module.</a:t>
            </a:r>
          </a:p>
        </p:txBody>
      </p:sp>
    </p:spTree>
    <p:extLst>
      <p:ext uri="{BB962C8B-B14F-4D97-AF65-F5344CB8AC3E}">
        <p14:creationId xmlns:p14="http://schemas.microsoft.com/office/powerpoint/2010/main" val="38486464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Getting Started with </a:t>
            </a:r>
            <a:r>
              <a:rPr lang="en-US" altLang="ja-JP" sz="3600" b="1" dirty="0" err="1" smtClean="0"/>
              <a:t>gen_server</a:t>
            </a:r>
            <a:r>
              <a:rPr lang="en-US" altLang="ja-JP" sz="3600" b="1" dirty="0" smtClean="0"/>
              <a:t/>
            </a:r>
            <a:br>
              <a:rPr lang="en-US" altLang="ja-JP" sz="3600" b="1" dirty="0" smtClean="0"/>
            </a:br>
            <a:r>
              <a:rPr lang="en-US" altLang="ja-JP" sz="2800" b="1" dirty="0" smtClean="0"/>
              <a:t>Step 1: Decide on the Callback Module Name</a:t>
            </a:r>
            <a:endParaRPr lang="en-US" altLang="ja-JP" sz="2800" dirty="0"/>
          </a:p>
        </p:txBody>
      </p:sp>
      <p:sp>
        <p:nvSpPr>
          <p:cNvPr id="12" name="正方形/長方形 11"/>
          <p:cNvSpPr/>
          <p:nvPr/>
        </p:nvSpPr>
        <p:spPr>
          <a:xfrm>
            <a:off x="504000" y="1589657"/>
            <a:ext cx="9071640" cy="830997"/>
          </a:xfrm>
          <a:prstGeom prst="rect">
            <a:avLst/>
          </a:prstGeom>
        </p:spPr>
        <p:txBody>
          <a:bodyPr wrap="square">
            <a:spAutoFit/>
          </a:bodyPr>
          <a:lstStyle/>
          <a:p>
            <a:r>
              <a:rPr lang="en-US" altLang="ja-JP" sz="2400" dirty="0"/>
              <a:t>We’re going to make a simple payment system. We’ll call the module </a:t>
            </a:r>
            <a:r>
              <a:rPr lang="en-US" altLang="ja-JP" sz="2400" dirty="0" err="1">
                <a:solidFill>
                  <a:srgbClr val="FF0000"/>
                </a:solidFill>
              </a:rPr>
              <a:t>my_bank</a:t>
            </a:r>
            <a:r>
              <a:rPr lang="en-US" altLang="ja-JP" sz="2400" dirty="0"/>
              <a:t>.</a:t>
            </a:r>
          </a:p>
        </p:txBody>
      </p:sp>
    </p:spTree>
    <p:extLst>
      <p:ext uri="{BB962C8B-B14F-4D97-AF65-F5344CB8AC3E}">
        <p14:creationId xmlns:p14="http://schemas.microsoft.com/office/powerpoint/2010/main" val="28853971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Getting Started with </a:t>
            </a:r>
            <a:r>
              <a:rPr lang="en-US" altLang="ja-JP" sz="3600" b="1" dirty="0" err="1" smtClean="0"/>
              <a:t>gen_server</a:t>
            </a:r>
            <a:r>
              <a:rPr lang="en-US" altLang="ja-JP" sz="3600" b="1" dirty="0" smtClean="0"/>
              <a:t/>
            </a:r>
            <a:br>
              <a:rPr lang="en-US" altLang="ja-JP" sz="3600" b="1" dirty="0" smtClean="0"/>
            </a:br>
            <a:r>
              <a:rPr lang="en-US" altLang="ja-JP" sz="2800" b="1" dirty="0" smtClean="0"/>
              <a:t>Step 2: Write the Interface Routines</a:t>
            </a:r>
            <a:endParaRPr lang="en-US" altLang="ja-JP" sz="2800" dirty="0"/>
          </a:p>
        </p:txBody>
      </p:sp>
      <p:sp>
        <p:nvSpPr>
          <p:cNvPr id="12" name="正方形/長方形 11"/>
          <p:cNvSpPr/>
          <p:nvPr/>
        </p:nvSpPr>
        <p:spPr>
          <a:xfrm>
            <a:off x="504000" y="1589657"/>
            <a:ext cx="9071640" cy="4524315"/>
          </a:xfrm>
          <a:prstGeom prst="rect">
            <a:avLst/>
          </a:prstGeom>
        </p:spPr>
        <p:txBody>
          <a:bodyPr wrap="square">
            <a:spAutoFit/>
          </a:bodyPr>
          <a:lstStyle/>
          <a:p>
            <a:r>
              <a:rPr lang="en-US" altLang="ja-JP" sz="2400" dirty="0"/>
              <a:t>We’ll define five interface routines, all in the module </a:t>
            </a:r>
            <a:r>
              <a:rPr lang="en-US" altLang="ja-JP" sz="2400" dirty="0" err="1" smtClean="0"/>
              <a:t>my_bank</a:t>
            </a:r>
            <a:r>
              <a:rPr lang="en-US" altLang="ja-JP" sz="2400" dirty="0" smtClean="0"/>
              <a:t>.</a:t>
            </a:r>
          </a:p>
          <a:p>
            <a:endParaRPr lang="en-US" altLang="ja-JP" sz="2400" dirty="0"/>
          </a:p>
          <a:p>
            <a:pPr marL="457200" indent="-457200">
              <a:buFont typeface="+mj-lt"/>
              <a:buAutoNum type="arabicPeriod"/>
            </a:pPr>
            <a:r>
              <a:rPr lang="en-US" altLang="ja-JP" sz="2400" dirty="0"/>
              <a:t>start()</a:t>
            </a:r>
          </a:p>
          <a:p>
            <a:pPr lvl="1"/>
            <a:r>
              <a:rPr lang="en-US" altLang="ja-JP" sz="2400" dirty="0"/>
              <a:t>Open the bank.</a:t>
            </a:r>
          </a:p>
          <a:p>
            <a:pPr marL="457200" indent="-457200">
              <a:buFont typeface="+mj-lt"/>
              <a:buAutoNum type="arabicPeriod"/>
            </a:pPr>
            <a:r>
              <a:rPr lang="en-US" altLang="ja-JP" sz="2400" dirty="0"/>
              <a:t>stop()</a:t>
            </a:r>
          </a:p>
          <a:p>
            <a:pPr lvl="1"/>
            <a:r>
              <a:rPr lang="en-US" altLang="ja-JP" sz="2400" dirty="0"/>
              <a:t>Close the bank.</a:t>
            </a:r>
          </a:p>
          <a:p>
            <a:pPr marL="457200" indent="-457200">
              <a:buFont typeface="+mj-lt"/>
              <a:buAutoNum type="arabicPeriod"/>
            </a:pPr>
            <a:r>
              <a:rPr lang="en-US" altLang="ja-JP" sz="2400" dirty="0" err="1"/>
              <a:t>new_account</a:t>
            </a:r>
            <a:r>
              <a:rPr lang="en-US" altLang="ja-JP" sz="2400" dirty="0"/>
              <a:t>(Who)</a:t>
            </a:r>
          </a:p>
          <a:p>
            <a:pPr lvl="1"/>
            <a:r>
              <a:rPr lang="en-US" altLang="ja-JP" sz="2400" dirty="0"/>
              <a:t>Create a new account.</a:t>
            </a:r>
          </a:p>
          <a:p>
            <a:pPr marL="457200" indent="-457200">
              <a:buFont typeface="+mj-lt"/>
              <a:buAutoNum type="arabicPeriod"/>
            </a:pPr>
            <a:r>
              <a:rPr lang="en-US" altLang="ja-JP" sz="2400" dirty="0"/>
              <a:t>deposit(Who, Amount)</a:t>
            </a:r>
          </a:p>
          <a:p>
            <a:pPr lvl="1"/>
            <a:r>
              <a:rPr lang="en-US" altLang="ja-JP" sz="2400" dirty="0"/>
              <a:t>Put money in the bank.</a:t>
            </a:r>
          </a:p>
          <a:p>
            <a:pPr marL="457200" indent="-457200">
              <a:buFont typeface="+mj-lt"/>
              <a:buAutoNum type="arabicPeriod"/>
            </a:pPr>
            <a:r>
              <a:rPr lang="en-US" altLang="ja-JP" sz="2400" dirty="0"/>
              <a:t>withdraw(Who, Amount)</a:t>
            </a:r>
          </a:p>
          <a:p>
            <a:pPr lvl="1"/>
            <a:r>
              <a:rPr lang="en-US" altLang="ja-JP" sz="2400" dirty="0"/>
              <a:t>Take money out, if in credit.</a:t>
            </a:r>
          </a:p>
        </p:txBody>
      </p:sp>
    </p:spTree>
    <p:extLst>
      <p:ext uri="{BB962C8B-B14F-4D97-AF65-F5344CB8AC3E}">
        <p14:creationId xmlns:p14="http://schemas.microsoft.com/office/powerpoint/2010/main" val="36429016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Getting Started with </a:t>
            </a:r>
            <a:r>
              <a:rPr lang="en-US" altLang="ja-JP" sz="3600" b="1" dirty="0" err="1" smtClean="0"/>
              <a:t>gen_server</a:t>
            </a:r>
            <a:r>
              <a:rPr lang="en-US" altLang="ja-JP" sz="3600" b="1" dirty="0" smtClean="0"/>
              <a:t/>
            </a:r>
            <a:br>
              <a:rPr lang="en-US" altLang="ja-JP" sz="3600" b="1" dirty="0" smtClean="0"/>
            </a:br>
            <a:r>
              <a:rPr lang="en-US" altLang="ja-JP" sz="2800" b="1" dirty="0" smtClean="0"/>
              <a:t>Step 2: Write the Interface Routines</a:t>
            </a:r>
            <a:endParaRPr lang="en-US" altLang="ja-JP" sz="2800" dirty="0"/>
          </a:p>
        </p:txBody>
      </p:sp>
      <p:sp>
        <p:nvSpPr>
          <p:cNvPr id="12" name="正方形/長方形 11"/>
          <p:cNvSpPr/>
          <p:nvPr/>
        </p:nvSpPr>
        <p:spPr>
          <a:xfrm>
            <a:off x="504000" y="1589657"/>
            <a:ext cx="9071640" cy="5262979"/>
          </a:xfrm>
          <a:prstGeom prst="rect">
            <a:avLst/>
          </a:prstGeom>
        </p:spPr>
        <p:txBody>
          <a:bodyPr wrap="square">
            <a:spAutoFit/>
          </a:bodyPr>
          <a:lstStyle/>
          <a:p>
            <a:r>
              <a:rPr lang="en-US" altLang="ja-JP" sz="2400" dirty="0"/>
              <a:t>Each of interface </a:t>
            </a:r>
            <a:r>
              <a:rPr lang="en-US" altLang="ja-JP" sz="2400" dirty="0" smtClean="0"/>
              <a:t>routines in </a:t>
            </a:r>
            <a:r>
              <a:rPr lang="en-US" altLang="ja-JP" sz="2400" dirty="0"/>
              <a:t>exactly one call to the routines in </a:t>
            </a:r>
            <a:r>
              <a:rPr lang="en-US" altLang="ja-JP" sz="2400" dirty="0" err="1" smtClean="0"/>
              <a:t>gen_server</a:t>
            </a:r>
            <a:r>
              <a:rPr lang="en-US" altLang="ja-JP" sz="2400" dirty="0" smtClean="0"/>
              <a:t>.</a:t>
            </a:r>
          </a:p>
          <a:p>
            <a:endParaRPr lang="en-US" altLang="ja-JP" sz="2400" dirty="0"/>
          </a:p>
          <a:p>
            <a:endParaRPr lang="en-US" altLang="ja-JP" sz="2400" dirty="0" smtClean="0"/>
          </a:p>
          <a:p>
            <a:endParaRPr lang="en-US" altLang="ja-JP" sz="2400" dirty="0"/>
          </a:p>
          <a:p>
            <a:endParaRPr lang="en-US" altLang="ja-JP" sz="2400" dirty="0" smtClean="0"/>
          </a:p>
          <a:p>
            <a:endParaRPr lang="en-US" altLang="ja-JP" sz="2400" dirty="0"/>
          </a:p>
          <a:p>
            <a:endParaRPr lang="en-US" altLang="ja-JP" sz="2400" dirty="0" smtClean="0"/>
          </a:p>
          <a:p>
            <a:endParaRPr lang="en-US" altLang="ja-JP" sz="2400" dirty="0"/>
          </a:p>
          <a:p>
            <a:pPr marL="342900" indent="-342900">
              <a:buFont typeface="Arial"/>
              <a:buChar char="•"/>
            </a:pPr>
            <a:r>
              <a:rPr lang="en-US" altLang="ja-JP" sz="2000" dirty="0" err="1"/>
              <a:t>gen_server:start_link</a:t>
            </a:r>
            <a:r>
              <a:rPr lang="en-US" altLang="ja-JP" sz="2000" dirty="0"/>
              <a:t>({local, Name}, Mod, ...) starts a </a:t>
            </a:r>
            <a:r>
              <a:rPr lang="en-US" altLang="ja-JP" sz="2000" dirty="0">
                <a:solidFill>
                  <a:srgbClr val="FF0000"/>
                </a:solidFill>
              </a:rPr>
              <a:t>local server</a:t>
            </a:r>
            <a:r>
              <a:rPr lang="en-US" altLang="ja-JP" sz="2000" dirty="0" smtClean="0"/>
              <a:t>.</a:t>
            </a:r>
          </a:p>
          <a:p>
            <a:pPr marL="800100" lvl="1" indent="-342900">
              <a:buFont typeface="Arial"/>
              <a:buChar char="•"/>
            </a:pPr>
            <a:r>
              <a:rPr lang="en-US" altLang="ja-JP" sz="2000" dirty="0" smtClean="0"/>
              <a:t>The </a:t>
            </a:r>
            <a:r>
              <a:rPr lang="en-US" altLang="ja-JP" sz="2000" dirty="0"/>
              <a:t>second argument to </a:t>
            </a:r>
            <a:r>
              <a:rPr lang="en-US" altLang="ja-JP" sz="2000" dirty="0" err="1"/>
              <a:t>start_link</a:t>
            </a:r>
            <a:r>
              <a:rPr lang="en-US" altLang="ja-JP" sz="2000" dirty="0"/>
              <a:t> is Mod and is the name of the callback module</a:t>
            </a:r>
            <a:r>
              <a:rPr lang="en-US" altLang="ja-JP" sz="2000" dirty="0" smtClean="0"/>
              <a:t>.</a:t>
            </a:r>
          </a:p>
          <a:p>
            <a:pPr marL="342900" indent="-342900">
              <a:buFont typeface="Arial"/>
              <a:buChar char="•"/>
            </a:pPr>
            <a:r>
              <a:rPr lang="en-US" altLang="ja-JP" sz="2000" dirty="0" smtClean="0"/>
              <a:t>The </a:t>
            </a:r>
            <a:r>
              <a:rPr lang="en-US" altLang="ja-JP" sz="2000" dirty="0"/>
              <a:t>macro ?MODULE expands to the module name </a:t>
            </a:r>
            <a:r>
              <a:rPr lang="en-US" altLang="ja-JP" sz="2000" dirty="0" err="1"/>
              <a:t>my_bank</a:t>
            </a:r>
            <a:r>
              <a:rPr lang="en-US" altLang="ja-JP" sz="2000" dirty="0" smtClean="0"/>
              <a:t>.</a:t>
            </a:r>
            <a:endParaRPr lang="en-US" altLang="ja-JP" sz="2000" dirty="0"/>
          </a:p>
          <a:p>
            <a:pPr marL="342900" indent="-342900">
              <a:buFont typeface="Arial"/>
              <a:buChar char="•"/>
            </a:pPr>
            <a:r>
              <a:rPr lang="en-US" altLang="ja-JP" sz="2000" dirty="0" err="1"/>
              <a:t>gen_server:call</a:t>
            </a:r>
            <a:r>
              <a:rPr lang="en-US" altLang="ja-JP" sz="2000" dirty="0"/>
              <a:t>(?MODULE, Term) is used for a remote procedure call to the server.</a:t>
            </a:r>
          </a:p>
        </p:txBody>
      </p:sp>
      <p:pic>
        <p:nvPicPr>
          <p:cNvPr id="3" name="図 2"/>
          <p:cNvPicPr>
            <a:picLocks noChangeAspect="1"/>
          </p:cNvPicPr>
          <p:nvPr/>
        </p:nvPicPr>
        <p:blipFill>
          <a:blip r:embed="rId2"/>
          <a:stretch>
            <a:fillRect/>
          </a:stretch>
        </p:blipFill>
        <p:spPr>
          <a:xfrm>
            <a:off x="739742" y="2731809"/>
            <a:ext cx="8702040" cy="1935480"/>
          </a:xfrm>
          <a:prstGeom prst="rect">
            <a:avLst/>
          </a:prstGeom>
        </p:spPr>
      </p:pic>
    </p:spTree>
    <p:extLst>
      <p:ext uri="{BB962C8B-B14F-4D97-AF65-F5344CB8AC3E}">
        <p14:creationId xmlns:p14="http://schemas.microsoft.com/office/powerpoint/2010/main" val="40699602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Getting Started with </a:t>
            </a:r>
            <a:r>
              <a:rPr lang="en-US" altLang="ja-JP" sz="3600" b="1" dirty="0" err="1" smtClean="0"/>
              <a:t>gen_server</a:t>
            </a:r>
            <a:r>
              <a:rPr lang="en-US" altLang="ja-JP" sz="3600" b="1" dirty="0" smtClean="0"/>
              <a:t/>
            </a:r>
            <a:br>
              <a:rPr lang="en-US" altLang="ja-JP" sz="3600" b="1" dirty="0" smtClean="0"/>
            </a:br>
            <a:r>
              <a:rPr lang="en-US" altLang="ja-JP" sz="2800" b="1" dirty="0" smtClean="0"/>
              <a:t>Step 3: Write the Callback Routines</a:t>
            </a:r>
            <a:endParaRPr lang="en-US" altLang="ja-JP" sz="2800" dirty="0"/>
          </a:p>
        </p:txBody>
      </p:sp>
      <p:sp>
        <p:nvSpPr>
          <p:cNvPr id="12" name="正方形/長方形 11"/>
          <p:cNvSpPr/>
          <p:nvPr/>
        </p:nvSpPr>
        <p:spPr>
          <a:xfrm>
            <a:off x="504000" y="1589657"/>
            <a:ext cx="9071640" cy="830997"/>
          </a:xfrm>
          <a:prstGeom prst="rect">
            <a:avLst/>
          </a:prstGeom>
        </p:spPr>
        <p:txBody>
          <a:bodyPr wrap="square">
            <a:spAutoFit/>
          </a:bodyPr>
          <a:lstStyle/>
          <a:p>
            <a:r>
              <a:rPr lang="en-US" altLang="ja-JP" sz="2400" dirty="0"/>
              <a:t>The template contains a simple skeleton that we can fill in to make our server.</a:t>
            </a:r>
            <a:endParaRPr lang="en-US" altLang="ja-JP" sz="2000" dirty="0"/>
          </a:p>
        </p:txBody>
      </p:sp>
      <p:pic>
        <p:nvPicPr>
          <p:cNvPr id="4" name="図 3"/>
          <p:cNvPicPr>
            <a:picLocks noChangeAspect="1"/>
          </p:cNvPicPr>
          <p:nvPr/>
        </p:nvPicPr>
        <p:blipFill>
          <a:blip r:embed="rId2"/>
          <a:stretch>
            <a:fillRect/>
          </a:stretch>
        </p:blipFill>
        <p:spPr>
          <a:xfrm>
            <a:off x="667890" y="2614970"/>
            <a:ext cx="8747760" cy="4495800"/>
          </a:xfrm>
          <a:prstGeom prst="rect">
            <a:avLst/>
          </a:prstGeom>
        </p:spPr>
      </p:pic>
    </p:spTree>
    <p:extLst>
      <p:ext uri="{BB962C8B-B14F-4D97-AF65-F5344CB8AC3E}">
        <p14:creationId xmlns:p14="http://schemas.microsoft.com/office/powerpoint/2010/main" val="16869097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Getting Started with </a:t>
            </a:r>
            <a:r>
              <a:rPr lang="en-US" altLang="ja-JP" sz="3600" b="1" dirty="0" err="1" smtClean="0"/>
              <a:t>gen_server</a:t>
            </a:r>
            <a:r>
              <a:rPr lang="en-US" altLang="ja-JP" sz="3600" b="1" dirty="0" smtClean="0"/>
              <a:t/>
            </a:r>
            <a:br>
              <a:rPr lang="en-US" altLang="ja-JP" sz="3600" b="1" dirty="0" smtClean="0"/>
            </a:br>
            <a:r>
              <a:rPr lang="en-US" altLang="ja-JP" sz="2800" b="1" dirty="0" smtClean="0"/>
              <a:t>Step 3: Write the Callback Routines</a:t>
            </a:r>
            <a:endParaRPr lang="en-US" altLang="ja-JP" sz="2800" dirty="0"/>
          </a:p>
        </p:txBody>
      </p:sp>
      <p:sp>
        <p:nvSpPr>
          <p:cNvPr id="12" name="正方形/長方形 11"/>
          <p:cNvSpPr/>
          <p:nvPr/>
        </p:nvSpPr>
        <p:spPr>
          <a:xfrm>
            <a:off x="504000" y="1589657"/>
            <a:ext cx="9071640" cy="6063198"/>
          </a:xfrm>
          <a:prstGeom prst="rect">
            <a:avLst/>
          </a:prstGeom>
        </p:spPr>
        <p:txBody>
          <a:bodyPr wrap="square">
            <a:spAutoFit/>
          </a:bodyPr>
          <a:lstStyle/>
          <a:p>
            <a:r>
              <a:rPr lang="en-US" altLang="ja-JP" sz="2400" dirty="0"/>
              <a:t>The most important bit is the </a:t>
            </a:r>
            <a:r>
              <a:rPr lang="en-US" altLang="ja-JP" sz="2400" dirty="0" err="1"/>
              <a:t>handle_call</a:t>
            </a:r>
            <a:r>
              <a:rPr lang="en-US" altLang="ja-JP" sz="2400" dirty="0"/>
              <a:t>/3 </a:t>
            </a:r>
            <a:r>
              <a:rPr lang="en-US" altLang="ja-JP" sz="2400" dirty="0" smtClean="0"/>
              <a:t>function.</a:t>
            </a:r>
          </a:p>
          <a:p>
            <a:endParaRPr lang="en-US" altLang="ja-JP" sz="2400" dirty="0"/>
          </a:p>
          <a:p>
            <a:endParaRPr lang="en-US" altLang="ja-JP" sz="2400" dirty="0" smtClean="0"/>
          </a:p>
          <a:p>
            <a:endParaRPr lang="en-US" altLang="ja-JP" sz="2400" dirty="0"/>
          </a:p>
          <a:p>
            <a:endParaRPr lang="en-US" altLang="ja-JP" sz="2400" dirty="0" smtClean="0"/>
          </a:p>
          <a:p>
            <a:endParaRPr lang="en-US" altLang="ja-JP" sz="2400" dirty="0"/>
          </a:p>
          <a:p>
            <a:endParaRPr lang="en-US" altLang="ja-JP" sz="2400" dirty="0" smtClean="0"/>
          </a:p>
          <a:p>
            <a:endParaRPr lang="en-US" altLang="ja-JP" sz="2400" dirty="0"/>
          </a:p>
          <a:p>
            <a:endParaRPr lang="en-US" altLang="ja-JP" sz="2400" dirty="0" smtClean="0"/>
          </a:p>
          <a:p>
            <a:endParaRPr lang="en-US" altLang="ja-JP" sz="2400" dirty="0"/>
          </a:p>
          <a:p>
            <a:endParaRPr lang="en-US" altLang="ja-JP" sz="2400" dirty="0" smtClean="0"/>
          </a:p>
          <a:p>
            <a:endParaRPr lang="en-US" altLang="ja-JP" sz="2400" dirty="0" smtClean="0"/>
          </a:p>
          <a:p>
            <a:pPr marL="342900" indent="-342900">
              <a:buFont typeface="Arial"/>
              <a:buChar char="•"/>
            </a:pPr>
            <a:r>
              <a:rPr lang="en-US" altLang="ja-JP" sz="2000" dirty="0"/>
              <a:t>The values of Reply in this code are sent back to the client as the return values of the remote procedure calls</a:t>
            </a:r>
            <a:r>
              <a:rPr lang="en-US" altLang="ja-JP" sz="2000" dirty="0" smtClean="0"/>
              <a:t>.</a:t>
            </a:r>
          </a:p>
          <a:p>
            <a:pPr marL="342900" indent="-342900">
              <a:buFont typeface="Arial"/>
              <a:buChar char="•"/>
            </a:pPr>
            <a:r>
              <a:rPr lang="en-US" altLang="ja-JP" sz="2000" dirty="0"/>
              <a:t>State is just a variable representing the global state of the server that gets passed around in the server</a:t>
            </a:r>
          </a:p>
          <a:p>
            <a:pPr marL="342900" indent="-342900">
              <a:buFont typeface="Arial"/>
              <a:buChar char="•"/>
            </a:pPr>
            <a:endParaRPr lang="en-US" altLang="ja-JP" sz="2000" dirty="0"/>
          </a:p>
        </p:txBody>
      </p:sp>
      <p:pic>
        <p:nvPicPr>
          <p:cNvPr id="3" name="図 2"/>
          <p:cNvPicPr>
            <a:picLocks noChangeAspect="1"/>
          </p:cNvPicPr>
          <p:nvPr/>
        </p:nvPicPr>
        <p:blipFill>
          <a:blip r:embed="rId2"/>
          <a:stretch>
            <a:fillRect/>
          </a:stretch>
        </p:blipFill>
        <p:spPr>
          <a:xfrm>
            <a:off x="2197029" y="2431099"/>
            <a:ext cx="5684520" cy="3185160"/>
          </a:xfrm>
          <a:prstGeom prst="rect">
            <a:avLst/>
          </a:prstGeom>
        </p:spPr>
      </p:pic>
    </p:spTree>
    <p:extLst>
      <p:ext uri="{BB962C8B-B14F-4D97-AF65-F5344CB8AC3E}">
        <p14:creationId xmlns:p14="http://schemas.microsoft.com/office/powerpoint/2010/main" val="3360482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504000" y="301320"/>
            <a:ext cx="9071640" cy="1262160"/>
          </a:xfrm>
          <a:prstGeom prst="rect">
            <a:avLst/>
          </a:prstGeom>
        </p:spPr>
        <p:txBody>
          <a:bodyPr wrap="none" lIns="0" tIns="0" rIns="0" bIns="0" anchor="ctr"/>
          <a:lstStyle/>
          <a:p>
            <a:pPr algn="ctr"/>
            <a:r>
              <a:rPr lang="en-US" sz="3600" dirty="0"/>
              <a:t>Programming </a:t>
            </a:r>
            <a:r>
              <a:rPr lang="en-US" sz="3600" dirty="0" smtClean="0"/>
              <a:t>Language</a:t>
            </a:r>
          </a:p>
          <a:p>
            <a:pPr algn="ctr"/>
            <a:r>
              <a:rPr lang="en-US" sz="3600" dirty="0" smtClean="0"/>
              <a:t>for </a:t>
            </a:r>
            <a:r>
              <a:rPr lang="en-US" sz="3600" dirty="0"/>
              <a:t>Multicore Computers</a:t>
            </a:r>
            <a:endParaRPr sz="3600" dirty="0"/>
          </a:p>
        </p:txBody>
      </p:sp>
      <p:sp>
        <p:nvSpPr>
          <p:cNvPr id="59" name="TextShape 2"/>
          <p:cNvSpPr txBox="1"/>
          <p:nvPr/>
        </p:nvSpPr>
        <p:spPr>
          <a:xfrm>
            <a:off x="504000" y="1769040"/>
            <a:ext cx="9071640" cy="4384080"/>
          </a:xfrm>
          <a:prstGeom prst="rect">
            <a:avLst/>
          </a:prstGeom>
        </p:spPr>
        <p:txBody>
          <a:bodyPr wrap="square" lIns="0" tIns="0" rIns="0" bIns="0"/>
          <a:lstStyle/>
          <a:p>
            <a:pPr marL="285750" indent="-285750">
              <a:buFont typeface="Arial"/>
              <a:buChar char="•"/>
            </a:pPr>
            <a:r>
              <a:rPr lang="en-US" altLang="ja-JP" sz="2400" dirty="0" err="1"/>
              <a:t>Erlang</a:t>
            </a:r>
            <a:r>
              <a:rPr lang="en-US" altLang="ja-JP" sz="2400" dirty="0"/>
              <a:t> is a concurrent programming language designed for programming fault-tolerant distributed systems at Ericsson.</a:t>
            </a:r>
          </a:p>
          <a:p>
            <a:pPr marL="285750" indent="-285750">
              <a:buFont typeface="Arial"/>
              <a:buChar char="•"/>
            </a:pPr>
            <a:r>
              <a:rPr lang="en-US" altLang="ja-JP" sz="2400" dirty="0"/>
              <a:t>It has been (since 2000) freely available subject to an open-source license.</a:t>
            </a:r>
          </a:p>
          <a:p>
            <a:pPr marL="285750" indent="-285750">
              <a:buFont typeface="Arial"/>
              <a:buChar char="•"/>
            </a:pPr>
            <a:r>
              <a:rPr lang="en-US" altLang="ja-JP" sz="2400" dirty="0"/>
              <a:t>The </a:t>
            </a:r>
            <a:r>
              <a:rPr lang="en-US" altLang="ja-JP" sz="2400" dirty="0" err="1"/>
              <a:t>Erlang</a:t>
            </a:r>
            <a:r>
              <a:rPr lang="en-US" altLang="ja-JP" sz="2400" dirty="0"/>
              <a:t> way of programming maps naturally to </a:t>
            </a:r>
            <a:r>
              <a:rPr lang="en-US" altLang="ja-JP" sz="2400" dirty="0">
                <a:solidFill>
                  <a:srgbClr val="FF0000"/>
                </a:solidFill>
              </a:rPr>
              <a:t>multicore computers</a:t>
            </a:r>
            <a:r>
              <a:rPr lang="en-US" altLang="ja-JP" sz="2400" dirty="0"/>
              <a:t>.</a:t>
            </a:r>
          </a:p>
          <a:p>
            <a:pPr marL="285750" indent="-285750">
              <a:buFont typeface="Arial"/>
              <a:buChar char="•"/>
            </a:pPr>
            <a:r>
              <a:rPr lang="en-US" altLang="ja-JP" sz="2400" dirty="0"/>
              <a:t>Processes are created and managed by the </a:t>
            </a:r>
            <a:r>
              <a:rPr lang="en-US" altLang="ja-JP" sz="2400" dirty="0" err="1"/>
              <a:t>Erlang</a:t>
            </a:r>
            <a:r>
              <a:rPr lang="en-US" altLang="ja-JP" sz="2400" dirty="0"/>
              <a:t> runtime system.</a:t>
            </a: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Getting Started with </a:t>
            </a:r>
            <a:r>
              <a:rPr lang="en-US" altLang="ja-JP" sz="3600" b="1" dirty="0" err="1" smtClean="0"/>
              <a:t>gen_server</a:t>
            </a:r>
            <a:r>
              <a:rPr lang="en-US" altLang="ja-JP" sz="3600" b="1" dirty="0" smtClean="0"/>
              <a:t/>
            </a:r>
            <a:br>
              <a:rPr lang="en-US" altLang="ja-JP" sz="3600" b="1" dirty="0" smtClean="0"/>
            </a:br>
            <a:r>
              <a:rPr lang="en-US" altLang="ja-JP" sz="2800" b="1" dirty="0" smtClean="0"/>
              <a:t>Step 3: Write the Callback Routines</a:t>
            </a:r>
            <a:endParaRPr lang="en-US" altLang="ja-JP" sz="2800" dirty="0"/>
          </a:p>
        </p:txBody>
      </p:sp>
      <p:sp>
        <p:nvSpPr>
          <p:cNvPr id="12" name="正方形/長方形 11"/>
          <p:cNvSpPr/>
          <p:nvPr/>
        </p:nvSpPr>
        <p:spPr>
          <a:xfrm>
            <a:off x="504000" y="1589657"/>
            <a:ext cx="9071640" cy="830997"/>
          </a:xfrm>
          <a:prstGeom prst="rect">
            <a:avLst/>
          </a:prstGeom>
        </p:spPr>
        <p:txBody>
          <a:bodyPr wrap="square">
            <a:spAutoFit/>
          </a:bodyPr>
          <a:lstStyle/>
          <a:p>
            <a:r>
              <a:rPr lang="en-US" altLang="ja-JP" sz="2400" dirty="0"/>
              <a:t>When we’ve filled in the template and edited it a bit, we end up with the </a:t>
            </a:r>
            <a:r>
              <a:rPr lang="en-US" altLang="ja-JP" sz="2400" dirty="0" smtClean="0"/>
              <a:t>following code:</a:t>
            </a:r>
            <a:endParaRPr lang="en-US" altLang="ja-JP" sz="2000" dirty="0"/>
          </a:p>
        </p:txBody>
      </p:sp>
      <p:pic>
        <p:nvPicPr>
          <p:cNvPr id="4" name="図 3"/>
          <p:cNvPicPr>
            <a:picLocks noChangeAspect="1"/>
          </p:cNvPicPr>
          <p:nvPr/>
        </p:nvPicPr>
        <p:blipFill>
          <a:blip r:embed="rId2"/>
          <a:stretch>
            <a:fillRect/>
          </a:stretch>
        </p:blipFill>
        <p:spPr>
          <a:xfrm>
            <a:off x="1273952" y="2627456"/>
            <a:ext cx="7277100" cy="4381500"/>
          </a:xfrm>
          <a:prstGeom prst="rect">
            <a:avLst/>
          </a:prstGeom>
        </p:spPr>
      </p:pic>
    </p:spTree>
    <p:extLst>
      <p:ext uri="{BB962C8B-B14F-4D97-AF65-F5344CB8AC3E}">
        <p14:creationId xmlns:p14="http://schemas.microsoft.com/office/powerpoint/2010/main" val="37243684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Getting Started with </a:t>
            </a:r>
            <a:r>
              <a:rPr lang="en-US" altLang="ja-JP" sz="3600" b="1" dirty="0" err="1" smtClean="0"/>
              <a:t>gen_server</a:t>
            </a:r>
            <a:r>
              <a:rPr lang="en-US" altLang="ja-JP" sz="3600" b="1" dirty="0" smtClean="0"/>
              <a:t/>
            </a:r>
            <a:br>
              <a:rPr lang="en-US" altLang="ja-JP" sz="3600" b="1" dirty="0" smtClean="0"/>
            </a:br>
            <a:r>
              <a:rPr lang="en-US" altLang="ja-JP" sz="2800" b="1" dirty="0" smtClean="0"/>
              <a:t>Step 3: Write the Callback Routines</a:t>
            </a:r>
            <a:endParaRPr lang="en-US" altLang="ja-JP" sz="2800" dirty="0"/>
          </a:p>
        </p:txBody>
      </p:sp>
      <p:sp>
        <p:nvSpPr>
          <p:cNvPr id="12" name="正方形/長方形 11"/>
          <p:cNvSpPr/>
          <p:nvPr/>
        </p:nvSpPr>
        <p:spPr>
          <a:xfrm>
            <a:off x="504000" y="1589657"/>
            <a:ext cx="9071640" cy="461665"/>
          </a:xfrm>
          <a:prstGeom prst="rect">
            <a:avLst/>
          </a:prstGeom>
        </p:spPr>
        <p:txBody>
          <a:bodyPr wrap="square">
            <a:spAutoFit/>
          </a:bodyPr>
          <a:lstStyle/>
          <a:p>
            <a:r>
              <a:rPr lang="en-US" altLang="ja-JP" sz="2400" dirty="0" err="1" smtClean="0"/>
              <a:t>my_bank.erl</a:t>
            </a:r>
            <a:r>
              <a:rPr lang="en-US" altLang="ja-JP" sz="2400" dirty="0" smtClean="0"/>
              <a:t> continued.</a:t>
            </a:r>
            <a:endParaRPr lang="en-US" altLang="ja-JP" sz="2000" dirty="0"/>
          </a:p>
        </p:txBody>
      </p:sp>
      <p:pic>
        <p:nvPicPr>
          <p:cNvPr id="3" name="図 2"/>
          <p:cNvPicPr>
            <a:picLocks noChangeAspect="1"/>
          </p:cNvPicPr>
          <p:nvPr/>
        </p:nvPicPr>
        <p:blipFill>
          <a:blip r:embed="rId2"/>
          <a:stretch>
            <a:fillRect/>
          </a:stretch>
        </p:blipFill>
        <p:spPr>
          <a:xfrm>
            <a:off x="1991199" y="2640665"/>
            <a:ext cx="6108700" cy="3962400"/>
          </a:xfrm>
          <a:prstGeom prst="rect">
            <a:avLst/>
          </a:prstGeom>
        </p:spPr>
      </p:pic>
    </p:spTree>
    <p:extLst>
      <p:ext uri="{BB962C8B-B14F-4D97-AF65-F5344CB8AC3E}">
        <p14:creationId xmlns:p14="http://schemas.microsoft.com/office/powerpoint/2010/main" val="25299549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Getting Started with </a:t>
            </a:r>
            <a:r>
              <a:rPr lang="en-US" altLang="ja-JP" sz="3600" b="1" dirty="0" err="1" smtClean="0"/>
              <a:t>gen_server</a:t>
            </a:r>
            <a:r>
              <a:rPr lang="en-US" altLang="ja-JP" sz="3600" b="1" dirty="0" smtClean="0"/>
              <a:t/>
            </a:r>
            <a:br>
              <a:rPr lang="en-US" altLang="ja-JP" sz="3600" b="1" dirty="0" smtClean="0"/>
            </a:br>
            <a:r>
              <a:rPr lang="en-US" altLang="ja-JP" sz="2800" b="1" dirty="0" smtClean="0"/>
              <a:t>Step 3: Write the Callback Routines</a:t>
            </a:r>
            <a:endParaRPr lang="en-US" altLang="ja-JP" sz="2800" dirty="0"/>
          </a:p>
        </p:txBody>
      </p:sp>
      <p:sp>
        <p:nvSpPr>
          <p:cNvPr id="12" name="正方形/長方形 11"/>
          <p:cNvSpPr/>
          <p:nvPr/>
        </p:nvSpPr>
        <p:spPr>
          <a:xfrm>
            <a:off x="504000" y="1589657"/>
            <a:ext cx="9071640" cy="4893647"/>
          </a:xfrm>
          <a:prstGeom prst="rect">
            <a:avLst/>
          </a:prstGeom>
        </p:spPr>
        <p:txBody>
          <a:bodyPr wrap="square">
            <a:spAutoFit/>
          </a:bodyPr>
          <a:lstStyle/>
          <a:p>
            <a:pPr marL="342900" indent="-342900">
              <a:buFont typeface="Arial"/>
              <a:buChar char="•"/>
            </a:pPr>
            <a:r>
              <a:rPr lang="en-US" altLang="ja-JP" sz="2400" dirty="0"/>
              <a:t>We start the server by calling </a:t>
            </a:r>
            <a:r>
              <a:rPr lang="en-US" altLang="ja-JP" sz="2400" dirty="0" err="1"/>
              <a:t>gen_server:start_link</a:t>
            </a:r>
            <a:r>
              <a:rPr lang="en-US" altLang="ja-JP" sz="2400" dirty="0"/>
              <a:t>(Name, </a:t>
            </a:r>
            <a:r>
              <a:rPr lang="en-US" altLang="ja-JP" sz="2400" dirty="0" err="1"/>
              <a:t>CallBackMod</a:t>
            </a:r>
            <a:r>
              <a:rPr lang="en-US" altLang="ja-JP" sz="2400" dirty="0"/>
              <a:t>, </a:t>
            </a:r>
            <a:r>
              <a:rPr lang="en-US" altLang="ja-JP" sz="2400" dirty="0" err="1"/>
              <a:t>StartArgs</a:t>
            </a:r>
            <a:r>
              <a:rPr lang="en-US" altLang="ja-JP" sz="2400" dirty="0"/>
              <a:t>, Opts</a:t>
            </a:r>
            <a:r>
              <a:rPr lang="en-US" altLang="ja-JP" sz="2400" dirty="0" smtClean="0"/>
              <a:t>).</a:t>
            </a:r>
          </a:p>
          <a:p>
            <a:pPr marL="800100" lvl="1" indent="-342900">
              <a:buFont typeface="Arial"/>
              <a:buChar char="•"/>
            </a:pPr>
            <a:r>
              <a:rPr lang="en-US" altLang="ja-JP" sz="2400" dirty="0" smtClean="0"/>
              <a:t>The </a:t>
            </a:r>
            <a:r>
              <a:rPr lang="en-US" altLang="ja-JP" sz="2400" dirty="0"/>
              <a:t>first routine to be called in the callback module is </a:t>
            </a:r>
            <a:r>
              <a:rPr lang="en-US" altLang="ja-JP" sz="2400" dirty="0" err="1"/>
              <a:t>Mod:init</a:t>
            </a:r>
            <a:r>
              <a:rPr lang="en-US" altLang="ja-JP" sz="2400" dirty="0"/>
              <a:t>(</a:t>
            </a:r>
            <a:r>
              <a:rPr lang="en-US" altLang="ja-JP" sz="2400" dirty="0" err="1"/>
              <a:t>StartArgs</a:t>
            </a:r>
            <a:r>
              <a:rPr lang="en-US" altLang="ja-JP" sz="2400" dirty="0"/>
              <a:t>), which must return {ok, State}</a:t>
            </a:r>
            <a:r>
              <a:rPr lang="en-US" altLang="ja-JP" sz="2400" dirty="0" smtClean="0"/>
              <a:t>.</a:t>
            </a:r>
          </a:p>
          <a:p>
            <a:pPr marL="800100" lvl="1" indent="-342900">
              <a:buFont typeface="Arial"/>
              <a:buChar char="•"/>
            </a:pPr>
            <a:r>
              <a:rPr lang="en-US" altLang="ja-JP" sz="2400" dirty="0" smtClean="0"/>
              <a:t>The </a:t>
            </a:r>
            <a:r>
              <a:rPr lang="en-US" altLang="ja-JP" sz="2400" dirty="0"/>
              <a:t>value of State reappears as the third argument in </a:t>
            </a:r>
            <a:r>
              <a:rPr lang="en-US" altLang="ja-JP" sz="2400" dirty="0" err="1"/>
              <a:t>handle_call</a:t>
            </a:r>
            <a:r>
              <a:rPr lang="en-US" altLang="ja-JP" sz="2400" dirty="0"/>
              <a:t>.</a:t>
            </a:r>
          </a:p>
          <a:p>
            <a:pPr marL="342900" indent="-342900">
              <a:buFont typeface="Arial"/>
              <a:buChar char="•"/>
            </a:pPr>
            <a:r>
              <a:rPr lang="en-US" altLang="ja-JP" sz="2400" dirty="0" smtClean="0"/>
              <a:t>How </a:t>
            </a:r>
            <a:r>
              <a:rPr lang="en-US" altLang="ja-JP" sz="2400" dirty="0"/>
              <a:t>we stop the </a:t>
            </a:r>
            <a:r>
              <a:rPr lang="en-US" altLang="ja-JP" sz="2400" dirty="0" smtClean="0"/>
              <a:t>server:</a:t>
            </a:r>
          </a:p>
          <a:p>
            <a:pPr marL="800100" lvl="1" indent="-342900">
              <a:buFont typeface="Arial"/>
              <a:buChar char="•"/>
            </a:pPr>
            <a:r>
              <a:rPr lang="en-US" altLang="ja-JP" sz="2400" dirty="0" err="1" smtClean="0"/>
              <a:t>handle_call</a:t>
            </a:r>
            <a:r>
              <a:rPr lang="en-US" altLang="ja-JP" sz="2400" dirty="0"/>
              <a:t>(stop, From, Tab) returns {stop, normal, stopped, Tab}, which stops the server</a:t>
            </a:r>
            <a:r>
              <a:rPr lang="en-US" altLang="ja-JP" sz="2400" dirty="0" smtClean="0"/>
              <a:t>.</a:t>
            </a:r>
          </a:p>
          <a:p>
            <a:pPr marL="800100" lvl="1" indent="-342900">
              <a:buFont typeface="Arial"/>
              <a:buChar char="•"/>
            </a:pPr>
            <a:r>
              <a:rPr lang="en-US" altLang="ja-JP" sz="2400" dirty="0" smtClean="0"/>
              <a:t>The </a:t>
            </a:r>
            <a:r>
              <a:rPr lang="en-US" altLang="ja-JP" sz="2400" dirty="0"/>
              <a:t>second argument (normal) is used as the first argument to </a:t>
            </a:r>
            <a:r>
              <a:rPr lang="en-US" altLang="ja-JP" sz="2400" dirty="0" err="1"/>
              <a:t>my_bank:terminate</a:t>
            </a:r>
            <a:r>
              <a:rPr lang="en-US" altLang="ja-JP" sz="2400" dirty="0"/>
              <a:t>/2</a:t>
            </a:r>
            <a:r>
              <a:rPr lang="en-US" altLang="ja-JP" sz="2400" dirty="0" smtClean="0"/>
              <a:t>.</a:t>
            </a:r>
          </a:p>
          <a:p>
            <a:pPr marL="800100" lvl="1" indent="-342900">
              <a:buFont typeface="Arial"/>
              <a:buChar char="•"/>
            </a:pPr>
            <a:r>
              <a:rPr lang="en-US" altLang="ja-JP" sz="2400" dirty="0" smtClean="0"/>
              <a:t>The </a:t>
            </a:r>
            <a:r>
              <a:rPr lang="en-US" altLang="ja-JP" sz="2400" dirty="0"/>
              <a:t>third argument (stopped) becomes the return value of </a:t>
            </a:r>
            <a:r>
              <a:rPr lang="en-US" altLang="ja-JP" sz="2400" dirty="0" err="1"/>
              <a:t>my_bank:stop</a:t>
            </a:r>
            <a:r>
              <a:rPr lang="en-US" altLang="ja-JP" sz="2400" dirty="0"/>
              <a:t>().</a:t>
            </a:r>
            <a:endParaRPr lang="en-US" altLang="ja-JP" sz="2400" dirty="0" smtClean="0"/>
          </a:p>
        </p:txBody>
      </p:sp>
    </p:spTree>
    <p:extLst>
      <p:ext uri="{BB962C8B-B14F-4D97-AF65-F5344CB8AC3E}">
        <p14:creationId xmlns:p14="http://schemas.microsoft.com/office/powerpoint/2010/main" val="41397374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Getting Started with </a:t>
            </a:r>
            <a:r>
              <a:rPr lang="en-US" altLang="ja-JP" sz="3600" b="1" dirty="0" err="1" smtClean="0"/>
              <a:t>gen_server</a:t>
            </a:r>
            <a:r>
              <a:rPr lang="en-US" altLang="ja-JP" sz="3600" b="1" dirty="0" smtClean="0"/>
              <a:t/>
            </a:r>
            <a:br>
              <a:rPr lang="en-US" altLang="ja-JP" sz="3600" b="1" dirty="0" smtClean="0"/>
            </a:br>
            <a:r>
              <a:rPr lang="en-US" altLang="ja-JP" sz="2800" b="1" dirty="0" smtClean="0"/>
              <a:t>Step 3: Write the Callback Routines</a:t>
            </a:r>
            <a:endParaRPr lang="en-US" altLang="ja-JP" sz="2800" dirty="0"/>
          </a:p>
        </p:txBody>
      </p:sp>
      <p:sp>
        <p:nvSpPr>
          <p:cNvPr id="12" name="正方形/長方形 11"/>
          <p:cNvSpPr/>
          <p:nvPr/>
        </p:nvSpPr>
        <p:spPr>
          <a:xfrm>
            <a:off x="504000" y="1589657"/>
            <a:ext cx="9071640" cy="461665"/>
          </a:xfrm>
          <a:prstGeom prst="rect">
            <a:avLst/>
          </a:prstGeom>
        </p:spPr>
        <p:txBody>
          <a:bodyPr wrap="square">
            <a:spAutoFit/>
          </a:bodyPr>
          <a:lstStyle/>
          <a:p>
            <a:r>
              <a:rPr lang="en-US" altLang="ja-JP" sz="2400" dirty="0" smtClean="0"/>
              <a:t>Visit </a:t>
            </a:r>
            <a:r>
              <a:rPr lang="en-US" altLang="ja-JP" sz="2400" dirty="0"/>
              <a:t>the </a:t>
            </a:r>
            <a:r>
              <a:rPr lang="en-US" altLang="ja-JP" sz="2400" dirty="0" smtClean="0"/>
              <a:t>bank.</a:t>
            </a:r>
            <a:endParaRPr lang="en-US" altLang="ja-JP" sz="2400" dirty="0"/>
          </a:p>
        </p:txBody>
      </p:sp>
      <p:pic>
        <p:nvPicPr>
          <p:cNvPr id="3" name="図 2"/>
          <p:cNvPicPr>
            <a:picLocks noChangeAspect="1"/>
          </p:cNvPicPr>
          <p:nvPr/>
        </p:nvPicPr>
        <p:blipFill>
          <a:blip r:embed="rId2"/>
          <a:stretch>
            <a:fillRect/>
          </a:stretch>
        </p:blipFill>
        <p:spPr>
          <a:xfrm>
            <a:off x="2565329" y="2785177"/>
            <a:ext cx="4785360" cy="3703320"/>
          </a:xfrm>
          <a:prstGeom prst="rect">
            <a:avLst/>
          </a:prstGeom>
        </p:spPr>
      </p:pic>
    </p:spTree>
    <p:extLst>
      <p:ext uri="{BB962C8B-B14F-4D97-AF65-F5344CB8AC3E}">
        <p14:creationId xmlns:p14="http://schemas.microsoft.com/office/powerpoint/2010/main" val="1152931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504000" y="1769040"/>
            <a:ext cx="9071640" cy="4384080"/>
          </a:xfrm>
          <a:prstGeom prst="rect">
            <a:avLst/>
          </a:prstGeom>
        </p:spPr>
        <p:txBody>
          <a:bodyPr wrap="none" lIns="0" tIns="0" rIns="0" bIns="0"/>
          <a:lstStyle/>
          <a:p>
            <a:endParaRPr dirty="0" smtClean="0"/>
          </a:p>
          <a:p>
            <a:endParaRPr dirty="0" smtClean="0"/>
          </a:p>
          <a:p>
            <a:r>
              <a:rPr lang="en-US" sz="4800" dirty="0">
                <a:solidFill>
                  <a:srgbClr val="0000FF"/>
                </a:solidFill>
              </a:rPr>
              <a:t>Making a System with OTP</a:t>
            </a:r>
            <a:endParaRPr dirty="0"/>
          </a:p>
        </p:txBody>
      </p:sp>
    </p:spTree>
    <p:extLst>
      <p:ext uri="{BB962C8B-B14F-4D97-AF65-F5344CB8AC3E}">
        <p14:creationId xmlns:p14="http://schemas.microsoft.com/office/powerpoint/2010/main" val="854898260"/>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Making a System with OTP</a:t>
            </a:r>
          </a:p>
        </p:txBody>
      </p:sp>
      <p:sp>
        <p:nvSpPr>
          <p:cNvPr id="12" name="正方形/長方形 11"/>
          <p:cNvSpPr/>
          <p:nvPr/>
        </p:nvSpPr>
        <p:spPr>
          <a:xfrm>
            <a:off x="504000" y="1589657"/>
            <a:ext cx="9071640" cy="5262979"/>
          </a:xfrm>
          <a:prstGeom prst="rect">
            <a:avLst/>
          </a:prstGeom>
        </p:spPr>
        <p:txBody>
          <a:bodyPr wrap="square">
            <a:spAutoFit/>
          </a:bodyPr>
          <a:lstStyle/>
          <a:p>
            <a:pPr marL="342900" indent="-342900">
              <a:buFont typeface="Arial"/>
              <a:buChar char="•"/>
            </a:pPr>
            <a:r>
              <a:rPr lang="en-US" altLang="ja-JP" sz="2400" dirty="0" smtClean="0"/>
              <a:t>We’re </a:t>
            </a:r>
            <a:r>
              <a:rPr lang="en-US" altLang="ja-JP" sz="2400" dirty="0"/>
              <a:t>going to make a system that could function as the back end of a web-based </a:t>
            </a:r>
            <a:r>
              <a:rPr lang="en-US" altLang="ja-JP" sz="2400" dirty="0" smtClean="0"/>
              <a:t>company.</a:t>
            </a:r>
          </a:p>
          <a:p>
            <a:pPr marL="800100" lvl="1" indent="-342900">
              <a:buFont typeface="Arial"/>
              <a:buChar char="•"/>
            </a:pPr>
            <a:r>
              <a:rPr lang="en-US" altLang="ja-JP" sz="2400" dirty="0"/>
              <a:t>Our company has two items for sale</a:t>
            </a:r>
            <a:r>
              <a:rPr lang="en-US" altLang="ja-JP" sz="2400" dirty="0" smtClean="0"/>
              <a:t>:</a:t>
            </a:r>
          </a:p>
          <a:p>
            <a:pPr marL="1371600" lvl="2" indent="-457200">
              <a:buFont typeface="+mj-lt"/>
              <a:buAutoNum type="arabicPeriod"/>
            </a:pPr>
            <a:r>
              <a:rPr lang="en-US" altLang="ja-JP" sz="2400" dirty="0" smtClean="0"/>
              <a:t>prime </a:t>
            </a:r>
            <a:r>
              <a:rPr lang="en-US" altLang="ja-JP" sz="2400" dirty="0"/>
              <a:t>numbers </a:t>
            </a:r>
            <a:r>
              <a:rPr lang="en-US" altLang="ja-JP" sz="2400" dirty="0" smtClean="0"/>
              <a:t>and</a:t>
            </a:r>
          </a:p>
          <a:p>
            <a:pPr marL="1371600" lvl="2" indent="-457200">
              <a:buFont typeface="+mj-lt"/>
              <a:buAutoNum type="arabicPeriod"/>
            </a:pPr>
            <a:r>
              <a:rPr lang="en-US" altLang="ja-JP" sz="2400" dirty="0" smtClean="0"/>
              <a:t>areas.</a:t>
            </a:r>
          </a:p>
          <a:p>
            <a:pPr marL="800100" lvl="1" indent="-342900">
              <a:buFont typeface="Arial"/>
              <a:buChar char="•"/>
            </a:pPr>
            <a:r>
              <a:rPr lang="en-US" altLang="ja-JP" sz="2400" dirty="0" smtClean="0"/>
              <a:t>Customers </a:t>
            </a:r>
            <a:r>
              <a:rPr lang="en-US" altLang="ja-JP" sz="2400" dirty="0"/>
              <a:t>can buy a prime number from us, or we’ll calculate the area of a geometric object for them</a:t>
            </a:r>
          </a:p>
          <a:p>
            <a:pPr marL="342900" indent="-342900">
              <a:buFont typeface="Arial"/>
              <a:buChar char="•"/>
            </a:pPr>
            <a:r>
              <a:rPr lang="en-US" altLang="ja-JP" sz="2400" dirty="0"/>
              <a:t>We’ll build two servers: one to generate prime numbers and the other to compute areas. To do this, we’ll use the </a:t>
            </a:r>
            <a:r>
              <a:rPr lang="en-US" altLang="ja-JP" sz="2400" dirty="0" err="1">
                <a:solidFill>
                  <a:srgbClr val="FF0000"/>
                </a:solidFill>
              </a:rPr>
              <a:t>gen_server</a:t>
            </a:r>
            <a:r>
              <a:rPr lang="en-US" altLang="ja-JP" sz="2400" dirty="0">
                <a:solidFill>
                  <a:srgbClr val="FF0000"/>
                </a:solidFill>
              </a:rPr>
              <a:t> </a:t>
            </a:r>
            <a:r>
              <a:rPr lang="en-US" altLang="ja-JP" sz="2400" dirty="0"/>
              <a:t>framework that we </a:t>
            </a:r>
            <a:r>
              <a:rPr lang="en-US" altLang="ja-JP" sz="2400" dirty="0" smtClean="0"/>
              <a:t>talked above.</a:t>
            </a:r>
          </a:p>
          <a:p>
            <a:pPr marL="342900" indent="-342900">
              <a:buFont typeface="Arial"/>
              <a:buChar char="•"/>
            </a:pPr>
            <a:r>
              <a:rPr lang="en-US" altLang="ja-JP" sz="2400" dirty="0"/>
              <a:t>When the server crashes, we’ll need some mechanism to detect the fact that it has crashed and to restart it. For this we’ll use the idea of a </a:t>
            </a:r>
            <a:r>
              <a:rPr lang="en-US" altLang="ja-JP" sz="2400" dirty="0">
                <a:solidFill>
                  <a:srgbClr val="FF0000"/>
                </a:solidFill>
              </a:rPr>
              <a:t>supervision tree</a:t>
            </a:r>
            <a:r>
              <a:rPr lang="en-US" altLang="ja-JP" sz="2400" dirty="0" smtClean="0"/>
              <a:t>.</a:t>
            </a:r>
          </a:p>
          <a:p>
            <a:pPr marL="342900" indent="-342900">
              <a:buFont typeface="Arial"/>
              <a:buChar char="•"/>
            </a:pPr>
            <a:r>
              <a:rPr lang="en-US" altLang="ja-JP" sz="2400" dirty="0" smtClean="0"/>
              <a:t>We’ll </a:t>
            </a:r>
            <a:r>
              <a:rPr lang="en-US" altLang="ja-JP" sz="2400" dirty="0"/>
              <a:t>package all our code into an OTP </a:t>
            </a:r>
            <a:r>
              <a:rPr lang="en-US" altLang="ja-JP" sz="2400" dirty="0" smtClean="0">
                <a:solidFill>
                  <a:srgbClr val="FF0000"/>
                </a:solidFill>
              </a:rPr>
              <a:t>application</a:t>
            </a:r>
            <a:r>
              <a:rPr lang="en-US" altLang="ja-JP" sz="2400" dirty="0" smtClean="0"/>
              <a:t>.</a:t>
            </a:r>
            <a:endParaRPr lang="en-US" altLang="ja-JP" sz="2400" dirty="0"/>
          </a:p>
        </p:txBody>
      </p:sp>
    </p:spTree>
    <p:extLst>
      <p:ext uri="{BB962C8B-B14F-4D97-AF65-F5344CB8AC3E}">
        <p14:creationId xmlns:p14="http://schemas.microsoft.com/office/powerpoint/2010/main" val="42076468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The Application </a:t>
            </a:r>
            <a:r>
              <a:rPr lang="en-US" altLang="ja-JP" sz="3600" b="1" dirty="0" smtClean="0"/>
              <a:t>Servers</a:t>
            </a:r>
            <a:br>
              <a:rPr lang="en-US" altLang="ja-JP" sz="3600" b="1" dirty="0" smtClean="0"/>
            </a:br>
            <a:r>
              <a:rPr lang="en-US" altLang="ja-JP" sz="2800" b="1" dirty="0" smtClean="0"/>
              <a:t>The Prime Number Server</a:t>
            </a:r>
            <a:endParaRPr lang="en-US" altLang="ja-JP" sz="2800" dirty="0"/>
          </a:p>
        </p:txBody>
      </p:sp>
      <p:sp>
        <p:nvSpPr>
          <p:cNvPr id="12" name="正方形/長方形 11"/>
          <p:cNvSpPr/>
          <p:nvPr/>
        </p:nvSpPr>
        <p:spPr>
          <a:xfrm>
            <a:off x="504000" y="1589657"/>
            <a:ext cx="9071640" cy="830997"/>
          </a:xfrm>
          <a:prstGeom prst="rect">
            <a:avLst/>
          </a:prstGeom>
        </p:spPr>
        <p:txBody>
          <a:bodyPr wrap="square">
            <a:spAutoFit/>
          </a:bodyPr>
          <a:lstStyle/>
          <a:p>
            <a:r>
              <a:rPr lang="en-US" altLang="ja-JP" sz="2400" dirty="0"/>
              <a:t>Here’s the prime number server. It has been written using the </a:t>
            </a:r>
            <a:r>
              <a:rPr lang="en-US" altLang="ja-JP" sz="2400" dirty="0" err="1">
                <a:solidFill>
                  <a:srgbClr val="FF0000"/>
                </a:solidFill>
              </a:rPr>
              <a:t>gen_server</a:t>
            </a:r>
            <a:r>
              <a:rPr lang="en-US" altLang="ja-JP" sz="2400" dirty="0">
                <a:solidFill>
                  <a:srgbClr val="FF0000"/>
                </a:solidFill>
              </a:rPr>
              <a:t> </a:t>
            </a:r>
            <a:r>
              <a:rPr lang="en-US" altLang="ja-JP" sz="2400" dirty="0" smtClean="0"/>
              <a:t>behavior.</a:t>
            </a:r>
            <a:endParaRPr lang="en-US" altLang="ja-JP" sz="2400" dirty="0"/>
          </a:p>
        </p:txBody>
      </p:sp>
      <p:pic>
        <p:nvPicPr>
          <p:cNvPr id="3" name="図 2"/>
          <p:cNvPicPr>
            <a:picLocks noChangeAspect="1"/>
          </p:cNvPicPr>
          <p:nvPr/>
        </p:nvPicPr>
        <p:blipFill>
          <a:blip r:embed="rId2"/>
          <a:stretch>
            <a:fillRect/>
          </a:stretch>
        </p:blipFill>
        <p:spPr>
          <a:xfrm>
            <a:off x="1404299" y="2800639"/>
            <a:ext cx="7289800" cy="3746500"/>
          </a:xfrm>
          <a:prstGeom prst="rect">
            <a:avLst/>
          </a:prstGeom>
        </p:spPr>
      </p:pic>
    </p:spTree>
    <p:extLst>
      <p:ext uri="{BB962C8B-B14F-4D97-AF65-F5344CB8AC3E}">
        <p14:creationId xmlns:p14="http://schemas.microsoft.com/office/powerpoint/2010/main" val="10159061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The Application </a:t>
            </a:r>
            <a:r>
              <a:rPr lang="en-US" altLang="ja-JP" sz="3600" b="1" dirty="0" smtClean="0"/>
              <a:t>Servers</a:t>
            </a:r>
            <a:br>
              <a:rPr lang="en-US" altLang="ja-JP" sz="3600" b="1" dirty="0" smtClean="0"/>
            </a:br>
            <a:r>
              <a:rPr lang="en-US" altLang="ja-JP" sz="2800" b="1" dirty="0" smtClean="0"/>
              <a:t>The Prime Number Server</a:t>
            </a:r>
            <a:endParaRPr lang="en-US" altLang="ja-JP" sz="2800" dirty="0"/>
          </a:p>
        </p:txBody>
      </p:sp>
      <p:sp>
        <p:nvSpPr>
          <p:cNvPr id="12" name="正方形/長方形 11"/>
          <p:cNvSpPr/>
          <p:nvPr/>
        </p:nvSpPr>
        <p:spPr>
          <a:xfrm>
            <a:off x="504000" y="1589657"/>
            <a:ext cx="9071640" cy="461665"/>
          </a:xfrm>
          <a:prstGeom prst="rect">
            <a:avLst/>
          </a:prstGeom>
        </p:spPr>
        <p:txBody>
          <a:bodyPr wrap="square">
            <a:spAutoFit/>
          </a:bodyPr>
          <a:lstStyle/>
          <a:p>
            <a:r>
              <a:rPr lang="en-US" altLang="ja-JP" sz="2400" dirty="0" err="1" smtClean="0"/>
              <a:t>prime_server</a:t>
            </a:r>
            <a:r>
              <a:rPr lang="en-US" altLang="ja-JP" sz="2400" dirty="0" smtClean="0"/>
              <a:t> continued.</a:t>
            </a:r>
            <a:endParaRPr lang="en-US" altLang="ja-JP" sz="2400" dirty="0"/>
          </a:p>
        </p:txBody>
      </p:sp>
      <p:pic>
        <p:nvPicPr>
          <p:cNvPr id="4" name="図 3"/>
          <p:cNvPicPr>
            <a:picLocks noChangeAspect="1"/>
          </p:cNvPicPr>
          <p:nvPr/>
        </p:nvPicPr>
        <p:blipFill>
          <a:blip r:embed="rId2"/>
          <a:stretch>
            <a:fillRect/>
          </a:stretch>
        </p:blipFill>
        <p:spPr>
          <a:xfrm>
            <a:off x="504000" y="2503156"/>
            <a:ext cx="5372100" cy="4610100"/>
          </a:xfrm>
          <a:prstGeom prst="rect">
            <a:avLst/>
          </a:prstGeom>
        </p:spPr>
      </p:pic>
      <p:pic>
        <p:nvPicPr>
          <p:cNvPr id="5" name="図 4"/>
          <p:cNvPicPr>
            <a:picLocks noChangeAspect="1"/>
          </p:cNvPicPr>
          <p:nvPr/>
        </p:nvPicPr>
        <p:blipFill>
          <a:blip r:embed="rId3"/>
          <a:stretch>
            <a:fillRect/>
          </a:stretch>
        </p:blipFill>
        <p:spPr>
          <a:xfrm>
            <a:off x="5257640" y="4916156"/>
            <a:ext cx="4318000" cy="2197100"/>
          </a:xfrm>
          <a:prstGeom prst="rect">
            <a:avLst/>
          </a:prstGeom>
        </p:spPr>
      </p:pic>
    </p:spTree>
    <p:extLst>
      <p:ext uri="{BB962C8B-B14F-4D97-AF65-F5344CB8AC3E}">
        <p14:creationId xmlns:p14="http://schemas.microsoft.com/office/powerpoint/2010/main" val="15360020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The Application </a:t>
            </a:r>
            <a:r>
              <a:rPr lang="en-US" altLang="ja-JP" sz="3600" b="1" dirty="0" smtClean="0"/>
              <a:t>Servers</a:t>
            </a:r>
            <a:br>
              <a:rPr lang="en-US" altLang="ja-JP" sz="3600" b="1" dirty="0" smtClean="0"/>
            </a:br>
            <a:r>
              <a:rPr lang="en-US" altLang="ja-JP" sz="2800" b="1" dirty="0" smtClean="0"/>
              <a:t>The Area Server</a:t>
            </a:r>
            <a:endParaRPr lang="en-US" altLang="ja-JP" sz="2800" dirty="0"/>
          </a:p>
        </p:txBody>
      </p:sp>
      <p:sp>
        <p:nvSpPr>
          <p:cNvPr id="12" name="正方形/長方形 11"/>
          <p:cNvSpPr/>
          <p:nvPr/>
        </p:nvSpPr>
        <p:spPr>
          <a:xfrm>
            <a:off x="504000" y="1589657"/>
            <a:ext cx="9071640" cy="830997"/>
          </a:xfrm>
          <a:prstGeom prst="rect">
            <a:avLst/>
          </a:prstGeom>
        </p:spPr>
        <p:txBody>
          <a:bodyPr wrap="square">
            <a:spAutoFit/>
          </a:bodyPr>
          <a:lstStyle/>
          <a:p>
            <a:r>
              <a:rPr lang="en-US" altLang="ja-JP" sz="2400" dirty="0"/>
              <a:t>And now the area server. This is also written with the </a:t>
            </a:r>
            <a:r>
              <a:rPr lang="en-US" altLang="ja-JP" sz="2400" dirty="0" err="1">
                <a:solidFill>
                  <a:srgbClr val="FF0000"/>
                </a:solidFill>
              </a:rPr>
              <a:t>gen_server</a:t>
            </a:r>
            <a:r>
              <a:rPr lang="en-US" altLang="ja-JP" sz="2400" dirty="0">
                <a:solidFill>
                  <a:srgbClr val="FF0000"/>
                </a:solidFill>
              </a:rPr>
              <a:t> </a:t>
            </a:r>
            <a:r>
              <a:rPr lang="en-US" altLang="ja-JP" sz="2400" dirty="0" smtClean="0"/>
              <a:t>behavior.</a:t>
            </a:r>
            <a:endParaRPr lang="en-US" altLang="ja-JP" sz="2400" dirty="0"/>
          </a:p>
        </p:txBody>
      </p:sp>
      <p:pic>
        <p:nvPicPr>
          <p:cNvPr id="3" name="図 2"/>
          <p:cNvPicPr>
            <a:picLocks noChangeAspect="1"/>
          </p:cNvPicPr>
          <p:nvPr/>
        </p:nvPicPr>
        <p:blipFill>
          <a:blip r:embed="rId2"/>
          <a:stretch>
            <a:fillRect/>
          </a:stretch>
        </p:blipFill>
        <p:spPr>
          <a:xfrm>
            <a:off x="1371600" y="2768171"/>
            <a:ext cx="7315200" cy="3340100"/>
          </a:xfrm>
          <a:prstGeom prst="rect">
            <a:avLst/>
          </a:prstGeom>
        </p:spPr>
      </p:pic>
    </p:spTree>
    <p:extLst>
      <p:ext uri="{BB962C8B-B14F-4D97-AF65-F5344CB8AC3E}">
        <p14:creationId xmlns:p14="http://schemas.microsoft.com/office/powerpoint/2010/main" val="19380734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The Application </a:t>
            </a:r>
            <a:r>
              <a:rPr lang="en-US" altLang="ja-JP" sz="3600" b="1" dirty="0" smtClean="0"/>
              <a:t>Servers</a:t>
            </a:r>
            <a:br>
              <a:rPr lang="en-US" altLang="ja-JP" sz="3600" b="1" dirty="0" smtClean="0"/>
            </a:br>
            <a:r>
              <a:rPr lang="en-US" altLang="ja-JP" sz="2800" b="1" dirty="0" smtClean="0"/>
              <a:t>The Area Server</a:t>
            </a:r>
            <a:endParaRPr lang="en-US" altLang="ja-JP" sz="2800" dirty="0"/>
          </a:p>
        </p:txBody>
      </p:sp>
      <p:sp>
        <p:nvSpPr>
          <p:cNvPr id="12" name="正方形/長方形 11"/>
          <p:cNvSpPr/>
          <p:nvPr/>
        </p:nvSpPr>
        <p:spPr>
          <a:xfrm>
            <a:off x="504000" y="1589657"/>
            <a:ext cx="9071640" cy="461665"/>
          </a:xfrm>
          <a:prstGeom prst="rect">
            <a:avLst/>
          </a:prstGeom>
        </p:spPr>
        <p:txBody>
          <a:bodyPr wrap="square">
            <a:spAutoFit/>
          </a:bodyPr>
          <a:lstStyle/>
          <a:p>
            <a:r>
              <a:rPr lang="en-US" altLang="ja-JP" sz="2400" dirty="0" err="1" smtClean="0"/>
              <a:t>area_server</a:t>
            </a:r>
            <a:r>
              <a:rPr lang="en-US" altLang="ja-JP" sz="2400" dirty="0" smtClean="0"/>
              <a:t> </a:t>
            </a:r>
            <a:r>
              <a:rPr lang="en-US" altLang="ja-JP" sz="2400" dirty="0"/>
              <a:t>continued.</a:t>
            </a:r>
          </a:p>
        </p:txBody>
      </p:sp>
      <p:pic>
        <p:nvPicPr>
          <p:cNvPr id="4" name="図 3"/>
          <p:cNvPicPr>
            <a:picLocks noChangeAspect="1"/>
          </p:cNvPicPr>
          <p:nvPr/>
        </p:nvPicPr>
        <p:blipFill>
          <a:blip r:embed="rId2"/>
          <a:stretch>
            <a:fillRect/>
          </a:stretch>
        </p:blipFill>
        <p:spPr>
          <a:xfrm>
            <a:off x="504000" y="2661758"/>
            <a:ext cx="6908800" cy="4152900"/>
          </a:xfrm>
          <a:prstGeom prst="rect">
            <a:avLst/>
          </a:prstGeom>
        </p:spPr>
      </p:pic>
      <p:pic>
        <p:nvPicPr>
          <p:cNvPr id="5" name="図 4"/>
          <p:cNvPicPr>
            <a:picLocks noChangeAspect="1"/>
          </p:cNvPicPr>
          <p:nvPr/>
        </p:nvPicPr>
        <p:blipFill>
          <a:blip r:embed="rId3"/>
          <a:stretch>
            <a:fillRect/>
          </a:stretch>
        </p:blipFill>
        <p:spPr>
          <a:xfrm>
            <a:off x="5905340" y="6382858"/>
            <a:ext cx="3670300" cy="431800"/>
          </a:xfrm>
          <a:prstGeom prst="rect">
            <a:avLst/>
          </a:prstGeom>
        </p:spPr>
      </p:pic>
    </p:spTree>
    <p:extLst>
      <p:ext uri="{BB962C8B-B14F-4D97-AF65-F5344CB8AC3E}">
        <p14:creationId xmlns:p14="http://schemas.microsoft.com/office/powerpoint/2010/main" val="3201382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504000" y="301320"/>
            <a:ext cx="9071640" cy="1262160"/>
          </a:xfrm>
          <a:prstGeom prst="rect">
            <a:avLst/>
          </a:prstGeom>
        </p:spPr>
        <p:txBody>
          <a:bodyPr wrap="none" lIns="0" tIns="0" rIns="0" bIns="0" anchor="ctr"/>
          <a:lstStyle/>
          <a:p>
            <a:pPr algn="ctr"/>
            <a:r>
              <a:rPr lang="en-US" sz="3600" dirty="0"/>
              <a:t>Concurrent Programming Language</a:t>
            </a:r>
            <a:endParaRPr sz="3600" dirty="0"/>
          </a:p>
        </p:txBody>
      </p:sp>
      <p:sp>
        <p:nvSpPr>
          <p:cNvPr id="61" name="TextShape 2"/>
          <p:cNvSpPr txBox="1"/>
          <p:nvPr/>
        </p:nvSpPr>
        <p:spPr>
          <a:xfrm>
            <a:off x="504000" y="1769040"/>
            <a:ext cx="9356040" cy="4384080"/>
          </a:xfrm>
          <a:prstGeom prst="rect">
            <a:avLst/>
          </a:prstGeom>
        </p:spPr>
        <p:txBody>
          <a:bodyPr wrap="square" lIns="0" tIns="0" rIns="0" bIns="0"/>
          <a:lstStyle/>
          <a:p>
            <a:pPr marL="285750" indent="-285750">
              <a:buFont typeface="Arial"/>
              <a:buChar char="•"/>
            </a:pPr>
            <a:r>
              <a:rPr lang="en-US" altLang="ja-JP" sz="2400" dirty="0" err="1"/>
              <a:t>Erlang</a:t>
            </a:r>
            <a:r>
              <a:rPr lang="en-US" altLang="ja-JP" sz="2400" dirty="0"/>
              <a:t> is used for programming fault-tolerant, distributed, real-time applications.</a:t>
            </a:r>
          </a:p>
          <a:p>
            <a:pPr marL="285750" indent="-285750">
              <a:buFont typeface="Arial"/>
              <a:buChar char="•"/>
            </a:pPr>
            <a:r>
              <a:rPr lang="en-US" altLang="ja-JP" sz="2400" dirty="0"/>
              <a:t>It's a </a:t>
            </a:r>
            <a:r>
              <a:rPr lang="en-US" altLang="ja-JP" sz="2400" dirty="0">
                <a:solidFill>
                  <a:srgbClr val="FF0000"/>
                </a:solidFill>
              </a:rPr>
              <a:t>concurrent programming language</a:t>
            </a:r>
            <a:r>
              <a:rPr lang="en-US" altLang="ja-JP" sz="2400" dirty="0"/>
              <a:t>; concurrency belongs to the language, not to the operating system.</a:t>
            </a:r>
          </a:p>
          <a:p>
            <a:pPr marL="285750" indent="-285750">
              <a:buFont typeface="Arial"/>
              <a:buChar char="•"/>
            </a:pPr>
            <a:r>
              <a:rPr lang="en-US" altLang="ja-JP" sz="2400" dirty="0"/>
              <a:t>Its programs are collections of parallel processes cooperating to solve a particular problem.</a:t>
            </a:r>
          </a:p>
          <a:p>
            <a:pPr marL="285750" indent="-285750">
              <a:buFont typeface="Arial"/>
              <a:buChar char="•"/>
            </a:pPr>
            <a:r>
              <a:rPr lang="en-US" altLang="ja-JP" sz="2400" dirty="0"/>
              <a:t>Programmers can create large numbers of </a:t>
            </a:r>
            <a:r>
              <a:rPr lang="en-US" altLang="ja-JP" sz="2400" dirty="0" err="1"/>
              <a:t>Erlang</a:t>
            </a:r>
            <a:r>
              <a:rPr lang="en-US" altLang="ja-JP" sz="2400" dirty="0"/>
              <a:t> processes (tens of millions of processes on an ordinary PC server).</a:t>
            </a: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The Supervision Tree</a:t>
            </a:r>
            <a:endParaRPr lang="en-US" altLang="ja-JP" sz="2800" dirty="0"/>
          </a:p>
        </p:txBody>
      </p:sp>
      <p:sp>
        <p:nvSpPr>
          <p:cNvPr id="12" name="正方形/長方形 11"/>
          <p:cNvSpPr/>
          <p:nvPr/>
        </p:nvSpPr>
        <p:spPr>
          <a:xfrm>
            <a:off x="504000" y="1589657"/>
            <a:ext cx="9071640" cy="1569660"/>
          </a:xfrm>
          <a:prstGeom prst="rect">
            <a:avLst/>
          </a:prstGeom>
        </p:spPr>
        <p:txBody>
          <a:bodyPr wrap="square">
            <a:spAutoFit/>
          </a:bodyPr>
          <a:lstStyle/>
          <a:p>
            <a:pPr marL="342900" indent="-342900">
              <a:buFont typeface="Arial"/>
              <a:buChar char="•"/>
            </a:pPr>
            <a:r>
              <a:rPr lang="en-US" altLang="ja-JP" sz="2400" dirty="0"/>
              <a:t>A supervision tree is a tree of processes. The upper processes (</a:t>
            </a:r>
            <a:r>
              <a:rPr lang="en-US" altLang="ja-JP" sz="2400" dirty="0">
                <a:solidFill>
                  <a:srgbClr val="FF0000"/>
                </a:solidFill>
              </a:rPr>
              <a:t>supervisors</a:t>
            </a:r>
            <a:r>
              <a:rPr lang="en-US" altLang="ja-JP" sz="2400" dirty="0"/>
              <a:t>) in the tree monitor the lower processes (</a:t>
            </a:r>
            <a:r>
              <a:rPr lang="en-US" altLang="ja-JP" sz="2400" dirty="0">
                <a:solidFill>
                  <a:srgbClr val="FF0000"/>
                </a:solidFill>
              </a:rPr>
              <a:t>workers</a:t>
            </a:r>
            <a:r>
              <a:rPr lang="en-US" altLang="ja-JP" sz="2400" dirty="0"/>
              <a:t>) in the tree and restart the lower processes if they fail</a:t>
            </a:r>
            <a:r>
              <a:rPr lang="en-US" altLang="ja-JP" sz="2400" dirty="0" smtClean="0"/>
              <a:t>.</a:t>
            </a:r>
          </a:p>
          <a:p>
            <a:pPr marL="342900" indent="-342900">
              <a:buFont typeface="Arial"/>
              <a:buChar char="•"/>
            </a:pPr>
            <a:r>
              <a:rPr lang="en-US" altLang="ja-JP" sz="2400" dirty="0" smtClean="0"/>
              <a:t>There </a:t>
            </a:r>
            <a:r>
              <a:rPr lang="en-US" altLang="ja-JP" sz="2400" dirty="0"/>
              <a:t>are two types of supervision tree.</a:t>
            </a:r>
            <a:endParaRPr lang="en-US" altLang="ja-JP" sz="2400" dirty="0"/>
          </a:p>
        </p:txBody>
      </p:sp>
      <p:pic>
        <p:nvPicPr>
          <p:cNvPr id="3" name="図 2"/>
          <p:cNvPicPr>
            <a:picLocks noChangeAspect="1"/>
          </p:cNvPicPr>
          <p:nvPr/>
        </p:nvPicPr>
        <p:blipFill>
          <a:blip r:embed="rId2"/>
          <a:stretch>
            <a:fillRect/>
          </a:stretch>
        </p:blipFill>
        <p:spPr>
          <a:xfrm>
            <a:off x="868859" y="3308270"/>
            <a:ext cx="8337550" cy="3945890"/>
          </a:xfrm>
          <a:prstGeom prst="rect">
            <a:avLst/>
          </a:prstGeom>
        </p:spPr>
      </p:pic>
    </p:spTree>
    <p:extLst>
      <p:ext uri="{BB962C8B-B14F-4D97-AF65-F5344CB8AC3E}">
        <p14:creationId xmlns:p14="http://schemas.microsoft.com/office/powerpoint/2010/main" val="6614934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The Supervision Tree</a:t>
            </a:r>
            <a:endParaRPr lang="en-US" altLang="ja-JP" sz="2800" dirty="0"/>
          </a:p>
        </p:txBody>
      </p:sp>
      <p:sp>
        <p:nvSpPr>
          <p:cNvPr id="12" name="正方形/長方形 11"/>
          <p:cNvSpPr/>
          <p:nvPr/>
        </p:nvSpPr>
        <p:spPr>
          <a:xfrm>
            <a:off x="504000" y="1589657"/>
            <a:ext cx="9071640" cy="5262979"/>
          </a:xfrm>
          <a:prstGeom prst="rect">
            <a:avLst/>
          </a:prstGeom>
        </p:spPr>
        <p:txBody>
          <a:bodyPr wrap="square">
            <a:spAutoFit/>
          </a:bodyPr>
          <a:lstStyle/>
          <a:p>
            <a:pPr marL="342900" indent="-342900">
              <a:buFont typeface="Arial"/>
              <a:buChar char="•"/>
            </a:pPr>
            <a:r>
              <a:rPr lang="en-US" altLang="ja-JP" sz="2400" dirty="0"/>
              <a:t>Supervisors are created using the OTP </a:t>
            </a:r>
            <a:r>
              <a:rPr lang="en-US" altLang="ja-JP" sz="2400" dirty="0">
                <a:solidFill>
                  <a:srgbClr val="FF0000"/>
                </a:solidFill>
              </a:rPr>
              <a:t>supervisor</a:t>
            </a:r>
            <a:r>
              <a:rPr lang="en-US" altLang="ja-JP" sz="2400" dirty="0"/>
              <a:t> behavior</a:t>
            </a:r>
            <a:r>
              <a:rPr lang="en-US" altLang="ja-JP" sz="2400" dirty="0" smtClean="0"/>
              <a:t>.</a:t>
            </a:r>
          </a:p>
          <a:p>
            <a:pPr marL="342900" indent="-342900">
              <a:buFont typeface="Arial"/>
              <a:buChar char="•"/>
            </a:pPr>
            <a:r>
              <a:rPr lang="en-US" altLang="ja-JP" sz="2400" dirty="0"/>
              <a:t>The supervisor tree is specified with a function of this form</a:t>
            </a:r>
            <a:r>
              <a:rPr lang="en-US" altLang="ja-JP" sz="2400" dirty="0" smtClean="0"/>
              <a:t>:</a:t>
            </a:r>
          </a:p>
          <a:p>
            <a:pPr marL="342900" indent="-342900">
              <a:buFont typeface="Arial"/>
              <a:buChar char="•"/>
            </a:pPr>
            <a:endParaRPr lang="en-US" altLang="ja-JP" sz="2400" dirty="0"/>
          </a:p>
          <a:p>
            <a:pPr marL="342900" indent="-342900">
              <a:buFont typeface="Arial"/>
              <a:buChar char="•"/>
            </a:pPr>
            <a:endParaRPr lang="en-US" altLang="ja-JP" sz="2400" dirty="0" smtClean="0"/>
          </a:p>
          <a:p>
            <a:pPr marL="342900" indent="-342900">
              <a:buFont typeface="Arial"/>
              <a:buChar char="•"/>
            </a:pPr>
            <a:endParaRPr lang="en-US" altLang="ja-JP" sz="2400" dirty="0"/>
          </a:p>
          <a:p>
            <a:pPr marL="342900" indent="-342900">
              <a:buFont typeface="Arial"/>
              <a:buChar char="•"/>
            </a:pPr>
            <a:endParaRPr lang="en-US" altLang="ja-JP" sz="2400" dirty="0" smtClean="0"/>
          </a:p>
          <a:p>
            <a:pPr marL="342900" indent="-342900">
              <a:buFont typeface="Arial"/>
              <a:buChar char="•"/>
            </a:pPr>
            <a:endParaRPr lang="en-US" altLang="ja-JP" sz="2400" dirty="0"/>
          </a:p>
          <a:p>
            <a:pPr marL="800100" lvl="1" indent="-342900">
              <a:buFont typeface="Arial"/>
              <a:buChar char="•"/>
            </a:pPr>
            <a:r>
              <a:rPr lang="en-US" altLang="ja-JP" sz="2400" dirty="0" err="1"/>
              <a:t>RestartStrategy</a:t>
            </a:r>
            <a:r>
              <a:rPr lang="en-US" altLang="ja-JP" sz="2400" dirty="0"/>
              <a:t> is one of the atoms </a:t>
            </a:r>
            <a:r>
              <a:rPr lang="en-US" altLang="ja-JP" sz="2400" dirty="0" err="1"/>
              <a:t>one_for_one</a:t>
            </a:r>
            <a:r>
              <a:rPr lang="en-US" altLang="ja-JP" sz="2400" dirty="0"/>
              <a:t> or </a:t>
            </a:r>
            <a:r>
              <a:rPr lang="en-US" altLang="ja-JP" sz="2400" dirty="0" err="1"/>
              <a:t>one_for_all</a:t>
            </a:r>
            <a:r>
              <a:rPr lang="en-US" altLang="ja-JP" sz="2400" dirty="0" smtClean="0"/>
              <a:t>.</a:t>
            </a:r>
          </a:p>
          <a:p>
            <a:pPr marL="800100" lvl="1" indent="-342900">
              <a:buFont typeface="Arial"/>
              <a:buChar char="•"/>
            </a:pPr>
            <a:r>
              <a:rPr lang="en-US" altLang="ja-JP" sz="2400" dirty="0"/>
              <a:t>If a supervisor performs more than </a:t>
            </a:r>
            <a:r>
              <a:rPr lang="en-US" altLang="ja-JP" sz="2400" dirty="0" err="1"/>
              <a:t>MaxRestarts</a:t>
            </a:r>
            <a:r>
              <a:rPr lang="en-US" altLang="ja-JP" sz="2400" dirty="0"/>
              <a:t> in Time seconds, then the supervisor will terminate all the worker processes and then </a:t>
            </a:r>
            <a:r>
              <a:rPr lang="en-US" altLang="ja-JP" sz="2400" dirty="0" smtClean="0"/>
              <a:t>itself.</a:t>
            </a:r>
          </a:p>
          <a:p>
            <a:pPr marL="800100" lvl="1" indent="-342900">
              <a:buFont typeface="Arial"/>
              <a:buChar char="•"/>
            </a:pPr>
            <a:r>
              <a:rPr lang="en-US" altLang="ja-JP" sz="2400" dirty="0"/>
              <a:t>Worker1, Worker2, and so on, are tuples describing how to start each of the worker processes.</a:t>
            </a:r>
            <a:endParaRPr lang="en-US" altLang="ja-JP" sz="2400" dirty="0"/>
          </a:p>
        </p:txBody>
      </p:sp>
      <p:pic>
        <p:nvPicPr>
          <p:cNvPr id="6" name="図 5"/>
          <p:cNvPicPr>
            <a:picLocks noChangeAspect="1"/>
          </p:cNvPicPr>
          <p:nvPr/>
        </p:nvPicPr>
        <p:blipFill>
          <a:blip r:embed="rId2"/>
          <a:stretch>
            <a:fillRect/>
          </a:stretch>
        </p:blipFill>
        <p:spPr>
          <a:xfrm>
            <a:off x="2311240" y="2717720"/>
            <a:ext cx="7264400" cy="1181100"/>
          </a:xfrm>
          <a:prstGeom prst="rect">
            <a:avLst/>
          </a:prstGeom>
        </p:spPr>
      </p:pic>
    </p:spTree>
    <p:extLst>
      <p:ext uri="{BB962C8B-B14F-4D97-AF65-F5344CB8AC3E}">
        <p14:creationId xmlns:p14="http://schemas.microsoft.com/office/powerpoint/2010/main" val="6000722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The Supervision Tree</a:t>
            </a:r>
            <a:endParaRPr lang="en-US" altLang="ja-JP" sz="2800" dirty="0"/>
          </a:p>
        </p:txBody>
      </p:sp>
      <p:sp>
        <p:nvSpPr>
          <p:cNvPr id="12" name="正方形/長方形 11"/>
          <p:cNvSpPr/>
          <p:nvPr/>
        </p:nvSpPr>
        <p:spPr>
          <a:xfrm>
            <a:off x="504000" y="1589657"/>
            <a:ext cx="9071640" cy="1569660"/>
          </a:xfrm>
          <a:prstGeom prst="rect">
            <a:avLst/>
          </a:prstGeom>
        </p:spPr>
        <p:txBody>
          <a:bodyPr wrap="square">
            <a:spAutoFit/>
          </a:bodyPr>
          <a:lstStyle/>
          <a:p>
            <a:pPr marL="342900" indent="-342900">
              <a:buFont typeface="Arial"/>
              <a:buChar char="•"/>
            </a:pPr>
            <a:r>
              <a:rPr lang="en-US" altLang="ja-JP" sz="2400" dirty="0"/>
              <a:t>The first thing we need to do is to choose a name for our company. Let’s call it </a:t>
            </a:r>
            <a:r>
              <a:rPr lang="en-US" altLang="ja-JP" sz="2400" dirty="0" err="1">
                <a:solidFill>
                  <a:srgbClr val="FF0000"/>
                </a:solidFill>
              </a:rPr>
              <a:t>sellaprime</a:t>
            </a:r>
            <a:r>
              <a:rPr lang="en-US" altLang="ja-JP" sz="2400" dirty="0"/>
              <a:t>. The job of the </a:t>
            </a:r>
            <a:r>
              <a:rPr lang="en-US" altLang="ja-JP" sz="2400" dirty="0" err="1"/>
              <a:t>sellaprime</a:t>
            </a:r>
            <a:r>
              <a:rPr lang="en-US" altLang="ja-JP" sz="2400" dirty="0"/>
              <a:t> supervisor is to make sure the prime and area servers are always running.</a:t>
            </a:r>
            <a:endParaRPr lang="en-US" altLang="ja-JP" sz="2400" dirty="0"/>
          </a:p>
        </p:txBody>
      </p:sp>
      <p:pic>
        <p:nvPicPr>
          <p:cNvPr id="3" name="図 2"/>
          <p:cNvPicPr>
            <a:picLocks noChangeAspect="1"/>
          </p:cNvPicPr>
          <p:nvPr/>
        </p:nvPicPr>
        <p:blipFill>
          <a:blip r:embed="rId2"/>
          <a:stretch>
            <a:fillRect/>
          </a:stretch>
        </p:blipFill>
        <p:spPr>
          <a:xfrm>
            <a:off x="1384300" y="3542443"/>
            <a:ext cx="7289800" cy="3098800"/>
          </a:xfrm>
          <a:prstGeom prst="rect">
            <a:avLst/>
          </a:prstGeom>
        </p:spPr>
      </p:pic>
    </p:spTree>
    <p:extLst>
      <p:ext uri="{BB962C8B-B14F-4D97-AF65-F5344CB8AC3E}">
        <p14:creationId xmlns:p14="http://schemas.microsoft.com/office/powerpoint/2010/main" val="28391247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The Supervision Tree</a:t>
            </a:r>
            <a:endParaRPr lang="en-US" altLang="ja-JP" sz="2800" dirty="0"/>
          </a:p>
        </p:txBody>
      </p:sp>
      <p:sp>
        <p:nvSpPr>
          <p:cNvPr id="12" name="正方形/長方形 11"/>
          <p:cNvSpPr/>
          <p:nvPr/>
        </p:nvSpPr>
        <p:spPr>
          <a:xfrm>
            <a:off x="504000" y="1589657"/>
            <a:ext cx="9071640" cy="461665"/>
          </a:xfrm>
          <a:prstGeom prst="rect">
            <a:avLst/>
          </a:prstGeom>
        </p:spPr>
        <p:txBody>
          <a:bodyPr wrap="square">
            <a:spAutoFit/>
          </a:bodyPr>
          <a:lstStyle/>
          <a:p>
            <a:r>
              <a:rPr lang="en-US" altLang="ja-JP" sz="2400" dirty="0" err="1" smtClean="0"/>
              <a:t>sellaprime_supervisor</a:t>
            </a:r>
            <a:r>
              <a:rPr lang="en-US" altLang="ja-JP" sz="2400" dirty="0" smtClean="0"/>
              <a:t> continued.</a:t>
            </a:r>
            <a:endParaRPr lang="en-US" altLang="ja-JP" sz="2400" dirty="0"/>
          </a:p>
        </p:txBody>
      </p:sp>
      <p:pic>
        <p:nvPicPr>
          <p:cNvPr id="4" name="図 3"/>
          <p:cNvPicPr>
            <a:picLocks noChangeAspect="1"/>
          </p:cNvPicPr>
          <p:nvPr/>
        </p:nvPicPr>
        <p:blipFill>
          <a:blip r:embed="rId2"/>
          <a:stretch>
            <a:fillRect/>
          </a:stretch>
        </p:blipFill>
        <p:spPr>
          <a:xfrm>
            <a:off x="504000" y="2604461"/>
            <a:ext cx="5638800" cy="4127500"/>
          </a:xfrm>
          <a:prstGeom prst="rect">
            <a:avLst/>
          </a:prstGeom>
        </p:spPr>
      </p:pic>
      <p:sp>
        <p:nvSpPr>
          <p:cNvPr id="6" name="正方形/長方形 5"/>
          <p:cNvSpPr/>
          <p:nvPr/>
        </p:nvSpPr>
        <p:spPr>
          <a:xfrm>
            <a:off x="6142800" y="3601977"/>
            <a:ext cx="3559514" cy="400110"/>
          </a:xfrm>
          <a:prstGeom prst="rect">
            <a:avLst/>
          </a:prstGeom>
        </p:spPr>
        <p:txBody>
          <a:bodyPr wrap="square">
            <a:spAutoFit/>
          </a:bodyPr>
          <a:lstStyle/>
          <a:p>
            <a:r>
              <a:rPr lang="en-US" altLang="ja-JP" sz="2000" dirty="0">
                <a:solidFill>
                  <a:srgbClr val="0000FF"/>
                </a:solidFill>
              </a:rPr>
              <a:t>defines a supervision strategy</a:t>
            </a:r>
            <a:endParaRPr lang="en-US" altLang="ja-JP" sz="2000" dirty="0">
              <a:solidFill>
                <a:srgbClr val="0000FF"/>
              </a:solidFill>
            </a:endParaRPr>
          </a:p>
        </p:txBody>
      </p:sp>
      <p:sp>
        <p:nvSpPr>
          <p:cNvPr id="7" name="正方形/長方形 6"/>
          <p:cNvSpPr/>
          <p:nvPr/>
        </p:nvSpPr>
        <p:spPr>
          <a:xfrm>
            <a:off x="6142800" y="4006752"/>
            <a:ext cx="3559514" cy="400110"/>
          </a:xfrm>
          <a:prstGeom prst="rect">
            <a:avLst/>
          </a:prstGeom>
        </p:spPr>
        <p:txBody>
          <a:bodyPr wrap="square">
            <a:spAutoFit/>
          </a:bodyPr>
          <a:lstStyle/>
          <a:p>
            <a:r>
              <a:rPr lang="en-US" altLang="ja-JP" sz="2000" dirty="0" smtClean="0">
                <a:solidFill>
                  <a:srgbClr val="0000FF"/>
                </a:solidFill>
              </a:rPr>
              <a:t>worker </a:t>
            </a:r>
            <a:r>
              <a:rPr lang="en-US" altLang="ja-JP" sz="2000" dirty="0">
                <a:solidFill>
                  <a:srgbClr val="0000FF"/>
                </a:solidFill>
              </a:rPr>
              <a:t>specifications</a:t>
            </a:r>
            <a:endParaRPr lang="en-US" altLang="ja-JP" sz="2000" dirty="0">
              <a:solidFill>
                <a:srgbClr val="0000FF"/>
              </a:solidFill>
            </a:endParaRPr>
          </a:p>
        </p:txBody>
      </p:sp>
      <p:cxnSp>
        <p:nvCxnSpPr>
          <p:cNvPr id="8" name="直線矢印コネクタ 7"/>
          <p:cNvCxnSpPr>
            <a:stCxn id="6" idx="1"/>
          </p:cNvCxnSpPr>
          <p:nvPr/>
        </p:nvCxnSpPr>
        <p:spPr>
          <a:xfrm flipH="1" flipV="1">
            <a:off x="3409789" y="3799837"/>
            <a:ext cx="2733011" cy="21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a:stCxn id="7" idx="1"/>
          </p:cNvCxnSpPr>
          <p:nvPr/>
        </p:nvCxnSpPr>
        <p:spPr>
          <a:xfrm flipH="1" flipV="1">
            <a:off x="4429725" y="4199819"/>
            <a:ext cx="1713075" cy="69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直線矢印コネクタ 12"/>
          <p:cNvCxnSpPr>
            <a:stCxn id="7" idx="1"/>
          </p:cNvCxnSpPr>
          <p:nvPr/>
        </p:nvCxnSpPr>
        <p:spPr>
          <a:xfrm flipH="1">
            <a:off x="4429725" y="4206807"/>
            <a:ext cx="1713075" cy="11229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26429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4000" y="301321"/>
            <a:ext cx="9071640" cy="1262520"/>
          </a:xfrm>
        </p:spPr>
        <p:txBody>
          <a:bodyPr/>
          <a:lstStyle/>
          <a:p>
            <a:pPr algn="ctr"/>
            <a:r>
              <a:rPr lang="en-US" altLang="ja-JP" sz="3600" b="1" dirty="0" smtClean="0"/>
              <a:t>The Supervision Tree</a:t>
            </a:r>
            <a:endParaRPr lang="en-US" altLang="ja-JP" sz="2800" dirty="0"/>
          </a:p>
        </p:txBody>
      </p:sp>
      <p:sp>
        <p:nvSpPr>
          <p:cNvPr id="12" name="正方形/長方形 11"/>
          <p:cNvSpPr/>
          <p:nvPr/>
        </p:nvSpPr>
        <p:spPr>
          <a:xfrm>
            <a:off x="504000" y="1589657"/>
            <a:ext cx="9071640" cy="5570755"/>
          </a:xfrm>
          <a:prstGeom prst="rect">
            <a:avLst/>
          </a:prstGeom>
        </p:spPr>
        <p:txBody>
          <a:bodyPr wrap="square">
            <a:spAutoFit/>
          </a:bodyPr>
          <a:lstStyle/>
          <a:p>
            <a:r>
              <a:rPr lang="en-US" altLang="ja-JP" sz="2400" dirty="0"/>
              <a:t>The </a:t>
            </a:r>
            <a:r>
              <a:rPr lang="en-US" altLang="ja-JP" sz="2400" dirty="0">
                <a:solidFill>
                  <a:srgbClr val="FF0000"/>
                </a:solidFill>
              </a:rPr>
              <a:t>Worker specifications </a:t>
            </a:r>
            <a:r>
              <a:rPr lang="en-US" altLang="ja-JP" sz="2400" dirty="0"/>
              <a:t>are tuples of the following form</a:t>
            </a:r>
            <a:r>
              <a:rPr lang="en-US" altLang="ja-JP" sz="2400" dirty="0" smtClean="0"/>
              <a:t>:</a:t>
            </a:r>
          </a:p>
          <a:p>
            <a:endParaRPr lang="en-US" altLang="ja-JP" sz="2400" dirty="0"/>
          </a:p>
          <a:p>
            <a:endParaRPr lang="en-US" altLang="ja-JP" sz="2400" dirty="0" smtClean="0"/>
          </a:p>
          <a:p>
            <a:endParaRPr lang="en-US" altLang="ja-JP" sz="2400" dirty="0"/>
          </a:p>
          <a:p>
            <a:endParaRPr lang="en-US" altLang="ja-JP" sz="2400" dirty="0" smtClean="0"/>
          </a:p>
          <a:p>
            <a:pPr marL="742950" lvl="1" indent="-285750">
              <a:buFont typeface="Arial"/>
              <a:buChar char="•"/>
            </a:pPr>
            <a:r>
              <a:rPr lang="en-US" altLang="ja-JP" sz="1600" dirty="0" smtClean="0"/>
              <a:t>Tag</a:t>
            </a:r>
          </a:p>
          <a:p>
            <a:pPr marL="1200150" lvl="2" indent="-285750">
              <a:buFont typeface="Arial"/>
              <a:buChar char="•"/>
            </a:pPr>
            <a:r>
              <a:rPr lang="en-US" altLang="ja-JP" sz="1400" dirty="0"/>
              <a:t>This is an atom tag that we can use to refer to the worker process later (if necessary).</a:t>
            </a:r>
          </a:p>
          <a:p>
            <a:pPr marL="742950" lvl="1" indent="-285750">
              <a:buFont typeface="Arial"/>
              <a:buChar char="•"/>
            </a:pPr>
            <a:r>
              <a:rPr lang="en-US" altLang="ja-JP" sz="1600" dirty="0" smtClean="0"/>
              <a:t>{</a:t>
            </a:r>
            <a:r>
              <a:rPr lang="en-US" altLang="ja-JP" sz="1600" dirty="0"/>
              <a:t>Mod, </a:t>
            </a:r>
            <a:r>
              <a:rPr lang="en-US" altLang="ja-JP" sz="1600" dirty="0" err="1"/>
              <a:t>Func</a:t>
            </a:r>
            <a:r>
              <a:rPr lang="en-US" altLang="ja-JP" sz="1600" dirty="0"/>
              <a:t>, </a:t>
            </a:r>
            <a:r>
              <a:rPr lang="en-US" altLang="ja-JP" sz="1600" dirty="0" err="1"/>
              <a:t>ArgList</a:t>
            </a:r>
            <a:r>
              <a:rPr lang="en-US" altLang="ja-JP" sz="1600" dirty="0"/>
              <a:t>}</a:t>
            </a:r>
          </a:p>
          <a:p>
            <a:pPr marL="1200150" lvl="2" indent="-285750">
              <a:buFont typeface="Arial"/>
              <a:buChar char="•"/>
            </a:pPr>
            <a:r>
              <a:rPr lang="en-US" altLang="ja-JP" sz="1400" dirty="0"/>
              <a:t>This defines the function that the supervisor will use to start the worker</a:t>
            </a:r>
            <a:r>
              <a:rPr lang="en-US" altLang="ja-JP" sz="1400" dirty="0" smtClean="0"/>
              <a:t>.</a:t>
            </a:r>
            <a:endParaRPr lang="en-US" altLang="ja-JP" sz="1400" dirty="0"/>
          </a:p>
          <a:p>
            <a:pPr marL="742950" lvl="1" indent="-285750">
              <a:buFont typeface="Arial"/>
              <a:buChar char="•"/>
            </a:pPr>
            <a:r>
              <a:rPr lang="en-US" altLang="ja-JP" sz="1600" dirty="0"/>
              <a:t>Restart = permanent | transient | temporary</a:t>
            </a:r>
          </a:p>
          <a:p>
            <a:pPr marL="1200150" lvl="2" indent="-285750">
              <a:buFont typeface="Arial"/>
              <a:buChar char="•"/>
            </a:pPr>
            <a:r>
              <a:rPr lang="en-US" altLang="ja-JP" sz="1400" dirty="0"/>
              <a:t>A permanent process will always be restarted. A transient process is restarted only if it terminates with a non-normal exit value. A temporary process is never restarted.</a:t>
            </a:r>
          </a:p>
          <a:p>
            <a:pPr marL="742950" lvl="1" indent="-285750">
              <a:buFont typeface="Arial"/>
              <a:buChar char="•"/>
            </a:pPr>
            <a:r>
              <a:rPr lang="en-US" altLang="ja-JP" sz="1600" dirty="0"/>
              <a:t>Shutdown</a:t>
            </a:r>
          </a:p>
          <a:p>
            <a:pPr marL="1200150" lvl="2" indent="-285750">
              <a:buFont typeface="Arial"/>
              <a:buChar char="•"/>
            </a:pPr>
            <a:r>
              <a:rPr lang="en-US" altLang="ja-JP" sz="1400" dirty="0" smtClean="0"/>
              <a:t>This </a:t>
            </a:r>
            <a:r>
              <a:rPr lang="en-US" altLang="ja-JP" sz="1400" dirty="0"/>
              <a:t>is the maximum time (milliseconds) a worker is allowed to take in terminating. If it takes longer than this, it will be </a:t>
            </a:r>
            <a:r>
              <a:rPr lang="en-US" altLang="ja-JP" sz="1400" dirty="0" smtClean="0"/>
              <a:t>killed.</a:t>
            </a:r>
          </a:p>
          <a:p>
            <a:pPr marL="742950" lvl="1" indent="-285750">
              <a:buFont typeface="Arial"/>
              <a:buChar char="•"/>
            </a:pPr>
            <a:r>
              <a:rPr lang="en-US" altLang="ja-JP" sz="1600" dirty="0" smtClean="0"/>
              <a:t>Type = worker | supervisor</a:t>
            </a:r>
          </a:p>
          <a:p>
            <a:pPr marL="1200150" lvl="2" indent="-285750">
              <a:buFont typeface="Arial"/>
              <a:buChar char="•"/>
            </a:pPr>
            <a:r>
              <a:rPr lang="en-US" altLang="ja-JP" sz="1400" dirty="0" smtClean="0"/>
              <a:t>This </a:t>
            </a:r>
            <a:r>
              <a:rPr lang="en-US" altLang="ja-JP" sz="1400" dirty="0"/>
              <a:t>is the type of the supervised process. We can construct a tree of supervisors by adding supervisor processes in place of worker processes.</a:t>
            </a:r>
          </a:p>
          <a:p>
            <a:pPr marL="742950" lvl="1" indent="-285750">
              <a:buFont typeface="Arial"/>
              <a:buChar char="•"/>
            </a:pPr>
            <a:r>
              <a:rPr lang="en-US" altLang="ja-JP" sz="1600" dirty="0"/>
              <a:t>[Mod1]</a:t>
            </a:r>
          </a:p>
          <a:p>
            <a:pPr marL="1200150" lvl="2" indent="-285750">
              <a:buFont typeface="Arial"/>
              <a:buChar char="•"/>
            </a:pPr>
            <a:r>
              <a:rPr lang="en-US" altLang="ja-JP" sz="1400" dirty="0"/>
              <a:t>This is the name of the callback module if the child process is a supervisor or </a:t>
            </a:r>
            <a:r>
              <a:rPr lang="en-US" altLang="ja-JP" sz="1400" dirty="0" err="1"/>
              <a:t>gen_server</a:t>
            </a:r>
            <a:r>
              <a:rPr lang="en-US" altLang="ja-JP" sz="1400" dirty="0"/>
              <a:t> behavior callback module</a:t>
            </a:r>
            <a:r>
              <a:rPr lang="en-US" altLang="ja-JP" sz="1400" dirty="0" smtClean="0"/>
              <a:t>.</a:t>
            </a:r>
            <a:endParaRPr lang="en-US" altLang="ja-JP" sz="1400" dirty="0"/>
          </a:p>
        </p:txBody>
      </p:sp>
      <p:pic>
        <p:nvPicPr>
          <p:cNvPr id="3" name="図 2"/>
          <p:cNvPicPr>
            <a:picLocks noChangeAspect="1"/>
          </p:cNvPicPr>
          <p:nvPr/>
        </p:nvPicPr>
        <p:blipFill>
          <a:blip r:embed="rId2"/>
          <a:stretch>
            <a:fillRect/>
          </a:stretch>
        </p:blipFill>
        <p:spPr>
          <a:xfrm>
            <a:off x="3496516" y="2153145"/>
            <a:ext cx="3093720" cy="1356360"/>
          </a:xfrm>
          <a:prstGeom prst="rect">
            <a:avLst/>
          </a:prstGeom>
        </p:spPr>
      </p:pic>
    </p:spTree>
    <p:extLst>
      <p:ext uri="{BB962C8B-B14F-4D97-AF65-F5344CB8AC3E}">
        <p14:creationId xmlns:p14="http://schemas.microsoft.com/office/powerpoint/2010/main" val="3481482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504000" y="301320"/>
            <a:ext cx="9071640" cy="1262160"/>
          </a:xfrm>
          <a:prstGeom prst="rect">
            <a:avLst/>
          </a:prstGeom>
        </p:spPr>
        <p:txBody>
          <a:bodyPr wrap="none" lIns="0" tIns="0" rIns="0" bIns="0" anchor="ctr"/>
          <a:lstStyle/>
          <a:p>
            <a:pPr algn="ctr"/>
            <a:r>
              <a:rPr lang="en-US" sz="3600" dirty="0" smtClean="0"/>
              <a:t>Summary</a:t>
            </a:r>
            <a:endParaRPr sz="3600" dirty="0"/>
          </a:p>
        </p:txBody>
      </p:sp>
      <p:sp>
        <p:nvSpPr>
          <p:cNvPr id="43" name="TextShape 2"/>
          <p:cNvSpPr txBox="1"/>
          <p:nvPr/>
        </p:nvSpPr>
        <p:spPr>
          <a:xfrm>
            <a:off x="504000" y="1769039"/>
            <a:ext cx="9071640" cy="5000670"/>
          </a:xfrm>
          <a:prstGeom prst="rect">
            <a:avLst/>
          </a:prstGeom>
        </p:spPr>
        <p:txBody>
          <a:bodyPr wrap="square" lIns="0" tIns="0" rIns="0" bIns="0"/>
          <a:lstStyle/>
          <a:p>
            <a:pPr marL="285750" indent="-285750">
              <a:buFont typeface="Arial"/>
              <a:buChar char="•"/>
            </a:pPr>
            <a:r>
              <a:rPr lang="en-US" altLang="ja-JP" sz="2400" dirty="0" smtClean="0"/>
              <a:t>Described the </a:t>
            </a:r>
            <a:r>
              <a:rPr lang="en-US" altLang="ja-JP" sz="2400" dirty="0"/>
              <a:t>concept of concurrency.</a:t>
            </a:r>
          </a:p>
          <a:p>
            <a:pPr marL="285750" indent="-285750">
              <a:buFont typeface="Arial"/>
              <a:buChar char="•"/>
            </a:pPr>
            <a:r>
              <a:rPr lang="en-US" altLang="ja-JP" sz="2400" dirty="0" smtClean="0"/>
              <a:t>Gave examples for writing concurrent codes (servers) </a:t>
            </a:r>
            <a:r>
              <a:rPr lang="en-US" altLang="ja-JP" sz="2400" dirty="0"/>
              <a:t>in </a:t>
            </a:r>
            <a:r>
              <a:rPr lang="en-US" altLang="ja-JP" sz="2400" dirty="0" err="1"/>
              <a:t>Erlang</a:t>
            </a:r>
            <a:r>
              <a:rPr lang="en-US" altLang="ja-JP" sz="2400" dirty="0"/>
              <a:t>.</a:t>
            </a:r>
          </a:p>
          <a:p>
            <a:pPr marL="285750" indent="-285750">
              <a:buFont typeface="Arial"/>
              <a:buChar char="•"/>
            </a:pPr>
            <a:r>
              <a:rPr lang="en-US" altLang="ja-JP" sz="2400" dirty="0" smtClean="0"/>
              <a:t>Two typical OTP behaviors </a:t>
            </a:r>
            <a:r>
              <a:rPr lang="en-US" altLang="ja-JP" sz="2400" dirty="0" err="1" smtClean="0"/>
              <a:t>gen_server</a:t>
            </a:r>
            <a:r>
              <a:rPr lang="en-US" altLang="ja-JP" sz="2400" dirty="0" smtClean="0"/>
              <a:t>, and supervisor were explained with examples. These behaviors provides technological basis for </a:t>
            </a:r>
            <a:r>
              <a:rPr lang="en-US" altLang="ja-JP" sz="2400" dirty="0" smtClean="0"/>
              <a:t>coding robust systems.</a:t>
            </a:r>
            <a:endParaRPr lang="en-US" altLang="ja-JP" sz="2400" dirty="0" smtClean="0"/>
          </a:p>
          <a:p>
            <a:pPr marL="285750" indent="-285750">
              <a:buFont typeface="Arial"/>
              <a:buChar char="•"/>
            </a:pPr>
            <a:endParaRPr lang="en-US" altLang="ja-JP" sz="2400" dirty="0" smtClean="0"/>
          </a:p>
          <a:p>
            <a:pPr marL="285750" indent="-285750">
              <a:buFont typeface="Arial"/>
              <a:buChar char="•"/>
            </a:pPr>
            <a:r>
              <a:rPr lang="en-US" altLang="ja-JP" sz="2400" dirty="0" smtClean="0"/>
              <a:t>Questions?</a:t>
            </a:r>
            <a:endParaRPr lang="en-US" altLang="ja-JP" sz="2400" dirty="0"/>
          </a:p>
        </p:txBody>
      </p:sp>
    </p:spTree>
    <p:extLst>
      <p:ext uri="{BB962C8B-B14F-4D97-AF65-F5344CB8AC3E}">
        <p14:creationId xmlns:p14="http://schemas.microsoft.com/office/powerpoint/2010/main" val="1950763329"/>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Shape 1"/>
          <p:cNvSpPr txBox="1"/>
          <p:nvPr/>
        </p:nvSpPr>
        <p:spPr>
          <a:xfrm>
            <a:off x="504000" y="301320"/>
            <a:ext cx="9071640" cy="1262160"/>
          </a:xfrm>
          <a:prstGeom prst="rect">
            <a:avLst/>
          </a:prstGeom>
        </p:spPr>
        <p:txBody>
          <a:bodyPr wrap="none" lIns="0" tIns="0" rIns="0" bIns="0" anchor="ctr"/>
          <a:lstStyle/>
          <a:p>
            <a:pPr algn="ctr"/>
            <a:r>
              <a:rPr lang="en-US" sz="3600" dirty="0"/>
              <a:t>Uses Isolated Processes and Messages</a:t>
            </a:r>
            <a:endParaRPr sz="3600" dirty="0"/>
          </a:p>
        </p:txBody>
      </p:sp>
      <p:sp>
        <p:nvSpPr>
          <p:cNvPr id="63" name="TextShape 2"/>
          <p:cNvSpPr txBox="1"/>
          <p:nvPr/>
        </p:nvSpPr>
        <p:spPr>
          <a:xfrm>
            <a:off x="504000" y="1769040"/>
            <a:ext cx="9179640" cy="5216040"/>
          </a:xfrm>
          <a:prstGeom prst="rect">
            <a:avLst/>
          </a:prstGeom>
        </p:spPr>
        <p:txBody>
          <a:bodyPr wrap="square" lIns="0" tIns="0" rIns="0" bIns="0"/>
          <a:lstStyle/>
          <a:p>
            <a:pPr marL="285750" indent="-285750">
              <a:buFont typeface="Arial"/>
              <a:buChar char="•"/>
            </a:pPr>
            <a:r>
              <a:rPr lang="en-US" altLang="ja-JP" sz="2400" dirty="0"/>
              <a:t>All </a:t>
            </a:r>
            <a:r>
              <a:rPr lang="en-US" altLang="ja-JP" sz="2400" dirty="0" err="1"/>
              <a:t>Erlang</a:t>
            </a:r>
            <a:r>
              <a:rPr lang="en-US" altLang="ja-JP" sz="2400" dirty="0"/>
              <a:t> processes are "thread safe".</a:t>
            </a:r>
          </a:p>
          <a:p>
            <a:pPr marL="285750" indent="-285750">
              <a:buFont typeface="Arial"/>
              <a:buChar char="•"/>
            </a:pPr>
            <a:r>
              <a:rPr lang="en-US" altLang="ja-JP" sz="2400" dirty="0"/>
              <a:t>When </a:t>
            </a:r>
            <a:r>
              <a:rPr lang="en-US" altLang="ja-JP" sz="2400" dirty="0" err="1"/>
              <a:t>Erlang</a:t>
            </a:r>
            <a:r>
              <a:rPr lang="en-US" altLang="ja-JP" sz="2400" dirty="0"/>
              <a:t> applications are deployed on multicore computers, the individual </a:t>
            </a:r>
            <a:r>
              <a:rPr lang="en-US" altLang="ja-JP" sz="2400" dirty="0" err="1"/>
              <a:t>Erlang</a:t>
            </a:r>
            <a:r>
              <a:rPr lang="en-US" altLang="ja-JP" sz="2400" dirty="0"/>
              <a:t> processes are spread over the cores.</a:t>
            </a:r>
          </a:p>
          <a:p>
            <a:pPr marL="285750" indent="-285750">
              <a:buFont typeface="Arial"/>
              <a:buChar char="•"/>
            </a:pPr>
            <a:r>
              <a:rPr lang="en-US" altLang="ja-JP" sz="2400" dirty="0"/>
              <a:t>The isolated processes </a:t>
            </a:r>
            <a:r>
              <a:rPr lang="en-US" altLang="ja-JP" sz="2400" dirty="0">
                <a:solidFill>
                  <a:srgbClr val="FF0000"/>
                </a:solidFill>
              </a:rPr>
              <a:t>share no data</a:t>
            </a:r>
            <a:r>
              <a:rPr lang="en-US" altLang="ja-JP" sz="2400" dirty="0"/>
              <a:t>, and polymorphic messages can be sent between processes.</a:t>
            </a:r>
          </a:p>
          <a:p>
            <a:pPr marL="285750" indent="-285750">
              <a:buFont typeface="Arial"/>
              <a:buChar char="•"/>
            </a:pPr>
            <a:r>
              <a:rPr lang="en-US" altLang="ja-JP" sz="2400" dirty="0" err="1"/>
              <a:t>Erlang</a:t>
            </a:r>
            <a:r>
              <a:rPr lang="en-US" altLang="ja-JP" sz="2400" dirty="0"/>
              <a:t> could be viewed as extremely object-oriented though without the usual mechanisms associated with traditional OO languages.</a:t>
            </a: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504000" y="301320"/>
            <a:ext cx="9071640" cy="1262160"/>
          </a:xfrm>
          <a:prstGeom prst="rect">
            <a:avLst/>
          </a:prstGeom>
        </p:spPr>
        <p:txBody>
          <a:bodyPr wrap="none" lIns="0" tIns="0" rIns="0" bIns="0" anchor="ctr"/>
          <a:lstStyle/>
          <a:p>
            <a:pPr algn="ctr"/>
            <a:r>
              <a:rPr lang="en-US" sz="3600" dirty="0"/>
              <a:t>Functional Programming Language</a:t>
            </a:r>
            <a:endParaRPr sz="3600" dirty="0"/>
          </a:p>
        </p:txBody>
      </p:sp>
      <p:sp>
        <p:nvSpPr>
          <p:cNvPr id="65" name="TextShape 2"/>
          <p:cNvSpPr txBox="1"/>
          <p:nvPr/>
        </p:nvSpPr>
        <p:spPr>
          <a:xfrm>
            <a:off x="504000" y="1769040"/>
            <a:ext cx="9071640" cy="5127840"/>
          </a:xfrm>
          <a:prstGeom prst="rect">
            <a:avLst/>
          </a:prstGeom>
        </p:spPr>
        <p:txBody>
          <a:bodyPr wrap="square" lIns="0" tIns="0" rIns="0" bIns="0"/>
          <a:lstStyle/>
          <a:p>
            <a:pPr marL="285750" indent="-285750">
              <a:buFont typeface="Arial"/>
              <a:buChar char="•"/>
            </a:pPr>
            <a:r>
              <a:rPr lang="en-US" altLang="ja-JP" sz="2400" dirty="0" err="1"/>
              <a:t>Erlang</a:t>
            </a:r>
            <a:r>
              <a:rPr lang="en-US" altLang="ja-JP" sz="2400" dirty="0"/>
              <a:t> has no </a:t>
            </a:r>
            <a:r>
              <a:rPr lang="en-US" altLang="ja-JP" sz="2400" dirty="0" err="1"/>
              <a:t>mutexes</a:t>
            </a:r>
            <a:r>
              <a:rPr lang="en-US" altLang="ja-JP" sz="2400" dirty="0"/>
              <a:t>.</a:t>
            </a:r>
          </a:p>
          <a:p>
            <a:pPr marL="285750" indent="-285750">
              <a:buFont typeface="Arial"/>
              <a:buChar char="•"/>
            </a:pPr>
            <a:r>
              <a:rPr lang="en-US" altLang="ja-JP" sz="2400" dirty="0"/>
              <a:t>Even within a process, data is immutable.</a:t>
            </a:r>
          </a:p>
          <a:p>
            <a:pPr marL="285750" indent="-285750">
              <a:buFont typeface="Arial"/>
              <a:buChar char="•"/>
            </a:pPr>
            <a:r>
              <a:rPr lang="en-US" altLang="ja-JP" sz="2400" dirty="0"/>
              <a:t>The sequential </a:t>
            </a:r>
            <a:r>
              <a:rPr lang="en-US" altLang="ja-JP" sz="2400" dirty="0" err="1"/>
              <a:t>Erlang</a:t>
            </a:r>
            <a:r>
              <a:rPr lang="en-US" altLang="ja-JP" sz="2400" dirty="0"/>
              <a:t> subset is a dynamically typed functional programming language with immutable state.</a:t>
            </a:r>
          </a:p>
          <a:p>
            <a:pPr marL="285750" indent="-285750">
              <a:buFont typeface="Arial"/>
              <a:buChar char="•"/>
            </a:pPr>
            <a:r>
              <a:rPr lang="en-US" altLang="ja-JP" sz="2400" dirty="0"/>
              <a:t>Instead of classes, methods, and inheritance, </a:t>
            </a:r>
            <a:r>
              <a:rPr lang="en-US" altLang="ja-JP" sz="2400" dirty="0" err="1"/>
              <a:t>Erlang</a:t>
            </a:r>
            <a:r>
              <a:rPr lang="en-US" altLang="ja-JP" sz="2400" dirty="0"/>
              <a:t> has modules that contain functions, as well as higher-order functions.</a:t>
            </a:r>
          </a:p>
          <a:p>
            <a:pPr marL="285750" indent="-285750">
              <a:buFont typeface="Arial"/>
              <a:buChar char="•"/>
            </a:pPr>
            <a:r>
              <a:rPr lang="en-US" altLang="ja-JP" sz="2400" dirty="0"/>
              <a:t>It also includes processes, sophisticated error handling, code-replacement mechanisms, and a large set of libraries.</a:t>
            </a: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504000" y="1769040"/>
            <a:ext cx="9071640" cy="4384080"/>
          </a:xfrm>
          <a:prstGeom prst="rect">
            <a:avLst/>
          </a:prstGeom>
        </p:spPr>
        <p:txBody>
          <a:bodyPr wrap="none" lIns="0" tIns="0" rIns="0" bIns="0"/>
          <a:lstStyle/>
          <a:p>
            <a:endParaRPr/>
          </a:p>
          <a:p>
            <a:endParaRPr/>
          </a:p>
          <a:p>
            <a:r>
              <a:rPr lang="en-US" sz="4800">
                <a:solidFill>
                  <a:srgbClr val="0000FF"/>
                </a:solidFill>
              </a:rPr>
              <a:t>What is Erlang?</a:t>
            </a:r>
            <a:endParaRPr/>
          </a:p>
          <a:p>
            <a:endParaRPr/>
          </a:p>
          <a:p>
            <a:r>
              <a:rPr lang="en-US" sz="4000">
                <a:solidFill>
                  <a:srgbClr val="0000FF"/>
                </a:solidFill>
              </a:rPr>
              <a:t>Shared nothing !</a:t>
            </a:r>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1616</TotalTime>
  <Words>2786</Words>
  <Application>Microsoft Macintosh PowerPoint</Application>
  <PresentationFormat>ユーザー設定</PresentationFormat>
  <Paragraphs>326</Paragraphs>
  <Slides>65</Slides>
  <Notes>0</Notes>
  <HiddenSlides>0</HiddenSlides>
  <MMClips>0</MMClips>
  <ScaleCrop>false</ScaleCrop>
  <HeadingPairs>
    <vt:vector size="4" baseType="variant">
      <vt:variant>
        <vt:lpstr>テーマ</vt:lpstr>
      </vt:variant>
      <vt:variant>
        <vt:i4>1</vt:i4>
      </vt:variant>
      <vt:variant>
        <vt:lpstr>スライド タイトル</vt:lpstr>
      </vt:variant>
      <vt:variant>
        <vt:i4>65</vt:i4>
      </vt:variant>
    </vt:vector>
  </HeadingPairs>
  <TitlesOfParts>
    <vt:vector size="66" baseType="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Introducing OTP</vt:lpstr>
      <vt:lpstr>The Road to the Generic Server Server 1: The Basic Server</vt:lpstr>
      <vt:lpstr>The Road to the Generic Server Server 1: The Basic Server</vt:lpstr>
      <vt:lpstr>The Road to the Generic Server Server 1: The Basic Server</vt:lpstr>
      <vt:lpstr>The Road to the Generic Server Server 2: A Server with Transactions</vt:lpstr>
      <vt:lpstr>The Road to the Generic Server Server 2: A Server with Transactions</vt:lpstr>
      <vt:lpstr>The Road to the Generic Server Server 3: A Server with Hot Code Swapping</vt:lpstr>
      <vt:lpstr>The Road to the Generic Server Server 3: A Server with Hot Code Swapping</vt:lpstr>
      <vt:lpstr>The Road to the Generic Server Server 3: A Server with Hot Code Swapping</vt:lpstr>
      <vt:lpstr>The Road to the Generic Server Server 3: A Server with Hot Code Swapping</vt:lpstr>
      <vt:lpstr>The Road to the Generic Server Server 4: Transactions and Hot Code Swapping</vt:lpstr>
      <vt:lpstr>The Road to the Generic Server Server 4: Transactions and Hot Code Swapping</vt:lpstr>
      <vt:lpstr>The Road to the Generic Server Server 5: Even More Fun</vt:lpstr>
      <vt:lpstr>The Road to the Generic Server Server 5: Even More Fun</vt:lpstr>
      <vt:lpstr>The Road to the Generic Server Server 5: Even More Fun</vt:lpstr>
      <vt:lpstr>Getting Started with gen_server</vt:lpstr>
      <vt:lpstr>Getting Started with gen_server Step 1: Decide on the Callback Module Name</vt:lpstr>
      <vt:lpstr>Getting Started with gen_server Step 2: Write the Interface Routines</vt:lpstr>
      <vt:lpstr>Getting Started with gen_server Step 2: Write the Interface Routines</vt:lpstr>
      <vt:lpstr>Getting Started with gen_server Step 3: Write the Callback Routines</vt:lpstr>
      <vt:lpstr>Getting Started with gen_server Step 3: Write the Callback Routines</vt:lpstr>
      <vt:lpstr>Getting Started with gen_server Step 3: Write the Callback Routines</vt:lpstr>
      <vt:lpstr>Getting Started with gen_server Step 3: Write the Callback Routines</vt:lpstr>
      <vt:lpstr>Getting Started with gen_server Step 3: Write the Callback Routines</vt:lpstr>
      <vt:lpstr>Getting Started with gen_server Step 3: Write the Callback Routines</vt:lpstr>
      <vt:lpstr>PowerPoint プレゼンテーション</vt:lpstr>
      <vt:lpstr>Making a System with OTP</vt:lpstr>
      <vt:lpstr>The Application Servers The Prime Number Server</vt:lpstr>
      <vt:lpstr>The Application Servers The Prime Number Server</vt:lpstr>
      <vt:lpstr>The Application Servers The Area Server</vt:lpstr>
      <vt:lpstr>The Application Servers The Area Server</vt:lpstr>
      <vt:lpstr>The Supervision Tree</vt:lpstr>
      <vt:lpstr>The Supervision Tree</vt:lpstr>
      <vt:lpstr>The Supervision Tree</vt:lpstr>
      <vt:lpstr>The Supervision Tree</vt:lpstr>
      <vt:lpstr>The Supervision Tree</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cp:lastModifiedBy>新田 清</cp:lastModifiedBy>
  <cp:revision>35</cp:revision>
  <dcterms:modified xsi:type="dcterms:W3CDTF">2014-05-26T10:00:38Z</dcterms:modified>
</cp:coreProperties>
</file>