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40" userDrawn="1">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94558" autoAdjust="0"/>
  </p:normalViewPr>
  <p:slideViewPr>
    <p:cSldViewPr snapToGrid="0" snapToObjects="1" showGuides="1">
      <p:cViewPr>
        <p:scale>
          <a:sx n="33" d="100"/>
          <a:sy n="33" d="100"/>
        </p:scale>
        <p:origin x="-619" y="19"/>
      </p:cViewPr>
      <p:guideLst>
        <p:guide orient="horz" pos="3318"/>
        <p:guide orient="horz" pos="240"/>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1/16/2023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829841"/>
            <a:ext cx="10056813"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000109"/>
            <a:ext cx="10048875"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663873"/>
            <a:ext cx="10050462"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5829841"/>
            <a:ext cx="10048874"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000109"/>
            <a:ext cx="10048875"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5829841"/>
            <a:ext cx="10048874"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000109"/>
            <a:ext cx="10058400"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000109"/>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5829841"/>
            <a:ext cx="10047018"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3724098"/>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4462762"/>
            <a:ext cx="10052050"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130761"/>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5884806"/>
            <a:ext cx="10052050"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402912"/>
            <a:ext cx="10056813"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2505788"/>
            <a:ext cx="31998968" cy="523220"/>
          </a:xfrm>
          <a:prstGeom prst="rect">
            <a:avLst/>
          </a:prstGeom>
        </p:spPr>
        <p:txBody>
          <a:bodyPr anchor="t" anchorCtr="0">
            <a:spAutoFit/>
          </a:bodyPr>
          <a:lstStyle>
            <a:lvl1pPr marL="0" indent="0" algn="ctr">
              <a:buFontTx/>
              <a:buNone/>
              <a:defRPr sz="28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562745"/>
            <a:ext cx="31998968" cy="769441"/>
          </a:xfrm>
          <a:prstGeom prst="rect">
            <a:avLst/>
          </a:prstGeom>
        </p:spPr>
        <p:txBody>
          <a:bodyPr anchor="t" anchorCtr="0">
            <a:spAutoFit/>
          </a:bodyPr>
          <a:lstStyle>
            <a:lvl1pPr marL="0" indent="0" algn="ctr">
              <a:buFontTx/>
              <a:buNone/>
              <a:defRPr sz="4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923330"/>
          </a:xfrm>
          <a:prstGeom prst="rect">
            <a:avLst/>
          </a:prstGeom>
        </p:spPr>
        <p:txBody>
          <a:bodyPr anchor="t" anchorCtr="0">
            <a:spAutoFit/>
          </a:bodyPr>
          <a:lstStyle>
            <a:lvl1pPr marL="0" indent="0" algn="ctr">
              <a:buFontTx/>
              <a:buNone/>
              <a:defRPr sz="54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4703D5-BF2F-DF41-7EEE-50B26CAB4433}"/>
              </a:ext>
            </a:extLst>
          </p:cNvPr>
          <p:cNvSpPr/>
          <p:nvPr userDrawn="1"/>
        </p:nvSpPr>
        <p:spPr>
          <a:xfrm>
            <a:off x="0" y="32077025"/>
            <a:ext cx="43891200" cy="9132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652905" y="32351882"/>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6" name="Group 5">
            <a:extLst>
              <a:ext uri="{FF2B5EF4-FFF2-40B4-BE49-F238E27FC236}">
                <a16:creationId xmlns:a16="http://schemas.microsoft.com/office/drawing/2014/main" id="{E5ED0136-E6E9-E340-DCD6-5053BABFBFE4}"/>
              </a:ext>
            </a:extLst>
          </p:cNvPr>
          <p:cNvGrpSpPr/>
          <p:nvPr userDrawn="1"/>
        </p:nvGrpSpPr>
        <p:grpSpPr>
          <a:xfrm>
            <a:off x="0" y="14098"/>
            <a:ext cx="43891200" cy="4314166"/>
            <a:chOff x="0" y="-1"/>
            <a:chExt cx="12192000" cy="1219223"/>
          </a:xfrm>
        </p:grpSpPr>
        <p:sp>
          <p:nvSpPr>
            <p:cNvPr id="7" name="Document 6">
              <a:extLst>
                <a:ext uri="{FF2B5EF4-FFF2-40B4-BE49-F238E27FC236}">
                  <a16:creationId xmlns:a16="http://schemas.microsoft.com/office/drawing/2014/main" id="{F27200FE-D213-3004-DA26-3B8202A2AB23}"/>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cument 7">
              <a:extLst>
                <a:ext uri="{FF2B5EF4-FFF2-40B4-BE49-F238E27FC236}">
                  <a16:creationId xmlns:a16="http://schemas.microsoft.com/office/drawing/2014/main" id="{BB4B2C32-5D48-98BC-A030-3CCE7D871E0A}"/>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14.png"/><Relationship Id="rId3" Type="http://schemas.microsoft.com/office/2007/relationships/hdphoto" Target="../media/hdphoto1.wdp"/><Relationship Id="rId7" Type="http://schemas.openxmlformats.org/officeDocument/2006/relationships/image" Target="../media/image5.png"/><Relationship Id="rId12" Type="http://schemas.openxmlformats.org/officeDocument/2006/relationships/image" Target="../media/image9.png"/><Relationship Id="rId17" Type="http://schemas.openxmlformats.org/officeDocument/2006/relationships/image" Target="../media/image13.png"/><Relationship Id="rId2" Type="http://schemas.openxmlformats.org/officeDocument/2006/relationships/image" Target="../media/image1.png"/><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11.png"/><Relationship Id="rId10" Type="http://schemas.microsoft.com/office/2007/relationships/hdphoto" Target="../media/hdphoto2.wdp"/><Relationship Id="rId19"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7.png"/><Relationship Id="rId1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39B15A-A5D0-CCF3-5253-13C72B1D5BE0}"/>
              </a:ext>
            </a:extLst>
          </p:cNvPr>
          <p:cNvSpPr>
            <a:spLocks noGrp="1"/>
          </p:cNvSpPr>
          <p:nvPr>
            <p:ph type="body" sz="quarter" idx="10"/>
          </p:nvPr>
        </p:nvSpPr>
        <p:spPr>
          <a:xfrm>
            <a:off x="459674" y="5829840"/>
            <a:ext cx="10347592" cy="3785630"/>
          </a:xfrm>
        </p:spPr>
        <p:txBody>
          <a:bodyPr/>
          <a:lstStyle/>
          <a:p>
            <a:pPr marL="342900" indent="-342900">
              <a:buFont typeface="Arial" panose="020B0604020202020204" pitchFamily="34" charset="0"/>
              <a:buChar char="•"/>
            </a:pPr>
            <a:r>
              <a:rPr lang="en-US" sz="2000" dirty="0"/>
              <a:t>In the United States, forests represent the greatest source of carbon storage, holding 45% of land-based carbon. </a:t>
            </a:r>
          </a:p>
          <a:p>
            <a:pPr marL="342900" indent="-342900">
              <a:buFont typeface="Arial" panose="020B0604020202020204" pitchFamily="34" charset="0"/>
              <a:buChar char="•"/>
            </a:pPr>
            <a:r>
              <a:rPr lang="en-US" sz="2000" dirty="0"/>
              <a:t>47.2 billion tons of carbon tracked by Forest Inventory and Analysis (FIA), including 5.7 billion tons in Oregon/Washington, and 2.6 billion in California</a:t>
            </a:r>
          </a:p>
          <a:p>
            <a:pPr marL="342900" indent="-342900">
              <a:buFont typeface="Arial" panose="020B0604020202020204" pitchFamily="34" charset="0"/>
              <a:buChar char="•"/>
            </a:pPr>
            <a:r>
              <a:rPr lang="en-US" sz="2000" dirty="0"/>
              <a:t>Forest restoration for wildfire hazard reduction through </a:t>
            </a:r>
            <a:r>
              <a:rPr lang="en-US" sz="2000" b="1" dirty="0"/>
              <a:t>mechanical thinning </a:t>
            </a:r>
            <a:r>
              <a:rPr lang="en-US" sz="2000" dirty="0"/>
              <a:t>or </a:t>
            </a:r>
            <a:r>
              <a:rPr lang="en-US" sz="2000" b="1" dirty="0"/>
              <a:t>prescribed burning </a:t>
            </a:r>
            <a:r>
              <a:rPr lang="en-US" sz="2000" dirty="0"/>
              <a:t>reduces fuel loads and wildfire severity</a:t>
            </a:r>
          </a:p>
          <a:p>
            <a:pPr marL="342900" indent="-342900">
              <a:buFont typeface="Arial" panose="020B0604020202020204" pitchFamily="34" charset="0"/>
              <a:buChar char="•"/>
            </a:pPr>
            <a:r>
              <a:rPr lang="en-US" sz="2000" dirty="0"/>
              <a:t>Biomass can be safely removed to reduce fire risk and to utilize in carbon storage, avoiding economic damages</a:t>
            </a:r>
          </a:p>
          <a:p>
            <a:pPr marL="342900" indent="-342900">
              <a:buFont typeface="Arial" panose="020B0604020202020204" pitchFamily="34" charset="0"/>
              <a:buChar char="•"/>
            </a:pPr>
            <a:r>
              <a:rPr lang="en-US" sz="2000" dirty="0"/>
              <a:t>It is crucial to determine where and how to instigate these techniques, and to validate economic validity.</a:t>
            </a:r>
          </a:p>
        </p:txBody>
      </p:sp>
      <p:sp>
        <p:nvSpPr>
          <p:cNvPr id="3" name="Text Placeholder 2">
            <a:extLst>
              <a:ext uri="{FF2B5EF4-FFF2-40B4-BE49-F238E27FC236}">
                <a16:creationId xmlns:a16="http://schemas.microsoft.com/office/drawing/2014/main" id="{ABF601BF-2A5B-5C56-BF98-D57CC5FA7615}"/>
              </a:ext>
            </a:extLst>
          </p:cNvPr>
          <p:cNvSpPr>
            <a:spLocks noGrp="1"/>
          </p:cNvSpPr>
          <p:nvPr>
            <p:ph type="body" sz="quarter" idx="11"/>
          </p:nvPr>
        </p:nvSpPr>
        <p:spPr/>
        <p:txBody>
          <a:bodyPr/>
          <a:lstStyle/>
          <a:p>
            <a:r>
              <a:rPr lang="en-US" dirty="0"/>
              <a:t>Introduction to Forest Management</a:t>
            </a:r>
          </a:p>
        </p:txBody>
      </p:sp>
      <p:sp>
        <p:nvSpPr>
          <p:cNvPr id="4" name="Text Placeholder 3">
            <a:extLst>
              <a:ext uri="{FF2B5EF4-FFF2-40B4-BE49-F238E27FC236}">
                <a16:creationId xmlns:a16="http://schemas.microsoft.com/office/drawing/2014/main" id="{2FA128F3-6A57-DD54-BC55-ABC7987AB417}"/>
              </a:ext>
            </a:extLst>
          </p:cNvPr>
          <p:cNvSpPr>
            <a:spLocks noGrp="1"/>
          </p:cNvSpPr>
          <p:nvPr>
            <p:ph type="body" sz="quarter" idx="20"/>
          </p:nvPr>
        </p:nvSpPr>
        <p:spPr>
          <a:xfrm>
            <a:off x="495978" y="21984913"/>
            <a:ext cx="10050462" cy="615545"/>
          </a:xfrm>
        </p:spPr>
        <p:txBody>
          <a:bodyPr/>
          <a:lstStyle/>
          <a:p>
            <a:r>
              <a:rPr lang="en-US" dirty="0"/>
              <a:t>Objectives</a:t>
            </a:r>
          </a:p>
        </p:txBody>
      </p:sp>
      <p:sp>
        <p:nvSpPr>
          <p:cNvPr id="5" name="Text Placeholder 4">
            <a:extLst>
              <a:ext uri="{FF2B5EF4-FFF2-40B4-BE49-F238E27FC236}">
                <a16:creationId xmlns:a16="http://schemas.microsoft.com/office/drawing/2014/main" id="{7E17A497-46C1-B833-4D36-ADCA71D86349}"/>
              </a:ext>
            </a:extLst>
          </p:cNvPr>
          <p:cNvSpPr>
            <a:spLocks noGrp="1"/>
          </p:cNvSpPr>
          <p:nvPr>
            <p:ph type="body" sz="quarter" idx="21"/>
          </p:nvPr>
        </p:nvSpPr>
        <p:spPr>
          <a:xfrm>
            <a:off x="11460161" y="5702498"/>
            <a:ext cx="10485438" cy="4278072"/>
          </a:xfrm>
        </p:spPr>
        <p:txBody>
          <a:bodyPr/>
          <a:lstStyle/>
          <a:p>
            <a:pPr marL="285750" indent="-285750">
              <a:buFont typeface="Arial" panose="020B0604020202020204" pitchFamily="34" charset="0"/>
              <a:buChar char="•"/>
            </a:pPr>
            <a:r>
              <a:rPr lang="en-US" sz="2000" b="1" u="sng" dirty="0"/>
              <a:t>Region</a:t>
            </a:r>
            <a:r>
              <a:rPr lang="en-US" sz="2000" b="1" dirty="0"/>
              <a:t>: </a:t>
            </a:r>
            <a:r>
              <a:rPr lang="en-US" sz="2000" dirty="0"/>
              <a:t>States at significant risk of severe wildfire, largest quantities of overstocked biomass</a:t>
            </a:r>
          </a:p>
          <a:p>
            <a:pPr marL="285750" indent="-285750">
              <a:buFont typeface="Arial" panose="020B0604020202020204" pitchFamily="34" charset="0"/>
              <a:buChar char="•"/>
            </a:pPr>
            <a:r>
              <a:rPr lang="en-US" sz="2000" b="1" u="sng" dirty="0"/>
              <a:t>Reserved Status</a:t>
            </a:r>
            <a:r>
              <a:rPr lang="en-US" sz="2000" dirty="0"/>
              <a:t>: Land permanently reserved from wood products utilization through statute or administrative design</a:t>
            </a:r>
          </a:p>
          <a:p>
            <a:pPr marL="285750" indent="-285750">
              <a:buFont typeface="Arial" panose="020B0604020202020204" pitchFamily="34" charset="0"/>
              <a:buChar char="•"/>
            </a:pPr>
            <a:r>
              <a:rPr lang="en-US" sz="2000" b="1" u="sng" dirty="0"/>
              <a:t>Wildfire Hazard Potential</a:t>
            </a:r>
            <a:r>
              <a:rPr lang="en-US" sz="2000" dirty="0"/>
              <a:t>: Index that quantifies relative potential for wildfire </a:t>
            </a:r>
          </a:p>
          <a:p>
            <a:pPr marL="285750" indent="-285750">
              <a:buFont typeface="Arial" panose="020B0604020202020204" pitchFamily="34" charset="0"/>
              <a:buChar char="•"/>
            </a:pPr>
            <a:r>
              <a:rPr lang="en-US" sz="2000" b="1" u="sng" dirty="0"/>
              <a:t>Desired Stocking Level</a:t>
            </a:r>
            <a:r>
              <a:rPr lang="en-US" sz="2000" dirty="0"/>
              <a:t>: Prescriptive level of biomass considered “full” for region</a:t>
            </a:r>
          </a:p>
          <a:p>
            <a:pPr marL="285750" indent="-285750">
              <a:buFont typeface="Arial" panose="020B0604020202020204" pitchFamily="34" charset="0"/>
              <a:buChar char="•"/>
            </a:pPr>
            <a:r>
              <a:rPr lang="en-US" sz="2000" b="1" u="sng" dirty="0"/>
              <a:t>Standing Deadwood</a:t>
            </a:r>
            <a:r>
              <a:rPr lang="en-US" sz="2000" dirty="0"/>
              <a:t>: Remnants of living trees still self-supported </a:t>
            </a:r>
          </a:p>
          <a:p>
            <a:pPr marL="285750" indent="-285750">
              <a:buFont typeface="Arial" panose="020B0604020202020204" pitchFamily="34" charset="0"/>
              <a:buChar char="•"/>
            </a:pPr>
            <a:r>
              <a:rPr lang="en-US" sz="2000" b="1" u="sng" dirty="0"/>
              <a:t>Accessibility</a:t>
            </a:r>
            <a:r>
              <a:rPr lang="en-US" sz="2000" dirty="0"/>
              <a:t>: National Park land at slope greater than 40%</a:t>
            </a:r>
          </a:p>
          <a:p>
            <a:pPr marL="285750" indent="-285750">
              <a:buFont typeface="Arial" panose="020B0604020202020204" pitchFamily="34" charset="0"/>
              <a:buChar char="•"/>
            </a:pPr>
            <a:r>
              <a:rPr lang="en-US" sz="2000" b="1" u="sng" dirty="0"/>
              <a:t>Biomass Type: </a:t>
            </a:r>
            <a:r>
              <a:rPr lang="en-US" sz="2000" dirty="0"/>
              <a:t>Overstocked biomass under 9-inch diameter at breast height</a:t>
            </a:r>
          </a:p>
          <a:p>
            <a:pPr marL="285750" indent="-285750">
              <a:buFont typeface="Arial" panose="020B0604020202020204" pitchFamily="34" charset="0"/>
              <a:buChar char="•"/>
            </a:pPr>
            <a:r>
              <a:rPr lang="en-US" sz="2000" b="1" u="sng" dirty="0"/>
              <a:t>Distance to Road</a:t>
            </a:r>
            <a:r>
              <a:rPr lang="en-US" sz="2000" dirty="0"/>
              <a:t>: Straight-line distance to nearest improved road (pavement, gravel, grading, ditching, and/or other improvements)</a:t>
            </a:r>
            <a:endParaRPr lang="en-US" sz="2000" b="1" u="sng" dirty="0"/>
          </a:p>
        </p:txBody>
      </p:sp>
      <p:sp>
        <p:nvSpPr>
          <p:cNvPr id="6" name="Text Placeholder 5">
            <a:extLst>
              <a:ext uri="{FF2B5EF4-FFF2-40B4-BE49-F238E27FC236}">
                <a16:creationId xmlns:a16="http://schemas.microsoft.com/office/drawing/2014/main" id="{6585B3EA-B18E-7FC2-B2CD-2D7E02CF97EB}"/>
              </a:ext>
            </a:extLst>
          </p:cNvPr>
          <p:cNvSpPr>
            <a:spLocks noGrp="1"/>
          </p:cNvSpPr>
          <p:nvPr>
            <p:ph type="body" sz="quarter" idx="22"/>
          </p:nvPr>
        </p:nvSpPr>
        <p:spPr/>
        <p:txBody>
          <a:bodyPr/>
          <a:lstStyle/>
          <a:p>
            <a:r>
              <a:rPr lang="en-US" dirty="0"/>
              <a:t>Parameters and Methods</a:t>
            </a:r>
          </a:p>
        </p:txBody>
      </p:sp>
      <p:sp>
        <p:nvSpPr>
          <p:cNvPr id="8" name="Text Placeholder 7">
            <a:extLst>
              <a:ext uri="{FF2B5EF4-FFF2-40B4-BE49-F238E27FC236}">
                <a16:creationId xmlns:a16="http://schemas.microsoft.com/office/drawing/2014/main" id="{194151B7-6ED8-F2C6-FE53-92BB5AE7F145}"/>
              </a:ext>
            </a:extLst>
          </p:cNvPr>
          <p:cNvSpPr>
            <a:spLocks noGrp="1"/>
          </p:cNvSpPr>
          <p:nvPr>
            <p:ph type="body" sz="quarter" idx="24"/>
          </p:nvPr>
        </p:nvSpPr>
        <p:spPr>
          <a:xfrm>
            <a:off x="11460162" y="13724098"/>
            <a:ext cx="10058400" cy="615545"/>
          </a:xfrm>
        </p:spPr>
        <p:txBody>
          <a:bodyPr/>
          <a:lstStyle/>
          <a:p>
            <a:r>
              <a:rPr lang="en-US" dirty="0"/>
              <a:t>Results – Scenario 1 (Conservative)</a:t>
            </a:r>
          </a:p>
        </p:txBody>
      </p:sp>
      <p:sp>
        <p:nvSpPr>
          <p:cNvPr id="9" name="Text Placeholder 8">
            <a:extLst>
              <a:ext uri="{FF2B5EF4-FFF2-40B4-BE49-F238E27FC236}">
                <a16:creationId xmlns:a16="http://schemas.microsoft.com/office/drawing/2014/main" id="{109607D9-8986-46BB-4981-8DFFD1929625}"/>
              </a:ext>
            </a:extLst>
          </p:cNvPr>
          <p:cNvSpPr>
            <a:spLocks noGrp="1"/>
          </p:cNvSpPr>
          <p:nvPr>
            <p:ph type="body" sz="quarter" idx="25"/>
          </p:nvPr>
        </p:nvSpPr>
        <p:spPr/>
        <p:txBody>
          <a:bodyPr/>
          <a:lstStyle/>
          <a:p>
            <a:r>
              <a:rPr lang="en-US" dirty="0"/>
              <a:t>Conclusions</a:t>
            </a:r>
          </a:p>
        </p:txBody>
      </p:sp>
      <p:sp>
        <p:nvSpPr>
          <p:cNvPr id="10" name="Text Placeholder 9">
            <a:extLst>
              <a:ext uri="{FF2B5EF4-FFF2-40B4-BE49-F238E27FC236}">
                <a16:creationId xmlns:a16="http://schemas.microsoft.com/office/drawing/2014/main" id="{BD8D252B-839A-3EC0-1EEA-A62A153F85EC}"/>
              </a:ext>
            </a:extLst>
          </p:cNvPr>
          <p:cNvSpPr>
            <a:spLocks noGrp="1"/>
          </p:cNvSpPr>
          <p:nvPr>
            <p:ph type="body" sz="quarter" idx="26"/>
          </p:nvPr>
        </p:nvSpPr>
        <p:spPr>
          <a:xfrm>
            <a:off x="33291723" y="8493629"/>
            <a:ext cx="10047018" cy="2800745"/>
          </a:xfrm>
        </p:spPr>
        <p:txBody>
          <a:bodyPr/>
          <a:lstStyle/>
          <a:p>
            <a:pPr marL="285750" indent="-285750">
              <a:buFont typeface="Arial" panose="020B0604020202020204" pitchFamily="34" charset="0"/>
              <a:buChar char="•"/>
            </a:pPr>
            <a:r>
              <a:rPr lang="en-US" sz="2000" dirty="0"/>
              <a:t>Estimate between 265 and 1.07 billion bone dry tons of woody biomass available (487 million – 1.96 billion tons of carbon dioxide)</a:t>
            </a:r>
          </a:p>
          <a:p>
            <a:pPr marL="285750" indent="-285750">
              <a:buFont typeface="Arial" panose="020B0604020202020204" pitchFamily="34" charset="0"/>
              <a:buChar char="•"/>
            </a:pPr>
            <a:r>
              <a:rPr lang="en-US" sz="2000" dirty="0"/>
              <a:t>Particular abundance in California and northern regions of Idaho, aligned with Columbia River Basalt region</a:t>
            </a:r>
          </a:p>
          <a:p>
            <a:pPr marL="285750" indent="-285750">
              <a:buFont typeface="Arial" panose="020B0604020202020204" pitchFamily="34" charset="0"/>
              <a:buChar char="•"/>
            </a:pPr>
            <a:r>
              <a:rPr lang="en-US" sz="2000" dirty="0"/>
              <a:t>Large quantities of this wood are available within 2 miles of access roads</a:t>
            </a:r>
          </a:p>
          <a:p>
            <a:pPr marL="285750" indent="-285750">
              <a:buFont typeface="Arial" panose="020B0604020202020204" pitchFamily="34" charset="0"/>
              <a:buChar char="•"/>
            </a:pPr>
            <a:r>
              <a:rPr lang="en-US" sz="2000" dirty="0"/>
              <a:t>Additionally, high percentage of wood in counties within top 35% of highest wildfire hazard potential nationally, as reported by USDA</a:t>
            </a:r>
          </a:p>
        </p:txBody>
      </p:sp>
      <p:sp>
        <p:nvSpPr>
          <p:cNvPr id="11" name="Text Placeholder 10">
            <a:extLst>
              <a:ext uri="{FF2B5EF4-FFF2-40B4-BE49-F238E27FC236}">
                <a16:creationId xmlns:a16="http://schemas.microsoft.com/office/drawing/2014/main" id="{13725BF2-9AE2-7633-0FAE-711AAE057EFC}"/>
              </a:ext>
            </a:extLst>
          </p:cNvPr>
          <p:cNvSpPr>
            <a:spLocks noGrp="1"/>
          </p:cNvSpPr>
          <p:nvPr>
            <p:ph type="body" sz="quarter" idx="27"/>
          </p:nvPr>
        </p:nvSpPr>
        <p:spPr>
          <a:xfrm>
            <a:off x="33395324" y="27672067"/>
            <a:ext cx="10047018" cy="615545"/>
          </a:xfrm>
        </p:spPr>
        <p:txBody>
          <a:bodyPr/>
          <a:lstStyle/>
          <a:p>
            <a:r>
              <a:rPr lang="en-US" dirty="0"/>
              <a:t>References</a:t>
            </a:r>
          </a:p>
        </p:txBody>
      </p:sp>
      <p:sp>
        <p:nvSpPr>
          <p:cNvPr id="12" name="Text Placeholder 11">
            <a:extLst>
              <a:ext uri="{FF2B5EF4-FFF2-40B4-BE49-F238E27FC236}">
                <a16:creationId xmlns:a16="http://schemas.microsoft.com/office/drawing/2014/main" id="{14C41E60-197E-8E8D-43FF-35936D78FF38}"/>
              </a:ext>
            </a:extLst>
          </p:cNvPr>
          <p:cNvSpPr>
            <a:spLocks noGrp="1"/>
          </p:cNvSpPr>
          <p:nvPr>
            <p:ph type="body" sz="quarter" idx="28"/>
          </p:nvPr>
        </p:nvSpPr>
        <p:spPr>
          <a:xfrm>
            <a:off x="33395324" y="28410731"/>
            <a:ext cx="10052050" cy="738642"/>
          </a:xfrm>
        </p:spPr>
        <p:txBody>
          <a:bodyPr/>
          <a:lstStyle/>
          <a:p>
            <a:endParaRPr lang="en-US" dirty="0"/>
          </a:p>
        </p:txBody>
      </p:sp>
      <p:sp>
        <p:nvSpPr>
          <p:cNvPr id="13" name="Text Placeholder 12">
            <a:extLst>
              <a:ext uri="{FF2B5EF4-FFF2-40B4-BE49-F238E27FC236}">
                <a16:creationId xmlns:a16="http://schemas.microsoft.com/office/drawing/2014/main" id="{0F6D87B7-C12A-12F9-A946-B5E4656EE02D}"/>
              </a:ext>
            </a:extLst>
          </p:cNvPr>
          <p:cNvSpPr>
            <a:spLocks noGrp="1"/>
          </p:cNvSpPr>
          <p:nvPr>
            <p:ph type="body" sz="quarter" idx="29"/>
          </p:nvPr>
        </p:nvSpPr>
        <p:spPr>
          <a:xfrm>
            <a:off x="33170516" y="21511592"/>
            <a:ext cx="10047018" cy="615545"/>
          </a:xfrm>
        </p:spPr>
        <p:txBody>
          <a:bodyPr/>
          <a:lstStyle/>
          <a:p>
            <a:r>
              <a:rPr lang="en-US" dirty="0"/>
              <a:t>Limitations</a:t>
            </a:r>
          </a:p>
        </p:txBody>
      </p:sp>
      <p:sp>
        <p:nvSpPr>
          <p:cNvPr id="16" name="Text Placeholder 15">
            <a:extLst>
              <a:ext uri="{FF2B5EF4-FFF2-40B4-BE49-F238E27FC236}">
                <a16:creationId xmlns:a16="http://schemas.microsoft.com/office/drawing/2014/main" id="{0AD2DAE7-5392-D4F6-09BD-CBD3734582B2}"/>
              </a:ext>
            </a:extLst>
          </p:cNvPr>
          <p:cNvSpPr>
            <a:spLocks noGrp="1"/>
          </p:cNvSpPr>
          <p:nvPr>
            <p:ph type="body" sz="quarter" idx="150"/>
          </p:nvPr>
        </p:nvSpPr>
        <p:spPr/>
        <p:txBody>
          <a:bodyPr/>
          <a:lstStyle/>
          <a:p>
            <a:r>
              <a:rPr lang="en-US" dirty="0"/>
              <a:t>In Collaboration with Carbon Containment Lab and Energy Futures Initiative</a:t>
            </a:r>
          </a:p>
        </p:txBody>
      </p:sp>
      <p:sp>
        <p:nvSpPr>
          <p:cNvPr id="17" name="Text Placeholder 16">
            <a:extLst>
              <a:ext uri="{FF2B5EF4-FFF2-40B4-BE49-F238E27FC236}">
                <a16:creationId xmlns:a16="http://schemas.microsoft.com/office/drawing/2014/main" id="{AAE1D3A5-28F2-B404-D4C7-47EB988D933E}"/>
              </a:ext>
            </a:extLst>
          </p:cNvPr>
          <p:cNvSpPr>
            <a:spLocks noGrp="1"/>
          </p:cNvSpPr>
          <p:nvPr>
            <p:ph type="body" sz="quarter" idx="151"/>
          </p:nvPr>
        </p:nvSpPr>
        <p:spPr/>
        <p:txBody>
          <a:bodyPr/>
          <a:lstStyle/>
          <a:p>
            <a:r>
              <a:rPr lang="en-US" dirty="0"/>
              <a:t>Nicholas Dahl, Duke University Department of Statistical Science</a:t>
            </a:r>
          </a:p>
        </p:txBody>
      </p:sp>
      <p:sp>
        <p:nvSpPr>
          <p:cNvPr id="18" name="Text Placeholder 17">
            <a:extLst>
              <a:ext uri="{FF2B5EF4-FFF2-40B4-BE49-F238E27FC236}">
                <a16:creationId xmlns:a16="http://schemas.microsoft.com/office/drawing/2014/main" id="{12CD0C50-C7FD-6047-8A81-F714D190A0F7}"/>
              </a:ext>
            </a:extLst>
          </p:cNvPr>
          <p:cNvSpPr>
            <a:spLocks noGrp="1"/>
          </p:cNvSpPr>
          <p:nvPr>
            <p:ph type="body" sz="quarter" idx="153"/>
          </p:nvPr>
        </p:nvSpPr>
        <p:spPr/>
        <p:txBody>
          <a:bodyPr/>
          <a:lstStyle/>
          <a:p>
            <a:r>
              <a:rPr lang="en-US" dirty="0"/>
              <a:t>Bioenergy with Carbon Capture and Storage (BECCS) in the Western United States</a:t>
            </a:r>
          </a:p>
        </p:txBody>
      </p:sp>
      <p:pic>
        <p:nvPicPr>
          <p:cNvPr id="1026" name="Picture 2" descr="DataFest: COVID-19 Virtual Data Challenge">
            <a:extLst>
              <a:ext uri="{FF2B5EF4-FFF2-40B4-BE49-F238E27FC236}">
                <a16:creationId xmlns:a16="http://schemas.microsoft.com/office/drawing/2014/main" id="{664FA595-6C00-12AB-99BB-A79BBD94B481}"/>
              </a:ext>
            </a:extLst>
          </p:cNvPr>
          <p:cNvPicPr>
            <a:picLocks noChangeAspect="1" noChangeArrowheads="1"/>
          </p:cNvPicPr>
          <p:nvPr/>
        </p:nvPicPr>
        <p:blipFill>
          <a:blip r:embed="rId2">
            <a:biLevel thresh="25000"/>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36206" y="-3304"/>
            <a:ext cx="7353314" cy="37763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iny - RStudio">
            <a:extLst>
              <a:ext uri="{FF2B5EF4-FFF2-40B4-BE49-F238E27FC236}">
                <a16:creationId xmlns:a16="http://schemas.microsoft.com/office/drawing/2014/main" id="{D9B54EAC-3940-A673-6303-AE2CC50021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3446" y="349202"/>
            <a:ext cx="3045642" cy="19939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AFFD0E70-4E45-1CEC-5CD4-1E8AA4524C3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468100" y="14728693"/>
            <a:ext cx="10047017" cy="12392632"/>
          </a:xfrm>
          <a:prstGeom prst="rect">
            <a:avLst/>
          </a:prstGeom>
          <a:noFill/>
        </p:spPr>
      </p:pic>
      <p:sp>
        <p:nvSpPr>
          <p:cNvPr id="25" name="Text Placeholder 7">
            <a:extLst>
              <a:ext uri="{FF2B5EF4-FFF2-40B4-BE49-F238E27FC236}">
                <a16:creationId xmlns:a16="http://schemas.microsoft.com/office/drawing/2014/main" id="{E496E2FC-BBCC-50AA-A7D3-E1DB032D9F68}"/>
              </a:ext>
            </a:extLst>
          </p:cNvPr>
          <p:cNvSpPr txBox="1">
            <a:spLocks/>
          </p:cNvSpPr>
          <p:nvPr/>
        </p:nvSpPr>
        <p:spPr>
          <a:xfrm>
            <a:off x="22161930" y="13663872"/>
            <a:ext cx="10058400" cy="615545"/>
          </a:xfrm>
          <a:prstGeom prst="rect">
            <a:avLst/>
          </a:prstGeom>
          <a:solidFill>
            <a:schemeClr val="accent5">
              <a:lumMod val="50000"/>
            </a:schemeClr>
          </a:solid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2800" b="1" u="none" kern="1200" baseline="0">
                <a:solidFill>
                  <a:schemeClr val="bg1"/>
                </a:solidFill>
                <a:latin typeface="Century Gothic" panose="020B0502020202020204" pitchFamily="34" charset="0"/>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Results – Scenario 4 (Liberal)</a:t>
            </a:r>
          </a:p>
        </p:txBody>
      </p:sp>
      <p:pic>
        <p:nvPicPr>
          <p:cNvPr id="27" name="Picture 26" descr="Map&#10;&#10;Description automatically generated">
            <a:extLst>
              <a:ext uri="{FF2B5EF4-FFF2-40B4-BE49-F238E27FC236}">
                <a16:creationId xmlns:a16="http://schemas.microsoft.com/office/drawing/2014/main" id="{387B66C0-3937-B7E8-68A4-62FCB189F72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5978" y="16359731"/>
            <a:ext cx="10067028" cy="5151861"/>
          </a:xfrm>
          <a:prstGeom prst="rect">
            <a:avLst/>
          </a:prstGeom>
          <a:noFill/>
          <a:ln>
            <a:noFill/>
          </a:ln>
        </p:spPr>
      </p:pic>
      <p:pic>
        <p:nvPicPr>
          <p:cNvPr id="28" name="Picture 27">
            <a:extLst>
              <a:ext uri="{FF2B5EF4-FFF2-40B4-BE49-F238E27FC236}">
                <a16:creationId xmlns:a16="http://schemas.microsoft.com/office/drawing/2014/main" id="{96469CC3-C539-29AA-AD55-20E6A33B863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1921465" y="14646994"/>
            <a:ext cx="10180336" cy="12525550"/>
          </a:xfrm>
          <a:prstGeom prst="rect">
            <a:avLst/>
          </a:prstGeom>
          <a:noFill/>
        </p:spPr>
      </p:pic>
      <p:pic>
        <p:nvPicPr>
          <p:cNvPr id="30" name="Picture 29">
            <a:extLst>
              <a:ext uri="{FF2B5EF4-FFF2-40B4-BE49-F238E27FC236}">
                <a16:creationId xmlns:a16="http://schemas.microsoft.com/office/drawing/2014/main" id="{05682612-6DAD-06F1-C7CF-6A57F6AA6AF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05911" y="9860297"/>
            <a:ext cx="3384289" cy="6262774"/>
          </a:xfrm>
          <a:prstGeom prst="rect">
            <a:avLst/>
          </a:prstGeom>
        </p:spPr>
      </p:pic>
      <p:pic>
        <p:nvPicPr>
          <p:cNvPr id="34" name="Picture 33">
            <a:extLst>
              <a:ext uri="{FF2B5EF4-FFF2-40B4-BE49-F238E27FC236}">
                <a16:creationId xmlns:a16="http://schemas.microsoft.com/office/drawing/2014/main" id="{82F45A8A-DCE0-70BD-FB99-552CC4027533}"/>
              </a:ext>
            </a:extLst>
          </p:cNvPr>
          <p:cNvPicPr>
            <a:picLocks noChangeAspect="1"/>
          </p:cNvPicPr>
          <p:nvPr/>
        </p:nvPicPr>
        <p:blipFill>
          <a:blip r:embed="rId9">
            <a:extLst>
              <a:ext uri="{BEBA8EAE-BF5A-486C-A8C5-ECC9F3942E4B}">
                <a14:imgProps xmlns:a14="http://schemas.microsoft.com/office/drawing/2010/main">
                  <a14:imgLayer r:embed="rId10">
                    <a14:imgEffect>
                      <a14:saturation sat="53000"/>
                    </a14:imgEffect>
                  </a14:imgLayer>
                </a14:imgProps>
              </a:ext>
              <a:ext uri="{28A0092B-C50C-407E-A947-70E740481C1C}">
                <a14:useLocalDpi xmlns:a14="http://schemas.microsoft.com/office/drawing/2010/main" val="0"/>
              </a:ext>
            </a:extLst>
          </a:blip>
          <a:stretch>
            <a:fillRect/>
          </a:stretch>
        </p:blipFill>
        <p:spPr>
          <a:xfrm>
            <a:off x="11541211" y="9929009"/>
            <a:ext cx="9967824" cy="3795089"/>
          </a:xfrm>
          <a:prstGeom prst="rect">
            <a:avLst/>
          </a:prstGeom>
        </p:spPr>
      </p:pic>
      <p:sp>
        <p:nvSpPr>
          <p:cNvPr id="38" name="Text Placeholder 2">
            <a:extLst>
              <a:ext uri="{FF2B5EF4-FFF2-40B4-BE49-F238E27FC236}">
                <a16:creationId xmlns:a16="http://schemas.microsoft.com/office/drawing/2014/main" id="{DC6377CF-589D-FFBE-B87C-F326D5A28B74}"/>
              </a:ext>
            </a:extLst>
          </p:cNvPr>
          <p:cNvSpPr txBox="1">
            <a:spLocks/>
          </p:cNvSpPr>
          <p:nvPr/>
        </p:nvSpPr>
        <p:spPr>
          <a:xfrm>
            <a:off x="459675" y="9829656"/>
            <a:ext cx="6322126" cy="615545"/>
          </a:xfrm>
          <a:prstGeom prst="rect">
            <a:avLst/>
          </a:prstGeom>
          <a:solidFill>
            <a:schemeClr val="accent5">
              <a:lumMod val="50000"/>
            </a:schemeClr>
          </a:solidFill>
        </p:spPr>
        <p:txBody>
          <a:bodyPr wrap="square" lIns="91436" tIns="91436" rIns="91436" bIns="91436" anchor="t" anchorCtr="0">
            <a:spAutoFit/>
          </a:bodyPr>
          <a:lstStyle>
            <a:lvl1pPr marL="0" indent="0" algn="ctr" defTabSz="4388900" rtl="0" eaLnBrk="1" latinLnBrk="0" hangingPunct="1">
              <a:spcBef>
                <a:spcPct val="20000"/>
              </a:spcBef>
              <a:buFont typeface="Arial" pitchFamily="34" charset="0"/>
              <a:buNone/>
              <a:defRPr sz="2800" b="1" u="none" kern="1200" baseline="0">
                <a:solidFill>
                  <a:schemeClr val="bg1"/>
                </a:solidFill>
                <a:latin typeface="Century Gothic" panose="020B0502020202020204" pitchFamily="34" charset="0"/>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Key Carbon Storage Opportunity</a:t>
            </a:r>
          </a:p>
        </p:txBody>
      </p:sp>
      <p:sp>
        <p:nvSpPr>
          <p:cNvPr id="39" name="Text Placeholder 1">
            <a:extLst>
              <a:ext uri="{FF2B5EF4-FFF2-40B4-BE49-F238E27FC236}">
                <a16:creationId xmlns:a16="http://schemas.microsoft.com/office/drawing/2014/main" id="{85A6BA0A-7E28-257F-56AB-158988C240D2}"/>
              </a:ext>
            </a:extLst>
          </p:cNvPr>
          <p:cNvSpPr txBox="1">
            <a:spLocks/>
          </p:cNvSpPr>
          <p:nvPr/>
        </p:nvSpPr>
        <p:spPr>
          <a:xfrm>
            <a:off x="425588" y="10619539"/>
            <a:ext cx="6322126" cy="5016736"/>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1800" kern="1200">
                <a:solidFill>
                  <a:schemeClr val="accent5">
                    <a:lumMod val="50000"/>
                  </a:schemeClr>
                </a:solidFill>
                <a:latin typeface="Century Gothic" panose="020B0502020202020204" pitchFamily="34"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buFont typeface="Arial" pitchFamily="34" charset="0"/>
              <a:buChar char="•"/>
            </a:pPr>
            <a:r>
              <a:rPr lang="en-US" sz="2000" dirty="0"/>
              <a:t>Western U.S. has several major geologic formations to utilize in CO2 storage through </a:t>
            </a:r>
            <a:r>
              <a:rPr lang="en-US" sz="2000" i="1" dirty="0"/>
              <a:t>deep saline aquifers</a:t>
            </a:r>
          </a:p>
          <a:p>
            <a:pPr marL="342900" indent="-342900">
              <a:buFont typeface="Arial" pitchFamily="34" charset="0"/>
              <a:buChar char="•"/>
            </a:pPr>
            <a:r>
              <a:rPr lang="en-US" sz="2000" dirty="0"/>
              <a:t>Trapping mechanisms include solubility, mineral, structural, and residual trapping</a:t>
            </a:r>
          </a:p>
          <a:p>
            <a:pPr marL="342900" indent="-342900">
              <a:buFont typeface="Arial" pitchFamily="34" charset="0"/>
              <a:buChar char="•"/>
            </a:pPr>
            <a:r>
              <a:rPr lang="en-US" sz="2000" dirty="0"/>
              <a:t>Alternate potential methodology of in-situ carbon mineralization of mafic and ultra-mafic acid</a:t>
            </a:r>
          </a:p>
          <a:p>
            <a:pPr marL="342900" indent="-342900">
              <a:buFont typeface="Arial" pitchFamily="34" charset="0"/>
              <a:buChar char="•"/>
            </a:pPr>
            <a:r>
              <a:rPr lang="en-US" sz="2000" dirty="0"/>
              <a:t>For injection, large pools of low value, easily accessible carbon need to be identified for transportation and storage, or usage as fuel</a:t>
            </a:r>
          </a:p>
          <a:p>
            <a:pPr marL="342900" indent="-342900">
              <a:buFont typeface="Arial" pitchFamily="34" charset="0"/>
              <a:buChar char="•"/>
            </a:pPr>
            <a:r>
              <a:rPr lang="en-US" sz="2000" dirty="0"/>
              <a:t>Help to safely remove and reduce some of the 851 million metric tons of CO2 released by forest fires in California alone.</a:t>
            </a:r>
          </a:p>
        </p:txBody>
      </p:sp>
      <p:sp>
        <p:nvSpPr>
          <p:cNvPr id="40" name="Text Placeholder 1">
            <a:extLst>
              <a:ext uri="{FF2B5EF4-FFF2-40B4-BE49-F238E27FC236}">
                <a16:creationId xmlns:a16="http://schemas.microsoft.com/office/drawing/2014/main" id="{DCACAC14-BC9F-75DC-EB69-0A50E6C5956E}"/>
              </a:ext>
            </a:extLst>
          </p:cNvPr>
          <p:cNvSpPr txBox="1">
            <a:spLocks/>
          </p:cNvSpPr>
          <p:nvPr/>
        </p:nvSpPr>
        <p:spPr>
          <a:xfrm>
            <a:off x="32992828" y="22194147"/>
            <a:ext cx="10347592" cy="5139846"/>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1800" kern="1200">
                <a:solidFill>
                  <a:schemeClr val="accent5">
                    <a:lumMod val="50000"/>
                  </a:schemeClr>
                </a:solidFill>
                <a:latin typeface="Century Gothic" panose="020B0502020202020204" pitchFamily="34"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buFont typeface="Arial" pitchFamily="34" charset="0"/>
              <a:buChar char="•"/>
            </a:pPr>
            <a:r>
              <a:rPr lang="en-US" sz="2000" dirty="0"/>
              <a:t>FIA county level data estimates to granularity of carbon pools using select number of monitored plots to extrapolate wider estimations</a:t>
            </a:r>
          </a:p>
          <a:p>
            <a:pPr marL="342900" indent="-342900">
              <a:buFont typeface="Arial" pitchFamily="34" charset="0"/>
              <a:buChar char="•"/>
            </a:pPr>
            <a:r>
              <a:rPr lang="en-US" sz="2000" dirty="0"/>
              <a:t>Project adjusts available biomass by proportion of the land labeled “reserved” by FIA definition rather than filtering on specific acreage</a:t>
            </a:r>
          </a:p>
          <a:p>
            <a:pPr marL="342900" indent="-342900">
              <a:buFont typeface="Arial" pitchFamily="34" charset="0"/>
              <a:buChar char="•"/>
            </a:pPr>
            <a:r>
              <a:rPr lang="en-US" sz="2000" dirty="0"/>
              <a:t>Course measures of forest health and optimal stocking delineated by the USDS FIA Program, not a universally accepted methodology</a:t>
            </a:r>
          </a:p>
          <a:p>
            <a:pPr marL="342900" indent="-342900">
              <a:buFont typeface="Arial" pitchFamily="34" charset="0"/>
              <a:buChar char="•"/>
            </a:pPr>
            <a:r>
              <a:rPr lang="en-US" sz="2000" dirty="0"/>
              <a:t>Wildfire hazard data describes historic conditions, which may not represent conditions moving forward</a:t>
            </a:r>
          </a:p>
          <a:p>
            <a:pPr marL="342900" indent="-342900">
              <a:buFont typeface="Arial" pitchFamily="34" charset="0"/>
              <a:buChar char="•"/>
            </a:pPr>
            <a:r>
              <a:rPr lang="en-US" sz="2000" dirty="0"/>
              <a:t>Beyond slope and distance to road, other aspects (ownership, protections, intractable land) might limit accessibility of carbon pools</a:t>
            </a:r>
          </a:p>
          <a:p>
            <a:pPr marL="342900" indent="-342900">
              <a:buFont typeface="Arial" pitchFamily="34" charset="0"/>
              <a:buChar char="•"/>
            </a:pPr>
            <a:r>
              <a:rPr lang="en-US" sz="2000" dirty="0"/>
              <a:t>Implementation is highly on economics and financial viability of BECCS technologies and subsequently on delivered feedstock cost</a:t>
            </a:r>
          </a:p>
          <a:p>
            <a:pPr marL="342900" indent="-342900">
              <a:buFont typeface="Arial" pitchFamily="34" charset="0"/>
              <a:buChar char="•"/>
            </a:pPr>
            <a:r>
              <a:rPr lang="en-US" sz="2000" dirty="0"/>
              <a:t>Fuel reduction techniques must be maintained regularly to have effects last beyond 5-10 years</a:t>
            </a:r>
          </a:p>
        </p:txBody>
      </p:sp>
      <p:sp>
        <p:nvSpPr>
          <p:cNvPr id="43" name="Text Placeholder 15">
            <a:extLst>
              <a:ext uri="{FF2B5EF4-FFF2-40B4-BE49-F238E27FC236}">
                <a16:creationId xmlns:a16="http://schemas.microsoft.com/office/drawing/2014/main" id="{B0C9E775-4293-0571-D692-AC952D785534}"/>
              </a:ext>
            </a:extLst>
          </p:cNvPr>
          <p:cNvSpPr txBox="1">
            <a:spLocks/>
          </p:cNvSpPr>
          <p:nvPr/>
        </p:nvSpPr>
        <p:spPr>
          <a:xfrm>
            <a:off x="34985270" y="2450205"/>
            <a:ext cx="8905930" cy="523220"/>
          </a:xfrm>
          <a:prstGeom prst="rect">
            <a:avLst/>
          </a:prstGeom>
        </p:spPr>
        <p:txBody>
          <a:bodyPr wrap="square" anchor="t" anchorCtr="0">
            <a:spAutoFit/>
          </a:bodyPr>
          <a:lstStyle>
            <a:lvl1pPr marL="0" indent="0" algn="ctr" defTabSz="4388900" rtl="0" eaLnBrk="1" latinLnBrk="0" hangingPunct="1">
              <a:spcBef>
                <a:spcPct val="20000"/>
              </a:spcBef>
              <a:buFontTx/>
              <a:buNone/>
              <a:defRPr sz="2800" kern="1200">
                <a:solidFill>
                  <a:schemeClr val="bg1"/>
                </a:solidFill>
                <a:latin typeface="Century Gothic" panose="020B0502020202020204" pitchFamily="34" charset="0"/>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https://nickdahl.shinyapps.io/WoodyBiomassApp/</a:t>
            </a:r>
            <a:endParaRPr lang="en-US" dirty="0"/>
          </a:p>
        </p:txBody>
      </p:sp>
      <p:pic>
        <p:nvPicPr>
          <p:cNvPr id="45" name="Picture 44">
            <a:extLst>
              <a:ext uri="{FF2B5EF4-FFF2-40B4-BE49-F238E27FC236}">
                <a16:creationId xmlns:a16="http://schemas.microsoft.com/office/drawing/2014/main" id="{0E87C274-654E-5759-DAD9-D7814CBCD7F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348204" y="6210570"/>
            <a:ext cx="5479091" cy="2254000"/>
          </a:xfrm>
          <a:prstGeom prst="rect">
            <a:avLst/>
          </a:prstGeom>
        </p:spPr>
      </p:pic>
      <p:pic>
        <p:nvPicPr>
          <p:cNvPr id="47" name="Picture 46">
            <a:extLst>
              <a:ext uri="{FF2B5EF4-FFF2-40B4-BE49-F238E27FC236}">
                <a16:creationId xmlns:a16="http://schemas.microsoft.com/office/drawing/2014/main" id="{B92B312C-DC60-24E9-CC4C-367FA21C03B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315232" y="6097012"/>
            <a:ext cx="4991392" cy="2407836"/>
          </a:xfrm>
          <a:prstGeom prst="rect">
            <a:avLst/>
          </a:prstGeom>
        </p:spPr>
      </p:pic>
      <p:pic>
        <p:nvPicPr>
          <p:cNvPr id="48" name="Picture 47">
            <a:extLst>
              <a:ext uri="{FF2B5EF4-FFF2-40B4-BE49-F238E27FC236}">
                <a16:creationId xmlns:a16="http://schemas.microsoft.com/office/drawing/2014/main" id="{A309CDFA-BE70-017E-4B24-78263FEBD4BF}"/>
              </a:ext>
            </a:extLst>
          </p:cNvPr>
          <p:cNvPicPr>
            <a:picLocks noChangeAspect="1"/>
          </p:cNvPicPr>
          <p:nvPr/>
        </p:nvPicPr>
        <p:blipFill>
          <a:blip r:embed="rId13">
            <a:extLst>
              <a:ext uri="{BEBA8EAE-BF5A-486C-A8C5-ECC9F3942E4B}">
                <a14:imgProps xmlns:a14="http://schemas.microsoft.com/office/drawing/2010/main">
                  <a14:imgLayer r:embed="rId14">
                    <a14:imgEffect>
                      <a14:saturation sat="53000"/>
                    </a14:imgEffect>
                  </a14:imgLayer>
                </a14:imgProps>
              </a:ext>
              <a:ext uri="{28A0092B-C50C-407E-A947-70E740481C1C}">
                <a14:useLocalDpi xmlns:a14="http://schemas.microsoft.com/office/drawing/2010/main" val="0"/>
              </a:ext>
            </a:extLst>
          </a:blip>
          <a:stretch>
            <a:fillRect/>
          </a:stretch>
        </p:blipFill>
        <p:spPr>
          <a:xfrm>
            <a:off x="33170516" y="11232568"/>
            <a:ext cx="10266794" cy="3799894"/>
          </a:xfrm>
          <a:prstGeom prst="rect">
            <a:avLst/>
          </a:prstGeom>
        </p:spPr>
      </p:pic>
      <p:sp>
        <p:nvSpPr>
          <p:cNvPr id="14" name="Text Placeholder 1">
            <a:extLst>
              <a:ext uri="{FF2B5EF4-FFF2-40B4-BE49-F238E27FC236}">
                <a16:creationId xmlns:a16="http://schemas.microsoft.com/office/drawing/2014/main" id="{1F53880C-C0B7-D6D6-3A09-D44915EE0A73}"/>
              </a:ext>
            </a:extLst>
          </p:cNvPr>
          <p:cNvSpPr>
            <a:spLocks noGrp="1"/>
          </p:cNvSpPr>
          <p:nvPr>
            <p:ph type="body" sz="quarter" idx="96"/>
          </p:nvPr>
        </p:nvSpPr>
        <p:spPr>
          <a:xfrm>
            <a:off x="477838" y="22723475"/>
            <a:ext cx="10056812" cy="3108521"/>
          </a:xfrm>
        </p:spPr>
        <p:txBody>
          <a:bodyPr/>
          <a:lstStyle/>
          <a:p>
            <a:pPr marL="342900" indent="-342900">
              <a:buFont typeface="Arial" panose="020B0604020202020204" pitchFamily="34" charset="0"/>
              <a:buChar char="•"/>
            </a:pPr>
            <a:r>
              <a:rPr lang="en-US" sz="2000" dirty="0"/>
              <a:t>Create a web-based user interface for customization of scenario assumptions based on research-driven questions, where filters are fed into query to intelligently construct remaining resources</a:t>
            </a:r>
          </a:p>
          <a:p>
            <a:pPr marL="342900" indent="-342900">
              <a:buFont typeface="Arial" panose="020B0604020202020204" pitchFamily="34" charset="0"/>
              <a:buChar char="•"/>
            </a:pPr>
            <a:r>
              <a:rPr lang="en-US" sz="2000" dirty="0"/>
              <a:t>Generate a server for calculation and visualization on an R-Shiny web application that returns set of key figures and tables under set of assumptions</a:t>
            </a:r>
          </a:p>
          <a:p>
            <a:pPr marL="342900" indent="-342900">
              <a:buFont typeface="Arial" panose="020B0604020202020204" pitchFamily="34" charset="0"/>
              <a:buChar char="•"/>
            </a:pPr>
            <a:r>
              <a:rPr lang="en-US" sz="2000" dirty="0"/>
              <a:t>Quantify and report biomass availability in units of bone-dry tons of carbon </a:t>
            </a:r>
          </a:p>
          <a:p>
            <a:pPr marL="342900" indent="-342900">
              <a:buFont typeface="Arial" panose="020B0604020202020204" pitchFamily="34" charset="0"/>
              <a:buChar char="•"/>
            </a:pPr>
            <a:r>
              <a:rPr lang="en-US" sz="2000" dirty="0"/>
              <a:t>Scope economic viability of removals</a:t>
            </a:r>
          </a:p>
        </p:txBody>
      </p:sp>
      <p:sp>
        <p:nvSpPr>
          <p:cNvPr id="15" name="Text Placeholder 5">
            <a:extLst>
              <a:ext uri="{FF2B5EF4-FFF2-40B4-BE49-F238E27FC236}">
                <a16:creationId xmlns:a16="http://schemas.microsoft.com/office/drawing/2014/main" id="{49D8B4C5-3006-0314-133C-E10376613EB8}"/>
              </a:ext>
            </a:extLst>
          </p:cNvPr>
          <p:cNvSpPr txBox="1">
            <a:spLocks/>
          </p:cNvSpPr>
          <p:nvPr/>
        </p:nvSpPr>
        <p:spPr>
          <a:xfrm>
            <a:off x="22052926" y="5000109"/>
            <a:ext cx="10048875" cy="615545"/>
          </a:xfrm>
          <a:prstGeom prst="rect">
            <a:avLst/>
          </a:prstGeom>
          <a:solidFill>
            <a:schemeClr val="accent5">
              <a:lumMod val="50000"/>
            </a:schemeClr>
          </a:solid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2800" b="1" u="none" kern="1200" baseline="0">
                <a:solidFill>
                  <a:schemeClr val="bg1"/>
                </a:solidFill>
                <a:latin typeface="Century Gothic" panose="020B0502020202020204" pitchFamily="34" charset="0"/>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Data Queries – EVALIDATOR Tool</a:t>
            </a:r>
          </a:p>
        </p:txBody>
      </p:sp>
      <p:sp>
        <p:nvSpPr>
          <p:cNvPr id="20" name="Text Placeholder 4">
            <a:extLst>
              <a:ext uri="{FF2B5EF4-FFF2-40B4-BE49-F238E27FC236}">
                <a16:creationId xmlns:a16="http://schemas.microsoft.com/office/drawing/2014/main" id="{2304409D-8142-68EC-82A8-1B9E7D701309}"/>
              </a:ext>
            </a:extLst>
          </p:cNvPr>
          <p:cNvSpPr txBox="1">
            <a:spLocks/>
          </p:cNvSpPr>
          <p:nvPr/>
        </p:nvSpPr>
        <p:spPr>
          <a:xfrm>
            <a:off x="21834644" y="5848626"/>
            <a:ext cx="10485438" cy="3108521"/>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1800" kern="1200">
                <a:solidFill>
                  <a:schemeClr val="accent5">
                    <a:lumMod val="50000"/>
                  </a:schemeClr>
                </a:solidFill>
                <a:latin typeface="Century Gothic" panose="020B0502020202020204" pitchFamily="34"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285750" indent="-285750">
              <a:buFont typeface="Arial" pitchFamily="34" charset="0"/>
              <a:buChar char="•"/>
            </a:pPr>
            <a:r>
              <a:rPr lang="en-US" sz="2000" b="1" u="sng" dirty="0"/>
              <a:t>FIA EVALIDATOR</a:t>
            </a:r>
            <a:r>
              <a:rPr lang="en-US" sz="2000" dirty="0"/>
              <a:t>: Custom query database that allows for segmentation, exploration, and summary of current carbon stocks in the United States</a:t>
            </a:r>
          </a:p>
          <a:p>
            <a:pPr marL="285750" indent="-285750">
              <a:buFont typeface="Arial" pitchFamily="34" charset="0"/>
              <a:buChar char="•"/>
            </a:pPr>
            <a:r>
              <a:rPr lang="en-US" sz="2000" dirty="0"/>
              <a:t>Custom queries generated from input fed into user interface of Shiny application to return updated statistics adherent with filtrations</a:t>
            </a:r>
          </a:p>
          <a:p>
            <a:pPr marL="285750" indent="-285750">
              <a:buFont typeface="Arial" pitchFamily="34" charset="0"/>
              <a:buChar char="•"/>
            </a:pPr>
            <a:r>
              <a:rPr lang="en-US" sz="2000" dirty="0"/>
              <a:t>Estimates are made through 10,000+ monitored plots to record annotations on basal area, tree size, species, and quantity of carbon stocks</a:t>
            </a:r>
          </a:p>
          <a:p>
            <a:pPr marL="285750" indent="-285750">
              <a:buFont typeface="Arial" pitchFamily="34" charset="0"/>
              <a:buChar char="•"/>
            </a:pPr>
            <a:r>
              <a:rPr lang="en-US" sz="2000" dirty="0"/>
              <a:t>Stocks are broken out into downed woody debris, aboveground biomass, and soil carbon content </a:t>
            </a:r>
            <a:r>
              <a:rPr lang="en-US" sz="2000"/>
              <a:t>among other labels</a:t>
            </a:r>
            <a:endParaRPr lang="en-US" sz="2000" dirty="0"/>
          </a:p>
        </p:txBody>
      </p:sp>
      <p:pic>
        <p:nvPicPr>
          <p:cNvPr id="22" name="Picture 21">
            <a:extLst>
              <a:ext uri="{FF2B5EF4-FFF2-40B4-BE49-F238E27FC236}">
                <a16:creationId xmlns:a16="http://schemas.microsoft.com/office/drawing/2014/main" id="{EB50EB0D-A423-8744-7DA0-4BDFC0233E2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9673" y="28933847"/>
            <a:ext cx="10347593" cy="2380862"/>
          </a:xfrm>
          <a:prstGeom prst="rect">
            <a:avLst/>
          </a:prstGeom>
        </p:spPr>
      </p:pic>
      <p:pic>
        <p:nvPicPr>
          <p:cNvPr id="24" name="Picture 23">
            <a:extLst>
              <a:ext uri="{FF2B5EF4-FFF2-40B4-BE49-F238E27FC236}">
                <a16:creationId xmlns:a16="http://schemas.microsoft.com/office/drawing/2014/main" id="{DE1A8DC4-C579-EEF4-37AE-651CA1279878}"/>
              </a:ext>
            </a:extLst>
          </p:cNvPr>
          <p:cNvPicPr>
            <a:picLocks noChangeAspect="1"/>
          </p:cNvPicPr>
          <p:nvPr/>
        </p:nvPicPr>
        <p:blipFill rotWithShape="1">
          <a:blip r:embed="rId16">
            <a:extLst>
              <a:ext uri="{28A0092B-C50C-407E-A947-70E740481C1C}">
                <a14:useLocalDpi xmlns:a14="http://schemas.microsoft.com/office/drawing/2010/main" val="0"/>
              </a:ext>
            </a:extLst>
          </a:blip>
          <a:srcRect r="1415"/>
          <a:stretch/>
        </p:blipFill>
        <p:spPr>
          <a:xfrm>
            <a:off x="5963426" y="25212346"/>
            <a:ext cx="4506538" cy="3665604"/>
          </a:xfrm>
          <a:prstGeom prst="rect">
            <a:avLst/>
          </a:prstGeom>
        </p:spPr>
      </p:pic>
      <p:sp>
        <p:nvSpPr>
          <p:cNvPr id="29" name="Text Placeholder 1">
            <a:extLst>
              <a:ext uri="{FF2B5EF4-FFF2-40B4-BE49-F238E27FC236}">
                <a16:creationId xmlns:a16="http://schemas.microsoft.com/office/drawing/2014/main" id="{9DEFA85D-1748-B169-267B-1C7219C0026C}"/>
              </a:ext>
            </a:extLst>
          </p:cNvPr>
          <p:cNvSpPr txBox="1">
            <a:spLocks/>
          </p:cNvSpPr>
          <p:nvPr/>
        </p:nvSpPr>
        <p:spPr>
          <a:xfrm>
            <a:off x="477838" y="25410728"/>
            <a:ext cx="5485588" cy="4031851"/>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1800" kern="1200">
                <a:solidFill>
                  <a:schemeClr val="accent5">
                    <a:lumMod val="50000"/>
                  </a:schemeClr>
                </a:solidFill>
                <a:latin typeface="Century Gothic" panose="020B0502020202020204" pitchFamily="34"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buFont typeface="Arial" pitchFamily="34" charset="0"/>
              <a:buChar char="•"/>
            </a:pPr>
            <a:r>
              <a:rPr lang="en-US" sz="2000" dirty="0"/>
              <a:t>Total contributions by wood type, ownership groups, slope of usable land, and elevation of usable land for region under consideration</a:t>
            </a:r>
          </a:p>
          <a:p>
            <a:pPr marL="342900" indent="-342900">
              <a:buFont typeface="Arial" pitchFamily="34" charset="0"/>
              <a:buChar char="•"/>
            </a:pPr>
            <a:r>
              <a:rPr lang="en-US" sz="2000" dirty="0"/>
              <a:t>Determine regions for deployment of a pilot work study program based on intensity findings and generate specific views of resources within these regions</a:t>
            </a:r>
          </a:p>
          <a:p>
            <a:pPr marL="342900" indent="-342900">
              <a:buFont typeface="Arial" pitchFamily="34" charset="0"/>
              <a:buChar char="•"/>
            </a:pPr>
            <a:endParaRPr lang="en-US" sz="2000" dirty="0"/>
          </a:p>
          <a:p>
            <a:endParaRPr lang="en-US" sz="2000" dirty="0"/>
          </a:p>
        </p:txBody>
      </p:sp>
      <p:sp>
        <p:nvSpPr>
          <p:cNvPr id="35" name="Text Placeholder 12">
            <a:extLst>
              <a:ext uri="{FF2B5EF4-FFF2-40B4-BE49-F238E27FC236}">
                <a16:creationId xmlns:a16="http://schemas.microsoft.com/office/drawing/2014/main" id="{E9785D7B-9DFF-DD18-5070-3E02D6FBBA81}"/>
              </a:ext>
            </a:extLst>
          </p:cNvPr>
          <p:cNvSpPr txBox="1">
            <a:spLocks/>
          </p:cNvSpPr>
          <p:nvPr/>
        </p:nvSpPr>
        <p:spPr>
          <a:xfrm>
            <a:off x="33099937" y="15360826"/>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defTabSz="4388900" rtl="0" eaLnBrk="1" latinLnBrk="0" hangingPunct="1">
              <a:spcBef>
                <a:spcPct val="20000"/>
              </a:spcBef>
              <a:buFont typeface="Arial" pitchFamily="34" charset="0"/>
              <a:buNone/>
              <a:defRPr sz="2800" b="1" u="none" kern="1200" baseline="0">
                <a:solidFill>
                  <a:schemeClr val="bg1"/>
                </a:solidFill>
                <a:latin typeface="Century Gothic" panose="020B0502020202020204" pitchFamily="34" charset="0"/>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Recommendations</a:t>
            </a:r>
          </a:p>
        </p:txBody>
      </p:sp>
      <p:sp>
        <p:nvSpPr>
          <p:cNvPr id="36" name="Text Placeholder 1">
            <a:extLst>
              <a:ext uri="{FF2B5EF4-FFF2-40B4-BE49-F238E27FC236}">
                <a16:creationId xmlns:a16="http://schemas.microsoft.com/office/drawing/2014/main" id="{9887A564-47DD-2575-9098-85344129EC9D}"/>
              </a:ext>
            </a:extLst>
          </p:cNvPr>
          <p:cNvSpPr txBox="1">
            <a:spLocks/>
          </p:cNvSpPr>
          <p:nvPr/>
        </p:nvSpPr>
        <p:spPr>
          <a:xfrm>
            <a:off x="32922249" y="16043381"/>
            <a:ext cx="10347592" cy="4462738"/>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1800" kern="1200">
                <a:solidFill>
                  <a:schemeClr val="accent5">
                    <a:lumMod val="50000"/>
                  </a:schemeClr>
                </a:solidFill>
                <a:latin typeface="Century Gothic" panose="020B0502020202020204" pitchFamily="34"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buFont typeface="Arial" pitchFamily="34" charset="0"/>
              <a:buChar char="•"/>
            </a:pPr>
            <a:r>
              <a:rPr lang="en-US" sz="2000" dirty="0"/>
              <a:t>Update the federal Renewable Fuel Standard to reflect the modern-day threat of catastrophic wildfire in the west so that emphasis is placed not only on carrying potential, but also risk potential</a:t>
            </a:r>
          </a:p>
          <a:p>
            <a:pPr marL="342900" indent="-342900">
              <a:buFont typeface="Arial" pitchFamily="34" charset="0"/>
              <a:buChar char="•"/>
            </a:pPr>
            <a:r>
              <a:rPr lang="en-US" sz="2000" dirty="0"/>
              <a:t>Implement existing and appropriate future Department of Energy funding to support BECCS projects</a:t>
            </a:r>
          </a:p>
          <a:p>
            <a:pPr marL="342900" indent="-342900">
              <a:buFont typeface="Arial" pitchFamily="34" charset="0"/>
              <a:buChar char="•"/>
            </a:pPr>
            <a:r>
              <a:rPr lang="en-US" sz="2000" dirty="0"/>
              <a:t>Enhance USDA’s BECCS portfolio in the 2023 Farm Bill and recognize carbon benefits of reduced fuel costs</a:t>
            </a:r>
          </a:p>
          <a:p>
            <a:pPr marL="342900" indent="-342900">
              <a:buFont typeface="Arial" pitchFamily="34" charset="0"/>
              <a:buChar char="•"/>
            </a:pPr>
            <a:r>
              <a:rPr lang="en-US" sz="2000" dirty="0"/>
              <a:t>Support market development and enhancement within the U.S. Forest Service to increase economic viability of BECCS projects</a:t>
            </a:r>
          </a:p>
          <a:p>
            <a:pPr marL="342900" indent="-342900">
              <a:buFont typeface="Arial" pitchFamily="34" charset="0"/>
              <a:buChar char="•"/>
            </a:pPr>
            <a:r>
              <a:rPr lang="en-US" sz="2000" dirty="0"/>
              <a:t>Enhance federal policy stability and coherency</a:t>
            </a:r>
          </a:p>
          <a:p>
            <a:pPr marL="342900" indent="-342900">
              <a:buFont typeface="Arial" pitchFamily="34" charset="0"/>
              <a:buChar char="•"/>
            </a:pPr>
            <a:r>
              <a:rPr lang="en-US" sz="2000" dirty="0"/>
              <a:t>Expand federal and state procurement policy to grow market pull regionally in the </a:t>
            </a:r>
            <a:r>
              <a:rPr lang="en-US" sz="2000"/>
              <a:t>Pacific Northwest</a:t>
            </a:r>
            <a:endParaRPr lang="en-US" sz="2000" dirty="0"/>
          </a:p>
        </p:txBody>
      </p:sp>
      <p:pic>
        <p:nvPicPr>
          <p:cNvPr id="37" name="Picture 36">
            <a:extLst>
              <a:ext uri="{FF2B5EF4-FFF2-40B4-BE49-F238E27FC236}">
                <a16:creationId xmlns:a16="http://schemas.microsoft.com/office/drawing/2014/main" id="{9C8D7179-906A-4EC6-9462-658AB0B800F8}"/>
              </a:ext>
            </a:extLst>
          </p:cNvPr>
          <p:cNvPicPr/>
          <p:nvPr/>
        </p:nvPicPr>
        <p:blipFill rotWithShape="1">
          <a:blip r:embed="rId17">
            <a:extLst>
              <a:ext uri="{28A0092B-C50C-407E-A947-70E740481C1C}">
                <a14:useLocalDpi xmlns:a14="http://schemas.microsoft.com/office/drawing/2010/main" val="0"/>
              </a:ext>
            </a:extLst>
          </a:blip>
          <a:srcRect t="3520" r="1852" b="3184"/>
          <a:stretch/>
        </p:blipFill>
        <p:spPr bwMode="auto">
          <a:xfrm>
            <a:off x="27387949" y="9796360"/>
            <a:ext cx="5046980" cy="3431540"/>
          </a:xfrm>
          <a:prstGeom prst="rect">
            <a:avLst/>
          </a:prstGeom>
          <a:ln>
            <a:noFill/>
          </a:ln>
          <a:extLst>
            <a:ext uri="{53640926-AAD7-44D8-BBD7-CCE9431645EC}">
              <a14:shadowObscured xmlns:a14="http://schemas.microsoft.com/office/drawing/2010/main"/>
            </a:ext>
          </a:extLst>
        </p:spPr>
      </p:pic>
      <p:pic>
        <p:nvPicPr>
          <p:cNvPr id="41" name="Picture 40">
            <a:extLst>
              <a:ext uri="{FF2B5EF4-FFF2-40B4-BE49-F238E27FC236}">
                <a16:creationId xmlns:a16="http://schemas.microsoft.com/office/drawing/2014/main" id="{AA9A1F33-DEA8-F360-9493-C6CFF05F287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451616" y="9695050"/>
            <a:ext cx="4837763" cy="3432857"/>
          </a:xfrm>
          <a:prstGeom prst="rect">
            <a:avLst/>
          </a:prstGeom>
        </p:spPr>
      </p:pic>
      <p:sp>
        <p:nvSpPr>
          <p:cNvPr id="46" name="Text Placeholder 7">
            <a:extLst>
              <a:ext uri="{FF2B5EF4-FFF2-40B4-BE49-F238E27FC236}">
                <a16:creationId xmlns:a16="http://schemas.microsoft.com/office/drawing/2014/main" id="{8D1F31AD-EDE8-1D13-7076-D3CCA669240A}"/>
              </a:ext>
            </a:extLst>
          </p:cNvPr>
          <p:cNvSpPr txBox="1">
            <a:spLocks/>
          </p:cNvSpPr>
          <p:nvPr/>
        </p:nvSpPr>
        <p:spPr>
          <a:xfrm>
            <a:off x="11541211" y="27202602"/>
            <a:ext cx="10058400" cy="615545"/>
          </a:xfrm>
          <a:prstGeom prst="rect">
            <a:avLst/>
          </a:prstGeom>
          <a:solidFill>
            <a:schemeClr val="accent5">
              <a:lumMod val="50000"/>
            </a:schemeClr>
          </a:solid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2800" b="1" u="none" kern="1200" baseline="0">
                <a:solidFill>
                  <a:schemeClr val="bg1"/>
                </a:solidFill>
                <a:latin typeface="Century Gothic" panose="020B0502020202020204" pitchFamily="34" charset="0"/>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Resources in Select Regions</a:t>
            </a:r>
          </a:p>
        </p:txBody>
      </p:sp>
      <p:sp>
        <p:nvSpPr>
          <p:cNvPr id="49" name="Text Placeholder 7">
            <a:extLst>
              <a:ext uri="{FF2B5EF4-FFF2-40B4-BE49-F238E27FC236}">
                <a16:creationId xmlns:a16="http://schemas.microsoft.com/office/drawing/2014/main" id="{62902D51-80EE-D670-7CA3-0832FD2E44DF}"/>
              </a:ext>
            </a:extLst>
          </p:cNvPr>
          <p:cNvSpPr txBox="1">
            <a:spLocks/>
          </p:cNvSpPr>
          <p:nvPr/>
        </p:nvSpPr>
        <p:spPr>
          <a:xfrm>
            <a:off x="22161930" y="27202602"/>
            <a:ext cx="10058400" cy="615545"/>
          </a:xfrm>
          <a:prstGeom prst="rect">
            <a:avLst/>
          </a:prstGeom>
          <a:solidFill>
            <a:schemeClr val="accent5">
              <a:lumMod val="50000"/>
            </a:schemeClr>
          </a:solid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2800" b="1" u="none" kern="1200" baseline="0">
                <a:solidFill>
                  <a:schemeClr val="bg1"/>
                </a:solidFill>
                <a:latin typeface="Century Gothic" panose="020B0502020202020204" pitchFamily="34" charset="0"/>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Resources in Select Regions</a:t>
            </a:r>
          </a:p>
        </p:txBody>
      </p:sp>
      <p:pic>
        <p:nvPicPr>
          <p:cNvPr id="51" name="Picture 50">
            <a:extLst>
              <a:ext uri="{FF2B5EF4-FFF2-40B4-BE49-F238E27FC236}">
                <a16:creationId xmlns:a16="http://schemas.microsoft.com/office/drawing/2014/main" id="{0B46F965-0D8B-A61E-7684-1595F4306A5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2398626" y="27979839"/>
            <a:ext cx="7899328" cy="3614682"/>
          </a:xfrm>
          <a:prstGeom prst="rect">
            <a:avLst/>
          </a:prstGeom>
        </p:spPr>
      </p:pic>
      <p:pic>
        <p:nvPicPr>
          <p:cNvPr id="53" name="Picture 52">
            <a:extLst>
              <a:ext uri="{FF2B5EF4-FFF2-40B4-BE49-F238E27FC236}">
                <a16:creationId xmlns:a16="http://schemas.microsoft.com/office/drawing/2014/main" id="{4F7ABDD6-D8DB-C577-065B-E3312C0BE85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3439766" y="28357384"/>
            <a:ext cx="7329794" cy="2781266"/>
          </a:xfrm>
          <a:prstGeom prst="rect">
            <a:avLst/>
          </a:prstGeom>
        </p:spPr>
      </p:pic>
    </p:spTree>
    <p:extLst>
      <p:ext uri="{BB962C8B-B14F-4D97-AF65-F5344CB8AC3E}">
        <p14:creationId xmlns:p14="http://schemas.microsoft.com/office/powerpoint/2010/main" val="358771719"/>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1334</TotalTime>
  <Words>901</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Calibri</vt:lpstr>
      <vt:lpstr>Century Gothic</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Nick Dahl</cp:lastModifiedBy>
  <cp:revision>71</cp:revision>
  <dcterms:created xsi:type="dcterms:W3CDTF">2012-02-03T19:11:35Z</dcterms:created>
  <dcterms:modified xsi:type="dcterms:W3CDTF">2023-01-16T13:53:25Z</dcterms:modified>
  <cp:category>Research poster templates</cp:category>
</cp:coreProperties>
</file>