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0000"/>
    <a:srgbClr val="FF070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>
      <p:cViewPr>
        <p:scale>
          <a:sx n="125" d="100"/>
          <a:sy n="125" d="100"/>
        </p:scale>
        <p:origin x="-822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BE10-2C44-42C9-8887-18FE4A5E5A6C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1423-A222-45EE-B05E-DCBA916C5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25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BE10-2C44-42C9-8887-18FE4A5E5A6C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1423-A222-45EE-B05E-DCBA916C5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45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BE10-2C44-42C9-8887-18FE4A5E5A6C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1423-A222-45EE-B05E-DCBA916C5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48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BE10-2C44-42C9-8887-18FE4A5E5A6C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1423-A222-45EE-B05E-DCBA916C5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81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BE10-2C44-42C9-8887-18FE4A5E5A6C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1423-A222-45EE-B05E-DCBA916C5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5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BE10-2C44-42C9-8887-18FE4A5E5A6C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1423-A222-45EE-B05E-DCBA916C5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61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BE10-2C44-42C9-8887-18FE4A5E5A6C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1423-A222-45EE-B05E-DCBA916C5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62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BE10-2C44-42C9-8887-18FE4A5E5A6C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1423-A222-45EE-B05E-DCBA916C5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40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BE10-2C44-42C9-8887-18FE4A5E5A6C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1423-A222-45EE-B05E-DCBA916C5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48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BE10-2C44-42C9-8887-18FE4A5E5A6C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1423-A222-45EE-B05E-DCBA916C5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15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BE10-2C44-42C9-8887-18FE4A5E5A6C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D1423-A222-45EE-B05E-DCBA916C5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12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0BE10-2C44-42C9-8887-18FE4A5E5A6C}" type="datetimeFigureOut">
              <a:rPr lang="ko-KR" altLang="en-US" smtClean="0"/>
              <a:t>2018-03-06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D1423-A222-45EE-B05E-DCBA916C5D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2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US" altLang="ko-KR" dirty="0" smtClean="0"/>
              <a:t>4 methods of solving recursions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636912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Unrolling (substitution)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Guess &amp; prove 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Recursion Tree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Master Theorem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235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Guess &amp; Prove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800" dirty="0" smtClean="0"/>
                  <a:t>This method </a:t>
                </a:r>
                <a:r>
                  <a:rPr lang="en-US" altLang="ko-KR" sz="2800" b="1" u="sng" dirty="0" smtClean="0"/>
                  <a:t>always works</a:t>
                </a:r>
                <a:r>
                  <a:rPr lang="en-US" altLang="ko-KR" sz="2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800" dirty="0" smtClean="0"/>
                  <a:t>But </a:t>
                </a:r>
                <a:r>
                  <a:rPr lang="en-US" altLang="ko-KR" sz="2800" dirty="0" smtClean="0">
                    <a:solidFill>
                      <a:srgbClr val="FF0000"/>
                    </a:solidFill>
                  </a:rPr>
                  <a:t>not practical 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∵you need to already have an idea of what the T(n) would be. 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i.e.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ko-KR" sz="2000" b="0" i="1" smtClean="0">
                        <a:latin typeface="Cambria Math"/>
                      </a:rPr>
                      <m:t>=7</m:t>
                    </m:r>
                    <m:r>
                      <a:rPr lang="en-US" altLang="ko-KR" sz="20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/>
                              </a:rPr>
                              <m:t>7</m:t>
                            </m:r>
                          </m:den>
                        </m:f>
                      </m:e>
                    </m:d>
                    <m:r>
                      <a:rPr lang="en-US" altLang="ko-KR" sz="2000" b="0" i="1" smtClean="0">
                        <a:latin typeface="Cambria Math"/>
                      </a:rPr>
                      <m:t>+</m:t>
                    </m:r>
                    <m:r>
                      <a:rPr lang="en-US" altLang="ko-KR" sz="2000" b="0" i="1" smtClean="0">
                        <a:latin typeface="Cambria Math"/>
                      </a:rPr>
                      <m:t>𝑛</m:t>
                    </m:r>
                    <m:r>
                      <a:rPr lang="en-US" altLang="ko-KR" sz="2000" b="0" i="1" smtClean="0">
                        <a:latin typeface="Cambria Math"/>
                      </a:rPr>
                      <m:t> , </m:t>
                    </m:r>
                    <m:r>
                      <a:rPr lang="en-US" altLang="ko-KR" sz="20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ko-KR" sz="2000" b="0" i="1" smtClean="0">
                        <a:latin typeface="Cambria Math"/>
                      </a:rPr>
                      <m:t>=0 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&lt;7</m:t>
                    </m:r>
                  </m:oMath>
                </a14:m>
                <a:endParaRPr lang="en-US" altLang="ko-KR" sz="2000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altLang="ko-KR" sz="2000" dirty="0" smtClean="0">
                    <a:solidFill>
                      <a:schemeClr val="tx2"/>
                    </a:solidFill>
                    <a:ea typeface="Cambria Math"/>
                  </a:rPr>
                  <a:t>Guess: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𝑇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ko-KR" sz="2000" b="0" dirty="0" smtClean="0">
                    <a:solidFill>
                      <a:schemeClr val="tx2"/>
                    </a:solidFill>
                    <a:ea typeface="Cambria Math"/>
                  </a:rPr>
                  <a:t> </a:t>
                </a:r>
                <a:r>
                  <a:rPr lang="en-US" altLang="ko-KR" sz="2000" b="0" dirty="0" smtClean="0">
                    <a:solidFill>
                      <a:schemeClr val="tx1"/>
                    </a:solidFill>
                    <a:ea typeface="Cambria Math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∃</m:t>
                    </m:r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0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.</m:t>
                    </m:r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. ∀</m:t>
                    </m:r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&gt;</m:t>
                    </m:r>
                    <m:sSub>
                      <m:sSubPr>
                        <m:ctrlPr>
                          <a:rPr lang="en-US" altLang="ko-KR" sz="20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000" b="0" i="0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,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𝑇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altLang="ko-KR" sz="2000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𝑐𝑛</m:t>
                    </m:r>
                  </m:oMath>
                </a14:m>
                <a:r>
                  <a:rPr lang="en-US" altLang="ko-KR" sz="2000" b="0" dirty="0" smtClean="0">
                    <a:solidFill>
                      <a:schemeClr val="tx1"/>
                    </a:solidFill>
                    <a:ea typeface="Cambria Math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ko-KR" sz="2000" dirty="0" smtClean="0">
                    <a:solidFill>
                      <a:schemeClr val="tx2"/>
                    </a:solidFill>
                  </a:rPr>
                  <a:t>Induction: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ko-KR" sz="2000" b="0" i="1" smtClean="0">
                        <a:latin typeface="Cambria Math"/>
                      </a:rPr>
                      <m:t>7</m:t>
                    </m:r>
                    <m:r>
                      <a:rPr lang="en-US" altLang="ko-KR" sz="20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/>
                              </a:rPr>
                              <m:t>7</m:t>
                            </m:r>
                          </m:den>
                        </m:f>
                      </m:e>
                    </m:d>
                    <m:r>
                      <a:rPr lang="en-US" altLang="ko-KR" sz="2000" b="0" i="1" smtClean="0">
                        <a:latin typeface="Cambria Math"/>
                      </a:rPr>
                      <m:t>+</m:t>
                    </m:r>
                    <m:r>
                      <a:rPr lang="en-US" altLang="ko-KR" sz="2000" b="0" i="1" smtClean="0">
                        <a:latin typeface="Cambria Math"/>
                      </a:rPr>
                      <m:t>𝑛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≤7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𝑐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/>
                              </a:rPr>
                              <m:t>7</m:t>
                            </m:r>
                          </m:den>
                        </m:f>
                      </m:e>
                    </m:d>
                    <m:r>
                      <a:rPr lang="en-US" altLang="ko-KR" sz="2000" b="0" i="1" smtClean="0">
                        <a:latin typeface="Cambria Math"/>
                      </a:rPr>
                      <m:t>+</m:t>
                    </m:r>
                    <m:r>
                      <a:rPr lang="en-US" altLang="ko-KR" sz="20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ko-KR" sz="2000" b="0" dirty="0" smtClean="0"/>
                  <a:t/>
                </a:r>
                <a:br>
                  <a:rPr lang="en-US" altLang="ko-KR" sz="2000" b="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/>
                        </a:rPr>
                        <m:t>𝑐𝑛</m:t>
                      </m:r>
                      <m:r>
                        <a:rPr lang="en-US" altLang="ko-KR" sz="2000" b="0" i="1" smtClean="0">
                          <a:latin typeface="Cambria Math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altLang="ko-KR" sz="2000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altLang="ko-KR" sz="2000" b="0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203848" y="3356992"/>
            <a:ext cx="19442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tx2"/>
                </a:solidFill>
              </a:rPr>
              <a:t>↑</a:t>
            </a:r>
            <a:r>
              <a:rPr lang="en-US" altLang="ko-KR" sz="900" dirty="0" smtClean="0">
                <a:solidFill>
                  <a:schemeClr val="tx2"/>
                </a:solidFill>
              </a:rPr>
              <a:t>Base case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5936" y="5013176"/>
            <a:ext cx="22765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constant changed from c to c+1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∴guess is incorrect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81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Guess &amp; Prove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 dirty="0" smtClean="0">
                    <a:solidFill>
                      <a:schemeClr val="tx2"/>
                    </a:solidFill>
                    <a:ea typeface="Cambria Math"/>
                  </a:rPr>
                  <a:t>New guess: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𝑇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ko-KR" sz="2000" dirty="0" smtClean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en-US" altLang="ko-KR" sz="2000" dirty="0" smtClean="0">
                    <a:solidFill>
                      <a:schemeClr val="tx2"/>
                    </a:solidFill>
                  </a:rPr>
                  <a:t>Induction: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ko-KR" sz="2000" b="0" i="1" smtClean="0">
                        <a:latin typeface="Cambria Math"/>
                      </a:rPr>
                      <m:t>7</m:t>
                    </m:r>
                    <m:r>
                      <a:rPr lang="en-US" altLang="ko-KR" sz="20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/>
                              </a:rPr>
                              <m:t>7</m:t>
                            </m:r>
                          </m:den>
                        </m:f>
                      </m:e>
                    </m:d>
                    <m:r>
                      <a:rPr lang="en-US" altLang="ko-KR" sz="2000" b="0" i="1" smtClean="0">
                        <a:latin typeface="Cambria Math"/>
                      </a:rPr>
                      <m:t>+</m:t>
                    </m:r>
                    <m:r>
                      <a:rPr lang="en-US" altLang="ko-KR" sz="2000" b="0" i="1" smtClean="0">
                        <a:latin typeface="Cambria Math"/>
                      </a:rPr>
                      <m:t>𝑛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≤7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/>
                              </a:rPr>
                              <m:t>7</m:t>
                            </m:r>
                          </m:den>
                        </m:f>
                        <m:func>
                          <m:funcPr>
                            <m:ctrlPr>
                              <a:rPr lang="en-US" altLang="ko-KR" sz="20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7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/>
                                  </a:rPr>
                                  <m:t>7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ko-KR" sz="2000" b="0" i="1" smtClean="0">
                        <a:latin typeface="Cambria Math"/>
                      </a:rPr>
                      <m:t>+</m:t>
                    </m:r>
                    <m:r>
                      <a:rPr lang="en-US" altLang="ko-KR" sz="20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ko-KR" sz="2000" b="0" dirty="0" smtClean="0"/>
                  <a:t/>
                </a:r>
                <a:br>
                  <a:rPr lang="en-US" altLang="ko-KR" sz="2000" b="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7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</m:e>
                      </m:func>
                      <m:r>
                        <a:rPr lang="en-US" altLang="ko-KR" sz="2000" b="0" i="1" smtClean="0">
                          <a:latin typeface="Cambria Math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/>
                        </a:rPr>
                        <m:t>𝑛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/>
                                    </a:rPr>
                                    <m:t>7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altLang="ko-KR" sz="2000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ko-KR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altLang="ko-KR" sz="20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/>
                                  <a:ea typeface="Cambria Math"/>
                                </a:rPr>
                                <m:t>7</m:t>
                              </m:r>
                            </m:sub>
                          </m:sSub>
                        </m:fName>
                        <m:e>
                          <m:r>
                            <a:rPr lang="en-US" altLang="ko-KR" sz="20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func>
                      <m:r>
                        <a:rPr lang="en-US" altLang="ko-KR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altLang="ko-KR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altLang="ko-KR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altLang="ko-KR" sz="2000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20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func>
                      <m:r>
                        <a:rPr lang="en-US" altLang="ko-KR" sz="20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ko-KR" sz="2000" b="0" dirty="0" smtClean="0"/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32040" y="3649073"/>
                <a:ext cx="32431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tx2"/>
                    </a:solidFill>
                  </a:rPr>
                  <a:t>∵</a:t>
                </a:r>
                <a:r>
                  <a:rPr lang="en-US" altLang="ko-KR" sz="1200" b="0" dirty="0" smtClean="0">
                    <a:solidFill>
                      <a:schemeClr val="tx2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𝑛</m:t>
                    </m:r>
                    <m:func>
                      <m:funcPr>
                        <m:ctrlPr>
                          <a:rPr lang="en-US" altLang="ko-KR" sz="1200" b="0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200" b="0" i="0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ko-KR" sz="1200" b="0" i="1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ko-KR" altLang="en-US" sz="12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2"/>
                    </a:solidFill>
                  </a:rPr>
                  <a:t>grows asymptotically faster than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ko-KR" altLang="en-US" sz="12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3649073"/>
                <a:ext cx="3243132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222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36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Recursion Tree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 dirty="0" smtClean="0"/>
                  <a:t>Draw a tree for the recursion &amp; add the cost of each layer</a:t>
                </a:r>
                <a:br>
                  <a:rPr lang="en-US" altLang="ko-KR" sz="2000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/>
                        </a:rPr>
                        <m:t>=2</m:t>
                      </m:r>
                      <m:r>
                        <a:rPr lang="en-US" altLang="ko-KR" sz="20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ko-KR" sz="2000" b="0" i="1" smtClean="0">
                          <a:latin typeface="Cambria Math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/>
                        </a:rPr>
                        <m:t>𝑛</m:t>
                      </m:r>
                      <m:r>
                        <a:rPr lang="en-US" altLang="ko-KR" sz="2000" b="0" i="1" smtClean="0">
                          <a:latin typeface="Cambria Math"/>
                        </a:rPr>
                        <m:t> , </m:t>
                      </m:r>
                      <m:r>
                        <a:rPr lang="en-US" altLang="ko-KR" sz="20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ko-KR" sz="2000" b="0" dirty="0" smtClean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b="0" dirty="0" smtClean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b="0" dirty="0" smtClean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b="0" dirty="0" smtClean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b="0" dirty="0" smtClean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endParaRPr lang="ko-KR" alt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3420731" y="2492896"/>
                <a:ext cx="4034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731" y="2492896"/>
                <a:ext cx="40344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그룹 96"/>
          <p:cNvGrpSpPr/>
          <p:nvPr/>
        </p:nvGrpSpPr>
        <p:grpSpPr>
          <a:xfrm>
            <a:off x="2555776" y="2862228"/>
            <a:ext cx="2081045" cy="666601"/>
            <a:chOff x="2555776" y="2862228"/>
            <a:chExt cx="2081045" cy="666601"/>
          </a:xfrm>
        </p:grpSpPr>
        <p:grpSp>
          <p:nvGrpSpPr>
            <p:cNvPr id="19" name="그룹 18"/>
            <p:cNvGrpSpPr/>
            <p:nvPr/>
          </p:nvGrpSpPr>
          <p:grpSpPr>
            <a:xfrm>
              <a:off x="2555776" y="3068960"/>
              <a:ext cx="2081045" cy="459869"/>
              <a:chOff x="3275856" y="3068960"/>
              <a:chExt cx="2081045" cy="45986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직사각형 4"/>
                  <p:cNvSpPr/>
                  <p:nvPr/>
                </p:nvSpPr>
                <p:spPr>
                  <a:xfrm>
                    <a:off x="3275856" y="3068960"/>
                    <a:ext cx="352853" cy="45986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ko-KR" altLang="en-US" sz="1400" dirty="0"/>
                  </a:p>
                </p:txBody>
              </p:sp>
            </mc:Choice>
            <mc:Fallback xmlns="">
              <p:sp>
                <p:nvSpPr>
                  <p:cNvPr id="5" name="직사각형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5856" y="3068960"/>
                    <a:ext cx="352853" cy="45986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직사각형 5"/>
                  <p:cNvSpPr/>
                  <p:nvPr/>
                </p:nvSpPr>
                <p:spPr>
                  <a:xfrm>
                    <a:off x="5004048" y="3068960"/>
                    <a:ext cx="352853" cy="45986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ko-KR" altLang="en-US" sz="1400" dirty="0"/>
                  </a:p>
                </p:txBody>
              </p:sp>
            </mc:Choice>
            <mc:Fallback xmlns="">
              <p:sp>
                <p:nvSpPr>
                  <p:cNvPr id="6" name="직사각형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4048" y="3068960"/>
                    <a:ext cx="352853" cy="45986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그룹 49"/>
            <p:cNvGrpSpPr/>
            <p:nvPr/>
          </p:nvGrpSpPr>
          <p:grpSpPr>
            <a:xfrm>
              <a:off x="2732203" y="2862228"/>
              <a:ext cx="1728192" cy="206732"/>
              <a:chOff x="2732203" y="2862228"/>
              <a:chExt cx="1728192" cy="206732"/>
            </a:xfrm>
          </p:grpSpPr>
          <p:cxnSp>
            <p:nvCxnSpPr>
              <p:cNvPr id="8" name="직선 연결선 7"/>
              <p:cNvCxnSpPr>
                <a:stCxn id="4" idx="2"/>
                <a:endCxn id="5" idx="0"/>
              </p:cNvCxnSpPr>
              <p:nvPr/>
            </p:nvCxnSpPr>
            <p:spPr>
              <a:xfrm flipH="1">
                <a:off x="2732203" y="2862228"/>
                <a:ext cx="890250" cy="2067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>
                <a:stCxn id="4" idx="2"/>
                <a:endCxn id="6" idx="0"/>
              </p:cNvCxnSpPr>
              <p:nvPr/>
            </p:nvCxnSpPr>
            <p:spPr>
              <a:xfrm>
                <a:off x="3622453" y="2862228"/>
                <a:ext cx="837942" cy="2067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그룹 97"/>
          <p:cNvGrpSpPr/>
          <p:nvPr/>
        </p:nvGrpSpPr>
        <p:grpSpPr>
          <a:xfrm>
            <a:off x="2123728" y="3528829"/>
            <a:ext cx="2952328" cy="612269"/>
            <a:chOff x="2123728" y="3528829"/>
            <a:chExt cx="2952328" cy="612269"/>
          </a:xfrm>
        </p:grpSpPr>
        <p:grpSp>
          <p:nvGrpSpPr>
            <p:cNvPr id="31" name="그룹 30"/>
            <p:cNvGrpSpPr/>
            <p:nvPr/>
          </p:nvGrpSpPr>
          <p:grpSpPr>
            <a:xfrm>
              <a:off x="2123728" y="3681229"/>
              <a:ext cx="2952328" cy="459869"/>
              <a:chOff x="2843808" y="3681229"/>
              <a:chExt cx="2952328" cy="45986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직사각형 10"/>
                  <p:cNvSpPr/>
                  <p:nvPr/>
                </p:nvSpPr>
                <p:spPr>
                  <a:xfrm>
                    <a:off x="2843808" y="3681229"/>
                    <a:ext cx="352853" cy="45986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ko-KR" altLang="en-US" sz="1400" dirty="0"/>
                  </a:p>
                </p:txBody>
              </p:sp>
            </mc:Choice>
            <mc:Fallback xmlns="">
              <p:sp>
                <p:nvSpPr>
                  <p:cNvPr id="11" name="직사각형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3808" y="3681229"/>
                    <a:ext cx="352853" cy="45986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b="-1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직사각형 11"/>
                  <p:cNvSpPr/>
                  <p:nvPr/>
                </p:nvSpPr>
                <p:spPr>
                  <a:xfrm>
                    <a:off x="3715091" y="3681229"/>
                    <a:ext cx="352853" cy="45986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ko-KR" altLang="en-US" sz="1400" dirty="0"/>
                  </a:p>
                </p:txBody>
              </p:sp>
            </mc:Choice>
            <mc:Fallback xmlns="">
              <p:sp>
                <p:nvSpPr>
                  <p:cNvPr id="12" name="직사각형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5091" y="3681229"/>
                    <a:ext cx="352853" cy="45986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b="-1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직사각형 12"/>
                  <p:cNvSpPr/>
                  <p:nvPr/>
                </p:nvSpPr>
                <p:spPr>
                  <a:xfrm>
                    <a:off x="4572000" y="3681229"/>
                    <a:ext cx="352853" cy="45986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ko-KR" altLang="en-US" sz="1400" dirty="0"/>
                  </a:p>
                </p:txBody>
              </p:sp>
            </mc:Choice>
            <mc:Fallback xmlns="">
              <p:sp>
                <p:nvSpPr>
                  <p:cNvPr id="13" name="직사각형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2000" y="3681229"/>
                    <a:ext cx="352853" cy="45986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b="-1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직사각형 14"/>
                  <p:cNvSpPr/>
                  <p:nvPr/>
                </p:nvSpPr>
                <p:spPr>
                  <a:xfrm>
                    <a:off x="5443283" y="3681229"/>
                    <a:ext cx="352853" cy="45986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ko-KR" altLang="en-US" sz="1400" dirty="0"/>
                  </a:p>
                </p:txBody>
              </p:sp>
            </mc:Choice>
            <mc:Fallback xmlns="">
              <p:sp>
                <p:nvSpPr>
                  <p:cNvPr id="15" name="직사각형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3283" y="3681229"/>
                    <a:ext cx="352853" cy="45986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b="-1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그룹 48"/>
            <p:cNvGrpSpPr/>
            <p:nvPr/>
          </p:nvGrpSpPr>
          <p:grpSpPr>
            <a:xfrm>
              <a:off x="2300155" y="3528829"/>
              <a:ext cx="2599475" cy="152400"/>
              <a:chOff x="2300155" y="3528829"/>
              <a:chExt cx="2599475" cy="152400"/>
            </a:xfrm>
          </p:grpSpPr>
          <p:cxnSp>
            <p:nvCxnSpPr>
              <p:cNvPr id="21" name="직선 연결선 20"/>
              <p:cNvCxnSpPr>
                <a:stCxn id="5" idx="2"/>
                <a:endCxn id="11" idx="0"/>
              </p:cNvCxnSpPr>
              <p:nvPr/>
            </p:nvCxnSpPr>
            <p:spPr>
              <a:xfrm flipH="1">
                <a:off x="2300155" y="3528829"/>
                <a:ext cx="432048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>
                <a:stCxn id="5" idx="2"/>
                <a:endCxn id="12" idx="0"/>
              </p:cNvCxnSpPr>
              <p:nvPr/>
            </p:nvCxnSpPr>
            <p:spPr>
              <a:xfrm>
                <a:off x="2732203" y="3528829"/>
                <a:ext cx="439235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stCxn id="6" idx="2"/>
                <a:endCxn id="13" idx="0"/>
              </p:cNvCxnSpPr>
              <p:nvPr/>
            </p:nvCxnSpPr>
            <p:spPr>
              <a:xfrm flipH="1">
                <a:off x="4028347" y="3528829"/>
                <a:ext cx="432048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6" idx="2"/>
                <a:endCxn id="15" idx="0"/>
              </p:cNvCxnSpPr>
              <p:nvPr/>
            </p:nvCxnSpPr>
            <p:spPr>
              <a:xfrm>
                <a:off x="4460395" y="3528829"/>
                <a:ext cx="439235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그룹 98"/>
          <p:cNvGrpSpPr/>
          <p:nvPr/>
        </p:nvGrpSpPr>
        <p:grpSpPr>
          <a:xfrm>
            <a:off x="2084651" y="4121977"/>
            <a:ext cx="3030743" cy="871647"/>
            <a:chOff x="2084651" y="4121977"/>
            <a:chExt cx="3030743" cy="871647"/>
          </a:xfrm>
        </p:grpSpPr>
        <p:grpSp>
          <p:nvGrpSpPr>
            <p:cNvPr id="80" name="그룹 79"/>
            <p:cNvGrpSpPr/>
            <p:nvPr/>
          </p:nvGrpSpPr>
          <p:grpSpPr>
            <a:xfrm>
              <a:off x="2134376" y="4121977"/>
              <a:ext cx="2925474" cy="584046"/>
              <a:chOff x="2134376" y="4121977"/>
              <a:chExt cx="2925474" cy="584046"/>
            </a:xfrm>
          </p:grpSpPr>
          <p:sp>
            <p:nvSpPr>
              <p:cNvPr id="61" name="이등변 삼각형 60"/>
              <p:cNvSpPr/>
              <p:nvPr/>
            </p:nvSpPr>
            <p:spPr>
              <a:xfrm>
                <a:off x="2134376" y="4121977"/>
                <a:ext cx="320443" cy="58404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이등변 삼각형 61"/>
              <p:cNvSpPr/>
              <p:nvPr/>
            </p:nvSpPr>
            <p:spPr>
              <a:xfrm>
                <a:off x="3011215" y="4121977"/>
                <a:ext cx="320443" cy="58404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이등변 삼각형 62"/>
              <p:cNvSpPr/>
              <p:nvPr/>
            </p:nvSpPr>
            <p:spPr>
              <a:xfrm>
                <a:off x="3881202" y="4121977"/>
                <a:ext cx="320443" cy="58404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이등변 삼각형 63"/>
              <p:cNvSpPr/>
              <p:nvPr/>
            </p:nvSpPr>
            <p:spPr>
              <a:xfrm>
                <a:off x="4739407" y="4121977"/>
                <a:ext cx="320443" cy="584046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2084651" y="4725144"/>
              <a:ext cx="3030743" cy="268480"/>
              <a:chOff x="2084651" y="4725144"/>
              <a:chExt cx="3030743" cy="268480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2084651" y="4739708"/>
                <a:ext cx="43152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/>
                  <a:t>1…1</a:t>
                </a:r>
                <a:endParaRPr lang="ko-KR" altLang="en-US" sz="105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961564" y="4738488"/>
                <a:ext cx="43152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/>
                  <a:t>1…1</a:t>
                </a:r>
                <a:endParaRPr lang="ko-KR" altLang="en-US" sz="105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812582" y="4739119"/>
                <a:ext cx="43152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/>
                  <a:t>1…1</a:t>
                </a:r>
                <a:endParaRPr lang="ko-KR" altLang="en-US" sz="105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683866" y="4725144"/>
                <a:ext cx="43152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 smtClean="0"/>
                  <a:t>1…1</a:t>
                </a:r>
                <a:endParaRPr lang="ko-KR" altLang="en-US" sz="1050" dirty="0"/>
              </a:p>
            </p:txBody>
          </p:sp>
        </p:grpSp>
      </p:grpSp>
      <p:grpSp>
        <p:nvGrpSpPr>
          <p:cNvPr id="78" name="그룹 77"/>
          <p:cNvGrpSpPr/>
          <p:nvPr/>
        </p:nvGrpSpPr>
        <p:grpSpPr>
          <a:xfrm>
            <a:off x="2123728" y="4941168"/>
            <a:ext cx="2991666" cy="307777"/>
            <a:chOff x="2123728" y="4941168"/>
            <a:chExt cx="2991666" cy="307777"/>
          </a:xfrm>
        </p:grpSpPr>
        <p:cxnSp>
          <p:nvCxnSpPr>
            <p:cNvPr id="71" name="직선 화살표 연결선 70"/>
            <p:cNvCxnSpPr/>
            <p:nvPr/>
          </p:nvCxnSpPr>
          <p:spPr>
            <a:xfrm>
              <a:off x="2123728" y="4993624"/>
              <a:ext cx="2991666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직사각형 76"/>
                <p:cNvSpPr/>
                <p:nvPr/>
              </p:nvSpPr>
              <p:spPr>
                <a:xfrm>
                  <a:off x="3443134" y="4941168"/>
                  <a:ext cx="35285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77" name="직사각형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3134" y="4941168"/>
                  <a:ext cx="352853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그룹 84"/>
          <p:cNvGrpSpPr/>
          <p:nvPr/>
        </p:nvGrpSpPr>
        <p:grpSpPr>
          <a:xfrm>
            <a:off x="1187624" y="2599340"/>
            <a:ext cx="740074" cy="2341828"/>
            <a:chOff x="1187624" y="2599340"/>
            <a:chExt cx="740074" cy="2341828"/>
          </a:xfrm>
        </p:grpSpPr>
        <p:cxnSp>
          <p:nvCxnSpPr>
            <p:cNvPr id="83" name="직선 화살표 연결선 82"/>
            <p:cNvCxnSpPr/>
            <p:nvPr/>
          </p:nvCxnSpPr>
          <p:spPr>
            <a:xfrm>
              <a:off x="1835696" y="2599340"/>
              <a:ext cx="0" cy="234182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직사각형 83"/>
                <p:cNvSpPr/>
                <p:nvPr/>
              </p:nvSpPr>
              <p:spPr>
                <a:xfrm>
                  <a:off x="1187624" y="3585588"/>
                  <a:ext cx="740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fun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4" name="직사각형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624" y="3585588"/>
                  <a:ext cx="74007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그룹 92"/>
          <p:cNvGrpSpPr/>
          <p:nvPr/>
        </p:nvGrpSpPr>
        <p:grpSpPr>
          <a:xfrm>
            <a:off x="5436096" y="2503057"/>
            <a:ext cx="1625389" cy="369332"/>
            <a:chOff x="5436096" y="2503057"/>
            <a:chExt cx="1625389" cy="369332"/>
          </a:xfrm>
        </p:grpSpPr>
        <p:cxnSp>
          <p:nvCxnSpPr>
            <p:cNvPr id="52" name="직선 화살표 연결선 51"/>
            <p:cNvCxnSpPr/>
            <p:nvPr/>
          </p:nvCxnSpPr>
          <p:spPr>
            <a:xfrm>
              <a:off x="5436096" y="2686739"/>
              <a:ext cx="12241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직사각형 85"/>
                <p:cNvSpPr/>
                <p:nvPr/>
              </p:nvSpPr>
              <p:spPr>
                <a:xfrm>
                  <a:off x="6658041" y="2503057"/>
                  <a:ext cx="4034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6" name="직사각형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8041" y="2503057"/>
                  <a:ext cx="4034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그룹 93"/>
          <p:cNvGrpSpPr/>
          <p:nvPr/>
        </p:nvGrpSpPr>
        <p:grpSpPr>
          <a:xfrm>
            <a:off x="5433905" y="3121282"/>
            <a:ext cx="1629771" cy="369332"/>
            <a:chOff x="5433905" y="3121282"/>
            <a:chExt cx="1629771" cy="369332"/>
          </a:xfrm>
        </p:grpSpPr>
        <p:cxnSp>
          <p:nvCxnSpPr>
            <p:cNvPr id="53" name="직선 화살표 연결선 52"/>
            <p:cNvCxnSpPr/>
            <p:nvPr/>
          </p:nvCxnSpPr>
          <p:spPr>
            <a:xfrm>
              <a:off x="5433905" y="3305948"/>
              <a:ext cx="12241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직사각형 86"/>
                <p:cNvSpPr/>
                <p:nvPr/>
              </p:nvSpPr>
              <p:spPr>
                <a:xfrm>
                  <a:off x="6660232" y="3121282"/>
                  <a:ext cx="4034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7" name="직사각형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0232" y="3121282"/>
                  <a:ext cx="40344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그룹 94"/>
          <p:cNvGrpSpPr/>
          <p:nvPr/>
        </p:nvGrpSpPr>
        <p:grpSpPr>
          <a:xfrm>
            <a:off x="5433905" y="3726497"/>
            <a:ext cx="1629771" cy="369332"/>
            <a:chOff x="5433905" y="3726497"/>
            <a:chExt cx="1629771" cy="369332"/>
          </a:xfrm>
        </p:grpSpPr>
        <p:cxnSp>
          <p:nvCxnSpPr>
            <p:cNvPr id="56" name="직선 화살표 연결선 55"/>
            <p:cNvCxnSpPr/>
            <p:nvPr/>
          </p:nvCxnSpPr>
          <p:spPr>
            <a:xfrm>
              <a:off x="5433905" y="3911163"/>
              <a:ext cx="12241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직사각형 87"/>
                <p:cNvSpPr/>
                <p:nvPr/>
              </p:nvSpPr>
              <p:spPr>
                <a:xfrm>
                  <a:off x="6660232" y="3726497"/>
                  <a:ext cx="4034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8" name="직사각형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0232" y="3726497"/>
                  <a:ext cx="40344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그룹 95"/>
          <p:cNvGrpSpPr/>
          <p:nvPr/>
        </p:nvGrpSpPr>
        <p:grpSpPr>
          <a:xfrm>
            <a:off x="5433905" y="4667436"/>
            <a:ext cx="1629771" cy="369332"/>
            <a:chOff x="5433905" y="4667436"/>
            <a:chExt cx="1629771" cy="369332"/>
          </a:xfrm>
        </p:grpSpPr>
        <p:cxnSp>
          <p:nvCxnSpPr>
            <p:cNvPr id="81" name="직선 화살표 연결선 80"/>
            <p:cNvCxnSpPr/>
            <p:nvPr/>
          </p:nvCxnSpPr>
          <p:spPr>
            <a:xfrm>
              <a:off x="5433905" y="4852102"/>
              <a:ext cx="12241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직사각형 88"/>
                <p:cNvSpPr/>
                <p:nvPr/>
              </p:nvSpPr>
              <p:spPr>
                <a:xfrm>
                  <a:off x="6660232" y="4667436"/>
                  <a:ext cx="4034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9" name="직사각형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0232" y="4667436"/>
                  <a:ext cx="40344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81233" y="5457998"/>
                <a:ext cx="625100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There are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ko-KR" b="0" dirty="0" smtClean="0"/>
                  <a:t> layers for the tree, each layer that costs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ko-KR" b="0" dirty="0" smtClean="0"/>
                  <a:t>.</a:t>
                </a:r>
              </a:p>
              <a:p>
                <a:r>
                  <a:rPr lang="en-US" altLang="ko-KR" dirty="0" smtClean="0"/>
                  <a:t>∴</a:t>
                </a:r>
                <a:r>
                  <a:rPr lang="en-US" altLang="ko-KR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=Ɵ(</m:t>
                    </m:r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33" y="5457998"/>
                <a:ext cx="6251007" cy="923330"/>
              </a:xfrm>
              <a:prstGeom prst="rect">
                <a:avLst/>
              </a:prstGeom>
              <a:blipFill rotWithShape="1">
                <a:blip r:embed="rId12"/>
                <a:stretch>
                  <a:fillRect l="-878" t="-3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77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Recursion Tree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463515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 dirty="0" smtClean="0"/>
                  <a:t>Another example: biased merge sort (split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ko-KR" sz="2000" dirty="0" smtClean="0"/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ko-KR" sz="2000" dirty="0" smtClean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ko-KR" sz="2000" b="0" i="1" smtClean="0">
                          <a:latin typeface="Cambria Math"/>
                        </a:rPr>
                        <m:t>+2</m:t>
                      </m:r>
                      <m:r>
                        <a:rPr lang="en-US" altLang="ko-KR" sz="20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ko-KR" sz="2000" b="0" i="1" smtClean="0">
                          <a:latin typeface="Cambria Math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altLang="ko-KR" sz="2000" dirty="0" smtClean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endParaRPr lang="ko-KR" altLang="en-US" sz="16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63515"/>
                <a:ext cx="8229600" cy="4525963"/>
              </a:xfrm>
              <a:blipFill rotWithShape="1"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3420731" y="2492896"/>
                <a:ext cx="4034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731" y="2492896"/>
                <a:ext cx="40344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그룹 61"/>
          <p:cNvGrpSpPr/>
          <p:nvPr/>
        </p:nvGrpSpPr>
        <p:grpSpPr>
          <a:xfrm>
            <a:off x="2555776" y="2862228"/>
            <a:ext cx="2180432" cy="702381"/>
            <a:chOff x="2555776" y="2862228"/>
            <a:chExt cx="2180432" cy="7023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직사각형 9"/>
                <p:cNvSpPr/>
                <p:nvPr/>
              </p:nvSpPr>
              <p:spPr>
                <a:xfrm>
                  <a:off x="2555776" y="3068960"/>
                  <a:ext cx="352854" cy="4612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sz="1400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0" name="직사각형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776" y="3068960"/>
                  <a:ext cx="352854" cy="46128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/>
                <p:cNvSpPr/>
                <p:nvPr/>
              </p:nvSpPr>
              <p:spPr>
                <a:xfrm>
                  <a:off x="4283968" y="3068960"/>
                  <a:ext cx="452240" cy="4956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sz="1400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1" name="직사각형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3968" y="3068960"/>
                  <a:ext cx="452240" cy="49564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1" name="그룹 60"/>
            <p:cNvGrpSpPr/>
            <p:nvPr/>
          </p:nvGrpSpPr>
          <p:grpSpPr>
            <a:xfrm>
              <a:off x="2732203" y="2862228"/>
              <a:ext cx="1777885" cy="206732"/>
              <a:chOff x="2732203" y="2862228"/>
              <a:chExt cx="1777885" cy="206732"/>
            </a:xfrm>
          </p:grpSpPr>
          <p:cxnSp>
            <p:nvCxnSpPr>
              <p:cNvPr id="8" name="직선 연결선 7"/>
              <p:cNvCxnSpPr>
                <a:stCxn id="4" idx="2"/>
                <a:endCxn id="10" idx="0"/>
              </p:cNvCxnSpPr>
              <p:nvPr/>
            </p:nvCxnSpPr>
            <p:spPr>
              <a:xfrm flipH="1">
                <a:off x="2732203" y="2862228"/>
                <a:ext cx="890250" cy="2067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>
                <a:stCxn id="4" idx="2"/>
                <a:endCxn id="11" idx="0"/>
              </p:cNvCxnSpPr>
              <p:nvPr/>
            </p:nvCxnSpPr>
            <p:spPr>
              <a:xfrm>
                <a:off x="3622453" y="2862228"/>
                <a:ext cx="887635" cy="2067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그룹 62"/>
          <p:cNvGrpSpPr/>
          <p:nvPr/>
        </p:nvGrpSpPr>
        <p:grpSpPr>
          <a:xfrm>
            <a:off x="2123728" y="3530240"/>
            <a:ext cx="3051715" cy="646638"/>
            <a:chOff x="2123728" y="3530240"/>
            <a:chExt cx="3051715" cy="646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/>
                <p:cNvSpPr/>
                <p:nvPr/>
              </p:nvSpPr>
              <p:spPr>
                <a:xfrm>
                  <a:off x="2123728" y="3681229"/>
                  <a:ext cx="352854" cy="4612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sz="1400" b="0" i="1" smtClean="0">
                                <a:latin typeface="Cambria Math"/>
                              </a:rPr>
                              <m:t>9</m:t>
                            </m:r>
                          </m:den>
                        </m:f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9" name="직사각형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3728" y="3681229"/>
                  <a:ext cx="352854" cy="46128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직사각형 19"/>
                <p:cNvSpPr/>
                <p:nvPr/>
              </p:nvSpPr>
              <p:spPr>
                <a:xfrm>
                  <a:off x="2995011" y="3681229"/>
                  <a:ext cx="452240" cy="4956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sz="1400" b="0" i="1" smtClean="0">
                                <a:latin typeface="Cambria Math"/>
                              </a:rPr>
                              <m:t>9</m:t>
                            </m:r>
                          </m:den>
                        </m:f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0" name="직사각형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5011" y="3681229"/>
                  <a:ext cx="452240" cy="49564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23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직사각형 20"/>
                <p:cNvSpPr/>
                <p:nvPr/>
              </p:nvSpPr>
              <p:spPr>
                <a:xfrm>
                  <a:off x="3851920" y="3681229"/>
                  <a:ext cx="452240" cy="4956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sz="1400" b="0" i="1" smtClean="0">
                                <a:latin typeface="Cambria Math"/>
                              </a:rPr>
                              <m:t>9</m:t>
                            </m:r>
                          </m:den>
                        </m:f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1" name="직사각형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920" y="3681229"/>
                  <a:ext cx="452240" cy="49564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23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/>
                <p:cNvSpPr/>
                <p:nvPr/>
              </p:nvSpPr>
              <p:spPr>
                <a:xfrm>
                  <a:off x="4723203" y="3681229"/>
                  <a:ext cx="452240" cy="4948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latin typeface="Cambria Math"/>
                              </a:rPr>
                              <m:t>4</m:t>
                            </m:r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sz="1400" b="0" i="1" smtClean="0">
                                <a:latin typeface="Cambria Math"/>
                              </a:rPr>
                              <m:t>9</m:t>
                            </m:r>
                          </m:den>
                        </m:f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2" name="직사각형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3203" y="3681229"/>
                  <a:ext cx="452240" cy="49487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23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직선 연결선 14"/>
            <p:cNvCxnSpPr>
              <a:stCxn id="10" idx="2"/>
              <a:endCxn id="19" idx="0"/>
            </p:cNvCxnSpPr>
            <p:nvPr/>
          </p:nvCxnSpPr>
          <p:spPr>
            <a:xfrm flipH="1">
              <a:off x="2300155" y="3530240"/>
              <a:ext cx="432048" cy="1509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10" idx="2"/>
              <a:endCxn id="20" idx="0"/>
            </p:cNvCxnSpPr>
            <p:nvPr/>
          </p:nvCxnSpPr>
          <p:spPr>
            <a:xfrm>
              <a:off x="2732203" y="3530240"/>
              <a:ext cx="488928" cy="1509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11" idx="2"/>
              <a:endCxn id="21" idx="0"/>
            </p:cNvCxnSpPr>
            <p:nvPr/>
          </p:nvCxnSpPr>
          <p:spPr>
            <a:xfrm flipH="1">
              <a:off x="4078040" y="3564609"/>
              <a:ext cx="432048" cy="116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1" idx="2"/>
              <a:endCxn id="22" idx="0"/>
            </p:cNvCxnSpPr>
            <p:nvPr/>
          </p:nvCxnSpPr>
          <p:spPr>
            <a:xfrm>
              <a:off x="4510088" y="3564609"/>
              <a:ext cx="439235" cy="116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/>
          <p:cNvGrpSpPr/>
          <p:nvPr/>
        </p:nvGrpSpPr>
        <p:grpSpPr>
          <a:xfrm>
            <a:off x="2084651" y="4177693"/>
            <a:ext cx="431528" cy="547451"/>
            <a:chOff x="2084651" y="4177693"/>
            <a:chExt cx="431528" cy="547451"/>
          </a:xfrm>
        </p:grpSpPr>
        <p:sp>
          <p:nvSpPr>
            <p:cNvPr id="30" name="이등변 삼각형 29"/>
            <p:cNvSpPr/>
            <p:nvPr/>
          </p:nvSpPr>
          <p:spPr>
            <a:xfrm>
              <a:off x="2139933" y="4177693"/>
              <a:ext cx="320443" cy="292023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84651" y="4471228"/>
              <a:ext cx="43152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1…1</a:t>
              </a:r>
              <a:endParaRPr lang="ko-KR" altLang="en-US" sz="1050" dirty="0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005365" y="4176108"/>
            <a:ext cx="431528" cy="802952"/>
            <a:chOff x="3005365" y="4176108"/>
            <a:chExt cx="431528" cy="802952"/>
          </a:xfrm>
        </p:grpSpPr>
        <p:sp>
          <p:nvSpPr>
            <p:cNvPr id="31" name="이등변 삼각형 30"/>
            <p:cNvSpPr/>
            <p:nvPr/>
          </p:nvSpPr>
          <p:spPr>
            <a:xfrm>
              <a:off x="3060908" y="4176108"/>
              <a:ext cx="320443" cy="549036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05365" y="4725144"/>
              <a:ext cx="43152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1…1</a:t>
              </a:r>
              <a:endParaRPr lang="ko-KR" altLang="en-US" sz="1050" dirty="0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3862276" y="4176878"/>
            <a:ext cx="431528" cy="1124330"/>
            <a:chOff x="3862276" y="4176878"/>
            <a:chExt cx="431528" cy="1124330"/>
          </a:xfrm>
        </p:grpSpPr>
        <p:sp>
          <p:nvSpPr>
            <p:cNvPr id="32" name="이등변 삼각형 31"/>
            <p:cNvSpPr/>
            <p:nvPr/>
          </p:nvSpPr>
          <p:spPr>
            <a:xfrm>
              <a:off x="3906048" y="4176878"/>
              <a:ext cx="320443" cy="859890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62276" y="5047292"/>
              <a:ext cx="43152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1…1</a:t>
              </a:r>
              <a:endParaRPr lang="ko-KR" altLang="en-US" sz="1050" dirty="0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4733559" y="4177692"/>
            <a:ext cx="431528" cy="1305424"/>
            <a:chOff x="4733559" y="4177692"/>
            <a:chExt cx="431528" cy="1305424"/>
          </a:xfrm>
        </p:grpSpPr>
        <p:sp>
          <p:nvSpPr>
            <p:cNvPr id="33" name="이등변 삼각형 32"/>
            <p:cNvSpPr/>
            <p:nvPr/>
          </p:nvSpPr>
          <p:spPr>
            <a:xfrm>
              <a:off x="4776090" y="4177692"/>
              <a:ext cx="320443" cy="1051507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33559" y="5229200"/>
              <a:ext cx="43152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1…1</a:t>
              </a:r>
              <a:endParaRPr lang="ko-KR" altLang="en-US" sz="1050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036015" y="2599340"/>
            <a:ext cx="856453" cy="1871888"/>
            <a:chOff x="1036015" y="2599340"/>
            <a:chExt cx="856453" cy="1871888"/>
          </a:xfrm>
        </p:grpSpPr>
        <p:cxnSp>
          <p:nvCxnSpPr>
            <p:cNvPr id="38" name="직선 화살표 연결선 37"/>
            <p:cNvCxnSpPr/>
            <p:nvPr/>
          </p:nvCxnSpPr>
          <p:spPr>
            <a:xfrm>
              <a:off x="1835696" y="2599340"/>
              <a:ext cx="0" cy="18718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직사각형 38"/>
                <p:cNvSpPr/>
                <p:nvPr/>
              </p:nvSpPr>
              <p:spPr>
                <a:xfrm>
                  <a:off x="1036015" y="3421068"/>
                  <a:ext cx="8564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9" name="직사각형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015" y="3421068"/>
                  <a:ext cx="85645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그룹 67"/>
          <p:cNvGrpSpPr/>
          <p:nvPr/>
        </p:nvGrpSpPr>
        <p:grpSpPr>
          <a:xfrm>
            <a:off x="6156176" y="2493880"/>
            <a:ext cx="1625389" cy="369332"/>
            <a:chOff x="6156176" y="2493880"/>
            <a:chExt cx="1625389" cy="369332"/>
          </a:xfrm>
        </p:grpSpPr>
        <p:cxnSp>
          <p:nvCxnSpPr>
            <p:cNvPr id="41" name="직선 화살표 연결선 40"/>
            <p:cNvCxnSpPr/>
            <p:nvPr/>
          </p:nvCxnSpPr>
          <p:spPr>
            <a:xfrm>
              <a:off x="6156176" y="2677562"/>
              <a:ext cx="12241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직사각형 41"/>
                <p:cNvSpPr/>
                <p:nvPr/>
              </p:nvSpPr>
              <p:spPr>
                <a:xfrm>
                  <a:off x="7378121" y="2493880"/>
                  <a:ext cx="4034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2" name="직사각형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8121" y="2493880"/>
                  <a:ext cx="40344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그룹 68"/>
          <p:cNvGrpSpPr/>
          <p:nvPr/>
        </p:nvGrpSpPr>
        <p:grpSpPr>
          <a:xfrm>
            <a:off x="6153985" y="3112105"/>
            <a:ext cx="1629771" cy="369332"/>
            <a:chOff x="6153985" y="3112105"/>
            <a:chExt cx="1629771" cy="369332"/>
          </a:xfrm>
        </p:grpSpPr>
        <p:cxnSp>
          <p:nvCxnSpPr>
            <p:cNvPr id="44" name="직선 화살표 연결선 43"/>
            <p:cNvCxnSpPr/>
            <p:nvPr/>
          </p:nvCxnSpPr>
          <p:spPr>
            <a:xfrm>
              <a:off x="6153985" y="3296771"/>
              <a:ext cx="12241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직사각형 44"/>
                <p:cNvSpPr/>
                <p:nvPr/>
              </p:nvSpPr>
              <p:spPr>
                <a:xfrm>
                  <a:off x="7380312" y="3112105"/>
                  <a:ext cx="4034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5" name="직사각형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312" y="3112105"/>
                  <a:ext cx="40344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그룹 69"/>
          <p:cNvGrpSpPr/>
          <p:nvPr/>
        </p:nvGrpSpPr>
        <p:grpSpPr>
          <a:xfrm>
            <a:off x="6153985" y="3717320"/>
            <a:ext cx="1629771" cy="369332"/>
            <a:chOff x="6153985" y="3717320"/>
            <a:chExt cx="1629771" cy="369332"/>
          </a:xfrm>
        </p:grpSpPr>
        <p:cxnSp>
          <p:nvCxnSpPr>
            <p:cNvPr id="47" name="직선 화살표 연결선 46"/>
            <p:cNvCxnSpPr/>
            <p:nvPr/>
          </p:nvCxnSpPr>
          <p:spPr>
            <a:xfrm>
              <a:off x="6153985" y="3901986"/>
              <a:ext cx="12241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직사각형 47"/>
                <p:cNvSpPr/>
                <p:nvPr/>
              </p:nvSpPr>
              <p:spPr>
                <a:xfrm>
                  <a:off x="7380312" y="3717320"/>
                  <a:ext cx="4034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8" name="직사각형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312" y="3717320"/>
                  <a:ext cx="40344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그룹 59"/>
          <p:cNvGrpSpPr/>
          <p:nvPr/>
        </p:nvGrpSpPr>
        <p:grpSpPr>
          <a:xfrm>
            <a:off x="5326720" y="2492896"/>
            <a:ext cx="856452" cy="2736304"/>
            <a:chOff x="5326720" y="2492896"/>
            <a:chExt cx="856452" cy="2736304"/>
          </a:xfrm>
        </p:grpSpPr>
        <p:cxnSp>
          <p:nvCxnSpPr>
            <p:cNvPr id="55" name="직선 화살표 연결선 54"/>
            <p:cNvCxnSpPr/>
            <p:nvPr/>
          </p:nvCxnSpPr>
          <p:spPr>
            <a:xfrm>
              <a:off x="5436096" y="2492896"/>
              <a:ext cx="0" cy="273630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직사각형 58"/>
                <p:cNvSpPr/>
                <p:nvPr/>
              </p:nvSpPr>
              <p:spPr>
                <a:xfrm>
                  <a:off x="5326720" y="3654106"/>
                  <a:ext cx="856452" cy="5155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</m:fNam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9" name="직사각형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6720" y="3654106"/>
                  <a:ext cx="856452" cy="515526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17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9583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Recursion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The recursion tree has the following shape:</a:t>
            </a:r>
            <a:endParaRPr lang="ko-KR" altLang="en-US" sz="2000" dirty="0"/>
          </a:p>
        </p:txBody>
      </p:sp>
      <p:sp>
        <p:nvSpPr>
          <p:cNvPr id="4" name="이등변 삼각형 3"/>
          <p:cNvSpPr/>
          <p:nvPr/>
        </p:nvSpPr>
        <p:spPr>
          <a:xfrm>
            <a:off x="6372200" y="2492896"/>
            <a:ext cx="1872208" cy="2736304"/>
          </a:xfrm>
          <a:prstGeom prst="triangl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4031940" y="2492896"/>
            <a:ext cx="1404156" cy="2736304"/>
            <a:chOff x="4031940" y="2492896"/>
            <a:chExt cx="1404156" cy="2736304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4031940" y="3861048"/>
              <a:ext cx="1404156" cy="13681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4499992" y="2492896"/>
              <a:ext cx="936104" cy="27363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4031940" y="2492896"/>
              <a:ext cx="468052" cy="13681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이등변 삼각형 50"/>
          <p:cNvSpPr/>
          <p:nvPr/>
        </p:nvSpPr>
        <p:spPr>
          <a:xfrm>
            <a:off x="1547664" y="2492896"/>
            <a:ext cx="936104" cy="1368152"/>
          </a:xfrm>
          <a:prstGeom prst="triangl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2015716" y="2492896"/>
            <a:ext cx="2484276" cy="1368152"/>
            <a:chOff x="2015716" y="2492896"/>
            <a:chExt cx="2484276" cy="1368152"/>
          </a:xfrm>
        </p:grpSpPr>
        <p:cxnSp>
          <p:nvCxnSpPr>
            <p:cNvPr id="55" name="직선 연결선 54"/>
            <p:cNvCxnSpPr>
              <a:stCxn id="51" idx="0"/>
            </p:cNvCxnSpPr>
            <p:nvPr/>
          </p:nvCxnSpPr>
          <p:spPr>
            <a:xfrm>
              <a:off x="2015716" y="2492896"/>
              <a:ext cx="248427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51" idx="4"/>
            </p:cNvCxnSpPr>
            <p:nvPr/>
          </p:nvCxnSpPr>
          <p:spPr>
            <a:xfrm>
              <a:off x="2483768" y="3861048"/>
              <a:ext cx="154817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/>
          <p:cNvGrpSpPr/>
          <p:nvPr/>
        </p:nvGrpSpPr>
        <p:grpSpPr>
          <a:xfrm>
            <a:off x="4499992" y="2492896"/>
            <a:ext cx="2808312" cy="2736304"/>
            <a:chOff x="4499992" y="2492896"/>
            <a:chExt cx="2808312" cy="2736304"/>
          </a:xfrm>
        </p:grpSpPr>
        <p:cxnSp>
          <p:nvCxnSpPr>
            <p:cNvPr id="59" name="직선 연결선 58"/>
            <p:cNvCxnSpPr>
              <a:endCxn id="4" idx="2"/>
            </p:cNvCxnSpPr>
            <p:nvPr/>
          </p:nvCxnSpPr>
          <p:spPr>
            <a:xfrm>
              <a:off x="5436096" y="5229200"/>
              <a:ext cx="9361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endCxn id="4" idx="0"/>
            </p:cNvCxnSpPr>
            <p:nvPr/>
          </p:nvCxnSpPr>
          <p:spPr>
            <a:xfrm>
              <a:off x="4499992" y="2492896"/>
              <a:ext cx="280831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255411" y="3855435"/>
                <a:ext cx="15206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/>
                  <a:t>Lower bound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411" y="3855435"/>
                <a:ext cx="1520609" cy="584775"/>
              </a:xfrm>
              <a:prstGeom prst="rect">
                <a:avLst/>
              </a:prstGeom>
              <a:blipFill rotWithShape="1">
                <a:blip r:embed="rId2"/>
                <a:stretch>
                  <a:fillRect l="-1205" t="-1042"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547999" y="5193744"/>
                <a:ext cx="1537600" cy="637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altLang="ko-KR" sz="1400" dirty="0" smtClean="0"/>
                  <a:t>Upper bound by</a:t>
                </a:r>
                <a:br>
                  <a:rPr lang="en-US" altLang="ko-KR" sz="1400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/>
                        </a:rPr>
                        <m:t>n</m:t>
                      </m:r>
                      <m:func>
                        <m:func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fName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999" y="5193744"/>
                <a:ext cx="1537600" cy="637034"/>
              </a:xfrm>
              <a:prstGeom prst="rect">
                <a:avLst/>
              </a:prstGeom>
              <a:blipFill rotWithShape="1">
                <a:blip r:embed="rId3"/>
                <a:stretch>
                  <a:fillRect l="-794" t="-962" r="-3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67544" y="5546605"/>
                <a:ext cx="5688632" cy="769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Both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</m:fNam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Ɵ(</m:t>
                    </m:r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  ∴</a:t>
                </a:r>
                <a:r>
                  <a:rPr lang="en-US" altLang="ko-KR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=Ɵ(</m:t>
                    </m:r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546605"/>
                <a:ext cx="5688632" cy="769698"/>
              </a:xfrm>
              <a:prstGeom prst="rect">
                <a:avLst/>
              </a:prstGeom>
              <a:blipFill rotWithShape="1">
                <a:blip r:embed="rId4"/>
                <a:stretch>
                  <a:fillRect l="-965" t="-4762" b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795711" y="6396136"/>
            <a:ext cx="341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*Recursion trees can also be used to make an</a:t>
            </a:r>
            <a:br>
              <a:rPr lang="en-US" altLang="ko-KR" sz="1200" dirty="0" smtClean="0">
                <a:solidFill>
                  <a:srgbClr val="FF0000"/>
                </a:solidFill>
              </a:rPr>
            </a:br>
            <a:r>
              <a:rPr lang="en-US" altLang="ko-KR" sz="1200" dirty="0" smtClean="0">
                <a:solidFill>
                  <a:srgbClr val="FF0000"/>
                </a:solidFill>
              </a:rPr>
              <a:t>educated guess for method no.2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6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1" grpId="0" animBg="1"/>
      <p:bldP spid="66" grpId="0"/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Master Theorem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The master theorem gives a generalized rule for solving recursions of the following form: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The recursion tree looks</a:t>
            </a:r>
            <a:br>
              <a:rPr lang="en-US" altLang="ko-KR" sz="2000" dirty="0" smtClean="0"/>
            </a:br>
            <a:r>
              <a:rPr lang="en-US" altLang="ko-KR" sz="2000" dirty="0" smtClean="0"/>
              <a:t>like this: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/>
              <p:cNvSpPr/>
              <p:nvPr/>
            </p:nvSpPr>
            <p:spPr>
              <a:xfrm>
                <a:off x="3400090" y="2276872"/>
                <a:ext cx="2428998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r>
                        <a:rPr lang="en-US" altLang="ko-KR" i="1">
                          <a:latin typeface="Cambria Math"/>
                        </a:rPr>
                        <m:t>𝑎𝑇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+</m:t>
                      </m:r>
                      <m:r>
                        <a:rPr lang="en-US" altLang="ko-KR" i="1">
                          <a:latin typeface="Cambria Math"/>
                        </a:rPr>
                        <m:t>𝑐</m:t>
                      </m:r>
                      <m:sSup>
                        <m:s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090" y="2276872"/>
                <a:ext cx="2428998" cy="5666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4370278" y="3059668"/>
                <a:ext cx="4034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278" y="3059668"/>
                <a:ext cx="40344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그룹 64"/>
          <p:cNvGrpSpPr/>
          <p:nvPr/>
        </p:nvGrpSpPr>
        <p:grpSpPr>
          <a:xfrm>
            <a:off x="4001656" y="3429000"/>
            <a:ext cx="1146408" cy="678971"/>
            <a:chOff x="4001656" y="3429000"/>
            <a:chExt cx="1146408" cy="678971"/>
          </a:xfrm>
        </p:grpSpPr>
        <p:grpSp>
          <p:nvGrpSpPr>
            <p:cNvPr id="64" name="그룹 63"/>
            <p:cNvGrpSpPr/>
            <p:nvPr/>
          </p:nvGrpSpPr>
          <p:grpSpPr>
            <a:xfrm>
              <a:off x="4001656" y="3429000"/>
              <a:ext cx="1146408" cy="288032"/>
              <a:chOff x="4001656" y="3429000"/>
              <a:chExt cx="1146408" cy="288032"/>
            </a:xfrm>
          </p:grpSpPr>
          <p:cxnSp>
            <p:nvCxnSpPr>
              <p:cNvPr id="9" name="직선 연결선 8"/>
              <p:cNvCxnSpPr>
                <a:stCxn id="5" idx="2"/>
              </p:cNvCxnSpPr>
              <p:nvPr/>
            </p:nvCxnSpPr>
            <p:spPr>
              <a:xfrm flipH="1">
                <a:off x="4001656" y="3429000"/>
                <a:ext cx="570344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endCxn id="5" idx="2"/>
              </p:cNvCxnSpPr>
              <p:nvPr/>
            </p:nvCxnSpPr>
            <p:spPr>
              <a:xfrm flipH="1" flipV="1">
                <a:off x="4572000" y="3429000"/>
                <a:ext cx="576064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064278" y="3645024"/>
                  <a:ext cx="1026884" cy="4629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…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𝑏</m:t>
                          </m:r>
                        </m:den>
                      </m:f>
                    </m:oMath>
                  </a14:m>
                  <a:r>
                    <a:rPr lang="ko-KR" altLang="en-US" dirty="0" smtClean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𝑏</m:t>
                          </m:r>
                        </m:den>
                      </m:f>
                    </m:oMath>
                  </a14:m>
                  <a:r>
                    <a:rPr lang="ko-KR" altLang="en-US" dirty="0" smtClean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𝑏</m:t>
                          </m:r>
                        </m:den>
                      </m:f>
                    </m:oMath>
                  </a14:m>
                  <a:r>
                    <a:rPr lang="en-US" altLang="ko-KR" dirty="0" smtClean="0"/>
                    <a:t>…</a:t>
                  </a:r>
                  <a:endParaRPr lang="ko-KR" altLang="en-US" dirty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4278" y="3645024"/>
                  <a:ext cx="1026884" cy="46294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357" t="-1316" r="-3571" b="-526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그룹 65"/>
          <p:cNvGrpSpPr/>
          <p:nvPr/>
        </p:nvGrpSpPr>
        <p:grpSpPr>
          <a:xfrm>
            <a:off x="3896504" y="4005064"/>
            <a:ext cx="1362432" cy="338554"/>
            <a:chOff x="3896504" y="4005064"/>
            <a:chExt cx="1362432" cy="338554"/>
          </a:xfrm>
        </p:grpSpPr>
        <p:cxnSp>
          <p:nvCxnSpPr>
            <p:cNvPr id="21" name="직선 화살표 연결선 20"/>
            <p:cNvCxnSpPr/>
            <p:nvPr/>
          </p:nvCxnSpPr>
          <p:spPr>
            <a:xfrm>
              <a:off x="3896504" y="4127594"/>
              <a:ext cx="1362432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직사각형 22"/>
                <p:cNvSpPr/>
                <p:nvPr/>
              </p:nvSpPr>
              <p:spPr>
                <a:xfrm>
                  <a:off x="4384192" y="4005064"/>
                  <a:ext cx="37561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23" name="직사각형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4192" y="4005064"/>
                  <a:ext cx="375616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그룹 67"/>
          <p:cNvGrpSpPr/>
          <p:nvPr/>
        </p:nvGrpSpPr>
        <p:grpSpPr>
          <a:xfrm>
            <a:off x="2699792" y="4174340"/>
            <a:ext cx="3744416" cy="550803"/>
            <a:chOff x="2699792" y="4174340"/>
            <a:chExt cx="3744416" cy="550803"/>
          </a:xfrm>
        </p:grpSpPr>
        <p:cxnSp>
          <p:nvCxnSpPr>
            <p:cNvPr id="29" name="직선 연결선 28"/>
            <p:cNvCxnSpPr/>
            <p:nvPr/>
          </p:nvCxnSpPr>
          <p:spPr>
            <a:xfrm flipH="1">
              <a:off x="2699792" y="4174341"/>
              <a:ext cx="1080120" cy="4787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5364088" y="4174340"/>
              <a:ext cx="1080120" cy="4787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직사각형 30"/>
                <p:cNvSpPr/>
                <p:nvPr/>
              </p:nvSpPr>
              <p:spPr>
                <a:xfrm>
                  <a:off x="3932767" y="4262196"/>
                  <a:ext cx="1289905" cy="4629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 smtClean="0"/>
                    <a:t>…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en-US" altLang="ko-KR" dirty="0"/>
                    <a:t>…</a:t>
                  </a:r>
                  <a:endParaRPr lang="ko-KR" altLang="en-US" dirty="0"/>
                </a:p>
              </p:txBody>
            </p:sp>
          </mc:Choice>
          <mc:Fallback>
            <p:sp>
              <p:nvSpPr>
                <p:cNvPr id="31" name="직사각형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2767" y="4262196"/>
                  <a:ext cx="1289905" cy="46294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774" t="-1316" r="-3302" b="-526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그룹 68"/>
          <p:cNvGrpSpPr/>
          <p:nvPr/>
        </p:nvGrpSpPr>
        <p:grpSpPr>
          <a:xfrm>
            <a:off x="2555776" y="4705398"/>
            <a:ext cx="4032448" cy="307777"/>
            <a:chOff x="2555776" y="4705398"/>
            <a:chExt cx="4032448" cy="307777"/>
          </a:xfrm>
        </p:grpSpPr>
        <p:cxnSp>
          <p:nvCxnSpPr>
            <p:cNvPr id="33" name="직선 화살표 연결선 32"/>
            <p:cNvCxnSpPr/>
            <p:nvPr/>
          </p:nvCxnSpPr>
          <p:spPr>
            <a:xfrm>
              <a:off x="2555776" y="4725143"/>
              <a:ext cx="4032448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직사각형 35"/>
                <p:cNvSpPr/>
                <p:nvPr/>
              </p:nvSpPr>
              <p:spPr>
                <a:xfrm>
                  <a:off x="4360865" y="4705398"/>
                  <a:ext cx="43370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36" name="직사각형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0865" y="4705398"/>
                  <a:ext cx="433708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그룹 66"/>
          <p:cNvGrpSpPr/>
          <p:nvPr/>
        </p:nvGrpSpPr>
        <p:grpSpPr>
          <a:xfrm>
            <a:off x="4759808" y="3750923"/>
            <a:ext cx="2371509" cy="508281"/>
            <a:chOff x="4759808" y="3750923"/>
            <a:chExt cx="2371509" cy="508281"/>
          </a:xfrm>
        </p:grpSpPr>
        <p:grpSp>
          <p:nvGrpSpPr>
            <p:cNvPr id="46" name="그룹 45"/>
            <p:cNvGrpSpPr/>
            <p:nvPr/>
          </p:nvGrpSpPr>
          <p:grpSpPr>
            <a:xfrm>
              <a:off x="4759808" y="3876498"/>
              <a:ext cx="1540384" cy="297843"/>
              <a:chOff x="4759808" y="3876498"/>
              <a:chExt cx="1540384" cy="297843"/>
            </a:xfrm>
          </p:grpSpPr>
          <p:cxnSp>
            <p:nvCxnSpPr>
              <p:cNvPr id="40" name="직선 연결선 39"/>
              <p:cNvCxnSpPr>
                <a:stCxn id="19" idx="3"/>
              </p:cNvCxnSpPr>
              <p:nvPr/>
            </p:nvCxnSpPr>
            <p:spPr>
              <a:xfrm>
                <a:off x="5091162" y="3876498"/>
                <a:ext cx="560958" cy="128566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>
                <a:endCxn id="23" idx="3"/>
              </p:cNvCxnSpPr>
              <p:nvPr/>
            </p:nvCxnSpPr>
            <p:spPr>
              <a:xfrm flipH="1">
                <a:off x="4759808" y="4005064"/>
                <a:ext cx="892312" cy="169277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/>
              <p:cNvCxnSpPr/>
              <p:nvPr/>
            </p:nvCxnSpPr>
            <p:spPr>
              <a:xfrm>
                <a:off x="5652120" y="4005064"/>
                <a:ext cx="64807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직사각형 56"/>
                <p:cNvSpPr/>
                <p:nvPr/>
              </p:nvSpPr>
              <p:spPr>
                <a:xfrm>
                  <a:off x="6294165" y="3750923"/>
                  <a:ext cx="837152" cy="5082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/>
                          </a:rPr>
                          <m:t>𝑎𝑐</m:t>
                        </m:r>
                        <m:sSup>
                          <m:sSupPr>
                            <m:ctrlPr>
                              <a:rPr lang="en-US" altLang="ko-KR" sz="14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57" name="직사각형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165" y="3750923"/>
                  <a:ext cx="837152" cy="50828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1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그룹 62"/>
          <p:cNvGrpSpPr/>
          <p:nvPr/>
        </p:nvGrpSpPr>
        <p:grpSpPr>
          <a:xfrm>
            <a:off x="4881928" y="3097849"/>
            <a:ext cx="4010552" cy="374270"/>
            <a:chOff x="4881928" y="3097849"/>
            <a:chExt cx="4010552" cy="374270"/>
          </a:xfrm>
        </p:grpSpPr>
        <p:cxnSp>
          <p:nvCxnSpPr>
            <p:cNvPr id="59" name="직선 화살표 연결선 58"/>
            <p:cNvCxnSpPr/>
            <p:nvPr/>
          </p:nvCxnSpPr>
          <p:spPr>
            <a:xfrm>
              <a:off x="4881928" y="3284984"/>
              <a:ext cx="6480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직사각형 60"/>
                <p:cNvSpPr/>
                <p:nvPr/>
              </p:nvSpPr>
              <p:spPr>
                <a:xfrm>
                  <a:off x="5530000" y="3097849"/>
                  <a:ext cx="3362480" cy="37427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𝑐</m:t>
                      </m:r>
                      <m:sSup>
                        <m:sSup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a14:m>
                  <a:r>
                    <a:rPr lang="ko-KR" altLang="en-US" dirty="0" smtClean="0"/>
                    <a:t> </a:t>
                  </a:r>
                  <a:r>
                    <a:rPr lang="ko-KR" altLang="en-US" sz="1000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∵</a:t>
                  </a:r>
                  <a:r>
                    <a:rPr lang="en-US" altLang="ko-KR" sz="1000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a problem of size takes </a:t>
                  </a:r>
                  <a14:m>
                    <m:oMath xmlns:m="http://schemas.openxmlformats.org/officeDocument/2006/math">
                      <m:r>
                        <a:rPr lang="en-US" altLang="ko-KR" sz="10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𝑐</m:t>
                      </m:r>
                      <m:sSup>
                        <m:sSupPr>
                          <m:ctrlPr>
                            <a:rPr lang="en-US" altLang="ko-KR" sz="1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10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a14:m>
                  <a:r>
                    <a:rPr lang="ko-KR" altLang="en-US" sz="1000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 </a:t>
                  </a:r>
                  <a:r>
                    <a:rPr lang="en-US" altLang="ko-KR" sz="1000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time</a:t>
                  </a:r>
                  <a:r>
                    <a:rPr lang="ko-KR" altLang="en-US" sz="1000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 </a:t>
                  </a:r>
                  <a:endParaRPr lang="ko-KR" altLang="en-US" sz="10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1" name="직사각형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0000" y="3097849"/>
                  <a:ext cx="3362480" cy="37427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그룹 69"/>
          <p:cNvGrpSpPr/>
          <p:nvPr/>
        </p:nvGrpSpPr>
        <p:grpSpPr>
          <a:xfrm>
            <a:off x="4794573" y="4326987"/>
            <a:ext cx="2916131" cy="532300"/>
            <a:chOff x="4794573" y="4326987"/>
            <a:chExt cx="2916131" cy="532300"/>
          </a:xfrm>
        </p:grpSpPr>
        <p:grpSp>
          <p:nvGrpSpPr>
            <p:cNvPr id="54" name="그룹 53"/>
            <p:cNvGrpSpPr/>
            <p:nvPr/>
          </p:nvGrpSpPr>
          <p:grpSpPr>
            <a:xfrm>
              <a:off x="4794573" y="4493670"/>
              <a:ext cx="1937667" cy="365617"/>
              <a:chOff x="4794573" y="4493670"/>
              <a:chExt cx="1937667" cy="365617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5222672" y="4493670"/>
                <a:ext cx="1509568" cy="87458"/>
                <a:chOff x="5222672" y="4493670"/>
                <a:chExt cx="1509568" cy="87458"/>
              </a:xfrm>
            </p:grpSpPr>
            <p:cxnSp>
              <p:nvCxnSpPr>
                <p:cNvPr id="47" name="직선 화살표 연결선 46"/>
                <p:cNvCxnSpPr/>
                <p:nvPr/>
              </p:nvCxnSpPr>
              <p:spPr>
                <a:xfrm>
                  <a:off x="5652120" y="4581128"/>
                  <a:ext cx="108012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/>
                <p:cNvCxnSpPr>
                  <a:endCxn id="31" idx="3"/>
                </p:cNvCxnSpPr>
                <p:nvPr/>
              </p:nvCxnSpPr>
              <p:spPr>
                <a:xfrm flipH="1" flipV="1">
                  <a:off x="5222672" y="4493670"/>
                  <a:ext cx="429448" cy="87458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직선 연결선 51"/>
              <p:cNvCxnSpPr>
                <a:endCxn id="36" idx="3"/>
              </p:cNvCxnSpPr>
              <p:nvPr/>
            </p:nvCxnSpPr>
            <p:spPr>
              <a:xfrm flipH="1">
                <a:off x="4794573" y="4581128"/>
                <a:ext cx="857547" cy="278159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직사각형 61"/>
                <p:cNvSpPr/>
                <p:nvPr/>
              </p:nvSpPr>
              <p:spPr>
                <a:xfrm>
                  <a:off x="6707417" y="4326987"/>
                  <a:ext cx="1003287" cy="5082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400" i="1">
                            <a:latin typeface="Cambria Math"/>
                          </a:rPr>
                          <m:t>𝑐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1400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>
            <p:sp>
              <p:nvSpPr>
                <p:cNvPr id="62" name="직사각형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7417" y="4326987"/>
                  <a:ext cx="1003287" cy="50828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41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직사각형 70"/>
              <p:cNvSpPr/>
              <p:nvPr/>
            </p:nvSpPr>
            <p:spPr>
              <a:xfrm>
                <a:off x="820784" y="5445224"/>
                <a:ext cx="7502432" cy="624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/>
                  <a:t>Layer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ko-KR" sz="2000" dirty="0"/>
                  <a:t> costs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US" altLang="ko-KR" sz="2000" i="1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𝑖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000" i="1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2000" dirty="0"/>
                  <a:t> which could be rearranged to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ko-KR" sz="2000" i="1">
                            <a:latin typeface="Cambria Math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ko-KR" sz="20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𝑎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𝑘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000" i="1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71" name="직사각형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84" y="5445224"/>
                <a:ext cx="7502432" cy="624658"/>
              </a:xfrm>
              <a:prstGeom prst="rect">
                <a:avLst/>
              </a:prstGeom>
              <a:blipFill rotWithShape="1">
                <a:blip r:embed="rId11"/>
                <a:stretch>
                  <a:fillRect l="-894" b="-29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08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smtClean="0"/>
              <a:t>Master Theorem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556792"/>
                <a:ext cx="8229600" cy="4525963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 dirty="0" smtClean="0"/>
                  <a:t>The tree analysis now becomes a summation of a series: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 smtClean="0"/>
              </a:p>
              <a:p>
                <a:pPr marL="0" indent="0">
                  <a:buNone/>
                </a:pPr>
                <a:r>
                  <a:rPr lang="en-US" altLang="ko-KR" sz="2000" dirty="0" smtClean="0"/>
                  <a:t>The summation can be divided into 3 cases</a:t>
                </a:r>
              </a:p>
              <a:p>
                <a:pPr marL="0" indent="0">
                  <a:buNone/>
                </a:pPr>
                <a:r>
                  <a:rPr lang="ko-KR" altLang="en-US" sz="1800" dirty="0" smtClean="0"/>
                  <a:t>①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</a:rPr>
                      <m:t>𝑟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&lt;1</m:t>
                    </m:r>
                  </m:oMath>
                </a14:m>
                <a:r>
                  <a:rPr lang="en-US" altLang="ko-KR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ko-KR" sz="1800" b="0" i="1" smtClean="0">
                        <a:latin typeface="Cambria Math"/>
                      </a:rPr>
                      <m:t>=</m:t>
                    </m:r>
                    <m:r>
                      <a:rPr lang="en-US" altLang="ko-KR" sz="1800" i="1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ko-KR" sz="1800" i="1">
                            <a:latin typeface="Cambria Math"/>
                          </a:rPr>
                          <m:t>𝑘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ko-KR" alt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/>
                          </a:rPr>
                          <m:t>=0</m:t>
                        </m:r>
                      </m:sub>
                      <m:sup>
                        <m:func>
                          <m:func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ko-KR" sz="1800" b="0" i="1" smtClean="0">
                        <a:latin typeface="Cambria Math"/>
                      </a:rPr>
                      <m:t>=</m:t>
                    </m:r>
                    <m:r>
                      <a:rPr lang="en-US" altLang="ko-KR" sz="1800" i="1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ko-KR" sz="1800" i="1">
                            <a:latin typeface="Cambria Math"/>
                          </a:rPr>
                          <m:t>𝑘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/>
                          </a:rPr>
                          <m:t>1+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𝑟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800" b="0" i="1" smtClean="0">
                            <a:latin typeface="Cambria Math"/>
                          </a:rPr>
                          <m:t>…</m:t>
                        </m:r>
                      </m:e>
                    </m:d>
                    <m:r>
                      <a:rPr lang="en-US" altLang="ko-KR" sz="1800" b="0" i="1" smtClean="0">
                        <a:latin typeface="Cambria Math"/>
                      </a:rPr>
                      <m:t>=Ɵ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1800" b="0" dirty="0" smtClean="0"/>
              </a:p>
              <a:p>
                <a:pPr marL="0" indent="0">
                  <a:buNone/>
                </a:pPr>
                <a:endParaRPr lang="en-US" altLang="ko-KR" sz="1800" dirty="0" smtClean="0"/>
              </a:p>
              <a:p>
                <a:pPr marL="0" indent="0">
                  <a:buNone/>
                </a:pPr>
                <a:r>
                  <a:rPr lang="ko-KR" altLang="en-US" sz="1800" dirty="0" smtClean="0">
                    <a:solidFill>
                      <a:schemeClr val="tx1"/>
                    </a:solidFill>
                  </a:rPr>
                  <a:t>②</a:t>
                </a:r>
                <a:r>
                  <a:rPr lang="en-US" altLang="ko-KR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solidFill>
                          <a:schemeClr val="tx1"/>
                        </a:solidFill>
                        <a:latin typeface="Cambria Math"/>
                      </a:rPr>
                      <m:t>𝑟</m:t>
                    </m:r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ko-KR" sz="18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ko-KR" sz="18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ko-KR" sz="1800" i="1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ko-KR" alt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func>
                          <m:funcPr>
                            <m:ctrlP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sz="1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ko-KR" sz="18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ko-KR" sz="1800" i="1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…</m:t>
                        </m:r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altLang="ko-KR" sz="18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solidFill>
                          <a:schemeClr val="tx1"/>
                        </a:solidFill>
                        <a:latin typeface="Cambria Math"/>
                      </a:rPr>
                      <m:t>Ɵ</m:t>
                    </m:r>
                    <m:d>
                      <m:dPr>
                        <m:ctrl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func>
                          <m:funcPr>
                            <m:ctrlP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sz="1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ko-KR" sz="18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:r>
                  <a:rPr lang="ko-KR" altLang="en-US" sz="1800" dirty="0" smtClean="0"/>
                  <a:t>③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/>
                      </a:rPr>
                      <m:t>𝑟</m:t>
                    </m:r>
                    <m:r>
                      <a:rPr lang="en-US" altLang="ko-KR" sz="180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altLang="ko-KR" sz="1800" i="1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altLang="ko-KR" sz="18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ko-KR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ko-KR" sz="1800" i="1">
                        <a:latin typeface="Cambria Math"/>
                      </a:rPr>
                      <m:t>=</m:t>
                    </m:r>
                    <m:r>
                      <a:rPr lang="en-US" altLang="ko-KR" sz="1800" i="1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ko-KR" sz="1800" i="1">
                            <a:latin typeface="Cambria Math"/>
                          </a:rPr>
                          <m:t>𝑘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ko-KR" alt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/>
                          </a:rPr>
                          <m:t>=0</m:t>
                        </m:r>
                      </m:sub>
                      <m:sup>
                        <m:func>
                          <m:func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ko-KR" sz="1800" i="1">
                        <a:latin typeface="Cambria Math"/>
                      </a:rPr>
                      <m:t>=</m:t>
                    </m:r>
                    <m:r>
                      <a:rPr lang="en-US" altLang="ko-KR" sz="1800" i="1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altLang="ko-KR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ko-KR" sz="1800" i="1">
                            <a:latin typeface="Cambria Math"/>
                          </a:rPr>
                          <m:t>𝑘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/>
                          </a:rPr>
                          <m:t>1+</m:t>
                        </m:r>
                        <m:r>
                          <a:rPr lang="en-US" altLang="ko-KR" sz="1800" i="1">
                            <a:latin typeface="Cambria Math"/>
                          </a:rPr>
                          <m:t>𝑟</m:t>
                        </m:r>
                        <m:r>
                          <a:rPr lang="en-US" altLang="ko-KR" sz="18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/>
                          </a:rPr>
                          <m:t>…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8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ko-KR" sz="1800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800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ko-KR" sz="18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/>
                        </a:rPr>
                        <m:t>𝑐</m:t>
                      </m:r>
                      <m:sSup>
                        <m:sSupPr>
                          <m:ctrlPr>
                            <a:rPr lang="en-US" altLang="ko-KR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8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1800" i="1">
                              <a:latin typeface="Cambria Math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ko-KR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sz="1800" i="1">
                              <a:latin typeface="Cambria Math"/>
                            </a:rPr>
                            <m:t>𝑟</m:t>
                          </m:r>
                        </m:e>
                        <m:sup>
                          <m:func>
                            <m:funcPr>
                              <m:ctrlPr>
                                <a:rPr lang="en-US" altLang="ko-KR" sz="1800" i="1">
                                  <a:latin typeface="Cambria Math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f>
                        <m:fPr>
                          <m:ctrlPr>
                            <a:rPr lang="en-US" altLang="ko-KR" sz="180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altLang="ko-KR" sz="1800" i="1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altLang="ko-KR" sz="1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800" i="1">
                                  <a:latin typeface="Cambria Math"/>
                                </a:rPr>
                                <m:t>…</m:t>
                              </m:r>
                              <m:r>
                                <a:rPr lang="en-US" altLang="ko-KR" sz="1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8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en-US" altLang="ko-KR" sz="18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ko-KR" sz="1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800">
                                              <a:latin typeface="Cambria Math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altLang="ko-KR" sz="18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</m:func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ko-KR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ko-KR" sz="18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ko-KR" sz="18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80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latin typeface="Cambria Math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func>
                            </m:sup>
                          </m:sSup>
                        </m:den>
                      </m:f>
                    </m:oMath>
                  </m:oMathPara>
                </a14:m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:endParaRPr lang="ko-KR" alt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556792"/>
                <a:ext cx="8229600" cy="4525963"/>
              </a:xfrm>
              <a:blipFill rotWithShape="1">
                <a:blip r:embed="rId2"/>
                <a:stretch>
                  <a:fillRect l="-815" t="-6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39552" y="1988840"/>
                <a:ext cx="7416824" cy="571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func>
                          <m:func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0" smtClean="0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p>
                      <m:e>
                        <m:r>
                          <a:rPr lang="en-US" altLang="ko-KR" i="1">
                            <a:latin typeface="Cambria Math"/>
                          </a:rPr>
                          <m:t>𝑐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𝑎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</m:e>
                    </m:nary>
                    <m:r>
                      <a:rPr lang="en-US" altLang="ko-KR" i="1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ko-KR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=0</m:t>
                        </m:r>
                      </m:sub>
                      <m:sup>
                        <m:func>
                          <m:funcPr>
                            <m:ctrlPr>
                              <a:rPr lang="en-US" altLang="ko-KR" i="1" smtClean="0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/>
                                      </a:rPr>
                                      <m:t>𝑎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altLang="ko-KR" i="1">
                            <a:latin typeface="Cambria Math"/>
                          </a:rPr>
                          <m:t>=</m:t>
                        </m:r>
                      </m:e>
                    </m:nary>
                    <m:r>
                      <a:rPr lang="en-US" altLang="ko-KR" i="1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𝑘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ko-KR" alt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/>
                          </a:rPr>
                          <m:t>𝑖</m:t>
                        </m:r>
                        <m:r>
                          <a:rPr lang="en-US" altLang="ko-KR" i="1">
                            <a:latin typeface="Cambria Math"/>
                          </a:rPr>
                          <m:t>=0</m:t>
                        </m:r>
                      </m:sub>
                      <m:sup>
                        <m:func>
                          <m:func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dirty="0" smtClean="0"/>
                  <a:t>,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/>
                      </a:rPr>
                      <m:t>𝑟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988840"/>
                <a:ext cx="7416824" cy="571310"/>
              </a:xfrm>
              <a:prstGeom prst="rect">
                <a:avLst/>
              </a:prstGeom>
              <a:blipFill rotWithShape="1">
                <a:blip r:embed="rId3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/>
          <p:cNvGrpSpPr/>
          <p:nvPr/>
        </p:nvGrpSpPr>
        <p:grpSpPr>
          <a:xfrm>
            <a:off x="4184683" y="3402907"/>
            <a:ext cx="1617751" cy="336420"/>
            <a:chOff x="5348158" y="3573010"/>
            <a:chExt cx="1617751" cy="336420"/>
          </a:xfrm>
        </p:grpSpPr>
        <p:sp>
          <p:nvSpPr>
            <p:cNvPr id="6" name="왼쪽 중괄호 5"/>
            <p:cNvSpPr/>
            <p:nvPr/>
          </p:nvSpPr>
          <p:spPr>
            <a:xfrm rot="16200000">
              <a:off x="6054694" y="2956128"/>
              <a:ext cx="144021" cy="1377785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48158" y="3663209"/>
              <a:ext cx="1617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FF0000"/>
                  </a:solidFill>
                </a:rPr>
                <a:t>Converges to a constant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274337" y="4129335"/>
            <a:ext cx="1662126" cy="307777"/>
            <a:chOff x="4782082" y="4308028"/>
            <a:chExt cx="1662126" cy="307777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4782082" y="4365104"/>
              <a:ext cx="166212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직사각형 11"/>
                <p:cNvSpPr/>
                <p:nvPr/>
              </p:nvSpPr>
              <p:spPr>
                <a:xfrm>
                  <a:off x="5226332" y="4308028"/>
                  <a:ext cx="71013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ko-KR" sz="14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40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sz="1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oMath>
                    </m:oMathPara>
                  </a14:m>
                  <a:endParaRPr lang="ko-KR" alt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2" name="직사각형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332" y="4308028"/>
                  <a:ext cx="710131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직사각형 15"/>
          <p:cNvSpPr/>
          <p:nvPr/>
        </p:nvSpPr>
        <p:spPr>
          <a:xfrm>
            <a:off x="4050372" y="4941168"/>
            <a:ext cx="2376264" cy="576064"/>
          </a:xfrm>
          <a:prstGeom prst="rect">
            <a:avLst/>
          </a:prstGeom>
          <a:noFill/>
          <a:ln>
            <a:solidFill>
              <a:srgbClr val="FF0000">
                <a:alpha val="38039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3059832" y="5373216"/>
            <a:ext cx="72008" cy="0"/>
          </a:xfrm>
          <a:prstGeom prst="line">
            <a:avLst/>
          </a:prstGeom>
          <a:ln w="28575">
            <a:solidFill>
              <a:srgbClr val="FF0000">
                <a:alpha val="38039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10984" y="5044534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5050"/>
                </a:solidFill>
              </a:rPr>
              <a:t>constants</a:t>
            </a:r>
            <a:endParaRPr lang="ko-KR" altLang="en-US" dirty="0">
              <a:solidFill>
                <a:srgbClr val="FF5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/>
              <p:cNvSpPr/>
              <p:nvPr/>
            </p:nvSpPr>
            <p:spPr>
              <a:xfrm>
                <a:off x="2598947" y="5600640"/>
                <a:ext cx="4961166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/>
                        </a:rPr>
                        <m:t>=Ɵ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func>
                                <m:func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=Ɵ</m:t>
                      </m:r>
                      <m:d>
                        <m:d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ko-KR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0" smtClean="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i="1">
                          <a:latin typeface="Cambria Math"/>
                        </a:rPr>
                        <m:t>Ɵ</m:t>
                      </m:r>
                      <m:d>
                        <m:d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ko-KR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947" y="5600640"/>
                <a:ext cx="4961166" cy="7146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18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946</Words>
  <Application>Microsoft Office PowerPoint</Application>
  <PresentationFormat>화면 슬라이드 쇼(4:3)</PresentationFormat>
  <Paragraphs>116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4 methods of solving recursions</vt:lpstr>
      <vt:lpstr>2. Guess &amp; Prove</vt:lpstr>
      <vt:lpstr>2. Guess &amp; Prove</vt:lpstr>
      <vt:lpstr>3. Recursion Tree</vt:lpstr>
      <vt:lpstr>3. Recursion Tree</vt:lpstr>
      <vt:lpstr>3. Recursion Tree</vt:lpstr>
      <vt:lpstr>4. Master Theorem</vt:lpstr>
      <vt:lpstr>4. Master Theorem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methods of solving recursions</dc:title>
  <dc:creator>Windows 사용자</dc:creator>
  <cp:lastModifiedBy>Windows 사용자</cp:lastModifiedBy>
  <cp:revision>19</cp:revision>
  <dcterms:created xsi:type="dcterms:W3CDTF">2018-03-05T11:16:30Z</dcterms:created>
  <dcterms:modified xsi:type="dcterms:W3CDTF">2018-03-06T06:45:34Z</dcterms:modified>
</cp:coreProperties>
</file>