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5" r:id="rId8"/>
    <p:sldId id="268" r:id="rId9"/>
    <p:sldId id="267" r:id="rId10"/>
    <p:sldId id="262" r:id="rId11"/>
    <p:sldId id="263" r:id="rId12"/>
    <p:sldId id="261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CE2D-3931-F546-B9BA-9F5B3A20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4C869-4687-154F-812B-8F868CCF5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C17A-C988-2E43-88DB-0F9F0EA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7FD4-22F3-2F4A-A724-B54426C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4B9F-F1C7-6D4F-BDBF-DAF6F707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847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482C-D650-CA49-8E37-4C7BD1F4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E90A4-7A48-EF45-AC9D-3B8B1BFF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7CCA-25C9-1646-86BB-241D363B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124A-471E-C946-9EC7-2A931F8F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55C7-381D-2B41-888B-20AD2776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630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C6ACB-619B-3B48-8E47-0A4E7827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9812E-F022-AA4E-BF8B-51FBA3C7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7AC65-217C-AD4A-8858-E32A98C2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15BB-4D46-EE47-8A0D-04C430F9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AB64-D9FC-B649-AC91-ABA2031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17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F4AD-1B27-F245-BBFE-203CC1FB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A793-34DC-5F43-800E-4BCF362B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EAF45-9AA1-5A41-91F4-5B840753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D56A-EED4-DE47-855E-4A8E6168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7E0F-09D7-CE4B-899E-89AEB54D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462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C03-4F18-8B4A-8DED-AF74CFD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EE4F-42EF-F34E-B601-6CFE1BAF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AB4B0-D548-AA4F-9B1D-6C410F94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8D5A-CB72-6646-A3F2-95B82CC1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E44E-B5C9-2647-84A8-F71BA802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471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A191-D72C-1142-AE00-9E14C943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1F4A-1F65-9F45-A95A-587A5CF9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0728-943F-B64D-BCFF-98ABF021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D58FB-277E-C443-A984-B9C9857D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A9C52-52C3-5442-92F6-3DE0F86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B6FB9-F817-4A46-BFF5-335D780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353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AC30-409B-C945-9312-46AE4C5B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B743-AB8D-8E4F-8A00-7C2F9462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F9C46-443D-D54C-9DAA-E3282B989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036E3-2A93-B64E-B5AA-12A589E4D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530B9-7724-E943-AAFF-0961EB14D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DB014-F1C6-6E4C-A0A1-9B42812F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6C8BC-2F12-864A-B4D3-068E3365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84A4-DBD3-3D4D-9950-EF0D98C8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179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9414-7DD0-144C-95F6-CEA4C561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F7F2E-C0E5-BE45-9900-4CE3B223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67418-3F9D-C74B-A11B-01966C46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1F3FE-0653-8348-A65E-644C7F4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061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CA9A4-550F-7C47-8813-BB2D3828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6AF41-7B27-CD43-BB08-F632ACC9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59A5-AE8D-F341-B96D-E3CC5BD9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9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2C29-3D52-EF43-8AE1-64BB8856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E9A9-068C-124B-8759-A6D73B0E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877E-9739-724B-A473-2A82A6570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1248-FCCA-8F4D-B4F2-6BC28AAD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0C27-C2C1-3F40-AC05-77058D7D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D9615-BD8B-D147-8DF9-99621179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960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2D0D-12C7-F84F-A027-4CD54D33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F7508-A753-3C4A-917C-EF05F96D1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F299-F267-194C-95F2-51FF677E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3633-C804-2E4C-94BD-6E452ACD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F18F5-014C-7B47-930E-07C07FF5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01C90-FC9D-2447-9AF0-12BF30A7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956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DA461-BDBF-494D-9CAC-B6E4FD95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3F5A-84B9-FE4E-961D-FA2150D6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AA28-88C4-D340-97FC-F9A6DF0D0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7B10-3813-1142-8E61-9F5D47FED6C6}" type="datetimeFigureOut">
              <a:rPr lang="en-KR" smtClean="0"/>
              <a:t>11/01/2020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5B87-0D71-EE4C-A498-CC5626DB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2EED-40B3-D246-8356-F3D839B9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8ABA-81FC-2F43-A50C-7632E86245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020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-jhlee/CS454-TSP-Sol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97F-8944-A24E-9C14-EDFE0BD46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Hybrid </a:t>
            </a:r>
            <a:r>
              <a:rPr lang="en-US" altLang="ko-KR" dirty="0" err="1"/>
              <a:t>optimisation</a:t>
            </a:r>
            <a:r>
              <a:rPr lang="en-US" altLang="ko-KR" dirty="0"/>
              <a:t> for TSP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9B6E-95E2-E044-9724-12D8B808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Junghyun Lee (20170500)</a:t>
            </a:r>
          </a:p>
          <a:p>
            <a:r>
              <a:rPr lang="en-KR" sz="1600" dirty="0"/>
              <a:t>Dept. of Mathematical Sciences &amp; School of Computing, KAIST</a:t>
            </a:r>
          </a:p>
        </p:txBody>
      </p:sp>
    </p:spTree>
    <p:extLst>
      <p:ext uri="{BB962C8B-B14F-4D97-AF65-F5344CB8AC3E}">
        <p14:creationId xmlns:p14="http://schemas.microsoft.com/office/powerpoint/2010/main" val="14157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15EC-D9EF-4645-A626-800DBFA3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Effect of number of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FC7DE-5D23-46C4-BBB4-D2B77BAE0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6759" y="1539350"/>
            <a:ext cx="5518482" cy="53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9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862-685C-47E4-85D0-3C5FCE72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Performance of this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271AE-90E7-4179-9A07-409C07F8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389" y="1573958"/>
            <a:ext cx="8085222" cy="52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6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6112-7A3C-4337-9A4F-04455A4E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ACO hyperparameters…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E588-80FF-470A-AD5F-4180B108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known that ACO is sensitive to its hyperparameters, and such optimal set of hyperparameters is problem-specific</a:t>
            </a:r>
          </a:p>
          <a:p>
            <a:r>
              <a:rPr lang="en-US" dirty="0"/>
              <a:t>Such optimal hyperparameters of ACO can be </a:t>
            </a:r>
            <a:r>
              <a:rPr lang="en-US" b="1" dirty="0"/>
              <a:t>tuned by using PSO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Considering how each </a:t>
            </a:r>
            <a:r>
              <a:rPr lang="en-US" dirty="0" err="1"/>
              <a:t>intracluster</a:t>
            </a:r>
            <a:r>
              <a:rPr lang="en-US" dirty="0"/>
              <a:t> TSP requires a different instance of ACO, this is expected to have a very positive effect on the performance.</a:t>
            </a:r>
          </a:p>
          <a:p>
            <a:pPr lvl="1"/>
            <a:r>
              <a:rPr lang="en-US" dirty="0"/>
              <a:t>Especially considering how different clustering leads to different sizes of TSP instances, this is very promising.</a:t>
            </a:r>
          </a:p>
        </p:txBody>
      </p:sp>
    </p:spTree>
    <p:extLst>
      <p:ext uri="{BB962C8B-B14F-4D97-AF65-F5344CB8AC3E}">
        <p14:creationId xmlns:p14="http://schemas.microsoft.com/office/powerpoint/2010/main" val="40772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8248-E1B0-4568-9BD9-9F954473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exploiting the metric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6F2E-0145-4A03-81EE-4C4C3583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TSP is very special in the sense that the edge weights are given as Euclidean metric, which satisfies </a:t>
            </a:r>
            <a:r>
              <a:rPr lang="en-US" b="1" dirty="0"/>
              <a:t>triangle inequality.</a:t>
            </a:r>
          </a:p>
          <a:p>
            <a:r>
              <a:rPr lang="en-US" dirty="0"/>
              <a:t>Note that our approach does not make use of such special property.</a:t>
            </a:r>
          </a:p>
          <a:p>
            <a:pPr lvl="1"/>
            <a:r>
              <a:rPr lang="en-US" dirty="0"/>
              <a:t>One example of this is </a:t>
            </a:r>
            <a:r>
              <a:rPr lang="en-US" dirty="0" err="1"/>
              <a:t>Christofides</a:t>
            </a:r>
            <a:r>
              <a:rPr lang="en-US" dirty="0"/>
              <a:t> algorithm, a 3/2-approximation algorithm that is applicable to metric TSP, only.</a:t>
            </a:r>
          </a:p>
          <a:p>
            <a:r>
              <a:rPr lang="en-US" dirty="0"/>
              <a:t>Somehow incorporating this information into our algorithm is certainly a promising avenue.</a:t>
            </a:r>
          </a:p>
        </p:txBody>
      </p:sp>
    </p:spTree>
    <p:extLst>
      <p:ext uri="{BB962C8B-B14F-4D97-AF65-F5344CB8AC3E}">
        <p14:creationId xmlns:p14="http://schemas.microsoft.com/office/powerpoint/2010/main" val="199880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EAF-E781-4B57-907F-40AD4A9B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 (if anyone is interested…)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04E3-11CC-4E9B-ADC7-D7D8B384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https://github.com/nick-jhlee/CS454-TSP-Solver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(Refer to the report document in the git repo for additional details that I’ve excluded for the time being)</a:t>
            </a:r>
          </a:p>
        </p:txBody>
      </p:sp>
    </p:spTree>
    <p:extLst>
      <p:ext uri="{BB962C8B-B14F-4D97-AF65-F5344CB8AC3E}">
        <p14:creationId xmlns:p14="http://schemas.microsoft.com/office/powerpoint/2010/main" val="53464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6547-A663-4612-AC91-6FEA422D4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D851-E66F-4545-A949-97CF88D28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6851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601-3AF6-48BB-8D2B-917B5756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8904-9AD3-4D74-BFD9-51E0957C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  <a:p>
            <a:r>
              <a:rPr lang="en-US" dirty="0" err="1"/>
              <a:t>Intracluster</a:t>
            </a:r>
            <a:r>
              <a:rPr lang="en-US" dirty="0"/>
              <a:t> ACOs</a:t>
            </a:r>
          </a:p>
          <a:p>
            <a:r>
              <a:rPr lang="en-US" dirty="0" err="1"/>
              <a:t>Intercluster</a:t>
            </a:r>
            <a:r>
              <a:rPr lang="en-US" dirty="0"/>
              <a:t> ACOs</a:t>
            </a:r>
          </a:p>
          <a:p>
            <a:r>
              <a:rPr lang="en-US" dirty="0"/>
              <a:t>*3-Opt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5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C5F3-1ABA-4232-A88D-5FB7E5A6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we consider such hard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7626-2033-4286-AE03-E560D5DC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global search meta-heuristics (GA, ACO, PSO...</a:t>
            </a:r>
            <a:r>
              <a:rPr lang="en-US" dirty="0" err="1"/>
              <a:t>etc</a:t>
            </a:r>
            <a:r>
              <a:rPr lang="en-US" dirty="0"/>
              <a:t>) do not exploit any</a:t>
            </a:r>
            <a:r>
              <a:rPr lang="en-US" b="1" dirty="0"/>
              <a:t> specific structure of the given problem.</a:t>
            </a:r>
          </a:p>
          <a:p>
            <a:r>
              <a:rPr lang="en-US" dirty="0"/>
              <a:t>As the problem size grows, the trade-off between amount of required resources and quality of the solution worsens.</a:t>
            </a:r>
          </a:p>
          <a:p>
            <a:r>
              <a:rPr lang="en-US" dirty="0"/>
              <a:t>Thus, in order to make our algorithm scalable and efficient, it needs to exploit some characteristic of that specific problem.</a:t>
            </a:r>
          </a:p>
        </p:txBody>
      </p:sp>
    </p:spTree>
    <p:extLst>
      <p:ext uri="{BB962C8B-B14F-4D97-AF65-F5344CB8AC3E}">
        <p14:creationId xmlns:p14="http://schemas.microsoft.com/office/powerpoint/2010/main" val="5981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473-B5EA-EF48-9353-6B245F8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picture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D14B8-881E-463C-8059-DFBAF92B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515" y="1825625"/>
            <a:ext cx="8868969" cy="4351338"/>
          </a:xfrm>
        </p:spPr>
      </p:pic>
    </p:spTree>
    <p:extLst>
      <p:ext uri="{BB962C8B-B14F-4D97-AF65-F5344CB8AC3E}">
        <p14:creationId xmlns:p14="http://schemas.microsoft.com/office/powerpoint/2010/main" val="3275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436C-3ACD-4C81-AA06-E5AF9710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FF8-B4F8-48E3-89D0-5BFBF582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decided to exploit the geometric feature of TSP: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If points are clustered together, then they should be nearby in the optimal Hamiltonian cycle, and if points are far away, then they should be far apart.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(Similar to </a:t>
            </a:r>
            <a:r>
              <a:rPr lang="en-US" dirty="0" err="1"/>
              <a:t>divide&amp;conquer</a:t>
            </a:r>
            <a:r>
              <a:rPr lang="en-US" dirty="0"/>
              <a:t> approach)</a:t>
            </a:r>
          </a:p>
        </p:txBody>
      </p:sp>
    </p:spTree>
    <p:extLst>
      <p:ext uri="{BB962C8B-B14F-4D97-AF65-F5344CB8AC3E}">
        <p14:creationId xmlns:p14="http://schemas.microsoft.com/office/powerpoint/2010/main" val="18442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8DA7-0634-42A7-8741-E77E001D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Intracluster</a:t>
            </a:r>
            <a:r>
              <a:rPr lang="en-US" dirty="0"/>
              <a:t> 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4F26-0C35-47CF-92DB-7FF144E6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cluster is considered as a TSP instance, and ACO was run.</a:t>
            </a:r>
          </a:p>
          <a:p>
            <a:r>
              <a:rPr lang="en-US" dirty="0"/>
              <a:t>The ACO hyperparameters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each TSP instance is independent, this process can be parallelized.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AD276-8508-404E-ABD7-346ADBC5BE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2934" y="3267933"/>
            <a:ext cx="5621333" cy="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40ED-9246-4040-BF5A-4FB1BF22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Intercluster</a:t>
            </a:r>
            <a:r>
              <a:rPr lang="en-US" dirty="0"/>
              <a:t> 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9B6AF-6065-4110-B0A6-0B85E2EB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I considered the TSP instance created by the </a:t>
            </a:r>
            <a:r>
              <a:rPr lang="en-US" b="1" dirty="0"/>
              <a:t>medians </a:t>
            </a:r>
            <a:r>
              <a:rPr lang="en-US" dirty="0"/>
              <a:t>of the clusters.</a:t>
            </a:r>
          </a:p>
          <a:p>
            <a:r>
              <a:rPr lang="en-US" dirty="0"/>
              <a:t>Again, ACO was run.</a:t>
            </a:r>
          </a:p>
          <a:p>
            <a:r>
              <a:rPr lang="en-US" dirty="0"/>
              <a:t>Since this instance is very small (if the number of clusters is very small), the ACO hyperparameters were weakly 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C29AC-1976-4EC7-8AB7-05C268C85B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2933" y="4391527"/>
            <a:ext cx="5267200" cy="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A45-3E0C-4E90-A066-299B0A9F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187E5E-BB0D-48CA-A2D3-9B769EEF2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62" y="1858169"/>
            <a:ext cx="7381875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E264-2053-4995-A9BF-6F3EBC39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62" y="1690688"/>
            <a:ext cx="72580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E932-FC5A-476B-A480-36905A6D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*3-Opt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3722-22D0-4A43-BA76-B35A050E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3-Opt was used every time a solution popped out of any ACO</a:t>
            </a:r>
          </a:p>
          <a:p>
            <a:r>
              <a:rPr lang="en-US" dirty="0"/>
              <a:t>At the very last step, 3-Opt is applied one more time.</a:t>
            </a:r>
          </a:p>
          <a:p>
            <a:r>
              <a:rPr lang="en-US" dirty="0"/>
              <a:t>This enabled for the sub-solutions to be of better quality, and the same for the final solution.</a:t>
            </a:r>
          </a:p>
          <a:p>
            <a:r>
              <a:rPr lang="en-US" dirty="0"/>
              <a:t>One major problem of this is that the time complexity becomes prohibitively high.</a:t>
            </a:r>
          </a:p>
          <a:p>
            <a:pPr lvl="1"/>
            <a:r>
              <a:rPr lang="en-US" dirty="0"/>
              <a:t>Especially at the very last 3-Opt, in which the time complexity of cubic order of the total number of vertices is added.</a:t>
            </a:r>
          </a:p>
        </p:txBody>
      </p:sp>
    </p:spTree>
    <p:extLst>
      <p:ext uri="{BB962C8B-B14F-4D97-AF65-F5344CB8AC3E}">
        <p14:creationId xmlns:p14="http://schemas.microsoft.com/office/powerpoint/2010/main" val="1230857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976.003"/>
  <p:tag name="LATEXADDIN" val="\documentclass{article}&#10;\usepackage{amsmath}&#10;\pagestyle{empty}&#10;\begin{document}&#10;&#10;\[ T = 100, k = 10, a = 1, b = 1, \rho = 0.1 \]&#10;&#10;&#10;\end{document}"/>
  <p:tag name="IGUANATEXSIZE" val="28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851.518"/>
  <p:tag name="LATEXADDIN" val="\documentclass{article}&#10;\usepackage{amsmath}&#10;\pagestyle{empty}&#10;\begin{document}&#10;&#10;\[ T = 50, k = 5, a = 1, b = 1, \rho = 0.1 \]&#10;&#10;&#10;\end{document}"/>
  <p:tag name="IGUANATEXSIZE" val="28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536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Theme</vt:lpstr>
      <vt:lpstr>Hybrid optimisation for TSP</vt:lpstr>
      <vt:lpstr>Preview</vt:lpstr>
      <vt:lpstr>Why should we consider such hard way?</vt:lpstr>
      <vt:lpstr>Rough picture</vt:lpstr>
      <vt:lpstr>K-means clustering</vt:lpstr>
      <vt:lpstr>Intracluster ACO</vt:lpstr>
      <vt:lpstr>Intercluster ACO</vt:lpstr>
      <vt:lpstr>Combine clusters</vt:lpstr>
      <vt:lpstr>*3-Opt</vt:lpstr>
      <vt:lpstr>RQ1: Effect of number of clusters</vt:lpstr>
      <vt:lpstr>RQ2: Performance of this algorithm</vt:lpstr>
      <vt:lpstr>Future work: ACO hyperparameters…</vt:lpstr>
      <vt:lpstr>Future work: exploiting the metric space</vt:lpstr>
      <vt:lpstr>Github repository (if anyone is interested…)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optimization for TSP</dc:title>
  <dc:creator>Junghyun Lee</dc:creator>
  <cp:lastModifiedBy>Junghyun Lee</cp:lastModifiedBy>
  <cp:revision>16</cp:revision>
  <dcterms:created xsi:type="dcterms:W3CDTF">2020-10-31T08:38:00Z</dcterms:created>
  <dcterms:modified xsi:type="dcterms:W3CDTF">2020-11-01T12:11:13Z</dcterms:modified>
</cp:coreProperties>
</file>