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4191000" cy="6832600"/>
  <p:notesSz cx="4191000" cy="6832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801" y="2118106"/>
            <a:ext cx="3567747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29602" y="3826256"/>
            <a:ext cx="2938145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09867" y="1571498"/>
            <a:ext cx="1825847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161635" y="1571498"/>
            <a:ext cx="1825847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257" y="202468"/>
            <a:ext cx="2381885" cy="531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1663" y="3290942"/>
            <a:ext cx="244856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27099" y="6354318"/>
            <a:ext cx="13431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09867" y="6354318"/>
            <a:ext cx="965390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022092" y="6354318"/>
            <a:ext cx="965390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dkranprom@mail.ru" TargetMode="External"/><Relationship Id="rId4" Type="http://schemas.openxmlformats.org/officeDocument/2006/relationships/hyperlink" Target="mailto:prompodgotovka@mail.ru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maps.app.goo.gl/7D56cp5SSvFk8hJo9" TargetMode="External"/><Relationship Id="rId7" Type="http://schemas.openxmlformats.org/officeDocument/2006/relationships/hyperlink" Target="mailto:nick.konstantinov.job@gmail.com" TargetMode="External"/><Relationship Id="rId8" Type="http://schemas.openxmlformats.org/officeDocument/2006/relationships/hyperlink" Target="https://t.me/nick_konstantinov" TargetMode="External"/><Relationship Id="rId9" Type="http://schemas.openxmlformats.org/officeDocument/2006/relationships/hyperlink" Target="https://www.linkedin.com/in/mikita-kanstantsinau-81b656262/" TargetMode="External"/><Relationship Id="rId10" Type="http://schemas.openxmlformats.org/officeDocument/2006/relationships/hyperlink" Target="https://github.com/nick-konstantinov" TargetMode="External"/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20" Type="http://schemas.openxmlformats.org/officeDocument/2006/relationships/image" Target="../media/image12.png"/><Relationship Id="rId21" Type="http://schemas.openxmlformats.org/officeDocument/2006/relationships/image" Target="../media/image13.png"/><Relationship Id="rId22" Type="http://schemas.openxmlformats.org/officeDocument/2006/relationships/hyperlink" Target="https://nick-konstantinov.github.io/Book-shop/index.html" TargetMode="External"/><Relationship Id="rId23" Type="http://schemas.openxmlformats.org/officeDocument/2006/relationships/image" Target="../media/image14.png"/><Relationship Id="rId24" Type="http://schemas.openxmlformats.org/officeDocument/2006/relationships/hyperlink" Target="https://nick-konstantinov.github.io/English-for-kids/task-2-english-for-kids/index.html" TargetMode="External"/><Relationship Id="rId25" Type="http://schemas.openxmlformats.org/officeDocument/2006/relationships/image" Target="../media/image15.png"/><Relationship Id="rId26" Type="http://schemas.openxmlformats.org/officeDocument/2006/relationships/hyperlink" Target="https://www.sololearn.com/certificates/CT-7WB4YVRY" TargetMode="External"/><Relationship Id="rId27" Type="http://schemas.openxmlformats.org/officeDocument/2006/relationships/image" Target="../media/image16.png"/><Relationship Id="rId28" Type="http://schemas.openxmlformats.org/officeDocument/2006/relationships/hyperlink" Target="https://www.sololearn.com/certificates/CT-MD8W3RER" TargetMode="External"/><Relationship Id="rId29" Type="http://schemas.openxmlformats.org/officeDocument/2006/relationships/image" Target="../media/image17.png"/><Relationship Id="rId30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mailto:dkranprom@mail.ru" TargetMode="External"/><Relationship Id="rId4" Type="http://schemas.openxmlformats.org/officeDocument/2006/relationships/hyperlink" Target="mailto:prompodgotovka@mail.ru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maps.app.goo.gl/7D56cp5SSvFk8hJo9" TargetMode="External"/><Relationship Id="rId7" Type="http://schemas.openxmlformats.org/officeDocument/2006/relationships/hyperlink" Target="mailto:nick.konstantinov.job@gmail.com" TargetMode="External"/><Relationship Id="rId8" Type="http://schemas.openxmlformats.org/officeDocument/2006/relationships/hyperlink" Target="https://t.me/nick_konstantinov" TargetMode="External"/><Relationship Id="rId9" Type="http://schemas.openxmlformats.org/officeDocument/2006/relationships/hyperlink" Target="https://www.linkedin.com/in/mikita-kanstantsinau-81b656262/" TargetMode="External"/><Relationship Id="rId10" Type="http://schemas.openxmlformats.org/officeDocument/2006/relationships/hyperlink" Target="https://github.com/nick-konstantinov" TargetMode="External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6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hyperlink" Target="https://nick-konstantinov.github.io/Book-shop/index.html" TargetMode="External"/><Relationship Id="rId23" Type="http://schemas.openxmlformats.org/officeDocument/2006/relationships/image" Target="../media/image14.png"/><Relationship Id="rId24" Type="http://schemas.openxmlformats.org/officeDocument/2006/relationships/hyperlink" Target="https://nick-konstantinov.github.io/English-for-kids/task-2-english-for-kids/index.html" TargetMode="External"/><Relationship Id="rId25" Type="http://schemas.openxmlformats.org/officeDocument/2006/relationships/image" Target="../media/image15.png"/><Relationship Id="rId26" Type="http://schemas.openxmlformats.org/officeDocument/2006/relationships/hyperlink" Target="https://www.sololearn.com/certificates/CT-7WB4YVRY" TargetMode="External"/><Relationship Id="rId27" Type="http://schemas.openxmlformats.org/officeDocument/2006/relationships/image" Target="../media/image16.png"/><Relationship Id="rId28" Type="http://schemas.openxmlformats.org/officeDocument/2006/relationships/hyperlink" Target="https://www.sololearn.com/certificates/CT-MD8W3RER" TargetMode="External"/><Relationship Id="rId29" Type="http://schemas.openxmlformats.org/officeDocument/2006/relationships/image" Target="../media/image17.png"/><Relationship Id="rId30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196080" cy="6832600"/>
          </a:xfrm>
          <a:custGeom>
            <a:avLst/>
            <a:gdLst/>
            <a:ahLst/>
            <a:cxnLst/>
            <a:rect l="l" t="t" r="r" b="b"/>
            <a:pathLst>
              <a:path w="4196080" h="6832600">
                <a:moveTo>
                  <a:pt x="4196066" y="0"/>
                </a:moveTo>
                <a:lnTo>
                  <a:pt x="0" y="0"/>
                </a:lnTo>
                <a:lnTo>
                  <a:pt x="0" y="6832104"/>
                </a:lnTo>
                <a:lnTo>
                  <a:pt x="4196066" y="6832104"/>
                </a:lnTo>
                <a:lnTo>
                  <a:pt x="41960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71" y="4718146"/>
            <a:ext cx="87838" cy="8783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71" y="4932014"/>
            <a:ext cx="87838" cy="8783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871" y="4529771"/>
            <a:ext cx="932180" cy="583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LANGUAGES</a:t>
            </a:r>
            <a:endParaRPr sz="850">
              <a:latin typeface="Tahoma"/>
              <a:cs typeface="Tahoma"/>
            </a:endParaRPr>
          </a:p>
          <a:p>
            <a:pPr marL="107950">
              <a:lnSpc>
                <a:spcPct val="100000"/>
              </a:lnSpc>
              <a:spcBef>
                <a:spcPts val="434"/>
              </a:spcBef>
            </a:pPr>
            <a:r>
              <a:rPr dirty="0" sz="450" spc="-10" b="1">
                <a:latin typeface="Tahoma"/>
                <a:cs typeface="Tahoma"/>
              </a:rPr>
              <a:t>English: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450" spc="-10">
                <a:latin typeface="Verdana"/>
                <a:cs typeface="Verdana"/>
              </a:rPr>
              <a:t>A2 (Pre-Intermediate)</a:t>
            </a:r>
            <a:endParaRPr sz="450">
              <a:latin typeface="Verdana"/>
              <a:cs typeface="Verdana"/>
            </a:endParaRPr>
          </a:p>
          <a:p>
            <a:pPr marL="107950">
              <a:lnSpc>
                <a:spcPct val="100000"/>
              </a:lnSpc>
              <a:spcBef>
                <a:spcPts val="420"/>
              </a:spcBef>
            </a:pPr>
            <a:r>
              <a:rPr dirty="0" sz="450" spc="-10" b="1">
                <a:latin typeface="Tahoma"/>
                <a:cs typeface="Tahoma"/>
              </a:rPr>
              <a:t>Russian: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-10">
                <a:latin typeface="Verdana"/>
                <a:cs typeface="Verdana"/>
              </a:rPr>
              <a:t>Native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790" y="5159916"/>
            <a:ext cx="10445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Tahoma"/>
                <a:cs typeface="Tahoma"/>
              </a:rPr>
              <a:t>WORK</a:t>
            </a:r>
            <a:r>
              <a:rPr dirty="0" sz="850" spc="195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EXAMPLES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6851" y="5774790"/>
            <a:ext cx="54102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AWARDS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57490" y="1048016"/>
            <a:ext cx="4445" cy="5633720"/>
          </a:xfrm>
          <a:custGeom>
            <a:avLst/>
            <a:gdLst/>
            <a:ahLst/>
            <a:cxnLst/>
            <a:rect l="l" t="t" r="r" b="b"/>
            <a:pathLst>
              <a:path w="4444" h="5633720">
                <a:moveTo>
                  <a:pt x="3819" y="0"/>
                </a:moveTo>
                <a:lnTo>
                  <a:pt x="0" y="0"/>
                </a:lnTo>
                <a:lnTo>
                  <a:pt x="0" y="5633135"/>
                </a:lnTo>
                <a:lnTo>
                  <a:pt x="3819" y="5633135"/>
                </a:lnTo>
                <a:lnTo>
                  <a:pt x="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324990" y="972496"/>
            <a:ext cx="2780665" cy="13722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850" spc="-10" b="1">
                <a:latin typeface="Tahoma"/>
                <a:cs typeface="Tahoma"/>
              </a:rPr>
              <a:t>PROFILE</a:t>
            </a:r>
            <a:endParaRPr sz="850">
              <a:latin typeface="Tahoma"/>
              <a:cs typeface="Tahoma"/>
            </a:endParaRPr>
          </a:p>
          <a:p>
            <a:pPr marL="12700" marR="5080">
              <a:lnSpc>
                <a:spcPct val="122500"/>
              </a:lnSpc>
              <a:spcBef>
                <a:spcPts val="70"/>
              </a:spcBef>
            </a:pPr>
            <a:r>
              <a:rPr dirty="0" sz="450">
                <a:latin typeface="Verdana"/>
                <a:cs typeface="Verdana"/>
              </a:rPr>
              <a:t>Hello,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I´m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</a:t>
            </a:r>
            <a:r>
              <a:rPr dirty="0" sz="450" spc="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software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development</a:t>
            </a:r>
            <a:r>
              <a:rPr dirty="0" sz="450" spc="1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engineer.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I´m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interested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in</a:t>
            </a:r>
            <a:r>
              <a:rPr dirty="0" sz="450" spc="8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animating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static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artists`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or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designers`</a:t>
            </a:r>
            <a:r>
              <a:rPr dirty="0" sz="450" spc="8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templates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to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 spc="-20">
                <a:latin typeface="Verdana"/>
                <a:cs typeface="Verdana"/>
              </a:rPr>
              <a:t>life.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And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I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also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enjoy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creating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convenient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and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interactive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interfaces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for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websites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and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applications.</a:t>
            </a:r>
            <a:endParaRPr sz="450">
              <a:latin typeface="Verdana"/>
              <a:cs typeface="Verdana"/>
            </a:endParaRPr>
          </a:p>
          <a:p>
            <a:pPr marL="12700" marR="86995">
              <a:lnSpc>
                <a:spcPct val="122500"/>
              </a:lnSpc>
              <a:spcBef>
                <a:spcPts val="210"/>
              </a:spcBef>
            </a:pPr>
            <a:r>
              <a:rPr dirty="0" sz="450">
                <a:latin typeface="Verdana"/>
                <a:cs typeface="Verdana"/>
              </a:rPr>
              <a:t>Many</a:t>
            </a:r>
            <a:r>
              <a:rPr dirty="0" sz="450" spc="8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years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of</a:t>
            </a:r>
            <a:r>
              <a:rPr dirty="0" sz="450" spc="4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experience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as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</a:t>
            </a:r>
            <a:r>
              <a:rPr dirty="0" sz="450" spc="4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teacher</a:t>
            </a:r>
            <a:r>
              <a:rPr dirty="0" sz="450" spc="4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allowed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me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to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develop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communication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skills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and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ability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to</a:t>
            </a:r>
            <a:r>
              <a:rPr dirty="0" sz="450" spc="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express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my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thoughts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and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ideas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clearly,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and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my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experience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as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engineer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allowed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me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to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ﬁnd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effective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solutions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to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complex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problems.</a:t>
            </a:r>
            <a:r>
              <a:rPr dirty="0" sz="450">
                <a:latin typeface="Verdana"/>
                <a:cs typeface="Verdana"/>
              </a:rPr>
              <a:t> As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chief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engineer,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I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successfully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managed</a:t>
            </a:r>
            <a:r>
              <a:rPr dirty="0" sz="450" spc="8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</a:t>
            </a:r>
            <a:r>
              <a:rPr dirty="0" sz="450" spc="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team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of</a:t>
            </a:r>
            <a:r>
              <a:rPr dirty="0" sz="450" spc="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specialists,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distributing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tasks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and</a:t>
            </a:r>
            <a:r>
              <a:rPr dirty="0" sz="450" spc="8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responsibilities.</a:t>
            </a:r>
            <a:endParaRPr sz="450">
              <a:latin typeface="Verdana"/>
              <a:cs typeface="Verdana"/>
            </a:endParaRPr>
          </a:p>
          <a:p>
            <a:pPr marL="12700" marR="18415">
              <a:lnSpc>
                <a:spcPct val="122500"/>
              </a:lnSpc>
              <a:spcBef>
                <a:spcPts val="210"/>
              </a:spcBef>
            </a:pPr>
            <a:r>
              <a:rPr dirty="0" sz="450" spc="-45">
                <a:latin typeface="Verdana"/>
                <a:cs typeface="Verdana"/>
              </a:rPr>
              <a:t>I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consider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my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strengths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are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ability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to</a:t>
            </a:r>
            <a:r>
              <a:rPr dirty="0" sz="450" spc="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work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in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team,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involvement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in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process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of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working</a:t>
            </a:r>
            <a:r>
              <a:rPr dirty="0" sz="450" spc="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on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project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and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ability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to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put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myself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in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shoes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of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customer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or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end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user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in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order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to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improve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the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product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I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create.</a:t>
            </a:r>
            <a:endParaRPr sz="450">
              <a:latin typeface="Verdana"/>
              <a:cs typeface="Verdana"/>
            </a:endParaRPr>
          </a:p>
          <a:p>
            <a:pPr algn="just" marL="12700" marR="94615">
              <a:lnSpc>
                <a:spcPct val="122500"/>
              </a:lnSpc>
              <a:spcBef>
                <a:spcPts val="210"/>
              </a:spcBef>
            </a:pPr>
            <a:r>
              <a:rPr dirty="0" sz="450" spc="15">
                <a:latin typeface="Verdana"/>
                <a:cs typeface="Verdana"/>
              </a:rPr>
              <a:t>At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the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40">
                <a:latin typeface="Verdana"/>
                <a:cs typeface="Verdana"/>
              </a:rPr>
              <a:t>moment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my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goal</a:t>
            </a:r>
            <a:r>
              <a:rPr dirty="0" sz="450" spc="-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is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to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become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a</a:t>
            </a:r>
            <a:r>
              <a:rPr dirty="0" sz="450" spc="-5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successful</a:t>
            </a:r>
            <a:r>
              <a:rPr dirty="0" sz="450" spc="-5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frontend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developer</a:t>
            </a:r>
            <a:r>
              <a:rPr dirty="0" sz="450" spc="-55">
                <a:latin typeface="Verdana"/>
                <a:cs typeface="Verdana"/>
              </a:rPr>
              <a:t> </a:t>
            </a:r>
            <a:r>
              <a:rPr dirty="0" sz="450" spc="40">
                <a:latin typeface="Verdana"/>
                <a:cs typeface="Verdana"/>
              </a:rPr>
              <a:t>who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can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handle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complex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tasks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on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different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projects.</a:t>
            </a:r>
            <a:r>
              <a:rPr dirty="0" sz="450" spc="-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To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35">
                <a:latin typeface="Verdana"/>
                <a:cs typeface="Verdana"/>
              </a:rPr>
              <a:t>do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this,</a:t>
            </a:r>
            <a:r>
              <a:rPr dirty="0" sz="450" spc="-50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I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continue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studying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hard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and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every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day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45">
                <a:latin typeface="Verdana"/>
                <a:cs typeface="Verdana"/>
              </a:rPr>
              <a:t>I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learn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something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45">
                <a:latin typeface="Verdana"/>
                <a:cs typeface="Verdana"/>
              </a:rPr>
              <a:t>new</a:t>
            </a:r>
            <a:r>
              <a:rPr dirty="0" sz="450" spc="-40">
                <a:latin typeface="Verdana"/>
                <a:cs typeface="Verdana"/>
              </a:rPr>
              <a:t> </a:t>
            </a:r>
            <a:r>
              <a:rPr dirty="0" sz="450" spc="25">
                <a:latin typeface="Verdana"/>
                <a:cs typeface="Verdana"/>
              </a:rPr>
              <a:t>and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hone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my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knowledge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15">
                <a:latin typeface="Verdana"/>
                <a:cs typeface="Verdana"/>
              </a:rPr>
              <a:t>in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 spc="5">
                <a:latin typeface="Verdana"/>
                <a:cs typeface="Verdana"/>
              </a:rPr>
              <a:t>practice.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24990" y="4907855"/>
            <a:ext cx="111696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Tahoma"/>
                <a:cs typeface="Tahoma"/>
              </a:rPr>
              <a:t>WORK</a:t>
            </a:r>
            <a:r>
              <a:rPr dirty="0" sz="850" spc="195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EXPIRIENCE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24990" y="6110863"/>
            <a:ext cx="822960" cy="429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REFERENCES</a:t>
            </a:r>
            <a:endParaRPr sz="85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405"/>
              </a:spcBef>
            </a:pPr>
            <a:r>
              <a:rPr dirty="0" sz="450" b="1">
                <a:latin typeface="Tahoma"/>
                <a:cs typeface="Tahoma"/>
              </a:rPr>
              <a:t>Andrian</a:t>
            </a:r>
            <a:r>
              <a:rPr dirty="0" sz="450" spc="5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Chernenkov</a:t>
            </a:r>
            <a:endParaRPr sz="45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z="350">
                <a:latin typeface="Verdana"/>
                <a:cs typeface="Verdana"/>
              </a:rPr>
              <a:t>LLC</a:t>
            </a:r>
            <a:r>
              <a:rPr dirty="0" sz="350" spc="35">
                <a:latin typeface="Verdana"/>
                <a:cs typeface="Verdana"/>
              </a:rPr>
              <a:t> </a:t>
            </a:r>
            <a:r>
              <a:rPr dirty="0" sz="350">
                <a:latin typeface="Verdana"/>
                <a:cs typeface="Verdana"/>
              </a:rPr>
              <a:t>«Prompodgotovka»</a:t>
            </a:r>
            <a:r>
              <a:rPr dirty="0" sz="350" spc="40">
                <a:latin typeface="Verdana"/>
                <a:cs typeface="Verdana"/>
              </a:rPr>
              <a:t> </a:t>
            </a:r>
            <a:r>
              <a:rPr dirty="0" sz="350" spc="-50">
                <a:latin typeface="Verdana"/>
                <a:cs typeface="Verdana"/>
              </a:rPr>
              <a:t>/</a:t>
            </a:r>
            <a:r>
              <a:rPr dirty="0" sz="350" spc="25">
                <a:latin typeface="Verdana"/>
                <a:cs typeface="Verdana"/>
              </a:rPr>
              <a:t> </a:t>
            </a:r>
            <a:r>
              <a:rPr dirty="0" sz="350" spc="-10">
                <a:latin typeface="Verdana"/>
                <a:cs typeface="Verdana"/>
              </a:rPr>
              <a:t>Director</a:t>
            </a:r>
            <a:endParaRPr sz="3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220"/>
              </a:spcBef>
            </a:pPr>
            <a:r>
              <a:rPr dirty="0" sz="400" b="1">
                <a:latin typeface="Tahoma"/>
                <a:cs typeface="Tahoma"/>
              </a:rPr>
              <a:t>Email:</a:t>
            </a:r>
            <a:r>
              <a:rPr dirty="0" sz="400" spc="50" b="1">
                <a:latin typeface="Tahoma"/>
                <a:cs typeface="Tahoma"/>
              </a:rPr>
              <a:t> </a:t>
            </a:r>
            <a:r>
              <a:rPr dirty="0" sz="400" spc="-10">
                <a:latin typeface="Verdana"/>
                <a:cs typeface="Verdana"/>
                <a:hlinkClick r:id="rId3"/>
              </a:rPr>
              <a:t>dkranprom@mail.ru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20864" y="6276035"/>
            <a:ext cx="1116965" cy="26479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450" b="1">
                <a:latin typeface="Tahoma"/>
                <a:cs typeface="Tahoma"/>
              </a:rPr>
              <a:t>Stanislav</a:t>
            </a:r>
            <a:r>
              <a:rPr dirty="0" sz="450" spc="25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Shevtsov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">
                <a:latin typeface="Verdana"/>
                <a:cs typeface="Verdana"/>
              </a:rPr>
              <a:t>PEI</a:t>
            </a:r>
            <a:r>
              <a:rPr dirty="0" sz="350" spc="25">
                <a:latin typeface="Verdana"/>
                <a:cs typeface="Verdana"/>
              </a:rPr>
              <a:t> </a:t>
            </a:r>
            <a:r>
              <a:rPr dirty="0" sz="350">
                <a:latin typeface="Verdana"/>
                <a:cs typeface="Verdana"/>
              </a:rPr>
              <a:t>«Prompodgotovka–Obrazovanie»</a:t>
            </a:r>
            <a:r>
              <a:rPr dirty="0" sz="350" spc="25">
                <a:latin typeface="Verdana"/>
                <a:cs typeface="Verdana"/>
              </a:rPr>
              <a:t> </a:t>
            </a:r>
            <a:r>
              <a:rPr dirty="0" sz="350" spc="-50">
                <a:latin typeface="Verdana"/>
                <a:cs typeface="Verdana"/>
              </a:rPr>
              <a:t>/</a:t>
            </a:r>
            <a:r>
              <a:rPr dirty="0" sz="350" spc="15">
                <a:latin typeface="Verdana"/>
                <a:cs typeface="Verdana"/>
              </a:rPr>
              <a:t> </a:t>
            </a:r>
            <a:r>
              <a:rPr dirty="0" sz="350" spc="-10">
                <a:latin typeface="Verdana"/>
                <a:cs typeface="Verdana"/>
              </a:rPr>
              <a:t>Director</a:t>
            </a:r>
            <a:endParaRPr sz="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400" b="1">
                <a:latin typeface="Tahoma"/>
                <a:cs typeface="Tahoma"/>
              </a:rPr>
              <a:t>Email:</a:t>
            </a:r>
            <a:r>
              <a:rPr dirty="0" sz="400" spc="150" b="1">
                <a:latin typeface="Tahoma"/>
                <a:cs typeface="Tahoma"/>
              </a:rPr>
              <a:t> </a:t>
            </a:r>
            <a:r>
              <a:rPr dirty="0" sz="400" spc="-10">
                <a:latin typeface="Verdana"/>
                <a:cs typeface="Verdana"/>
                <a:hlinkClick r:id="rId4"/>
              </a:rPr>
              <a:t>prompodgotovka@mail.ru</a:t>
            </a:r>
            <a:endParaRPr sz="400">
              <a:latin typeface="Verdana"/>
              <a:cs typeface="Verdan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868" y="207674"/>
            <a:ext cx="688044" cy="68804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964"/>
              </a:lnSpc>
              <a:spcBef>
                <a:spcPts val="135"/>
              </a:spcBef>
            </a:pPr>
            <a:r>
              <a:rPr dirty="0" spc="85">
                <a:latin typeface="Verdana"/>
                <a:cs typeface="Verdana"/>
              </a:rPr>
              <a:t>MIKITA</a:t>
            </a:r>
          </a:p>
          <a:p>
            <a:pPr marL="16510">
              <a:lnSpc>
                <a:spcPts val="1964"/>
              </a:lnSpc>
              <a:tabLst>
                <a:tab pos="2368550" algn="l"/>
              </a:tabLst>
            </a:pPr>
            <a:r>
              <a:rPr dirty="0" u="sng" spc="20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KANSTANTSINAU</a:t>
            </a:r>
            <a:r>
              <a:rPr dirty="0" u="sng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324990" y="775618"/>
            <a:ext cx="92011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Microsoft Sans Serif"/>
                <a:cs typeface="Microsoft Sans Serif"/>
              </a:rPr>
              <a:t>F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-60">
                <a:latin typeface="Microsoft Sans Serif"/>
                <a:cs typeface="Microsoft Sans Serif"/>
              </a:rPr>
              <a:t>R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 spc="60">
                <a:latin typeface="Microsoft Sans Serif"/>
                <a:cs typeface="Microsoft Sans Serif"/>
              </a:rPr>
              <a:t>O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N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T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E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N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D</a:t>
            </a:r>
            <a:r>
              <a:rPr dirty="0" sz="450" spc="21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D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E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V</a:t>
            </a:r>
            <a:r>
              <a:rPr dirty="0" sz="450" spc="-5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E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65">
                <a:latin typeface="Microsoft Sans Serif"/>
                <a:cs typeface="Microsoft Sans Serif"/>
              </a:rPr>
              <a:t>LO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-30">
                <a:latin typeface="Microsoft Sans Serif"/>
                <a:cs typeface="Microsoft Sans Serif"/>
              </a:rPr>
              <a:t>P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E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 spc="-50">
                <a:latin typeface="Microsoft Sans Serif"/>
                <a:cs typeface="Microsoft Sans Serif"/>
              </a:rPr>
              <a:t>R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735755" y="92938"/>
            <a:ext cx="321945" cy="153670"/>
            <a:chOff x="3735755" y="92938"/>
            <a:chExt cx="321945" cy="153670"/>
          </a:xfrm>
        </p:grpSpPr>
        <p:sp>
          <p:nvSpPr>
            <p:cNvPr id="17" name="object 17" descr=""/>
            <p:cNvSpPr/>
            <p:nvPr/>
          </p:nvSpPr>
          <p:spPr>
            <a:xfrm>
              <a:off x="3737978" y="9516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149225" h="149225">
                  <a:moveTo>
                    <a:pt x="79362" y="0"/>
                  </a:moveTo>
                  <a:lnTo>
                    <a:pt x="69583" y="0"/>
                  </a:lnTo>
                  <a:lnTo>
                    <a:pt x="64731" y="469"/>
                  </a:lnTo>
                  <a:lnTo>
                    <a:pt x="29032" y="15265"/>
                  </a:lnTo>
                  <a:lnTo>
                    <a:pt x="3797" y="50495"/>
                  </a:lnTo>
                  <a:lnTo>
                    <a:pt x="0" y="69583"/>
                  </a:lnTo>
                  <a:lnTo>
                    <a:pt x="0" y="79362"/>
                  </a:lnTo>
                  <a:lnTo>
                    <a:pt x="15265" y="119913"/>
                  </a:lnTo>
                  <a:lnTo>
                    <a:pt x="50482" y="145148"/>
                  </a:lnTo>
                  <a:lnTo>
                    <a:pt x="69583" y="148945"/>
                  </a:lnTo>
                  <a:lnTo>
                    <a:pt x="79362" y="148945"/>
                  </a:lnTo>
                  <a:lnTo>
                    <a:pt x="119913" y="133680"/>
                  </a:lnTo>
                  <a:lnTo>
                    <a:pt x="145148" y="98450"/>
                  </a:lnTo>
                  <a:lnTo>
                    <a:pt x="148945" y="79362"/>
                  </a:lnTo>
                  <a:lnTo>
                    <a:pt x="148945" y="74472"/>
                  </a:lnTo>
                  <a:lnTo>
                    <a:pt x="148945" y="69583"/>
                  </a:lnTo>
                  <a:lnTo>
                    <a:pt x="133667" y="29032"/>
                  </a:lnTo>
                  <a:lnTo>
                    <a:pt x="98450" y="3797"/>
                  </a:lnTo>
                  <a:lnTo>
                    <a:pt x="84201" y="469"/>
                  </a:lnTo>
                  <a:lnTo>
                    <a:pt x="79362" y="0"/>
                  </a:lnTo>
                  <a:close/>
                </a:path>
              </a:pathLst>
            </a:custGeom>
            <a:solidFill>
              <a:srgbClr val="3032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37978" y="95160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148945" y="74472"/>
                  </a:moveTo>
                  <a:lnTo>
                    <a:pt x="148945" y="79362"/>
                  </a:lnTo>
                  <a:lnTo>
                    <a:pt x="148463" y="84201"/>
                  </a:lnTo>
                  <a:lnTo>
                    <a:pt x="147510" y="89001"/>
                  </a:lnTo>
                  <a:lnTo>
                    <a:pt x="146558" y="93789"/>
                  </a:lnTo>
                  <a:lnTo>
                    <a:pt x="145148" y="98450"/>
                  </a:lnTo>
                  <a:lnTo>
                    <a:pt x="143268" y="102971"/>
                  </a:lnTo>
                  <a:lnTo>
                    <a:pt x="141401" y="107492"/>
                  </a:lnTo>
                  <a:lnTo>
                    <a:pt x="115849" y="136385"/>
                  </a:lnTo>
                  <a:lnTo>
                    <a:pt x="111785" y="139103"/>
                  </a:lnTo>
                  <a:lnTo>
                    <a:pt x="79362" y="148945"/>
                  </a:lnTo>
                  <a:lnTo>
                    <a:pt x="74472" y="148945"/>
                  </a:lnTo>
                  <a:lnTo>
                    <a:pt x="69583" y="148945"/>
                  </a:lnTo>
                  <a:lnTo>
                    <a:pt x="64731" y="148463"/>
                  </a:lnTo>
                  <a:lnTo>
                    <a:pt x="59944" y="147510"/>
                  </a:lnTo>
                  <a:lnTo>
                    <a:pt x="55143" y="146558"/>
                  </a:lnTo>
                  <a:lnTo>
                    <a:pt x="33096" y="136385"/>
                  </a:lnTo>
                  <a:lnTo>
                    <a:pt x="29032" y="133680"/>
                  </a:lnTo>
                  <a:lnTo>
                    <a:pt x="5664" y="102971"/>
                  </a:lnTo>
                  <a:lnTo>
                    <a:pt x="1435" y="89001"/>
                  </a:lnTo>
                  <a:lnTo>
                    <a:pt x="469" y="84201"/>
                  </a:lnTo>
                  <a:lnTo>
                    <a:pt x="0" y="79362"/>
                  </a:lnTo>
                  <a:lnTo>
                    <a:pt x="0" y="74472"/>
                  </a:lnTo>
                  <a:lnTo>
                    <a:pt x="0" y="69583"/>
                  </a:lnTo>
                  <a:lnTo>
                    <a:pt x="469" y="64744"/>
                  </a:lnTo>
                  <a:lnTo>
                    <a:pt x="1435" y="59944"/>
                  </a:lnTo>
                  <a:lnTo>
                    <a:pt x="2387" y="55143"/>
                  </a:lnTo>
                  <a:lnTo>
                    <a:pt x="21805" y="21805"/>
                  </a:lnTo>
                  <a:lnTo>
                    <a:pt x="55143" y="2387"/>
                  </a:lnTo>
                  <a:lnTo>
                    <a:pt x="69583" y="0"/>
                  </a:lnTo>
                  <a:lnTo>
                    <a:pt x="74472" y="0"/>
                  </a:lnTo>
                  <a:lnTo>
                    <a:pt x="79362" y="0"/>
                  </a:lnTo>
                  <a:lnTo>
                    <a:pt x="115849" y="12547"/>
                  </a:lnTo>
                  <a:lnTo>
                    <a:pt x="119913" y="15265"/>
                  </a:lnTo>
                  <a:lnTo>
                    <a:pt x="143268" y="45974"/>
                  </a:lnTo>
                  <a:lnTo>
                    <a:pt x="145148" y="50495"/>
                  </a:lnTo>
                  <a:lnTo>
                    <a:pt x="146558" y="55143"/>
                  </a:lnTo>
                  <a:lnTo>
                    <a:pt x="147510" y="59944"/>
                  </a:lnTo>
                  <a:lnTo>
                    <a:pt x="148463" y="64744"/>
                  </a:lnTo>
                  <a:lnTo>
                    <a:pt x="148945" y="69583"/>
                  </a:lnTo>
                  <a:lnTo>
                    <a:pt x="148945" y="74472"/>
                  </a:lnTo>
                  <a:close/>
                </a:path>
                <a:path w="317500" h="149225">
                  <a:moveTo>
                    <a:pt x="316979" y="74472"/>
                  </a:moveTo>
                  <a:lnTo>
                    <a:pt x="316979" y="79362"/>
                  </a:lnTo>
                  <a:lnTo>
                    <a:pt x="316509" y="84201"/>
                  </a:lnTo>
                  <a:lnTo>
                    <a:pt x="301713" y="119913"/>
                  </a:lnTo>
                  <a:lnTo>
                    <a:pt x="295160" y="127127"/>
                  </a:lnTo>
                  <a:lnTo>
                    <a:pt x="291706" y="130581"/>
                  </a:lnTo>
                  <a:lnTo>
                    <a:pt x="287947" y="133680"/>
                  </a:lnTo>
                  <a:lnTo>
                    <a:pt x="283883" y="136385"/>
                  </a:lnTo>
                  <a:lnTo>
                    <a:pt x="279819" y="139103"/>
                  </a:lnTo>
                  <a:lnTo>
                    <a:pt x="257035" y="147510"/>
                  </a:lnTo>
                  <a:lnTo>
                    <a:pt x="252234" y="148463"/>
                  </a:lnTo>
                  <a:lnTo>
                    <a:pt x="247396" y="148945"/>
                  </a:lnTo>
                  <a:lnTo>
                    <a:pt x="242506" y="148945"/>
                  </a:lnTo>
                  <a:lnTo>
                    <a:pt x="237617" y="148945"/>
                  </a:lnTo>
                  <a:lnTo>
                    <a:pt x="201129" y="136385"/>
                  </a:lnTo>
                  <a:lnTo>
                    <a:pt x="197065" y="133680"/>
                  </a:lnTo>
                  <a:lnTo>
                    <a:pt x="193306" y="130581"/>
                  </a:lnTo>
                  <a:lnTo>
                    <a:pt x="189852" y="127127"/>
                  </a:lnTo>
                  <a:lnTo>
                    <a:pt x="186397" y="123672"/>
                  </a:lnTo>
                  <a:lnTo>
                    <a:pt x="183299" y="119913"/>
                  </a:lnTo>
                  <a:lnTo>
                    <a:pt x="180594" y="115849"/>
                  </a:lnTo>
                  <a:lnTo>
                    <a:pt x="177876" y="111772"/>
                  </a:lnTo>
                  <a:lnTo>
                    <a:pt x="175577" y="107492"/>
                  </a:lnTo>
                  <a:lnTo>
                    <a:pt x="173710" y="102971"/>
                  </a:lnTo>
                  <a:lnTo>
                    <a:pt x="171831" y="98450"/>
                  </a:lnTo>
                  <a:lnTo>
                    <a:pt x="170421" y="93789"/>
                  </a:lnTo>
                  <a:lnTo>
                    <a:pt x="169468" y="89001"/>
                  </a:lnTo>
                  <a:lnTo>
                    <a:pt x="168516" y="84201"/>
                  </a:lnTo>
                  <a:lnTo>
                    <a:pt x="168033" y="79362"/>
                  </a:lnTo>
                  <a:lnTo>
                    <a:pt x="168033" y="74472"/>
                  </a:lnTo>
                  <a:lnTo>
                    <a:pt x="168033" y="69583"/>
                  </a:lnTo>
                  <a:lnTo>
                    <a:pt x="168516" y="64744"/>
                  </a:lnTo>
                  <a:lnTo>
                    <a:pt x="169468" y="59944"/>
                  </a:lnTo>
                  <a:lnTo>
                    <a:pt x="170421" y="55143"/>
                  </a:lnTo>
                  <a:lnTo>
                    <a:pt x="171831" y="50495"/>
                  </a:lnTo>
                  <a:lnTo>
                    <a:pt x="173710" y="45974"/>
                  </a:lnTo>
                  <a:lnTo>
                    <a:pt x="175577" y="41452"/>
                  </a:lnTo>
                  <a:lnTo>
                    <a:pt x="177876" y="37160"/>
                  </a:lnTo>
                  <a:lnTo>
                    <a:pt x="180594" y="33096"/>
                  </a:lnTo>
                  <a:lnTo>
                    <a:pt x="183299" y="29032"/>
                  </a:lnTo>
                  <a:lnTo>
                    <a:pt x="214007" y="5664"/>
                  </a:lnTo>
                  <a:lnTo>
                    <a:pt x="237617" y="0"/>
                  </a:lnTo>
                  <a:lnTo>
                    <a:pt x="242506" y="0"/>
                  </a:lnTo>
                  <a:lnTo>
                    <a:pt x="247396" y="0"/>
                  </a:lnTo>
                  <a:lnTo>
                    <a:pt x="283883" y="12547"/>
                  </a:lnTo>
                  <a:lnTo>
                    <a:pt x="295160" y="21805"/>
                  </a:lnTo>
                  <a:lnTo>
                    <a:pt x="298627" y="25273"/>
                  </a:lnTo>
                  <a:lnTo>
                    <a:pt x="301713" y="29032"/>
                  </a:lnTo>
                  <a:lnTo>
                    <a:pt x="304431" y="33096"/>
                  </a:lnTo>
                  <a:lnTo>
                    <a:pt x="307149" y="37160"/>
                  </a:lnTo>
                  <a:lnTo>
                    <a:pt x="316979" y="69583"/>
                  </a:lnTo>
                  <a:lnTo>
                    <a:pt x="316979" y="74472"/>
                  </a:lnTo>
                  <a:close/>
                </a:path>
              </a:pathLst>
            </a:custGeom>
            <a:ln w="3819">
              <a:solidFill>
                <a:srgbClr val="3032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761562" y="122554"/>
            <a:ext cx="272415" cy="90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>
                <a:solidFill>
                  <a:srgbClr val="F1F1F1"/>
                </a:solidFill>
                <a:latin typeface="Verdana"/>
                <a:cs typeface="Verdana"/>
              </a:rPr>
              <a:t>EN</a:t>
            </a:r>
            <a:r>
              <a:rPr dirty="0" sz="400" spc="225">
                <a:solidFill>
                  <a:srgbClr val="F1F1F1"/>
                </a:solidFill>
                <a:latin typeface="Verdana"/>
                <a:cs typeface="Verdana"/>
              </a:rPr>
              <a:t>  </a:t>
            </a:r>
            <a:r>
              <a:rPr dirty="0" sz="400" spc="-25">
                <a:latin typeface="Verdana"/>
                <a:cs typeface="Verdana"/>
              </a:rPr>
              <a:t>RU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0882" y="1008583"/>
            <a:ext cx="1079500" cy="794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CONTACTS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450" b="1">
                <a:latin typeface="Tahoma"/>
                <a:cs typeface="Tahoma"/>
              </a:rPr>
              <a:t>Address:</a:t>
            </a:r>
            <a:r>
              <a:rPr dirty="0" sz="450" spc="220" b="1">
                <a:latin typeface="Tahoma"/>
                <a:cs typeface="Tahoma"/>
              </a:rPr>
              <a:t>  </a:t>
            </a:r>
            <a:r>
              <a:rPr dirty="0" sz="450">
                <a:latin typeface="Verdana"/>
                <a:cs typeface="Verdana"/>
                <a:hlinkClick r:id="rId6"/>
              </a:rPr>
              <a:t>Sulaberidze</a:t>
            </a:r>
            <a:r>
              <a:rPr dirty="0" sz="450" spc="35">
                <a:latin typeface="Verdana"/>
                <a:cs typeface="Verdana"/>
                <a:hlinkClick r:id="rId6"/>
              </a:rPr>
              <a:t> </a:t>
            </a:r>
            <a:r>
              <a:rPr dirty="0" sz="450" spc="-35">
                <a:latin typeface="Verdana"/>
                <a:cs typeface="Verdana"/>
                <a:hlinkClick r:id="rId6"/>
              </a:rPr>
              <a:t>st.,</a:t>
            </a:r>
            <a:r>
              <a:rPr dirty="0" sz="450" spc="10">
                <a:latin typeface="Verdana"/>
                <a:cs typeface="Verdana"/>
                <a:hlinkClick r:id="rId6"/>
              </a:rPr>
              <a:t> </a:t>
            </a:r>
            <a:r>
              <a:rPr dirty="0" sz="450" spc="-10">
                <a:latin typeface="Verdana"/>
                <a:cs typeface="Verdana"/>
                <a:hlinkClick r:id="rId6"/>
              </a:rPr>
              <a:t>Batumi,</a:t>
            </a:r>
            <a:endParaRPr sz="45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Verdana"/>
                <a:cs typeface="Verdana"/>
                <a:hlinkClick r:id="rId6"/>
              </a:rPr>
              <a:t>Georgia</a:t>
            </a:r>
            <a:endParaRPr sz="450">
              <a:latin typeface="Verdana"/>
              <a:cs typeface="Verdana"/>
            </a:endParaRPr>
          </a:p>
          <a:p>
            <a:pPr marL="350520" marR="5080" indent="-338455">
              <a:lnSpc>
                <a:spcPct val="105800"/>
              </a:lnSpc>
              <a:spcBef>
                <a:spcPts val="150"/>
              </a:spcBef>
              <a:tabLst>
                <a:tab pos="350520" algn="l"/>
              </a:tabLst>
            </a:pPr>
            <a:r>
              <a:rPr dirty="0" sz="450" spc="-10" b="1">
                <a:latin typeface="Tahoma"/>
                <a:cs typeface="Tahoma"/>
              </a:rPr>
              <a:t>Email:</a:t>
            </a:r>
            <a:r>
              <a:rPr dirty="0" sz="450" b="1">
                <a:latin typeface="Tahoma"/>
                <a:cs typeface="Tahoma"/>
              </a:rPr>
              <a:t>	</a:t>
            </a:r>
            <a:r>
              <a:rPr dirty="0" sz="450" spc="-10">
                <a:latin typeface="Verdana"/>
                <a:cs typeface="Verdana"/>
                <a:hlinkClick r:id="rId7"/>
              </a:rPr>
              <a:t>nick.konstantinov.job@</a:t>
            </a:r>
            <a:r>
              <a:rPr dirty="0" sz="450" spc="500">
                <a:latin typeface="Verdana"/>
                <a:cs typeface="Verdana"/>
                <a:hlinkClick r:id="rId7"/>
              </a:rPr>
              <a:t> </a:t>
            </a:r>
            <a:r>
              <a:rPr dirty="0" sz="450" spc="-10">
                <a:latin typeface="Verdana"/>
                <a:cs typeface="Verdana"/>
                <a:hlinkClick r:id="rId7"/>
              </a:rPr>
              <a:t>gmail.com</a:t>
            </a:r>
            <a:endParaRPr sz="450">
              <a:latin typeface="Verdana"/>
              <a:cs typeface="Verdana"/>
            </a:endParaRPr>
          </a:p>
          <a:p>
            <a:pPr algn="just" marL="12700" marR="76200">
              <a:lnSpc>
                <a:spcPct val="133700"/>
              </a:lnSpc>
            </a:pPr>
            <a:r>
              <a:rPr dirty="0" sz="450" b="1">
                <a:latin typeface="Tahoma"/>
                <a:cs typeface="Tahoma"/>
              </a:rPr>
              <a:t>Telegram:</a:t>
            </a:r>
            <a:r>
              <a:rPr dirty="0" sz="450" spc="204" b="1">
                <a:latin typeface="Tahoma"/>
                <a:cs typeface="Tahoma"/>
              </a:rPr>
              <a:t> </a:t>
            </a:r>
            <a:r>
              <a:rPr dirty="0" sz="450" spc="-10">
                <a:latin typeface="Verdana"/>
                <a:cs typeface="Verdana"/>
                <a:hlinkClick r:id="rId8"/>
              </a:rPr>
              <a:t>@nick_konstantinov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10" b="1">
                <a:latin typeface="Tahoma"/>
                <a:cs typeface="Tahoma"/>
              </a:rPr>
              <a:t>LinkedIn:</a:t>
            </a:r>
            <a:r>
              <a:rPr dirty="0" sz="450" spc="280" b="1">
                <a:latin typeface="Tahoma"/>
                <a:cs typeface="Tahoma"/>
              </a:rPr>
              <a:t> </a:t>
            </a:r>
            <a:r>
              <a:rPr dirty="0" sz="450" spc="10">
                <a:latin typeface="Verdana"/>
                <a:cs typeface="Verdana"/>
                <a:hlinkClick r:id="rId9"/>
              </a:rPr>
              <a:t>Mikita</a:t>
            </a:r>
            <a:r>
              <a:rPr dirty="0" sz="450" spc="-25">
                <a:latin typeface="Verdana"/>
                <a:cs typeface="Verdana"/>
                <a:hlinkClick r:id="rId9"/>
              </a:rPr>
              <a:t> </a:t>
            </a:r>
            <a:r>
              <a:rPr dirty="0" sz="450" spc="-10">
                <a:latin typeface="Verdana"/>
                <a:cs typeface="Verdana"/>
                <a:hlinkClick r:id="rId9"/>
              </a:rPr>
              <a:t>Kanstantsinau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b="1">
                <a:latin typeface="Tahoma"/>
                <a:cs typeface="Tahoma"/>
              </a:rPr>
              <a:t>GitHub:</a:t>
            </a:r>
            <a:r>
              <a:rPr dirty="0" sz="450" spc="355" b="1">
                <a:latin typeface="Tahoma"/>
                <a:cs typeface="Tahoma"/>
              </a:rPr>
              <a:t>  </a:t>
            </a:r>
            <a:r>
              <a:rPr dirty="0" sz="450">
                <a:latin typeface="Verdana"/>
                <a:cs typeface="Verdana"/>
                <a:hlinkClick r:id="rId10"/>
              </a:rPr>
              <a:t>nick-</a:t>
            </a:r>
            <a:r>
              <a:rPr dirty="0" sz="450" spc="-10">
                <a:latin typeface="Verdana"/>
                <a:cs typeface="Verdana"/>
                <a:hlinkClick r:id="rId10"/>
              </a:rPr>
              <a:t>konstantinov</a:t>
            </a:r>
            <a:endParaRPr sz="450">
              <a:latin typeface="Verdana"/>
              <a:cs typeface="Verdan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571" y="2044801"/>
            <a:ext cx="106933" cy="106933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86905" y="1856423"/>
            <a:ext cx="827405" cy="28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Tahoma"/>
                <a:cs typeface="Tahoma"/>
              </a:rPr>
              <a:t>HARD</a:t>
            </a:r>
            <a:r>
              <a:rPr dirty="0" sz="850" spc="130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SKILLS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450" spc="-10">
                <a:latin typeface="Verdana"/>
                <a:cs typeface="Verdana"/>
              </a:rPr>
              <a:t>HTML5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3571" y="2174649"/>
            <a:ext cx="1108075" cy="156845"/>
            <a:chOff x="73571" y="2174649"/>
            <a:chExt cx="1108075" cy="156845"/>
          </a:xfrm>
        </p:grpSpPr>
        <p:sp>
          <p:nvSpPr>
            <p:cNvPr id="24" name="object 24" descr=""/>
            <p:cNvSpPr/>
            <p:nvPr/>
          </p:nvSpPr>
          <p:spPr>
            <a:xfrm>
              <a:off x="73571" y="2174649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3571" y="2174649"/>
              <a:ext cx="1054100" cy="15875"/>
            </a:xfrm>
            <a:custGeom>
              <a:avLst/>
              <a:gdLst/>
              <a:ahLst/>
              <a:cxnLst/>
              <a:rect l="l" t="t" r="r" b="b"/>
              <a:pathLst>
                <a:path w="1054100" h="15875">
                  <a:moveTo>
                    <a:pt x="1054065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054065" y="15274"/>
                  </a:lnTo>
                  <a:lnTo>
                    <a:pt x="1054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571" y="2224290"/>
              <a:ext cx="106933" cy="106933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86905" y="2226872"/>
            <a:ext cx="69024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35">
                <a:latin typeface="Verdana"/>
                <a:cs typeface="Verdana"/>
              </a:rPr>
              <a:t>CSS3 </a:t>
            </a:r>
            <a:r>
              <a:rPr dirty="0" sz="450" spc="-30">
                <a:latin typeface="Verdana"/>
                <a:cs typeface="Verdana"/>
              </a:rPr>
              <a:t>(SCSS/SASS/LESS)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3571" y="2354138"/>
            <a:ext cx="1108075" cy="156845"/>
            <a:chOff x="73571" y="2354138"/>
            <a:chExt cx="1108075" cy="156845"/>
          </a:xfrm>
        </p:grpSpPr>
        <p:sp>
          <p:nvSpPr>
            <p:cNvPr id="29" name="object 29" descr=""/>
            <p:cNvSpPr/>
            <p:nvPr/>
          </p:nvSpPr>
          <p:spPr>
            <a:xfrm>
              <a:off x="73571" y="2354138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3571" y="2354138"/>
              <a:ext cx="1054100" cy="15875"/>
            </a:xfrm>
            <a:custGeom>
              <a:avLst/>
              <a:gdLst/>
              <a:ahLst/>
              <a:cxnLst/>
              <a:rect l="l" t="t" r="r" b="b"/>
              <a:pathLst>
                <a:path w="1054100" h="15875">
                  <a:moveTo>
                    <a:pt x="1054065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054065" y="15274"/>
                  </a:lnTo>
                  <a:lnTo>
                    <a:pt x="1054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571" y="2403792"/>
              <a:ext cx="106933" cy="106933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86905" y="2406361"/>
            <a:ext cx="32004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latin typeface="Verdana"/>
                <a:cs typeface="Verdana"/>
              </a:rPr>
              <a:t>JavaScript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3571" y="2533635"/>
            <a:ext cx="1108075" cy="156845"/>
            <a:chOff x="73571" y="2533635"/>
            <a:chExt cx="1108075" cy="156845"/>
          </a:xfrm>
        </p:grpSpPr>
        <p:sp>
          <p:nvSpPr>
            <p:cNvPr id="34" name="object 34" descr=""/>
            <p:cNvSpPr/>
            <p:nvPr/>
          </p:nvSpPr>
          <p:spPr>
            <a:xfrm>
              <a:off x="73571" y="2533635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3571" y="2533635"/>
              <a:ext cx="943610" cy="15875"/>
            </a:xfrm>
            <a:custGeom>
              <a:avLst/>
              <a:gdLst/>
              <a:ahLst/>
              <a:cxnLst/>
              <a:rect l="l" t="t" r="r" b="b"/>
              <a:pathLst>
                <a:path w="943610" h="15875">
                  <a:moveTo>
                    <a:pt x="943312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943312" y="15279"/>
                  </a:lnTo>
                  <a:lnTo>
                    <a:pt x="943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571" y="2583281"/>
              <a:ext cx="106933" cy="106933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186905" y="2585863"/>
            <a:ext cx="40957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latin typeface="Verdana"/>
                <a:cs typeface="Verdana"/>
              </a:rPr>
              <a:t>TypeScript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30">
                <a:latin typeface="Verdana"/>
                <a:cs typeface="Verdana"/>
              </a:rPr>
              <a:t>v.5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3571" y="2713124"/>
            <a:ext cx="1108075" cy="156845"/>
            <a:chOff x="73571" y="2713124"/>
            <a:chExt cx="1108075" cy="156845"/>
          </a:xfrm>
        </p:grpSpPr>
        <p:sp>
          <p:nvSpPr>
            <p:cNvPr id="39" name="object 39" descr=""/>
            <p:cNvSpPr/>
            <p:nvPr/>
          </p:nvSpPr>
          <p:spPr>
            <a:xfrm>
              <a:off x="73571" y="2713124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3571" y="2713124"/>
              <a:ext cx="775335" cy="15875"/>
            </a:xfrm>
            <a:custGeom>
              <a:avLst/>
              <a:gdLst/>
              <a:ahLst/>
              <a:cxnLst/>
              <a:rect l="l" t="t" r="r" b="b"/>
              <a:pathLst>
                <a:path w="775335" h="15875">
                  <a:moveTo>
                    <a:pt x="775270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775270" y="15279"/>
                  </a:lnTo>
                  <a:lnTo>
                    <a:pt x="775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571" y="2762783"/>
              <a:ext cx="106933" cy="106933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86905" y="2765352"/>
            <a:ext cx="86931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Verdana"/>
                <a:cs typeface="Verdana"/>
              </a:rPr>
              <a:t>Angular </a:t>
            </a:r>
            <a:r>
              <a:rPr dirty="0" sz="450" spc="-65">
                <a:latin typeface="Verdana"/>
                <a:cs typeface="Verdana"/>
              </a:rPr>
              <a:t>v.5</a:t>
            </a:r>
            <a:r>
              <a:rPr dirty="0" sz="450" spc="-20">
                <a:latin typeface="Verdana"/>
                <a:cs typeface="Verdana"/>
              </a:rPr>
              <a:t> (basic </a:t>
            </a:r>
            <a:r>
              <a:rPr dirty="0" sz="450" spc="-10">
                <a:latin typeface="Verdana"/>
                <a:cs typeface="Verdana"/>
              </a:rPr>
              <a:t>knowledge)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3571" y="2892626"/>
            <a:ext cx="1108075" cy="15875"/>
            <a:chOff x="73571" y="2892626"/>
            <a:chExt cx="1108075" cy="15875"/>
          </a:xfrm>
        </p:grpSpPr>
        <p:sp>
          <p:nvSpPr>
            <p:cNvPr id="44" name="object 44" descr=""/>
            <p:cNvSpPr/>
            <p:nvPr/>
          </p:nvSpPr>
          <p:spPr>
            <a:xfrm>
              <a:off x="73571" y="2892626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3571" y="2892626"/>
              <a:ext cx="554355" cy="15875"/>
            </a:xfrm>
            <a:custGeom>
              <a:avLst/>
              <a:gdLst/>
              <a:ahLst/>
              <a:cxnLst/>
              <a:rect l="l" t="t" r="r" b="b"/>
              <a:pathLst>
                <a:path w="554355" h="15875">
                  <a:moveTo>
                    <a:pt x="553764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553764" y="15279"/>
                  </a:lnTo>
                  <a:lnTo>
                    <a:pt x="553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6" name="object 4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571" y="3175241"/>
            <a:ext cx="106933" cy="106933"/>
          </a:xfrm>
          <a:prstGeom prst="rect">
            <a:avLst/>
          </a:prstGeom>
        </p:spPr>
      </p:pic>
      <p:sp>
        <p:nvSpPr>
          <p:cNvPr id="47" name="object 47" descr=""/>
          <p:cNvSpPr txBox="1"/>
          <p:nvPr/>
        </p:nvSpPr>
        <p:spPr>
          <a:xfrm>
            <a:off x="186905" y="2986867"/>
            <a:ext cx="806450" cy="28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Tahoma"/>
                <a:cs typeface="Tahoma"/>
              </a:rPr>
              <a:t>SOFT</a:t>
            </a:r>
            <a:r>
              <a:rPr dirty="0" sz="850" spc="70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SKILLS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450">
                <a:latin typeface="Verdana"/>
                <a:cs typeface="Verdana"/>
              </a:rPr>
              <a:t>Webpack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v.5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73571" y="3305089"/>
            <a:ext cx="1108075" cy="156845"/>
            <a:chOff x="73571" y="3305089"/>
            <a:chExt cx="1108075" cy="156845"/>
          </a:xfrm>
        </p:grpSpPr>
        <p:sp>
          <p:nvSpPr>
            <p:cNvPr id="49" name="object 49" descr=""/>
            <p:cNvSpPr/>
            <p:nvPr/>
          </p:nvSpPr>
          <p:spPr>
            <a:xfrm>
              <a:off x="73571" y="3305089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3571" y="3305089"/>
              <a:ext cx="833119" cy="15875"/>
            </a:xfrm>
            <a:custGeom>
              <a:avLst/>
              <a:gdLst/>
              <a:ahLst/>
              <a:cxnLst/>
              <a:rect l="l" t="t" r="r" b="b"/>
              <a:pathLst>
                <a:path w="833119" h="15875">
                  <a:moveTo>
                    <a:pt x="832554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832554" y="15274"/>
                  </a:lnTo>
                  <a:lnTo>
                    <a:pt x="832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571" y="3354743"/>
              <a:ext cx="106933" cy="106933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186905" y="3357312"/>
            <a:ext cx="58293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20">
                <a:latin typeface="Verdana"/>
                <a:cs typeface="Verdana"/>
              </a:rPr>
              <a:t>Version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control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(Git)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73571" y="3484591"/>
            <a:ext cx="1108075" cy="156845"/>
            <a:chOff x="73571" y="3484591"/>
            <a:chExt cx="1108075" cy="156845"/>
          </a:xfrm>
        </p:grpSpPr>
        <p:sp>
          <p:nvSpPr>
            <p:cNvPr id="54" name="object 54" descr=""/>
            <p:cNvSpPr/>
            <p:nvPr/>
          </p:nvSpPr>
          <p:spPr>
            <a:xfrm>
              <a:off x="73571" y="3484591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3571" y="3484591"/>
              <a:ext cx="996950" cy="15875"/>
            </a:xfrm>
            <a:custGeom>
              <a:avLst/>
              <a:gdLst/>
              <a:ahLst/>
              <a:cxnLst/>
              <a:rect l="l" t="t" r="r" b="b"/>
              <a:pathLst>
                <a:path w="996950" h="15875">
                  <a:moveTo>
                    <a:pt x="996776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996776" y="15274"/>
                  </a:lnTo>
                  <a:lnTo>
                    <a:pt x="9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571" y="3534232"/>
              <a:ext cx="106933" cy="106933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186905" y="3536813"/>
            <a:ext cx="81978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latin typeface="Verdana"/>
                <a:cs typeface="Verdana"/>
              </a:rPr>
              <a:t>Graphics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editors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30">
                <a:latin typeface="Verdana"/>
                <a:cs typeface="Verdana"/>
              </a:rPr>
              <a:t>(Ps,</a:t>
            </a:r>
            <a:r>
              <a:rPr dirty="0" sz="450" spc="-10">
                <a:latin typeface="Verdana"/>
                <a:cs typeface="Verdana"/>
              </a:rPr>
              <a:t> Figma)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73571" y="3664080"/>
            <a:ext cx="1108075" cy="15875"/>
            <a:chOff x="73571" y="3664080"/>
            <a:chExt cx="1108075" cy="15875"/>
          </a:xfrm>
        </p:grpSpPr>
        <p:sp>
          <p:nvSpPr>
            <p:cNvPr id="59" name="object 59" descr=""/>
            <p:cNvSpPr/>
            <p:nvPr/>
          </p:nvSpPr>
          <p:spPr>
            <a:xfrm>
              <a:off x="73571" y="3664080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3571" y="3664080"/>
              <a:ext cx="943610" cy="15875"/>
            </a:xfrm>
            <a:custGeom>
              <a:avLst/>
              <a:gdLst/>
              <a:ahLst/>
              <a:cxnLst/>
              <a:rect l="l" t="t" r="r" b="b"/>
              <a:pathLst>
                <a:path w="943610" h="15875">
                  <a:moveTo>
                    <a:pt x="943312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943312" y="15274"/>
                  </a:lnTo>
                  <a:lnTo>
                    <a:pt x="943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1" name="object 6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3571" y="3946690"/>
            <a:ext cx="106933" cy="106934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186905" y="3758316"/>
            <a:ext cx="799465" cy="28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PRINCIPLES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450">
                <a:latin typeface="Verdana"/>
                <a:cs typeface="Verdana"/>
              </a:rPr>
              <a:t>BEM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OOP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SOLID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FIRST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3571" y="4076545"/>
            <a:ext cx="1108075" cy="156845"/>
            <a:chOff x="73571" y="4076545"/>
            <a:chExt cx="1108075" cy="156845"/>
          </a:xfrm>
        </p:grpSpPr>
        <p:sp>
          <p:nvSpPr>
            <p:cNvPr id="64" name="object 64" descr=""/>
            <p:cNvSpPr/>
            <p:nvPr/>
          </p:nvSpPr>
          <p:spPr>
            <a:xfrm>
              <a:off x="73571" y="4076545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3571" y="4076545"/>
              <a:ext cx="996950" cy="15875"/>
            </a:xfrm>
            <a:custGeom>
              <a:avLst/>
              <a:gdLst/>
              <a:ahLst/>
              <a:cxnLst/>
              <a:rect l="l" t="t" r="r" b="b"/>
              <a:pathLst>
                <a:path w="996950" h="15875">
                  <a:moveTo>
                    <a:pt x="996776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996776" y="15279"/>
                  </a:lnTo>
                  <a:lnTo>
                    <a:pt x="9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571" y="4126191"/>
              <a:ext cx="106933" cy="106934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186905" y="4128761"/>
            <a:ext cx="66294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Verdana"/>
                <a:cs typeface="Verdana"/>
              </a:rPr>
              <a:t>Agile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(Scrum,</a:t>
            </a:r>
            <a:r>
              <a:rPr dirty="0" sz="450" spc="-10">
                <a:latin typeface="Verdana"/>
                <a:cs typeface="Verdana"/>
              </a:rPr>
              <a:t> Kanban)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73571" y="4256034"/>
            <a:ext cx="1108075" cy="156845"/>
            <a:chOff x="73571" y="4256034"/>
            <a:chExt cx="1108075" cy="156845"/>
          </a:xfrm>
        </p:grpSpPr>
        <p:sp>
          <p:nvSpPr>
            <p:cNvPr id="69" name="object 69" descr=""/>
            <p:cNvSpPr/>
            <p:nvPr/>
          </p:nvSpPr>
          <p:spPr>
            <a:xfrm>
              <a:off x="73571" y="4256034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3571" y="4256034"/>
              <a:ext cx="996950" cy="15875"/>
            </a:xfrm>
            <a:custGeom>
              <a:avLst/>
              <a:gdLst/>
              <a:ahLst/>
              <a:cxnLst/>
              <a:rect l="l" t="t" r="r" b="b"/>
              <a:pathLst>
                <a:path w="996950" h="15875">
                  <a:moveTo>
                    <a:pt x="996776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996776" y="15279"/>
                  </a:lnTo>
                  <a:lnTo>
                    <a:pt x="9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571" y="4305680"/>
              <a:ext cx="106933" cy="106934"/>
            </a:xfrm>
            <a:prstGeom prst="rect">
              <a:avLst/>
            </a:prstGeom>
          </p:spPr>
        </p:pic>
      </p:grpSp>
      <p:sp>
        <p:nvSpPr>
          <p:cNvPr id="72" name="object 72" descr=""/>
          <p:cNvSpPr txBox="1"/>
          <p:nvPr/>
        </p:nvSpPr>
        <p:spPr>
          <a:xfrm>
            <a:off x="186905" y="4308262"/>
            <a:ext cx="62484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20">
                <a:latin typeface="Verdana"/>
                <a:cs typeface="Verdana"/>
              </a:rPr>
              <a:t>REST </a:t>
            </a:r>
            <a:r>
              <a:rPr dirty="0" sz="450">
                <a:latin typeface="Verdana"/>
                <a:cs typeface="Verdana"/>
              </a:rPr>
              <a:t>(HTTP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HTTPS)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73571" y="4435536"/>
            <a:ext cx="1108075" cy="15875"/>
            <a:chOff x="73571" y="4435536"/>
            <a:chExt cx="1108075" cy="15875"/>
          </a:xfrm>
        </p:grpSpPr>
        <p:sp>
          <p:nvSpPr>
            <p:cNvPr id="74" name="object 74" descr=""/>
            <p:cNvSpPr/>
            <p:nvPr/>
          </p:nvSpPr>
          <p:spPr>
            <a:xfrm>
              <a:off x="73571" y="4435536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3571" y="4435536"/>
              <a:ext cx="833119" cy="15875"/>
            </a:xfrm>
            <a:custGeom>
              <a:avLst/>
              <a:gdLst/>
              <a:ahLst/>
              <a:cxnLst/>
              <a:rect l="l" t="t" r="r" b="b"/>
              <a:pathLst>
                <a:path w="833119" h="15875">
                  <a:moveTo>
                    <a:pt x="832554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832554" y="15279"/>
                  </a:lnTo>
                  <a:lnTo>
                    <a:pt x="832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6" name="object 76" descr="">
            <a:hlinkClick r:id="rId22"/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6984" y="5385722"/>
            <a:ext cx="432624" cy="306748"/>
          </a:xfrm>
          <a:prstGeom prst="rect">
            <a:avLst/>
          </a:prstGeom>
        </p:spPr>
      </p:pic>
      <p:pic>
        <p:nvPicPr>
          <p:cNvPr id="77" name="object 77" descr="">
            <a:hlinkClick r:id="rId24"/>
          </p:cNvPr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65378" y="5385722"/>
            <a:ext cx="432624" cy="306748"/>
          </a:xfrm>
          <a:prstGeom prst="rect">
            <a:avLst/>
          </a:prstGeom>
        </p:spPr>
      </p:pic>
      <p:pic>
        <p:nvPicPr>
          <p:cNvPr id="78" name="object 78" descr="">
            <a:hlinkClick r:id="rId26"/>
          </p:cNvPr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3771" y="5970802"/>
            <a:ext cx="431554" cy="305525"/>
          </a:xfrm>
          <a:prstGeom prst="rect">
            <a:avLst/>
          </a:prstGeom>
        </p:spPr>
      </p:pic>
      <p:pic>
        <p:nvPicPr>
          <p:cNvPr id="79" name="object 79" descr="">
            <a:hlinkClick r:id="rId28"/>
          </p:cNvPr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61720" y="5970802"/>
            <a:ext cx="431542" cy="305525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9651" y="6329798"/>
            <a:ext cx="431554" cy="324620"/>
          </a:xfrm>
          <a:prstGeom prst="rect">
            <a:avLst/>
          </a:prstGeom>
        </p:spPr>
      </p:pic>
      <p:sp>
        <p:nvSpPr>
          <p:cNvPr id="81" name="object 81" descr=""/>
          <p:cNvSpPr/>
          <p:nvPr/>
        </p:nvSpPr>
        <p:spPr>
          <a:xfrm>
            <a:off x="1338999" y="274881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02" y="0"/>
                </a:moveTo>
                <a:lnTo>
                  <a:pt x="0" y="21602"/>
                </a:lnTo>
                <a:lnTo>
                  <a:pt x="21602" y="43205"/>
                </a:lnTo>
                <a:lnTo>
                  <a:pt x="43205" y="21602"/>
                </a:lnTo>
                <a:lnTo>
                  <a:pt x="21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1324990" y="2406362"/>
            <a:ext cx="2796540" cy="798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EDUCATION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500" spc="10">
                <a:latin typeface="Microsoft Sans Serif"/>
                <a:cs typeface="Microsoft Sans Serif"/>
              </a:rPr>
              <a:t>HIGHER</a:t>
            </a:r>
            <a:r>
              <a:rPr dirty="0" sz="500" spc="265">
                <a:latin typeface="Microsoft Sans Serif"/>
                <a:cs typeface="Microsoft Sans Serif"/>
              </a:rPr>
              <a:t> </a:t>
            </a:r>
            <a:r>
              <a:rPr dirty="0" sz="500" spc="45">
                <a:latin typeface="Microsoft Sans Serif"/>
                <a:cs typeface="Microsoft Sans Serif"/>
              </a:rPr>
              <a:t>EDUCATION</a:t>
            </a:r>
            <a:endParaRPr sz="500">
              <a:latin typeface="Microsoft Sans Serif"/>
              <a:cs typeface="Microsoft Sans Serif"/>
            </a:endParaRPr>
          </a:p>
          <a:p>
            <a:pPr marL="107950">
              <a:lnSpc>
                <a:spcPct val="100000"/>
              </a:lnSpc>
              <a:spcBef>
                <a:spcPts val="430"/>
              </a:spcBef>
            </a:pPr>
            <a:r>
              <a:rPr dirty="0" sz="400">
                <a:latin typeface="Verdana"/>
                <a:cs typeface="Verdana"/>
              </a:rPr>
              <a:t>2008</a:t>
            </a:r>
            <a:r>
              <a:rPr dirty="0" sz="400" spc="9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95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2013</a:t>
            </a:r>
            <a:endParaRPr sz="400">
              <a:latin typeface="Verdana"/>
              <a:cs typeface="Verdana"/>
            </a:endParaRPr>
          </a:p>
          <a:p>
            <a:pPr marL="107950" marR="5080">
              <a:lnSpc>
                <a:spcPct val="111400"/>
              </a:lnSpc>
              <a:spcBef>
                <a:spcPts val="190"/>
              </a:spcBef>
            </a:pPr>
            <a:r>
              <a:rPr dirty="0" sz="450" b="1">
                <a:latin typeface="Tahoma"/>
                <a:cs typeface="Tahoma"/>
              </a:rPr>
              <a:t>«Organization</a:t>
            </a:r>
            <a:r>
              <a:rPr dirty="0" sz="450" spc="18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and</a:t>
            </a:r>
            <a:r>
              <a:rPr dirty="0" sz="450" spc="18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Management</a:t>
            </a:r>
            <a:r>
              <a:rPr dirty="0" sz="450" spc="18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of</a:t>
            </a:r>
            <a:r>
              <a:rPr dirty="0" sz="450" spc="17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Foundry</a:t>
            </a:r>
            <a:r>
              <a:rPr dirty="0" sz="450" spc="21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Production»</a:t>
            </a:r>
            <a:r>
              <a:rPr dirty="0" sz="450" spc="185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7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«Machinery</a:t>
            </a:r>
            <a:r>
              <a:rPr dirty="0" sz="450" spc="21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and</a:t>
            </a:r>
            <a:r>
              <a:rPr dirty="0" sz="450" spc="185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Foundry</a:t>
            </a:r>
            <a:r>
              <a:rPr dirty="0" sz="450" spc="50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Technology»</a:t>
            </a:r>
            <a:r>
              <a:rPr dirty="0" sz="450" spc="175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7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Bachelor`s</a:t>
            </a:r>
            <a:r>
              <a:rPr dirty="0" sz="450" spc="210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degree</a:t>
            </a:r>
            <a:endParaRPr sz="450">
              <a:latin typeface="Tahoma"/>
              <a:cs typeface="Tahoma"/>
            </a:endParaRPr>
          </a:p>
          <a:p>
            <a:pPr marL="10795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Gomel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State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Technical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University </a:t>
            </a:r>
            <a:r>
              <a:rPr dirty="0" sz="450">
                <a:latin typeface="Verdana"/>
                <a:cs typeface="Verdana"/>
              </a:rPr>
              <a:t>named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after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20">
                <a:latin typeface="Verdana"/>
                <a:cs typeface="Verdana"/>
              </a:rPr>
              <a:t>P.O.</a:t>
            </a:r>
            <a:r>
              <a:rPr dirty="0" sz="450" spc="-10">
                <a:latin typeface="Verdana"/>
                <a:cs typeface="Verdana"/>
              </a:rPr>
              <a:t> Sukhoi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500" spc="55">
                <a:latin typeface="Microsoft Sans Serif"/>
                <a:cs typeface="Microsoft Sans Serif"/>
              </a:rPr>
              <a:t>ADDITIONAL</a:t>
            </a:r>
            <a:r>
              <a:rPr dirty="0" sz="500" spc="130">
                <a:latin typeface="Microsoft Sans Serif"/>
                <a:cs typeface="Microsoft Sans Serif"/>
              </a:rPr>
              <a:t> </a:t>
            </a:r>
            <a:r>
              <a:rPr dirty="0" sz="500" spc="45">
                <a:latin typeface="Microsoft Sans Serif"/>
                <a:cs typeface="Microsoft Sans Serif"/>
              </a:rPr>
              <a:t>EDUCATION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1338999" y="3252927"/>
            <a:ext cx="43815" cy="1418590"/>
            <a:chOff x="1338999" y="3252927"/>
            <a:chExt cx="43815" cy="1418590"/>
          </a:xfrm>
        </p:grpSpPr>
        <p:sp>
          <p:nvSpPr>
            <p:cNvPr id="84" name="object 84" descr=""/>
            <p:cNvSpPr/>
            <p:nvPr/>
          </p:nvSpPr>
          <p:spPr>
            <a:xfrm>
              <a:off x="1358690" y="3270719"/>
              <a:ext cx="0" cy="1363980"/>
            </a:xfrm>
            <a:custGeom>
              <a:avLst/>
              <a:gdLst/>
              <a:ahLst/>
              <a:cxnLst/>
              <a:rect l="l" t="t" r="r" b="b"/>
              <a:pathLst>
                <a:path w="0" h="1363979">
                  <a:moveTo>
                    <a:pt x="0" y="0"/>
                  </a:moveTo>
                  <a:lnTo>
                    <a:pt x="0" y="1363408"/>
                  </a:lnTo>
                </a:path>
              </a:pathLst>
            </a:custGeom>
            <a:ln w="382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338999" y="3252926"/>
              <a:ext cx="43815" cy="1418590"/>
            </a:xfrm>
            <a:custGeom>
              <a:avLst/>
              <a:gdLst/>
              <a:ahLst/>
              <a:cxnLst/>
              <a:rect l="l" t="t" r="r" b="b"/>
              <a:pathLst>
                <a:path w="43815" h="1418589">
                  <a:moveTo>
                    <a:pt x="43205" y="1396492"/>
                  </a:moveTo>
                  <a:lnTo>
                    <a:pt x="21602" y="1374876"/>
                  </a:lnTo>
                  <a:lnTo>
                    <a:pt x="0" y="1396492"/>
                  </a:lnTo>
                  <a:lnTo>
                    <a:pt x="21602" y="1418082"/>
                  </a:lnTo>
                  <a:lnTo>
                    <a:pt x="43205" y="1396492"/>
                  </a:lnTo>
                  <a:close/>
                </a:path>
                <a:path w="43815" h="1418589">
                  <a:moveTo>
                    <a:pt x="43205" y="1014564"/>
                  </a:moveTo>
                  <a:lnTo>
                    <a:pt x="21602" y="992962"/>
                  </a:lnTo>
                  <a:lnTo>
                    <a:pt x="0" y="1014564"/>
                  </a:lnTo>
                  <a:lnTo>
                    <a:pt x="21602" y="1036180"/>
                  </a:lnTo>
                  <a:lnTo>
                    <a:pt x="43205" y="1014564"/>
                  </a:lnTo>
                  <a:close/>
                </a:path>
                <a:path w="43815" h="1418589">
                  <a:moveTo>
                    <a:pt x="43205" y="709053"/>
                  </a:moveTo>
                  <a:lnTo>
                    <a:pt x="21602" y="687438"/>
                  </a:lnTo>
                  <a:lnTo>
                    <a:pt x="0" y="709053"/>
                  </a:lnTo>
                  <a:lnTo>
                    <a:pt x="21602" y="730643"/>
                  </a:lnTo>
                  <a:lnTo>
                    <a:pt x="43205" y="709053"/>
                  </a:lnTo>
                  <a:close/>
                </a:path>
                <a:path w="43815" h="1418589">
                  <a:moveTo>
                    <a:pt x="43205" y="327139"/>
                  </a:moveTo>
                  <a:lnTo>
                    <a:pt x="21602" y="305536"/>
                  </a:lnTo>
                  <a:lnTo>
                    <a:pt x="0" y="327139"/>
                  </a:lnTo>
                  <a:lnTo>
                    <a:pt x="21602" y="348742"/>
                  </a:lnTo>
                  <a:lnTo>
                    <a:pt x="43205" y="327139"/>
                  </a:lnTo>
                  <a:close/>
                </a:path>
                <a:path w="43815" h="1418589">
                  <a:moveTo>
                    <a:pt x="43205" y="21602"/>
                  </a:moveTo>
                  <a:lnTo>
                    <a:pt x="21602" y="0"/>
                  </a:lnTo>
                  <a:lnTo>
                    <a:pt x="0" y="21602"/>
                  </a:lnTo>
                  <a:lnTo>
                    <a:pt x="21602" y="43218"/>
                  </a:lnTo>
                  <a:lnTo>
                    <a:pt x="43205" y="21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1420469" y="3207224"/>
            <a:ext cx="2684780" cy="167258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400">
                <a:latin typeface="Verdana"/>
                <a:cs typeface="Verdana"/>
              </a:rPr>
              <a:t>December,</a:t>
            </a:r>
            <a:r>
              <a:rPr dirty="0" sz="400" spc="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2022</a:t>
            </a:r>
            <a:r>
              <a:rPr dirty="0" sz="400" spc="110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110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August,</a:t>
            </a:r>
            <a:r>
              <a:rPr dirty="0" sz="400" spc="5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2023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b="1">
                <a:latin typeface="Tahoma"/>
                <a:cs typeface="Tahoma"/>
              </a:rPr>
              <a:t>Online</a:t>
            </a:r>
            <a:r>
              <a:rPr dirty="0" sz="450" spc="12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training</a:t>
            </a:r>
            <a:r>
              <a:rPr dirty="0" sz="450" spc="12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course</a:t>
            </a:r>
            <a:r>
              <a:rPr dirty="0" sz="450" spc="12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«UpSkill</a:t>
            </a:r>
            <a:r>
              <a:rPr dirty="0" sz="450" spc="13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Me»</a:t>
            </a:r>
            <a:r>
              <a:rPr dirty="0" sz="450" spc="130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2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JS</a:t>
            </a:r>
            <a:r>
              <a:rPr dirty="0" sz="450" spc="114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2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Front-</a:t>
            </a:r>
            <a:r>
              <a:rPr dirty="0" sz="450" spc="-25" b="1">
                <a:latin typeface="Tahoma"/>
                <a:cs typeface="Tahoma"/>
              </a:rPr>
              <a:t>End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40">
                <a:latin typeface="Verdana"/>
                <a:cs typeface="Verdana"/>
              </a:rPr>
              <a:t>«RS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School»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400">
                <a:latin typeface="Verdana"/>
                <a:cs typeface="Verdana"/>
              </a:rPr>
              <a:t>November,</a:t>
            </a:r>
            <a:r>
              <a:rPr dirty="0" sz="400" spc="60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2022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11400"/>
              </a:lnSpc>
              <a:spcBef>
                <a:spcPts val="190"/>
              </a:spcBef>
            </a:pPr>
            <a:r>
              <a:rPr dirty="0" sz="450" b="1">
                <a:latin typeface="Tahoma"/>
                <a:cs typeface="Tahoma"/>
              </a:rPr>
              <a:t>Online</a:t>
            </a:r>
            <a:r>
              <a:rPr dirty="0" sz="450" spc="16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training</a:t>
            </a:r>
            <a:r>
              <a:rPr dirty="0" sz="450" spc="15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course</a:t>
            </a:r>
            <a:r>
              <a:rPr dirty="0" sz="450" spc="165" b="1">
                <a:latin typeface="Tahoma"/>
                <a:cs typeface="Tahoma"/>
              </a:rPr>
              <a:t> </a:t>
            </a:r>
            <a:r>
              <a:rPr dirty="0" sz="450" spc="-20" b="1">
                <a:latin typeface="Tahoma"/>
                <a:cs typeface="Tahoma"/>
              </a:rPr>
              <a:t>«IT</a:t>
            </a:r>
            <a:r>
              <a:rPr dirty="0" sz="450" spc="17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Fundamentals»</a:t>
            </a:r>
            <a:r>
              <a:rPr dirty="0" sz="450" spc="160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5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«Basics</a:t>
            </a:r>
            <a:r>
              <a:rPr dirty="0" sz="450" spc="19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of</a:t>
            </a:r>
            <a:r>
              <a:rPr dirty="0" sz="450" spc="15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Computer</a:t>
            </a:r>
            <a:r>
              <a:rPr dirty="0" sz="450" spc="17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Science.</a:t>
            </a:r>
            <a:r>
              <a:rPr dirty="0" sz="450" spc="15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Basics</a:t>
            </a:r>
            <a:r>
              <a:rPr dirty="0" sz="450" spc="195" b="1">
                <a:latin typeface="Tahoma"/>
                <a:cs typeface="Tahoma"/>
              </a:rPr>
              <a:t> </a:t>
            </a:r>
            <a:r>
              <a:rPr dirty="0" sz="450" spc="-25" b="1">
                <a:latin typeface="Tahoma"/>
                <a:cs typeface="Tahoma"/>
              </a:rPr>
              <a:t>of</a:t>
            </a:r>
            <a:r>
              <a:rPr dirty="0" sz="450" spc="50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Programming.</a:t>
            </a:r>
            <a:r>
              <a:rPr dirty="0" sz="450" spc="5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Math</a:t>
            </a:r>
            <a:r>
              <a:rPr dirty="0" sz="450" spc="6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for</a:t>
            </a:r>
            <a:r>
              <a:rPr dirty="0" sz="450" spc="65" b="1">
                <a:latin typeface="Tahoma"/>
                <a:cs typeface="Tahoma"/>
              </a:rPr>
              <a:t> </a:t>
            </a:r>
            <a:r>
              <a:rPr dirty="0" sz="450" spc="-25" b="1">
                <a:latin typeface="Tahoma"/>
                <a:cs typeface="Tahoma"/>
              </a:rPr>
              <a:t>IT»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«EPAM</a:t>
            </a:r>
            <a:r>
              <a:rPr dirty="0" sz="450" spc="-3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Learn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Platform»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400">
                <a:latin typeface="Verdana"/>
                <a:cs typeface="Verdana"/>
              </a:rPr>
              <a:t>March,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2022</a:t>
            </a:r>
            <a:r>
              <a:rPr dirty="0" sz="400" spc="7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70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April,</a:t>
            </a:r>
            <a:r>
              <a:rPr dirty="0" sz="400" spc="-15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2022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b="1">
                <a:latin typeface="Tahoma"/>
                <a:cs typeface="Tahoma"/>
              </a:rPr>
              <a:t>Online</a:t>
            </a:r>
            <a:r>
              <a:rPr dirty="0" sz="450" spc="13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training</a:t>
            </a:r>
            <a:r>
              <a:rPr dirty="0" sz="450" spc="13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course</a:t>
            </a:r>
            <a:r>
              <a:rPr dirty="0" sz="450" spc="14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«HTML5»</a:t>
            </a:r>
            <a:r>
              <a:rPr dirty="0" sz="450" spc="140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30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«CSS3»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Verdana"/>
                <a:cs typeface="Verdana"/>
              </a:rPr>
              <a:t>«SoloLearn»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400" spc="-10">
                <a:latin typeface="Verdana"/>
                <a:cs typeface="Verdana"/>
              </a:rPr>
              <a:t>July,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0">
                <a:latin typeface="Verdana"/>
                <a:cs typeface="Verdana"/>
              </a:rPr>
              <a:t>2021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January,</a:t>
            </a:r>
            <a:r>
              <a:rPr dirty="0" sz="400" spc="-20">
                <a:latin typeface="Verdana"/>
                <a:cs typeface="Verdana"/>
              </a:rPr>
              <a:t> 2022</a:t>
            </a:r>
            <a:endParaRPr sz="400">
              <a:latin typeface="Verdana"/>
              <a:cs typeface="Verdana"/>
            </a:endParaRPr>
          </a:p>
          <a:p>
            <a:pPr marL="12700" marR="165735">
              <a:lnSpc>
                <a:spcPct val="111400"/>
              </a:lnSpc>
              <a:spcBef>
                <a:spcPts val="190"/>
              </a:spcBef>
            </a:pPr>
            <a:r>
              <a:rPr dirty="0" sz="450" spc="20" b="1">
                <a:latin typeface="Tahoma"/>
                <a:cs typeface="Tahoma"/>
              </a:rPr>
              <a:t>Training</a:t>
            </a:r>
            <a:r>
              <a:rPr dirty="0" sz="450" spc="6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course</a:t>
            </a:r>
            <a:r>
              <a:rPr dirty="0" sz="450" spc="7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«Basic</a:t>
            </a:r>
            <a:r>
              <a:rPr dirty="0" sz="450" spc="5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knowledge</a:t>
            </a:r>
            <a:r>
              <a:rPr dirty="0" sz="450" spc="7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of</a:t>
            </a:r>
            <a:r>
              <a:rPr dirty="0" sz="450" spc="6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programming</a:t>
            </a:r>
            <a:r>
              <a:rPr dirty="0" sz="450" spc="6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and</a:t>
            </a:r>
            <a:r>
              <a:rPr dirty="0" sz="450" spc="7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algorithm</a:t>
            </a:r>
            <a:r>
              <a:rPr dirty="0" sz="450" spc="85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knowledge</a:t>
            </a:r>
            <a:r>
              <a:rPr dirty="0" sz="450" spc="50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using</a:t>
            </a:r>
            <a:r>
              <a:rPr dirty="0" sz="450" spc="55" b="1">
                <a:latin typeface="Tahoma"/>
                <a:cs typeface="Tahoma"/>
              </a:rPr>
              <a:t> </a:t>
            </a:r>
            <a:r>
              <a:rPr dirty="0" sz="450" spc="50" b="1">
                <a:latin typeface="Tahoma"/>
                <a:cs typeface="Tahoma"/>
              </a:rPr>
              <a:t>C</a:t>
            </a:r>
            <a:r>
              <a:rPr dirty="0" sz="450" spc="7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language</a:t>
            </a:r>
            <a:r>
              <a:rPr dirty="0" sz="450" spc="6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and</a:t>
            </a:r>
            <a:r>
              <a:rPr dirty="0" sz="450" spc="65" b="1">
                <a:latin typeface="Tahoma"/>
                <a:cs typeface="Tahoma"/>
              </a:rPr>
              <a:t> </a:t>
            </a:r>
            <a:r>
              <a:rPr dirty="0" sz="450" spc="-25" b="1">
                <a:latin typeface="Tahoma"/>
                <a:cs typeface="Tahoma"/>
              </a:rPr>
              <a:t>JS»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0">
                <a:latin typeface="Verdana"/>
                <a:cs typeface="Verdana"/>
              </a:rPr>
              <a:t>«IT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 spc="-30">
                <a:latin typeface="Verdana"/>
                <a:cs typeface="Verdana"/>
              </a:rPr>
              <a:t>Class»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Gomel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400">
                <a:latin typeface="Verdana"/>
                <a:cs typeface="Verdana"/>
              </a:rPr>
              <a:t>2006</a:t>
            </a:r>
            <a:r>
              <a:rPr dirty="0" sz="400" spc="9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90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2008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20" b="1">
                <a:latin typeface="Tahoma"/>
                <a:cs typeface="Tahoma"/>
              </a:rPr>
              <a:t>Training</a:t>
            </a:r>
            <a:r>
              <a:rPr dirty="0" sz="450" spc="3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for</a:t>
            </a:r>
            <a:r>
              <a:rPr dirty="0" sz="450" spc="40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the</a:t>
            </a:r>
            <a:r>
              <a:rPr dirty="0" sz="450" spc="3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profession</a:t>
            </a:r>
            <a:r>
              <a:rPr dirty="0" sz="450" spc="3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of</a:t>
            </a:r>
            <a:r>
              <a:rPr dirty="0" sz="450" spc="3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«Computer</a:t>
            </a:r>
            <a:r>
              <a:rPr dirty="0" sz="450" spc="40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Operator»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Educational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Institution </a:t>
            </a:r>
            <a:r>
              <a:rPr dirty="0" sz="450" spc="-30">
                <a:latin typeface="Verdana"/>
                <a:cs typeface="Verdana"/>
              </a:rPr>
              <a:t>«Inter-</a:t>
            </a:r>
            <a:r>
              <a:rPr dirty="0" sz="450" spc="-10">
                <a:latin typeface="Verdana"/>
                <a:cs typeface="Verdana"/>
              </a:rPr>
              <a:t>School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UPK№1»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20">
                <a:latin typeface="Verdana"/>
                <a:cs typeface="Verdana"/>
              </a:rPr>
              <a:t>Gomel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1338999" y="5128094"/>
            <a:ext cx="43815" cy="746125"/>
            <a:chOff x="1338999" y="5128094"/>
            <a:chExt cx="43815" cy="746125"/>
          </a:xfrm>
        </p:grpSpPr>
        <p:sp>
          <p:nvSpPr>
            <p:cNvPr id="88" name="object 88" descr=""/>
            <p:cNvSpPr/>
            <p:nvPr/>
          </p:nvSpPr>
          <p:spPr>
            <a:xfrm>
              <a:off x="1358690" y="5153520"/>
              <a:ext cx="0" cy="683895"/>
            </a:xfrm>
            <a:custGeom>
              <a:avLst/>
              <a:gdLst/>
              <a:ahLst/>
              <a:cxnLst/>
              <a:rect l="l" t="t" r="r" b="b"/>
              <a:pathLst>
                <a:path w="0" h="683895">
                  <a:moveTo>
                    <a:pt x="0" y="0"/>
                  </a:moveTo>
                  <a:lnTo>
                    <a:pt x="0" y="683615"/>
                  </a:lnTo>
                </a:path>
              </a:pathLst>
            </a:custGeom>
            <a:ln w="382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338999" y="5128094"/>
              <a:ext cx="43815" cy="746125"/>
            </a:xfrm>
            <a:custGeom>
              <a:avLst/>
              <a:gdLst/>
              <a:ahLst/>
              <a:cxnLst/>
              <a:rect l="l" t="t" r="r" b="b"/>
              <a:pathLst>
                <a:path w="43815" h="746125">
                  <a:moveTo>
                    <a:pt x="43205" y="724319"/>
                  </a:moveTo>
                  <a:lnTo>
                    <a:pt x="21602" y="702716"/>
                  </a:lnTo>
                  <a:lnTo>
                    <a:pt x="0" y="724319"/>
                  </a:lnTo>
                  <a:lnTo>
                    <a:pt x="21602" y="745921"/>
                  </a:lnTo>
                  <a:lnTo>
                    <a:pt x="43205" y="724319"/>
                  </a:lnTo>
                  <a:close/>
                </a:path>
                <a:path w="43815" h="746125">
                  <a:moveTo>
                    <a:pt x="43205" y="327126"/>
                  </a:moveTo>
                  <a:lnTo>
                    <a:pt x="21602" y="305523"/>
                  </a:lnTo>
                  <a:lnTo>
                    <a:pt x="0" y="327126"/>
                  </a:lnTo>
                  <a:lnTo>
                    <a:pt x="21602" y="348729"/>
                  </a:lnTo>
                  <a:lnTo>
                    <a:pt x="43205" y="327126"/>
                  </a:lnTo>
                  <a:close/>
                </a:path>
                <a:path w="43815" h="746125">
                  <a:moveTo>
                    <a:pt x="43205" y="21602"/>
                  </a:moveTo>
                  <a:lnTo>
                    <a:pt x="21602" y="0"/>
                  </a:lnTo>
                  <a:lnTo>
                    <a:pt x="0" y="21602"/>
                  </a:lnTo>
                  <a:lnTo>
                    <a:pt x="21602" y="43205"/>
                  </a:lnTo>
                  <a:lnTo>
                    <a:pt x="43205" y="21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1420469" y="5082392"/>
            <a:ext cx="2489200" cy="10007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400" spc="-10">
                <a:latin typeface="Verdana"/>
                <a:cs typeface="Verdana"/>
              </a:rPr>
              <a:t>2018</a:t>
            </a:r>
            <a:r>
              <a:rPr dirty="0" sz="400" spc="50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2022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10" b="1">
                <a:latin typeface="Tahoma"/>
                <a:cs typeface="Tahoma"/>
              </a:rPr>
              <a:t>Chief</a:t>
            </a:r>
            <a:r>
              <a:rPr dirty="0" sz="450" spc="110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Engineer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LLC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«Prompodgotovka»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20">
                <a:latin typeface="Verdana"/>
                <a:cs typeface="Verdana"/>
              </a:rPr>
              <a:t>Gomel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400" spc="-20">
                <a:latin typeface="Verdana"/>
                <a:cs typeface="Verdana"/>
              </a:rPr>
              <a:t>2015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60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2018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-10" b="1">
                <a:latin typeface="Tahoma"/>
                <a:cs typeface="Tahoma"/>
              </a:rPr>
              <a:t>Teacher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>
                <a:latin typeface="Verdana"/>
                <a:cs typeface="Verdana"/>
              </a:rPr>
              <a:t>Private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Educational</a:t>
            </a:r>
            <a:r>
              <a:rPr dirty="0" sz="450" spc="-10">
                <a:latin typeface="Verdana"/>
                <a:cs typeface="Verdana"/>
              </a:rPr>
              <a:t> Institution «Center </a:t>
            </a:r>
            <a:r>
              <a:rPr dirty="0" sz="450" spc="-20">
                <a:latin typeface="Verdana"/>
                <a:cs typeface="Verdana"/>
              </a:rPr>
              <a:t>for</a:t>
            </a:r>
            <a:r>
              <a:rPr dirty="0" sz="450" spc="-10">
                <a:latin typeface="Verdana"/>
                <a:cs typeface="Verdana"/>
              </a:rPr>
              <a:t> training, </a:t>
            </a:r>
            <a:r>
              <a:rPr dirty="0" sz="450">
                <a:latin typeface="Verdana"/>
                <a:cs typeface="Verdana"/>
              </a:rPr>
              <a:t>advanced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training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and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retraining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of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450" spc="-10">
                <a:latin typeface="Verdana"/>
                <a:cs typeface="Verdana"/>
              </a:rPr>
              <a:t>workers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«Prompodgotovka–Obrazovanie»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 spc="-20">
                <a:latin typeface="Verdana"/>
                <a:cs typeface="Verdana"/>
              </a:rPr>
              <a:t>Gomel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400" spc="-20">
                <a:latin typeface="Verdana"/>
                <a:cs typeface="Verdana"/>
              </a:rPr>
              <a:t>2013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60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2015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450" spc="10" b="1">
                <a:latin typeface="Tahoma"/>
                <a:cs typeface="Tahoma"/>
              </a:rPr>
              <a:t>Process</a:t>
            </a:r>
            <a:r>
              <a:rPr dirty="0" sz="450" spc="155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engineer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OJSC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«Gomel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Foundry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«CENTROLIT»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-20">
                <a:latin typeface="Verdana"/>
                <a:cs typeface="Verdana"/>
              </a:rPr>
              <a:t> Gomel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91" name="object 91" descr=""/>
          <p:cNvSpPr/>
          <p:nvPr/>
        </p:nvSpPr>
        <p:spPr>
          <a:xfrm>
            <a:off x="3880548" y="251523"/>
            <a:ext cx="180975" cy="185420"/>
          </a:xfrm>
          <a:custGeom>
            <a:avLst/>
            <a:gdLst/>
            <a:ahLst/>
            <a:cxnLst/>
            <a:rect l="l" t="t" r="r" b="b"/>
            <a:pathLst>
              <a:path w="180975" h="185420">
                <a:moveTo>
                  <a:pt x="180975" y="0"/>
                </a:moveTo>
                <a:lnTo>
                  <a:pt x="0" y="0"/>
                </a:lnTo>
                <a:lnTo>
                  <a:pt x="0" y="184835"/>
                </a:lnTo>
                <a:lnTo>
                  <a:pt x="180975" y="184835"/>
                </a:lnTo>
                <a:lnTo>
                  <a:pt x="180975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196715" cy="6830695"/>
          </a:xfrm>
          <a:custGeom>
            <a:avLst/>
            <a:gdLst/>
            <a:ahLst/>
            <a:cxnLst/>
            <a:rect l="l" t="t" r="r" b="b"/>
            <a:pathLst>
              <a:path w="4196715" h="6830695">
                <a:moveTo>
                  <a:pt x="4196663" y="0"/>
                </a:moveTo>
                <a:lnTo>
                  <a:pt x="0" y="0"/>
                </a:lnTo>
                <a:lnTo>
                  <a:pt x="0" y="6830325"/>
                </a:lnTo>
                <a:lnTo>
                  <a:pt x="4196663" y="6830325"/>
                </a:lnTo>
                <a:lnTo>
                  <a:pt x="41966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4" y="4717853"/>
            <a:ext cx="87838" cy="8783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4" y="4931721"/>
            <a:ext cx="87838" cy="8783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065" y="4529479"/>
            <a:ext cx="854075" cy="583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ЯЗЫКИ</a:t>
            </a:r>
            <a:endParaRPr sz="850">
              <a:latin typeface="Tahoma"/>
              <a:cs typeface="Tahoma"/>
            </a:endParaRPr>
          </a:p>
          <a:p>
            <a:pPr marL="107950">
              <a:lnSpc>
                <a:spcPct val="100000"/>
              </a:lnSpc>
              <a:spcBef>
                <a:spcPts val="434"/>
              </a:spcBef>
            </a:pPr>
            <a:r>
              <a:rPr dirty="0" sz="450" spc="-10" b="1">
                <a:latin typeface="Tahoma"/>
                <a:cs typeface="Tahoma"/>
              </a:rPr>
              <a:t>Английский: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450" spc="-10">
                <a:latin typeface="Verdana"/>
                <a:cs typeface="Verdana"/>
              </a:rPr>
              <a:t>A2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(Пред.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средний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уровень)</a:t>
            </a:r>
            <a:endParaRPr sz="450">
              <a:latin typeface="Verdana"/>
              <a:cs typeface="Verdana"/>
            </a:endParaRPr>
          </a:p>
          <a:p>
            <a:pPr marL="107950">
              <a:lnSpc>
                <a:spcPct val="100000"/>
              </a:lnSpc>
              <a:spcBef>
                <a:spcPts val="420"/>
              </a:spcBef>
            </a:pPr>
            <a:r>
              <a:rPr dirty="0" sz="450" spc="-10" b="1">
                <a:latin typeface="Tahoma"/>
                <a:cs typeface="Tahoma"/>
              </a:rPr>
              <a:t>Русский: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-10">
                <a:latin typeface="Verdana"/>
                <a:cs typeface="Verdana"/>
              </a:rPr>
              <a:t>Родной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524" y="5159624"/>
            <a:ext cx="106743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10" b="1">
                <a:latin typeface="Tahoma"/>
                <a:cs typeface="Tahoma"/>
              </a:rPr>
              <a:t>ПРИМЕРЫ</a:t>
            </a:r>
            <a:r>
              <a:rPr dirty="0" sz="850" spc="190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РАБОТ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9850" y="5774497"/>
            <a:ext cx="61658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НАГРАДЫ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58684" y="1047724"/>
            <a:ext cx="4445" cy="5633720"/>
          </a:xfrm>
          <a:custGeom>
            <a:avLst/>
            <a:gdLst/>
            <a:ahLst/>
            <a:cxnLst/>
            <a:rect l="l" t="t" r="r" b="b"/>
            <a:pathLst>
              <a:path w="4444" h="5633720">
                <a:moveTo>
                  <a:pt x="3819" y="0"/>
                </a:moveTo>
                <a:lnTo>
                  <a:pt x="0" y="0"/>
                </a:lnTo>
                <a:lnTo>
                  <a:pt x="0" y="5633135"/>
                </a:lnTo>
                <a:lnTo>
                  <a:pt x="3819" y="5633135"/>
                </a:lnTo>
                <a:lnTo>
                  <a:pt x="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326184" y="972204"/>
            <a:ext cx="2803525" cy="14566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850" spc="-10" b="1">
                <a:latin typeface="Tahoma"/>
                <a:cs typeface="Tahoma"/>
              </a:rPr>
              <a:t>ПРОФИЛЬ</a:t>
            </a:r>
            <a:endParaRPr sz="850">
              <a:latin typeface="Tahoma"/>
              <a:cs typeface="Tahoma"/>
            </a:endParaRPr>
          </a:p>
          <a:p>
            <a:pPr marL="12700" marR="250825">
              <a:lnSpc>
                <a:spcPct val="122500"/>
              </a:lnSpc>
              <a:spcBef>
                <a:spcPts val="70"/>
              </a:spcBef>
            </a:pPr>
            <a:r>
              <a:rPr dirty="0" sz="450">
                <a:latin typeface="Verdana"/>
                <a:cs typeface="Verdana"/>
              </a:rPr>
              <a:t>Привет,</a:t>
            </a:r>
            <a:r>
              <a:rPr dirty="0" sz="450" spc="1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я</a:t>
            </a:r>
            <a:r>
              <a:rPr dirty="0" sz="450" spc="2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инженер-разработчик</a:t>
            </a:r>
            <a:r>
              <a:rPr dirty="0" sz="450" spc="2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программного</a:t>
            </a:r>
            <a:r>
              <a:rPr dirty="0" sz="450" spc="21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обеспечения.</a:t>
            </a:r>
            <a:r>
              <a:rPr dirty="0" sz="450" spc="1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Мне</a:t>
            </a:r>
            <a:r>
              <a:rPr dirty="0" sz="450" spc="2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интересно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оживлять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статичные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шаблоны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художников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или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дизайнеров.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А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также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создавать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удобные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и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интерактивные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интерфейсы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сайтов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и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приложений.</a:t>
            </a:r>
            <a:endParaRPr sz="450">
              <a:latin typeface="Verdana"/>
              <a:cs typeface="Verdana"/>
            </a:endParaRPr>
          </a:p>
          <a:p>
            <a:pPr marL="12700" marR="97790">
              <a:lnSpc>
                <a:spcPct val="122500"/>
              </a:lnSpc>
              <a:spcBef>
                <a:spcPts val="210"/>
              </a:spcBef>
            </a:pPr>
            <a:r>
              <a:rPr dirty="0" sz="450" spc="30">
                <a:latin typeface="Verdana"/>
                <a:cs typeface="Verdana"/>
              </a:rPr>
              <a:t>Многолетний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опыт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работы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преподавателем позволил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мне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развить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навыки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коммуникации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умение</a:t>
            </a:r>
            <a:r>
              <a:rPr dirty="0" sz="450" spc="10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четко</a:t>
            </a:r>
            <a:r>
              <a:rPr dirty="0" sz="450" spc="8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доносить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свои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мысли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идеи,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а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опыт</a:t>
            </a:r>
            <a:r>
              <a:rPr dirty="0" sz="450" spc="12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работы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инженером</a:t>
            </a:r>
            <a:r>
              <a:rPr dirty="0" sz="450" spc="140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-</a:t>
            </a:r>
            <a:r>
              <a:rPr dirty="0" sz="450" spc="1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находить</a:t>
            </a:r>
            <a:r>
              <a:rPr dirty="0" sz="450" spc="12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эффективные</a:t>
            </a:r>
            <a:r>
              <a:rPr dirty="0" sz="450" spc="13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решения</a:t>
            </a:r>
            <a:r>
              <a:rPr dirty="0" sz="450" spc="14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сложных</a:t>
            </a:r>
            <a:r>
              <a:rPr dirty="0" sz="450" spc="8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задач.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Будучи</a:t>
            </a:r>
            <a:r>
              <a:rPr dirty="0" sz="450" spc="12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главным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инженером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я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успешно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руководил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командой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специалистов,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30">
                <a:latin typeface="Verdana"/>
                <a:cs typeface="Verdana"/>
              </a:rPr>
              <a:t>распределяя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задания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50">
                <a:latin typeface="Verdana"/>
                <a:cs typeface="Verdana"/>
              </a:rPr>
              <a:t>и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обязанности.</a:t>
            </a:r>
            <a:endParaRPr sz="450">
              <a:latin typeface="Verdana"/>
              <a:cs typeface="Verdana"/>
            </a:endParaRPr>
          </a:p>
          <a:p>
            <a:pPr marL="12700" marR="38735">
              <a:lnSpc>
                <a:spcPct val="122500"/>
              </a:lnSpc>
              <a:spcBef>
                <a:spcPts val="210"/>
              </a:spcBef>
            </a:pPr>
            <a:r>
              <a:rPr dirty="0" sz="450" spc="20">
                <a:latin typeface="Verdana"/>
                <a:cs typeface="Verdana"/>
              </a:rPr>
              <a:t>Мои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сильные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стороны: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умение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работать</a:t>
            </a:r>
            <a:r>
              <a:rPr dirty="0" sz="450" spc="20">
                <a:latin typeface="Verdana"/>
                <a:cs typeface="Verdana"/>
              </a:rPr>
              <a:t> в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команде,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вовлеченность в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процесс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работы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над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проектом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и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способность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поставить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себя на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место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заказчика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или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конечного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пользователя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чтобы</a:t>
            </a:r>
            <a:r>
              <a:rPr dirty="0" sz="450" spc="55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улучшить</a:t>
            </a:r>
            <a:r>
              <a:rPr dirty="0" sz="450" spc="3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продукт,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который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10">
                <a:latin typeface="Verdana"/>
                <a:cs typeface="Verdana"/>
              </a:rPr>
              <a:t>я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создаю.</a:t>
            </a:r>
            <a:endParaRPr sz="450">
              <a:latin typeface="Verdana"/>
              <a:cs typeface="Verdana"/>
            </a:endParaRPr>
          </a:p>
          <a:p>
            <a:pPr marL="12700" marR="5080">
              <a:lnSpc>
                <a:spcPct val="122500"/>
              </a:lnSpc>
              <a:spcBef>
                <a:spcPts val="210"/>
              </a:spcBef>
            </a:pPr>
            <a:r>
              <a:rPr dirty="0" sz="450" spc="20">
                <a:latin typeface="Verdana"/>
                <a:cs typeface="Verdana"/>
              </a:rPr>
              <a:t>На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данный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момент</a:t>
            </a:r>
            <a:r>
              <a:rPr dirty="0" sz="450" spc="30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моя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цель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—</a:t>
            </a:r>
            <a:r>
              <a:rPr dirty="0" sz="450" spc="10">
                <a:latin typeface="Verdana"/>
                <a:cs typeface="Verdana"/>
              </a:rPr>
              <a:t> стать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успешным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20">
                <a:latin typeface="Verdana"/>
                <a:cs typeface="Verdana"/>
              </a:rPr>
              <a:t>фронтенд-</a:t>
            </a:r>
            <a:r>
              <a:rPr dirty="0" sz="450" spc="-10">
                <a:latin typeface="Verdana"/>
                <a:cs typeface="Verdana"/>
              </a:rPr>
              <a:t>разработчиком,</a:t>
            </a:r>
            <a:r>
              <a:rPr dirty="0" sz="450" spc="500">
                <a:latin typeface="Verdana"/>
                <a:cs typeface="Verdana"/>
              </a:rPr>
              <a:t>  </a:t>
            </a:r>
            <a:r>
              <a:rPr dirty="0" sz="450">
                <a:latin typeface="Verdana"/>
                <a:cs typeface="Verdana"/>
              </a:rPr>
              <a:t>способным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решать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сложные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задачи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в</a:t>
            </a:r>
            <a:r>
              <a:rPr dirty="0" sz="450" spc="1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разных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проектах.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Для</a:t>
            </a:r>
            <a:r>
              <a:rPr dirty="0" sz="450" spc="1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этого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я</a:t>
            </a:r>
            <a:r>
              <a:rPr dirty="0" sz="450" spc="9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продолжаю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усердно</a:t>
            </a:r>
            <a:r>
              <a:rPr dirty="0" sz="450" spc="6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учиться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каждый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день</a:t>
            </a:r>
            <a:r>
              <a:rPr dirty="0" sz="450" spc="7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изучаю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что-то</a:t>
            </a:r>
            <a:r>
              <a:rPr dirty="0" sz="450" spc="6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новое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</a:t>
            </a:r>
            <a:r>
              <a:rPr dirty="0" sz="450" spc="7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оттачиваю</a:t>
            </a:r>
            <a:r>
              <a:rPr dirty="0" sz="450" spc="8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знания</a:t>
            </a:r>
            <a:r>
              <a:rPr dirty="0" sz="450" spc="9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на</a:t>
            </a:r>
            <a:r>
              <a:rPr dirty="0" sz="450" spc="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практике.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26184" y="4991581"/>
            <a:ext cx="92265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Tahoma"/>
                <a:cs typeface="Tahoma"/>
              </a:rPr>
              <a:t>ОПЫТ</a:t>
            </a:r>
            <a:r>
              <a:rPr dirty="0" sz="850" spc="165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РАБОТЫ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26184" y="6194588"/>
            <a:ext cx="1045210" cy="429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РЕКОМЕНДАЦИИ</a:t>
            </a:r>
            <a:endParaRPr sz="85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405"/>
              </a:spcBef>
            </a:pPr>
            <a:r>
              <a:rPr dirty="0" sz="450" b="1">
                <a:latin typeface="Tahoma"/>
                <a:cs typeface="Tahoma"/>
              </a:rPr>
              <a:t>А.Н. </a:t>
            </a:r>
            <a:r>
              <a:rPr dirty="0" sz="450" spc="-10" b="1">
                <a:latin typeface="Tahoma"/>
                <a:cs typeface="Tahoma"/>
              </a:rPr>
              <a:t>Черненков</a:t>
            </a:r>
            <a:endParaRPr sz="45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z="350">
                <a:latin typeface="Verdana"/>
                <a:cs typeface="Verdana"/>
              </a:rPr>
              <a:t>ООО</a:t>
            </a:r>
            <a:r>
              <a:rPr dirty="0" sz="350" spc="25">
                <a:latin typeface="Verdana"/>
                <a:cs typeface="Verdana"/>
              </a:rPr>
              <a:t> </a:t>
            </a:r>
            <a:r>
              <a:rPr dirty="0" sz="350">
                <a:latin typeface="Verdana"/>
                <a:cs typeface="Verdana"/>
              </a:rPr>
              <a:t>«Промподготовка»</a:t>
            </a:r>
            <a:r>
              <a:rPr dirty="0" sz="350" spc="55">
                <a:latin typeface="Verdana"/>
                <a:cs typeface="Verdana"/>
              </a:rPr>
              <a:t> </a:t>
            </a:r>
            <a:r>
              <a:rPr dirty="0" sz="350" spc="-50">
                <a:latin typeface="Verdana"/>
                <a:cs typeface="Verdana"/>
              </a:rPr>
              <a:t>/</a:t>
            </a:r>
            <a:r>
              <a:rPr dirty="0" sz="350" spc="35">
                <a:latin typeface="Verdana"/>
                <a:cs typeface="Verdana"/>
              </a:rPr>
              <a:t> </a:t>
            </a:r>
            <a:r>
              <a:rPr dirty="0" sz="350" spc="-10">
                <a:latin typeface="Verdana"/>
                <a:cs typeface="Verdana"/>
              </a:rPr>
              <a:t>Директор</a:t>
            </a:r>
            <a:endParaRPr sz="3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220"/>
              </a:spcBef>
            </a:pPr>
            <a:r>
              <a:rPr dirty="0" sz="400" b="1">
                <a:latin typeface="Tahoma"/>
                <a:cs typeface="Tahoma"/>
              </a:rPr>
              <a:t>Email:</a:t>
            </a:r>
            <a:r>
              <a:rPr dirty="0" sz="400" spc="50" b="1">
                <a:latin typeface="Tahoma"/>
                <a:cs typeface="Tahoma"/>
              </a:rPr>
              <a:t> </a:t>
            </a:r>
            <a:r>
              <a:rPr dirty="0" sz="400" spc="-10">
                <a:latin typeface="Verdana"/>
                <a:cs typeface="Verdana"/>
                <a:hlinkClick r:id="rId3"/>
              </a:rPr>
              <a:t>dkranprom@mail.ru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22058" y="6359762"/>
            <a:ext cx="1217930" cy="26479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450" b="1">
                <a:latin typeface="Tahoma"/>
                <a:cs typeface="Tahoma"/>
              </a:rPr>
              <a:t>С.А.</a:t>
            </a:r>
            <a:r>
              <a:rPr dirty="0" sz="450" spc="20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Шевцов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">
                <a:latin typeface="Verdana"/>
                <a:cs typeface="Verdana"/>
              </a:rPr>
              <a:t>ЧУО</a:t>
            </a:r>
            <a:r>
              <a:rPr dirty="0" sz="350" spc="40">
                <a:latin typeface="Verdana"/>
                <a:cs typeface="Verdana"/>
              </a:rPr>
              <a:t> </a:t>
            </a:r>
            <a:r>
              <a:rPr dirty="0" sz="350">
                <a:latin typeface="Verdana"/>
                <a:cs typeface="Verdana"/>
              </a:rPr>
              <a:t>«Промподготовка–Образование»</a:t>
            </a:r>
            <a:r>
              <a:rPr dirty="0" sz="350" spc="75">
                <a:latin typeface="Verdana"/>
                <a:cs typeface="Verdana"/>
              </a:rPr>
              <a:t> </a:t>
            </a:r>
            <a:r>
              <a:rPr dirty="0" sz="350" spc="-50">
                <a:latin typeface="Verdana"/>
                <a:cs typeface="Verdana"/>
              </a:rPr>
              <a:t>/</a:t>
            </a:r>
            <a:r>
              <a:rPr dirty="0" sz="350" spc="50">
                <a:latin typeface="Verdana"/>
                <a:cs typeface="Verdana"/>
              </a:rPr>
              <a:t> </a:t>
            </a:r>
            <a:r>
              <a:rPr dirty="0" sz="350" spc="-10">
                <a:latin typeface="Verdana"/>
                <a:cs typeface="Verdana"/>
              </a:rPr>
              <a:t>Директор</a:t>
            </a:r>
            <a:endParaRPr sz="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400" b="1">
                <a:latin typeface="Tahoma"/>
                <a:cs typeface="Tahoma"/>
              </a:rPr>
              <a:t>Email:</a:t>
            </a:r>
            <a:r>
              <a:rPr dirty="0" sz="400" spc="150" b="1">
                <a:latin typeface="Tahoma"/>
                <a:cs typeface="Tahoma"/>
              </a:rPr>
              <a:t> </a:t>
            </a:r>
            <a:r>
              <a:rPr dirty="0" sz="400" spc="-10">
                <a:latin typeface="Verdana"/>
                <a:cs typeface="Verdana"/>
                <a:hlinkClick r:id="rId4"/>
              </a:rPr>
              <a:t>prompodgotovka@mail.ru</a:t>
            </a:r>
            <a:endParaRPr sz="400">
              <a:latin typeface="Verdana"/>
              <a:cs typeface="Verdan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062" y="207381"/>
            <a:ext cx="688044" cy="68804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3335">
              <a:lnSpc>
                <a:spcPts val="1964"/>
              </a:lnSpc>
              <a:spcBef>
                <a:spcPts val="135"/>
              </a:spcBef>
            </a:pPr>
            <a:r>
              <a:rPr dirty="0" spc="310"/>
              <a:t>НИКИТА</a:t>
            </a:r>
          </a:p>
          <a:p>
            <a:pPr marL="17145">
              <a:lnSpc>
                <a:spcPts val="1964"/>
              </a:lnSpc>
            </a:pPr>
            <a:r>
              <a:rPr dirty="0" u="sng" spc="3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КОНСТАНТИНОВ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326184" y="775325"/>
            <a:ext cx="105981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Microsoft Sans Serif"/>
                <a:cs typeface="Microsoft Sans Serif"/>
              </a:rPr>
              <a:t>Ф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 spc="-30">
                <a:latin typeface="Microsoft Sans Serif"/>
                <a:cs typeface="Microsoft Sans Serif"/>
              </a:rPr>
              <a:t>Р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 spc="60">
                <a:latin typeface="Microsoft Sans Serif"/>
                <a:cs typeface="Microsoft Sans Serif"/>
              </a:rPr>
              <a:t>О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Н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Т</a:t>
            </a:r>
            <a:r>
              <a:rPr dirty="0" sz="450" spc="-1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Е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Н</a:t>
            </a:r>
            <a:r>
              <a:rPr dirty="0" sz="450" spc="-3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Д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-</a:t>
            </a:r>
            <a:r>
              <a:rPr dirty="0" sz="450" spc="-15">
                <a:latin typeface="Microsoft Sans Serif"/>
                <a:cs typeface="Microsoft Sans Serif"/>
              </a:rPr>
              <a:t> </a:t>
            </a:r>
            <a:r>
              <a:rPr dirty="0" sz="450" spc="-30">
                <a:latin typeface="Microsoft Sans Serif"/>
                <a:cs typeface="Microsoft Sans Serif"/>
              </a:rPr>
              <a:t>Р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А</a:t>
            </a:r>
            <a:r>
              <a:rPr dirty="0" sz="450" spc="-5">
                <a:latin typeface="Microsoft Sans Serif"/>
                <a:cs typeface="Microsoft Sans Serif"/>
              </a:rPr>
              <a:t> </a:t>
            </a:r>
            <a:r>
              <a:rPr dirty="0" sz="450" spc="-10">
                <a:latin typeface="Microsoft Sans Serif"/>
                <a:cs typeface="Microsoft Sans Serif"/>
              </a:rPr>
              <a:t>З</a:t>
            </a:r>
            <a:r>
              <a:rPr dirty="0" sz="450" spc="-25">
                <a:latin typeface="Microsoft Sans Serif"/>
                <a:cs typeface="Microsoft Sans Serif"/>
              </a:rPr>
              <a:t> </a:t>
            </a:r>
            <a:r>
              <a:rPr dirty="0" sz="450" spc="-30">
                <a:latin typeface="Microsoft Sans Serif"/>
                <a:cs typeface="Microsoft Sans Serif"/>
              </a:rPr>
              <a:t>Р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А Б</a:t>
            </a:r>
            <a:r>
              <a:rPr dirty="0" sz="450" spc="-5">
                <a:latin typeface="Microsoft Sans Serif"/>
                <a:cs typeface="Microsoft Sans Serif"/>
              </a:rPr>
              <a:t> </a:t>
            </a:r>
            <a:r>
              <a:rPr dirty="0" sz="450" spc="70">
                <a:latin typeface="Microsoft Sans Serif"/>
                <a:cs typeface="Microsoft Sans Serif"/>
              </a:rPr>
              <a:t>ОТ</a:t>
            </a:r>
            <a:r>
              <a:rPr dirty="0" sz="450" spc="-5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Ч</a:t>
            </a:r>
            <a:r>
              <a:rPr dirty="0" sz="450" spc="-20">
                <a:latin typeface="Microsoft Sans Serif"/>
                <a:cs typeface="Microsoft Sans Serif"/>
              </a:rPr>
              <a:t> </a:t>
            </a:r>
            <a:r>
              <a:rPr dirty="0" sz="450">
                <a:latin typeface="Microsoft Sans Serif"/>
                <a:cs typeface="Microsoft Sans Serif"/>
              </a:rPr>
              <a:t>И</a:t>
            </a:r>
            <a:r>
              <a:rPr dirty="0" sz="450" spc="-35">
                <a:latin typeface="Microsoft Sans Serif"/>
                <a:cs typeface="Microsoft Sans Serif"/>
              </a:rPr>
              <a:t> </a:t>
            </a:r>
            <a:r>
              <a:rPr dirty="0" sz="450" spc="-50">
                <a:latin typeface="Microsoft Sans Serif"/>
                <a:cs typeface="Microsoft Sans Serif"/>
              </a:rPr>
              <a:t>К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736949" y="92646"/>
            <a:ext cx="321945" cy="153670"/>
            <a:chOff x="3736949" y="92646"/>
            <a:chExt cx="321945" cy="153670"/>
          </a:xfrm>
        </p:grpSpPr>
        <p:sp>
          <p:nvSpPr>
            <p:cNvPr id="17" name="object 17" descr=""/>
            <p:cNvSpPr/>
            <p:nvPr/>
          </p:nvSpPr>
          <p:spPr>
            <a:xfrm>
              <a:off x="3739172" y="94868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149225" h="149225">
                  <a:moveTo>
                    <a:pt x="148945" y="74472"/>
                  </a:moveTo>
                  <a:lnTo>
                    <a:pt x="148945" y="79362"/>
                  </a:lnTo>
                  <a:lnTo>
                    <a:pt x="148463" y="84201"/>
                  </a:lnTo>
                  <a:lnTo>
                    <a:pt x="147510" y="89001"/>
                  </a:lnTo>
                  <a:lnTo>
                    <a:pt x="146558" y="93789"/>
                  </a:lnTo>
                  <a:lnTo>
                    <a:pt x="145148" y="98450"/>
                  </a:lnTo>
                  <a:lnTo>
                    <a:pt x="143268" y="102971"/>
                  </a:lnTo>
                  <a:lnTo>
                    <a:pt x="141401" y="107492"/>
                  </a:lnTo>
                  <a:lnTo>
                    <a:pt x="115849" y="136385"/>
                  </a:lnTo>
                  <a:lnTo>
                    <a:pt x="111785" y="139103"/>
                  </a:lnTo>
                  <a:lnTo>
                    <a:pt x="79362" y="148945"/>
                  </a:lnTo>
                  <a:lnTo>
                    <a:pt x="74472" y="148945"/>
                  </a:lnTo>
                  <a:lnTo>
                    <a:pt x="69583" y="148945"/>
                  </a:lnTo>
                  <a:lnTo>
                    <a:pt x="64731" y="148463"/>
                  </a:lnTo>
                  <a:lnTo>
                    <a:pt x="59944" y="147510"/>
                  </a:lnTo>
                  <a:lnTo>
                    <a:pt x="55143" y="146558"/>
                  </a:lnTo>
                  <a:lnTo>
                    <a:pt x="33096" y="136385"/>
                  </a:lnTo>
                  <a:lnTo>
                    <a:pt x="29032" y="133680"/>
                  </a:lnTo>
                  <a:lnTo>
                    <a:pt x="5664" y="102971"/>
                  </a:lnTo>
                  <a:lnTo>
                    <a:pt x="1435" y="89001"/>
                  </a:lnTo>
                  <a:lnTo>
                    <a:pt x="469" y="84201"/>
                  </a:lnTo>
                  <a:lnTo>
                    <a:pt x="0" y="79362"/>
                  </a:lnTo>
                  <a:lnTo>
                    <a:pt x="0" y="74472"/>
                  </a:lnTo>
                  <a:lnTo>
                    <a:pt x="0" y="69583"/>
                  </a:lnTo>
                  <a:lnTo>
                    <a:pt x="469" y="64744"/>
                  </a:lnTo>
                  <a:lnTo>
                    <a:pt x="1435" y="59944"/>
                  </a:lnTo>
                  <a:lnTo>
                    <a:pt x="2387" y="55143"/>
                  </a:lnTo>
                  <a:lnTo>
                    <a:pt x="21805" y="21805"/>
                  </a:lnTo>
                  <a:lnTo>
                    <a:pt x="55143" y="2387"/>
                  </a:lnTo>
                  <a:lnTo>
                    <a:pt x="69583" y="0"/>
                  </a:lnTo>
                  <a:lnTo>
                    <a:pt x="74472" y="0"/>
                  </a:lnTo>
                  <a:lnTo>
                    <a:pt x="79362" y="0"/>
                  </a:lnTo>
                  <a:lnTo>
                    <a:pt x="115849" y="12547"/>
                  </a:lnTo>
                  <a:lnTo>
                    <a:pt x="119913" y="15265"/>
                  </a:lnTo>
                  <a:lnTo>
                    <a:pt x="143268" y="45974"/>
                  </a:lnTo>
                  <a:lnTo>
                    <a:pt x="145148" y="50495"/>
                  </a:lnTo>
                  <a:lnTo>
                    <a:pt x="146558" y="55143"/>
                  </a:lnTo>
                  <a:lnTo>
                    <a:pt x="147510" y="59944"/>
                  </a:lnTo>
                  <a:lnTo>
                    <a:pt x="148463" y="64744"/>
                  </a:lnTo>
                  <a:lnTo>
                    <a:pt x="148945" y="69583"/>
                  </a:lnTo>
                  <a:lnTo>
                    <a:pt x="148945" y="74472"/>
                  </a:lnTo>
                  <a:close/>
                </a:path>
              </a:pathLst>
            </a:custGeom>
            <a:ln w="3819">
              <a:solidFill>
                <a:srgbClr val="3032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07206" y="94868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149225" h="149225">
                  <a:moveTo>
                    <a:pt x="79362" y="0"/>
                  </a:moveTo>
                  <a:lnTo>
                    <a:pt x="69583" y="0"/>
                  </a:lnTo>
                  <a:lnTo>
                    <a:pt x="64744" y="469"/>
                  </a:lnTo>
                  <a:lnTo>
                    <a:pt x="29032" y="15265"/>
                  </a:lnTo>
                  <a:lnTo>
                    <a:pt x="3797" y="50495"/>
                  </a:lnTo>
                  <a:lnTo>
                    <a:pt x="0" y="69583"/>
                  </a:lnTo>
                  <a:lnTo>
                    <a:pt x="0" y="79362"/>
                  </a:lnTo>
                  <a:lnTo>
                    <a:pt x="15265" y="119913"/>
                  </a:lnTo>
                  <a:lnTo>
                    <a:pt x="50495" y="145148"/>
                  </a:lnTo>
                  <a:lnTo>
                    <a:pt x="69583" y="148945"/>
                  </a:lnTo>
                  <a:lnTo>
                    <a:pt x="79362" y="148945"/>
                  </a:lnTo>
                  <a:lnTo>
                    <a:pt x="119913" y="133680"/>
                  </a:lnTo>
                  <a:lnTo>
                    <a:pt x="145148" y="98450"/>
                  </a:lnTo>
                  <a:lnTo>
                    <a:pt x="148945" y="79362"/>
                  </a:lnTo>
                  <a:lnTo>
                    <a:pt x="148945" y="74472"/>
                  </a:lnTo>
                  <a:lnTo>
                    <a:pt x="148945" y="69583"/>
                  </a:lnTo>
                  <a:lnTo>
                    <a:pt x="133680" y="29032"/>
                  </a:lnTo>
                  <a:lnTo>
                    <a:pt x="98463" y="3797"/>
                  </a:lnTo>
                  <a:lnTo>
                    <a:pt x="84201" y="469"/>
                  </a:lnTo>
                  <a:lnTo>
                    <a:pt x="79362" y="0"/>
                  </a:lnTo>
                  <a:close/>
                </a:path>
              </a:pathLst>
            </a:custGeom>
            <a:solidFill>
              <a:srgbClr val="3032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07206" y="94868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149225" h="149225">
                  <a:moveTo>
                    <a:pt x="148945" y="74472"/>
                  </a:moveTo>
                  <a:lnTo>
                    <a:pt x="148945" y="79362"/>
                  </a:lnTo>
                  <a:lnTo>
                    <a:pt x="148475" y="84201"/>
                  </a:lnTo>
                  <a:lnTo>
                    <a:pt x="133680" y="119913"/>
                  </a:lnTo>
                  <a:lnTo>
                    <a:pt x="127127" y="127127"/>
                  </a:lnTo>
                  <a:lnTo>
                    <a:pt x="123672" y="130581"/>
                  </a:lnTo>
                  <a:lnTo>
                    <a:pt x="119913" y="133680"/>
                  </a:lnTo>
                  <a:lnTo>
                    <a:pt x="115849" y="136385"/>
                  </a:lnTo>
                  <a:lnTo>
                    <a:pt x="111785" y="139103"/>
                  </a:lnTo>
                  <a:lnTo>
                    <a:pt x="89001" y="147510"/>
                  </a:lnTo>
                  <a:lnTo>
                    <a:pt x="84201" y="148463"/>
                  </a:lnTo>
                  <a:lnTo>
                    <a:pt x="79362" y="148945"/>
                  </a:lnTo>
                  <a:lnTo>
                    <a:pt x="74472" y="148945"/>
                  </a:lnTo>
                  <a:lnTo>
                    <a:pt x="69583" y="148945"/>
                  </a:lnTo>
                  <a:lnTo>
                    <a:pt x="33096" y="136385"/>
                  </a:lnTo>
                  <a:lnTo>
                    <a:pt x="29032" y="133680"/>
                  </a:lnTo>
                  <a:lnTo>
                    <a:pt x="25273" y="130581"/>
                  </a:lnTo>
                  <a:lnTo>
                    <a:pt x="21818" y="127127"/>
                  </a:lnTo>
                  <a:lnTo>
                    <a:pt x="18364" y="123672"/>
                  </a:lnTo>
                  <a:lnTo>
                    <a:pt x="15265" y="119913"/>
                  </a:lnTo>
                  <a:lnTo>
                    <a:pt x="12560" y="115849"/>
                  </a:lnTo>
                  <a:lnTo>
                    <a:pt x="9842" y="111772"/>
                  </a:lnTo>
                  <a:lnTo>
                    <a:pt x="7543" y="107492"/>
                  </a:lnTo>
                  <a:lnTo>
                    <a:pt x="5676" y="102971"/>
                  </a:lnTo>
                  <a:lnTo>
                    <a:pt x="3797" y="98450"/>
                  </a:lnTo>
                  <a:lnTo>
                    <a:pt x="2387" y="93789"/>
                  </a:lnTo>
                  <a:lnTo>
                    <a:pt x="1435" y="89001"/>
                  </a:lnTo>
                  <a:lnTo>
                    <a:pt x="482" y="84201"/>
                  </a:lnTo>
                  <a:lnTo>
                    <a:pt x="0" y="79362"/>
                  </a:lnTo>
                  <a:lnTo>
                    <a:pt x="0" y="74472"/>
                  </a:lnTo>
                  <a:lnTo>
                    <a:pt x="0" y="69583"/>
                  </a:lnTo>
                  <a:lnTo>
                    <a:pt x="482" y="64744"/>
                  </a:lnTo>
                  <a:lnTo>
                    <a:pt x="1435" y="59944"/>
                  </a:lnTo>
                  <a:lnTo>
                    <a:pt x="2387" y="55143"/>
                  </a:lnTo>
                  <a:lnTo>
                    <a:pt x="3797" y="50495"/>
                  </a:lnTo>
                  <a:lnTo>
                    <a:pt x="5676" y="45974"/>
                  </a:lnTo>
                  <a:lnTo>
                    <a:pt x="7543" y="41452"/>
                  </a:lnTo>
                  <a:lnTo>
                    <a:pt x="9842" y="37160"/>
                  </a:lnTo>
                  <a:lnTo>
                    <a:pt x="12560" y="33096"/>
                  </a:lnTo>
                  <a:lnTo>
                    <a:pt x="15265" y="29032"/>
                  </a:lnTo>
                  <a:lnTo>
                    <a:pt x="45974" y="5664"/>
                  </a:lnTo>
                  <a:lnTo>
                    <a:pt x="69583" y="0"/>
                  </a:lnTo>
                  <a:lnTo>
                    <a:pt x="74472" y="0"/>
                  </a:lnTo>
                  <a:lnTo>
                    <a:pt x="79362" y="0"/>
                  </a:lnTo>
                  <a:lnTo>
                    <a:pt x="115849" y="12547"/>
                  </a:lnTo>
                  <a:lnTo>
                    <a:pt x="127127" y="21805"/>
                  </a:lnTo>
                  <a:lnTo>
                    <a:pt x="130594" y="25273"/>
                  </a:lnTo>
                  <a:lnTo>
                    <a:pt x="133680" y="29032"/>
                  </a:lnTo>
                  <a:lnTo>
                    <a:pt x="136398" y="33096"/>
                  </a:lnTo>
                  <a:lnTo>
                    <a:pt x="139115" y="37160"/>
                  </a:lnTo>
                  <a:lnTo>
                    <a:pt x="148945" y="69583"/>
                  </a:lnTo>
                  <a:lnTo>
                    <a:pt x="148945" y="74472"/>
                  </a:lnTo>
                  <a:close/>
                </a:path>
              </a:pathLst>
            </a:custGeom>
            <a:ln w="3819">
              <a:solidFill>
                <a:srgbClr val="3032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762755" y="122262"/>
            <a:ext cx="272415" cy="90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>
                <a:latin typeface="Verdana"/>
                <a:cs typeface="Verdana"/>
              </a:rPr>
              <a:t>EN</a:t>
            </a:r>
            <a:r>
              <a:rPr dirty="0" sz="400" spc="225">
                <a:latin typeface="Verdana"/>
                <a:cs typeface="Verdana"/>
              </a:rPr>
              <a:t>  </a:t>
            </a:r>
            <a:r>
              <a:rPr dirty="0" sz="400" spc="-25">
                <a:solidFill>
                  <a:srgbClr val="F1F1F1"/>
                </a:solidFill>
                <a:latin typeface="Verdana"/>
                <a:cs typeface="Verdana"/>
              </a:rPr>
              <a:t>RU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067" y="1008290"/>
            <a:ext cx="1080135" cy="794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КОНТАКТЫ</a:t>
            </a:r>
            <a:endParaRPr sz="850">
              <a:latin typeface="Tahoma"/>
              <a:cs typeface="Tahoma"/>
            </a:endParaRPr>
          </a:p>
          <a:p>
            <a:pPr algn="r" marR="184785">
              <a:lnSpc>
                <a:spcPct val="100000"/>
              </a:lnSpc>
              <a:spcBef>
                <a:spcPts val="464"/>
              </a:spcBef>
            </a:pPr>
            <a:r>
              <a:rPr dirty="0" sz="450" b="1">
                <a:latin typeface="Tahoma"/>
                <a:cs typeface="Tahoma"/>
              </a:rPr>
              <a:t>Адрес:</a:t>
            </a:r>
            <a:r>
              <a:rPr dirty="0" sz="450" spc="430" b="1">
                <a:latin typeface="Tahoma"/>
                <a:cs typeface="Tahoma"/>
              </a:rPr>
              <a:t>  </a:t>
            </a:r>
            <a:r>
              <a:rPr dirty="0" sz="450" spc="-20">
                <a:latin typeface="Verdana"/>
                <a:cs typeface="Verdana"/>
                <a:hlinkClick r:id="rId6"/>
              </a:rPr>
              <a:t>ул.</a:t>
            </a:r>
            <a:r>
              <a:rPr dirty="0" sz="450" spc="-30">
                <a:latin typeface="Verdana"/>
                <a:cs typeface="Verdana"/>
                <a:hlinkClick r:id="rId6"/>
              </a:rPr>
              <a:t> </a:t>
            </a:r>
            <a:r>
              <a:rPr dirty="0" sz="450" spc="-10">
                <a:latin typeface="Verdana"/>
                <a:cs typeface="Verdana"/>
                <a:hlinkClick r:id="rId6"/>
              </a:rPr>
              <a:t>Сулаберидзе,</a:t>
            </a:r>
            <a:endParaRPr sz="450">
              <a:latin typeface="Verdana"/>
              <a:cs typeface="Verdana"/>
            </a:endParaRPr>
          </a:p>
          <a:p>
            <a:pPr algn="r" marR="24066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Verdana"/>
                <a:cs typeface="Verdana"/>
                <a:hlinkClick r:id="rId6"/>
              </a:rPr>
              <a:t>Батуми,</a:t>
            </a:r>
            <a:r>
              <a:rPr dirty="0" sz="450" spc="55">
                <a:latin typeface="Verdana"/>
                <a:cs typeface="Verdana"/>
                <a:hlinkClick r:id="rId6"/>
              </a:rPr>
              <a:t> </a:t>
            </a:r>
            <a:r>
              <a:rPr dirty="0" sz="450" spc="-10">
                <a:latin typeface="Verdana"/>
                <a:cs typeface="Verdana"/>
                <a:hlinkClick r:id="rId6"/>
              </a:rPr>
              <a:t>Грузия</a:t>
            </a:r>
            <a:endParaRPr sz="450">
              <a:latin typeface="Verdana"/>
              <a:cs typeface="Verdana"/>
            </a:endParaRPr>
          </a:p>
          <a:p>
            <a:pPr algn="just" marL="350520" marR="5080" indent="-338455">
              <a:lnSpc>
                <a:spcPct val="105800"/>
              </a:lnSpc>
              <a:spcBef>
                <a:spcPts val="150"/>
              </a:spcBef>
            </a:pPr>
            <a:r>
              <a:rPr dirty="0" sz="450" b="1">
                <a:latin typeface="Tahoma"/>
                <a:cs typeface="Tahoma"/>
              </a:rPr>
              <a:t>Email:</a:t>
            </a:r>
            <a:r>
              <a:rPr dirty="0" sz="450" spc="495" b="1">
                <a:latin typeface="Tahoma"/>
                <a:cs typeface="Tahoma"/>
              </a:rPr>
              <a:t>  </a:t>
            </a:r>
            <a:r>
              <a:rPr dirty="0" sz="450" spc="-10">
                <a:latin typeface="Verdana"/>
                <a:cs typeface="Verdana"/>
                <a:hlinkClick r:id="rId7"/>
              </a:rPr>
              <a:t>nick.konstantinov.job@</a:t>
            </a:r>
            <a:r>
              <a:rPr dirty="0" sz="450" spc="500">
                <a:latin typeface="Verdana"/>
                <a:cs typeface="Verdana"/>
                <a:hlinkClick r:id="rId7"/>
              </a:rPr>
              <a:t> </a:t>
            </a:r>
            <a:r>
              <a:rPr dirty="0" sz="450" spc="-10">
                <a:latin typeface="Verdana"/>
                <a:cs typeface="Verdana"/>
                <a:hlinkClick r:id="rId7"/>
              </a:rPr>
              <a:t>gmail.com</a:t>
            </a:r>
            <a:endParaRPr sz="450">
              <a:latin typeface="Verdana"/>
              <a:cs typeface="Verdana"/>
            </a:endParaRPr>
          </a:p>
          <a:p>
            <a:pPr algn="just" marL="12700" marR="76200">
              <a:lnSpc>
                <a:spcPct val="133700"/>
              </a:lnSpc>
            </a:pPr>
            <a:r>
              <a:rPr dirty="0" sz="450" b="1">
                <a:latin typeface="Tahoma"/>
                <a:cs typeface="Tahoma"/>
              </a:rPr>
              <a:t>Telegram:</a:t>
            </a:r>
            <a:r>
              <a:rPr dirty="0" sz="450" spc="204" b="1">
                <a:latin typeface="Tahoma"/>
                <a:cs typeface="Tahoma"/>
              </a:rPr>
              <a:t> </a:t>
            </a:r>
            <a:r>
              <a:rPr dirty="0" sz="450" spc="-10">
                <a:latin typeface="Verdana"/>
                <a:cs typeface="Verdana"/>
                <a:hlinkClick r:id="rId8"/>
              </a:rPr>
              <a:t>@nick_konstantinov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spc="10" b="1">
                <a:latin typeface="Tahoma"/>
                <a:cs typeface="Tahoma"/>
              </a:rPr>
              <a:t>LinkedIn:</a:t>
            </a:r>
            <a:r>
              <a:rPr dirty="0" sz="450" spc="280" b="1">
                <a:latin typeface="Tahoma"/>
                <a:cs typeface="Tahoma"/>
              </a:rPr>
              <a:t> </a:t>
            </a:r>
            <a:r>
              <a:rPr dirty="0" sz="450" spc="10">
                <a:latin typeface="Verdana"/>
                <a:cs typeface="Verdana"/>
                <a:hlinkClick r:id="rId9"/>
              </a:rPr>
              <a:t>Mikita</a:t>
            </a:r>
            <a:r>
              <a:rPr dirty="0" sz="450" spc="-25">
                <a:latin typeface="Verdana"/>
                <a:cs typeface="Verdana"/>
                <a:hlinkClick r:id="rId9"/>
              </a:rPr>
              <a:t> </a:t>
            </a:r>
            <a:r>
              <a:rPr dirty="0" sz="450" spc="-10">
                <a:latin typeface="Verdana"/>
                <a:cs typeface="Verdana"/>
                <a:hlinkClick r:id="rId9"/>
              </a:rPr>
              <a:t>Kanstantsinau</a:t>
            </a:r>
            <a:r>
              <a:rPr dirty="0" sz="450" spc="500">
                <a:latin typeface="Verdana"/>
                <a:cs typeface="Verdana"/>
              </a:rPr>
              <a:t> </a:t>
            </a:r>
            <a:r>
              <a:rPr dirty="0" sz="450" b="1">
                <a:latin typeface="Tahoma"/>
                <a:cs typeface="Tahoma"/>
              </a:rPr>
              <a:t>GitHub:</a:t>
            </a:r>
            <a:r>
              <a:rPr dirty="0" sz="450" spc="355" b="1">
                <a:latin typeface="Tahoma"/>
                <a:cs typeface="Tahoma"/>
              </a:rPr>
              <a:t>  </a:t>
            </a:r>
            <a:r>
              <a:rPr dirty="0" sz="450">
                <a:latin typeface="Verdana"/>
                <a:cs typeface="Verdana"/>
                <a:hlinkClick r:id="rId10"/>
              </a:rPr>
              <a:t>nick-</a:t>
            </a:r>
            <a:r>
              <a:rPr dirty="0" sz="450" spc="-10">
                <a:latin typeface="Verdana"/>
                <a:cs typeface="Verdana"/>
                <a:hlinkClick r:id="rId10"/>
              </a:rPr>
              <a:t>konstantinov</a:t>
            </a:r>
            <a:endParaRPr sz="450">
              <a:latin typeface="Verdana"/>
              <a:cs typeface="Verdana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764" y="2044509"/>
            <a:ext cx="106933" cy="106933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46085" y="1856131"/>
            <a:ext cx="965200" cy="28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Tahoma"/>
                <a:cs typeface="Tahoma"/>
              </a:rPr>
              <a:t>ПРОФ.</a:t>
            </a:r>
            <a:r>
              <a:rPr dirty="0" sz="850" spc="100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НАВЫКИ</a:t>
            </a:r>
            <a:endParaRPr sz="850">
              <a:latin typeface="Tahoma"/>
              <a:cs typeface="Tahoma"/>
            </a:endParaRPr>
          </a:p>
          <a:p>
            <a:pPr marL="54610">
              <a:lnSpc>
                <a:spcPct val="100000"/>
              </a:lnSpc>
              <a:spcBef>
                <a:spcPts val="495"/>
              </a:spcBef>
            </a:pPr>
            <a:r>
              <a:rPr dirty="0" sz="450" spc="-10">
                <a:latin typeface="Verdana"/>
                <a:cs typeface="Verdana"/>
              </a:rPr>
              <a:t>HTML5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4764" y="2174357"/>
            <a:ext cx="1108075" cy="156845"/>
            <a:chOff x="74764" y="2174357"/>
            <a:chExt cx="1108075" cy="156845"/>
          </a:xfrm>
        </p:grpSpPr>
        <p:sp>
          <p:nvSpPr>
            <p:cNvPr id="25" name="object 25" descr=""/>
            <p:cNvSpPr/>
            <p:nvPr/>
          </p:nvSpPr>
          <p:spPr>
            <a:xfrm>
              <a:off x="74765" y="2174357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4765" y="2174357"/>
              <a:ext cx="1054100" cy="15875"/>
            </a:xfrm>
            <a:custGeom>
              <a:avLst/>
              <a:gdLst/>
              <a:ahLst/>
              <a:cxnLst/>
              <a:rect l="l" t="t" r="r" b="b"/>
              <a:pathLst>
                <a:path w="1054100" h="15875">
                  <a:moveTo>
                    <a:pt x="1054065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054065" y="15274"/>
                  </a:lnTo>
                  <a:lnTo>
                    <a:pt x="1054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64" y="2223998"/>
              <a:ext cx="106933" cy="106933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88099" y="2226579"/>
            <a:ext cx="69024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35">
                <a:latin typeface="Verdana"/>
                <a:cs typeface="Verdana"/>
              </a:rPr>
              <a:t>CSS3 </a:t>
            </a:r>
            <a:r>
              <a:rPr dirty="0" sz="450" spc="-30">
                <a:latin typeface="Verdana"/>
                <a:cs typeface="Verdana"/>
              </a:rPr>
              <a:t>(SCSS/SASS/LESS)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4764" y="2353846"/>
            <a:ext cx="1108075" cy="156845"/>
            <a:chOff x="74764" y="2353846"/>
            <a:chExt cx="1108075" cy="156845"/>
          </a:xfrm>
        </p:grpSpPr>
        <p:sp>
          <p:nvSpPr>
            <p:cNvPr id="30" name="object 30" descr=""/>
            <p:cNvSpPr/>
            <p:nvPr/>
          </p:nvSpPr>
          <p:spPr>
            <a:xfrm>
              <a:off x="74765" y="2353846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4765" y="2353846"/>
              <a:ext cx="1054100" cy="15875"/>
            </a:xfrm>
            <a:custGeom>
              <a:avLst/>
              <a:gdLst/>
              <a:ahLst/>
              <a:cxnLst/>
              <a:rect l="l" t="t" r="r" b="b"/>
              <a:pathLst>
                <a:path w="1054100" h="15875">
                  <a:moveTo>
                    <a:pt x="1054065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054065" y="15274"/>
                  </a:lnTo>
                  <a:lnTo>
                    <a:pt x="1054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764" y="2403500"/>
              <a:ext cx="106933" cy="106933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88099" y="2406069"/>
            <a:ext cx="32004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latin typeface="Verdana"/>
                <a:cs typeface="Verdana"/>
              </a:rPr>
              <a:t>JavaScript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4764" y="2533343"/>
            <a:ext cx="1108075" cy="156845"/>
            <a:chOff x="74764" y="2533343"/>
            <a:chExt cx="1108075" cy="156845"/>
          </a:xfrm>
        </p:grpSpPr>
        <p:sp>
          <p:nvSpPr>
            <p:cNvPr id="35" name="object 35" descr=""/>
            <p:cNvSpPr/>
            <p:nvPr/>
          </p:nvSpPr>
          <p:spPr>
            <a:xfrm>
              <a:off x="74765" y="2533343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4765" y="2533343"/>
              <a:ext cx="943610" cy="15875"/>
            </a:xfrm>
            <a:custGeom>
              <a:avLst/>
              <a:gdLst/>
              <a:ahLst/>
              <a:cxnLst/>
              <a:rect l="l" t="t" r="r" b="b"/>
              <a:pathLst>
                <a:path w="943610" h="15875">
                  <a:moveTo>
                    <a:pt x="943312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943312" y="15279"/>
                  </a:lnTo>
                  <a:lnTo>
                    <a:pt x="943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64" y="2582989"/>
              <a:ext cx="106933" cy="106933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88099" y="2585571"/>
            <a:ext cx="40957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latin typeface="Verdana"/>
                <a:cs typeface="Verdana"/>
              </a:rPr>
              <a:t>TypeScript</a:t>
            </a:r>
            <a:r>
              <a:rPr dirty="0" sz="450" spc="-25">
                <a:latin typeface="Verdana"/>
                <a:cs typeface="Verdana"/>
              </a:rPr>
              <a:t> </a:t>
            </a:r>
            <a:r>
              <a:rPr dirty="0" sz="450" spc="-30">
                <a:latin typeface="Verdana"/>
                <a:cs typeface="Verdana"/>
              </a:rPr>
              <a:t>v.5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4764" y="2712832"/>
            <a:ext cx="1108075" cy="156845"/>
            <a:chOff x="74764" y="2712832"/>
            <a:chExt cx="1108075" cy="156845"/>
          </a:xfrm>
        </p:grpSpPr>
        <p:sp>
          <p:nvSpPr>
            <p:cNvPr id="40" name="object 40" descr=""/>
            <p:cNvSpPr/>
            <p:nvPr/>
          </p:nvSpPr>
          <p:spPr>
            <a:xfrm>
              <a:off x="74765" y="2712832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4765" y="2712832"/>
              <a:ext cx="775335" cy="15875"/>
            </a:xfrm>
            <a:custGeom>
              <a:avLst/>
              <a:gdLst/>
              <a:ahLst/>
              <a:cxnLst/>
              <a:rect l="l" t="t" r="r" b="b"/>
              <a:pathLst>
                <a:path w="775335" h="15875">
                  <a:moveTo>
                    <a:pt x="775270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775270" y="15279"/>
                  </a:lnTo>
                  <a:lnTo>
                    <a:pt x="775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64" y="2762491"/>
              <a:ext cx="106933" cy="106933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88099" y="2765060"/>
            <a:ext cx="87693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Verdana"/>
                <a:cs typeface="Verdana"/>
              </a:rPr>
              <a:t>Angular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65">
                <a:latin typeface="Verdana"/>
                <a:cs typeface="Verdana"/>
              </a:rPr>
              <a:t>v.5</a:t>
            </a:r>
            <a:r>
              <a:rPr dirty="0" sz="450" spc="-10">
                <a:latin typeface="Verdana"/>
                <a:cs typeface="Verdana"/>
              </a:rPr>
              <a:t> (базовые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знания)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4765" y="2892334"/>
            <a:ext cx="1108075" cy="15875"/>
            <a:chOff x="74765" y="2892334"/>
            <a:chExt cx="1108075" cy="15875"/>
          </a:xfrm>
        </p:grpSpPr>
        <p:sp>
          <p:nvSpPr>
            <p:cNvPr id="45" name="object 45" descr=""/>
            <p:cNvSpPr/>
            <p:nvPr/>
          </p:nvSpPr>
          <p:spPr>
            <a:xfrm>
              <a:off x="74765" y="2892334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4765" y="2892334"/>
              <a:ext cx="554355" cy="15875"/>
            </a:xfrm>
            <a:custGeom>
              <a:avLst/>
              <a:gdLst/>
              <a:ahLst/>
              <a:cxnLst/>
              <a:rect l="l" t="t" r="r" b="b"/>
              <a:pathLst>
                <a:path w="554355" h="15875">
                  <a:moveTo>
                    <a:pt x="553764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553764" y="15279"/>
                  </a:lnTo>
                  <a:lnTo>
                    <a:pt x="553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7" name="object 4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764" y="3174949"/>
            <a:ext cx="106933" cy="106933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188099" y="2986574"/>
            <a:ext cx="879475" cy="28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Tahoma"/>
                <a:cs typeface="Tahoma"/>
              </a:rPr>
              <a:t>ДОП.</a:t>
            </a:r>
            <a:r>
              <a:rPr dirty="0" sz="850" spc="75" b="1">
                <a:latin typeface="Tahoma"/>
                <a:cs typeface="Tahoma"/>
              </a:rPr>
              <a:t> </a:t>
            </a:r>
            <a:r>
              <a:rPr dirty="0" sz="850" spc="-10" b="1">
                <a:latin typeface="Tahoma"/>
                <a:cs typeface="Tahoma"/>
              </a:rPr>
              <a:t>НАВЫКИ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450">
                <a:latin typeface="Verdana"/>
                <a:cs typeface="Verdana"/>
              </a:rPr>
              <a:t>Webpack</a:t>
            </a:r>
            <a:r>
              <a:rPr dirty="0" sz="450" spc="2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v.5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4764" y="3304797"/>
            <a:ext cx="1108075" cy="156845"/>
            <a:chOff x="74764" y="3304797"/>
            <a:chExt cx="1108075" cy="156845"/>
          </a:xfrm>
        </p:grpSpPr>
        <p:sp>
          <p:nvSpPr>
            <p:cNvPr id="50" name="object 50" descr=""/>
            <p:cNvSpPr/>
            <p:nvPr/>
          </p:nvSpPr>
          <p:spPr>
            <a:xfrm>
              <a:off x="74765" y="3304797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4765" y="3304797"/>
              <a:ext cx="833119" cy="15875"/>
            </a:xfrm>
            <a:custGeom>
              <a:avLst/>
              <a:gdLst/>
              <a:ahLst/>
              <a:cxnLst/>
              <a:rect l="l" t="t" r="r" b="b"/>
              <a:pathLst>
                <a:path w="833119" h="15875">
                  <a:moveTo>
                    <a:pt x="832554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832554" y="15274"/>
                  </a:lnTo>
                  <a:lnTo>
                    <a:pt x="832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764" y="3354450"/>
              <a:ext cx="106933" cy="106933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188099" y="3357020"/>
            <a:ext cx="94234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Verdana"/>
                <a:cs typeface="Verdana"/>
              </a:rPr>
              <a:t>Система</a:t>
            </a:r>
            <a:r>
              <a:rPr dirty="0" sz="450" spc="1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контроля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версий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20">
                <a:latin typeface="Verdana"/>
                <a:cs typeface="Verdana"/>
              </a:rPr>
              <a:t>(Git)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74764" y="3484298"/>
            <a:ext cx="1108075" cy="156845"/>
            <a:chOff x="74764" y="3484298"/>
            <a:chExt cx="1108075" cy="156845"/>
          </a:xfrm>
        </p:grpSpPr>
        <p:sp>
          <p:nvSpPr>
            <p:cNvPr id="55" name="object 55" descr=""/>
            <p:cNvSpPr/>
            <p:nvPr/>
          </p:nvSpPr>
          <p:spPr>
            <a:xfrm>
              <a:off x="74765" y="3484298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4765" y="3484298"/>
              <a:ext cx="996950" cy="15875"/>
            </a:xfrm>
            <a:custGeom>
              <a:avLst/>
              <a:gdLst/>
              <a:ahLst/>
              <a:cxnLst/>
              <a:rect l="l" t="t" r="r" b="b"/>
              <a:pathLst>
                <a:path w="996950" h="15875">
                  <a:moveTo>
                    <a:pt x="996776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996776" y="15274"/>
                  </a:lnTo>
                  <a:lnTo>
                    <a:pt x="9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764" y="3533939"/>
              <a:ext cx="106933" cy="106933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188099" y="3536521"/>
            <a:ext cx="861694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30">
                <a:latin typeface="Verdana"/>
                <a:cs typeface="Verdana"/>
              </a:rPr>
              <a:t>Граф.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редакторы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30">
                <a:latin typeface="Verdana"/>
                <a:cs typeface="Verdana"/>
              </a:rPr>
              <a:t>(Ps,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Figma)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4765" y="3663787"/>
            <a:ext cx="1108075" cy="15875"/>
            <a:chOff x="74765" y="3663787"/>
            <a:chExt cx="1108075" cy="15875"/>
          </a:xfrm>
        </p:grpSpPr>
        <p:sp>
          <p:nvSpPr>
            <p:cNvPr id="60" name="object 60" descr=""/>
            <p:cNvSpPr/>
            <p:nvPr/>
          </p:nvSpPr>
          <p:spPr>
            <a:xfrm>
              <a:off x="74765" y="3663787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1107528" y="15274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4765" y="3663787"/>
              <a:ext cx="943610" cy="15875"/>
            </a:xfrm>
            <a:custGeom>
              <a:avLst/>
              <a:gdLst/>
              <a:ahLst/>
              <a:cxnLst/>
              <a:rect l="l" t="t" r="r" b="b"/>
              <a:pathLst>
                <a:path w="943610" h="15875">
                  <a:moveTo>
                    <a:pt x="943312" y="0"/>
                  </a:moveTo>
                  <a:lnTo>
                    <a:pt x="0" y="0"/>
                  </a:lnTo>
                  <a:lnTo>
                    <a:pt x="0" y="15274"/>
                  </a:lnTo>
                  <a:lnTo>
                    <a:pt x="943312" y="15274"/>
                  </a:lnTo>
                  <a:lnTo>
                    <a:pt x="943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2" name="object 6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764" y="3946397"/>
            <a:ext cx="106933" cy="106934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188099" y="3758024"/>
            <a:ext cx="811530" cy="28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ПРИНЦИПЫ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450">
                <a:latin typeface="Verdana"/>
                <a:cs typeface="Verdana"/>
              </a:rPr>
              <a:t>BEM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OOP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SOLID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FIRST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74764" y="4076253"/>
            <a:ext cx="1108075" cy="156845"/>
            <a:chOff x="74764" y="4076253"/>
            <a:chExt cx="1108075" cy="156845"/>
          </a:xfrm>
        </p:grpSpPr>
        <p:sp>
          <p:nvSpPr>
            <p:cNvPr id="65" name="object 65" descr=""/>
            <p:cNvSpPr/>
            <p:nvPr/>
          </p:nvSpPr>
          <p:spPr>
            <a:xfrm>
              <a:off x="74765" y="4076253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4765" y="4076253"/>
              <a:ext cx="996950" cy="15875"/>
            </a:xfrm>
            <a:custGeom>
              <a:avLst/>
              <a:gdLst/>
              <a:ahLst/>
              <a:cxnLst/>
              <a:rect l="l" t="t" r="r" b="b"/>
              <a:pathLst>
                <a:path w="996950" h="15875">
                  <a:moveTo>
                    <a:pt x="996776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996776" y="15279"/>
                  </a:lnTo>
                  <a:lnTo>
                    <a:pt x="9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764" y="4125899"/>
              <a:ext cx="106933" cy="106934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188099" y="4128468"/>
            <a:ext cx="66294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latin typeface="Verdana"/>
                <a:cs typeface="Verdana"/>
              </a:rPr>
              <a:t>Agile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25">
                <a:latin typeface="Verdana"/>
                <a:cs typeface="Verdana"/>
              </a:rPr>
              <a:t>(Scrum,</a:t>
            </a:r>
            <a:r>
              <a:rPr dirty="0" sz="450" spc="-10">
                <a:latin typeface="Verdana"/>
                <a:cs typeface="Verdana"/>
              </a:rPr>
              <a:t> Kanban)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74764" y="4255742"/>
            <a:ext cx="1108075" cy="156845"/>
            <a:chOff x="74764" y="4255742"/>
            <a:chExt cx="1108075" cy="156845"/>
          </a:xfrm>
        </p:grpSpPr>
        <p:sp>
          <p:nvSpPr>
            <p:cNvPr id="70" name="object 70" descr=""/>
            <p:cNvSpPr/>
            <p:nvPr/>
          </p:nvSpPr>
          <p:spPr>
            <a:xfrm>
              <a:off x="74765" y="4255742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4765" y="4255742"/>
              <a:ext cx="996950" cy="15875"/>
            </a:xfrm>
            <a:custGeom>
              <a:avLst/>
              <a:gdLst/>
              <a:ahLst/>
              <a:cxnLst/>
              <a:rect l="l" t="t" r="r" b="b"/>
              <a:pathLst>
                <a:path w="996950" h="15875">
                  <a:moveTo>
                    <a:pt x="996776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996776" y="15279"/>
                  </a:lnTo>
                  <a:lnTo>
                    <a:pt x="99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764" y="4305388"/>
              <a:ext cx="106933" cy="106934"/>
            </a:xfrm>
            <a:prstGeom prst="rect">
              <a:avLst/>
            </a:prstGeom>
          </p:spPr>
        </p:pic>
      </p:grpSp>
      <p:sp>
        <p:nvSpPr>
          <p:cNvPr id="73" name="object 73" descr=""/>
          <p:cNvSpPr txBox="1"/>
          <p:nvPr/>
        </p:nvSpPr>
        <p:spPr>
          <a:xfrm>
            <a:off x="188099" y="4307970"/>
            <a:ext cx="62484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20">
                <a:latin typeface="Verdana"/>
                <a:cs typeface="Verdana"/>
              </a:rPr>
              <a:t>REST </a:t>
            </a:r>
            <a:r>
              <a:rPr dirty="0" sz="450">
                <a:latin typeface="Verdana"/>
                <a:cs typeface="Verdana"/>
              </a:rPr>
              <a:t>(HTTP</a:t>
            </a:r>
            <a:r>
              <a:rPr dirty="0" sz="450" spc="-20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-3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HTTPS)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74765" y="4435244"/>
            <a:ext cx="1108075" cy="15875"/>
            <a:chOff x="74765" y="4435244"/>
            <a:chExt cx="1108075" cy="15875"/>
          </a:xfrm>
        </p:grpSpPr>
        <p:sp>
          <p:nvSpPr>
            <p:cNvPr id="75" name="object 75" descr=""/>
            <p:cNvSpPr/>
            <p:nvPr/>
          </p:nvSpPr>
          <p:spPr>
            <a:xfrm>
              <a:off x="74765" y="4435244"/>
              <a:ext cx="1108075" cy="15875"/>
            </a:xfrm>
            <a:custGeom>
              <a:avLst/>
              <a:gdLst/>
              <a:ahLst/>
              <a:cxnLst/>
              <a:rect l="l" t="t" r="r" b="b"/>
              <a:pathLst>
                <a:path w="1108075" h="15875">
                  <a:moveTo>
                    <a:pt x="1107528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1107528" y="15279"/>
                  </a:lnTo>
                  <a:lnTo>
                    <a:pt x="110752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4765" y="4435244"/>
              <a:ext cx="833119" cy="15875"/>
            </a:xfrm>
            <a:custGeom>
              <a:avLst/>
              <a:gdLst/>
              <a:ahLst/>
              <a:cxnLst/>
              <a:rect l="l" t="t" r="r" b="b"/>
              <a:pathLst>
                <a:path w="833119" h="15875">
                  <a:moveTo>
                    <a:pt x="832554" y="0"/>
                  </a:moveTo>
                  <a:lnTo>
                    <a:pt x="0" y="0"/>
                  </a:lnTo>
                  <a:lnTo>
                    <a:pt x="0" y="15279"/>
                  </a:lnTo>
                  <a:lnTo>
                    <a:pt x="832554" y="15279"/>
                  </a:lnTo>
                  <a:lnTo>
                    <a:pt x="832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7" name="object 77" descr="">
            <a:hlinkClick r:id="rId22"/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8178" y="5385429"/>
            <a:ext cx="432624" cy="306748"/>
          </a:xfrm>
          <a:prstGeom prst="rect">
            <a:avLst/>
          </a:prstGeom>
        </p:spPr>
      </p:pic>
      <p:pic>
        <p:nvPicPr>
          <p:cNvPr id="78" name="object 78" descr="">
            <a:hlinkClick r:id="rId24"/>
          </p:cNvPr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66572" y="5385429"/>
            <a:ext cx="432624" cy="306748"/>
          </a:xfrm>
          <a:prstGeom prst="rect">
            <a:avLst/>
          </a:prstGeom>
        </p:spPr>
      </p:pic>
      <p:pic>
        <p:nvPicPr>
          <p:cNvPr id="79" name="object 79" descr="">
            <a:hlinkClick r:id="rId26"/>
          </p:cNvPr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4965" y="5970509"/>
            <a:ext cx="431554" cy="305525"/>
          </a:xfrm>
          <a:prstGeom prst="rect">
            <a:avLst/>
          </a:prstGeom>
        </p:spPr>
      </p:pic>
      <p:pic>
        <p:nvPicPr>
          <p:cNvPr id="80" name="object 80" descr="">
            <a:hlinkClick r:id="rId28"/>
          </p:cNvPr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62914" y="5970509"/>
            <a:ext cx="431542" cy="305525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0845" y="6329505"/>
            <a:ext cx="431554" cy="324620"/>
          </a:xfrm>
          <a:prstGeom prst="rect">
            <a:avLst/>
          </a:prstGeom>
        </p:spPr>
      </p:pic>
      <p:sp>
        <p:nvSpPr>
          <p:cNvPr id="82" name="object 82" descr=""/>
          <p:cNvSpPr/>
          <p:nvPr/>
        </p:nvSpPr>
        <p:spPr>
          <a:xfrm>
            <a:off x="1340193" y="2832544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02" y="0"/>
                </a:moveTo>
                <a:lnTo>
                  <a:pt x="0" y="21602"/>
                </a:lnTo>
                <a:lnTo>
                  <a:pt x="21602" y="43205"/>
                </a:lnTo>
                <a:lnTo>
                  <a:pt x="43205" y="21602"/>
                </a:lnTo>
                <a:lnTo>
                  <a:pt x="21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 txBox="1"/>
          <p:nvPr/>
        </p:nvSpPr>
        <p:spPr>
          <a:xfrm>
            <a:off x="1326184" y="2490088"/>
            <a:ext cx="2456180" cy="798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Tahoma"/>
                <a:cs typeface="Tahoma"/>
              </a:rPr>
              <a:t>ОБРАЗОВАНИЕ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500" spc="60">
                <a:latin typeface="Microsoft Sans Serif"/>
                <a:cs typeface="Microsoft Sans Serif"/>
              </a:rPr>
              <a:t>ВЫСШЕЕ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 spc="45">
                <a:latin typeface="Microsoft Sans Serif"/>
                <a:cs typeface="Microsoft Sans Serif"/>
              </a:rPr>
              <a:t>ОБРАЗОВАНИЕ</a:t>
            </a:r>
            <a:endParaRPr sz="500">
              <a:latin typeface="Microsoft Sans Serif"/>
              <a:cs typeface="Microsoft Sans Serif"/>
            </a:endParaRPr>
          </a:p>
          <a:p>
            <a:pPr marL="107950">
              <a:lnSpc>
                <a:spcPct val="100000"/>
              </a:lnSpc>
              <a:spcBef>
                <a:spcPts val="430"/>
              </a:spcBef>
            </a:pPr>
            <a:r>
              <a:rPr dirty="0" sz="400">
                <a:latin typeface="Verdana"/>
                <a:cs typeface="Verdana"/>
              </a:rPr>
              <a:t>2008</a:t>
            </a:r>
            <a:r>
              <a:rPr dirty="0" sz="400" spc="9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95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2013</a:t>
            </a:r>
            <a:endParaRPr sz="400">
              <a:latin typeface="Verdana"/>
              <a:cs typeface="Verdana"/>
            </a:endParaRPr>
          </a:p>
          <a:p>
            <a:pPr marL="107950" marR="5080">
              <a:lnSpc>
                <a:spcPct val="111400"/>
              </a:lnSpc>
              <a:spcBef>
                <a:spcPts val="190"/>
              </a:spcBef>
            </a:pPr>
            <a:r>
              <a:rPr dirty="0" sz="450" b="1">
                <a:latin typeface="Tahoma"/>
                <a:cs typeface="Tahoma"/>
              </a:rPr>
              <a:t>«Организация</a:t>
            </a:r>
            <a:r>
              <a:rPr dirty="0" sz="450" spc="235" b="1">
                <a:latin typeface="Tahoma"/>
                <a:cs typeface="Tahoma"/>
              </a:rPr>
              <a:t> </a:t>
            </a:r>
            <a:r>
              <a:rPr dirty="0" sz="450" spc="50" b="1">
                <a:latin typeface="Tahoma"/>
                <a:cs typeface="Tahoma"/>
              </a:rPr>
              <a:t>и</a:t>
            </a:r>
            <a:r>
              <a:rPr dirty="0" sz="450" spc="21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управление</a:t>
            </a:r>
            <a:r>
              <a:rPr dirty="0" sz="450" spc="21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литейным</a:t>
            </a:r>
            <a:r>
              <a:rPr dirty="0" sz="450" spc="23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производством»</a:t>
            </a:r>
            <a:r>
              <a:rPr dirty="0" sz="450" spc="235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22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«Машины</a:t>
            </a:r>
            <a:r>
              <a:rPr dirty="0" sz="450" spc="26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и</a:t>
            </a:r>
            <a:r>
              <a:rPr dirty="0" sz="450" spc="50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технология</a:t>
            </a:r>
            <a:r>
              <a:rPr dirty="0" sz="450" spc="23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литейного</a:t>
            </a:r>
            <a:r>
              <a:rPr dirty="0" sz="450" spc="19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производства»</a:t>
            </a:r>
            <a:r>
              <a:rPr dirty="0" sz="450" spc="235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225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Инженер</a:t>
            </a:r>
            <a:endParaRPr sz="450">
              <a:latin typeface="Tahoma"/>
              <a:cs typeface="Tahoma"/>
            </a:endParaRPr>
          </a:p>
          <a:p>
            <a:pPr marL="10795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Гомельский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государственный</a:t>
            </a:r>
            <a:r>
              <a:rPr dirty="0" sz="450" spc="-1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технический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университет</a:t>
            </a:r>
            <a:r>
              <a:rPr dirty="0" sz="450" spc="-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имени</a:t>
            </a:r>
            <a:r>
              <a:rPr dirty="0" sz="450" spc="-10">
                <a:latin typeface="Verdana"/>
                <a:cs typeface="Verdana"/>
              </a:rPr>
              <a:t> П.О.Сухого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500" spc="70">
                <a:latin typeface="Microsoft Sans Serif"/>
                <a:cs typeface="Microsoft Sans Serif"/>
              </a:rPr>
              <a:t>ДОПОЛНИТЕЛЬНОЕ</a:t>
            </a:r>
            <a:r>
              <a:rPr dirty="0" sz="500" spc="130">
                <a:latin typeface="Microsoft Sans Serif"/>
                <a:cs typeface="Microsoft Sans Serif"/>
              </a:rPr>
              <a:t> </a:t>
            </a:r>
            <a:r>
              <a:rPr dirty="0" sz="500" spc="45">
                <a:latin typeface="Microsoft Sans Serif"/>
                <a:cs typeface="Microsoft Sans Serif"/>
              </a:rPr>
              <a:t>ОБРАЗОВАНИЕ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1340193" y="3336657"/>
            <a:ext cx="43815" cy="1418590"/>
            <a:chOff x="1340193" y="3336657"/>
            <a:chExt cx="43815" cy="1418590"/>
          </a:xfrm>
        </p:grpSpPr>
        <p:sp>
          <p:nvSpPr>
            <p:cNvPr id="85" name="object 85" descr=""/>
            <p:cNvSpPr/>
            <p:nvPr/>
          </p:nvSpPr>
          <p:spPr>
            <a:xfrm>
              <a:off x="1359884" y="3354450"/>
              <a:ext cx="0" cy="1363980"/>
            </a:xfrm>
            <a:custGeom>
              <a:avLst/>
              <a:gdLst/>
              <a:ahLst/>
              <a:cxnLst/>
              <a:rect l="l" t="t" r="r" b="b"/>
              <a:pathLst>
                <a:path w="0" h="1363979">
                  <a:moveTo>
                    <a:pt x="0" y="0"/>
                  </a:moveTo>
                  <a:lnTo>
                    <a:pt x="0" y="1363395"/>
                  </a:lnTo>
                </a:path>
              </a:pathLst>
            </a:custGeom>
            <a:ln w="382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340193" y="3336657"/>
              <a:ext cx="43815" cy="1418590"/>
            </a:xfrm>
            <a:custGeom>
              <a:avLst/>
              <a:gdLst/>
              <a:ahLst/>
              <a:cxnLst/>
              <a:rect l="l" t="t" r="r" b="b"/>
              <a:pathLst>
                <a:path w="43815" h="1418589">
                  <a:moveTo>
                    <a:pt x="43205" y="1396466"/>
                  </a:moveTo>
                  <a:lnTo>
                    <a:pt x="21602" y="1374863"/>
                  </a:lnTo>
                  <a:lnTo>
                    <a:pt x="0" y="1396466"/>
                  </a:lnTo>
                  <a:lnTo>
                    <a:pt x="21602" y="1418082"/>
                  </a:lnTo>
                  <a:lnTo>
                    <a:pt x="43205" y="1396466"/>
                  </a:lnTo>
                  <a:close/>
                </a:path>
                <a:path w="43815" h="1418589">
                  <a:moveTo>
                    <a:pt x="43205" y="1014564"/>
                  </a:moveTo>
                  <a:lnTo>
                    <a:pt x="21602" y="992962"/>
                  </a:lnTo>
                  <a:lnTo>
                    <a:pt x="0" y="1014564"/>
                  </a:lnTo>
                  <a:lnTo>
                    <a:pt x="21602" y="1036167"/>
                  </a:lnTo>
                  <a:lnTo>
                    <a:pt x="43205" y="1014564"/>
                  </a:lnTo>
                  <a:close/>
                </a:path>
                <a:path w="43815" h="1418589">
                  <a:moveTo>
                    <a:pt x="43205" y="709041"/>
                  </a:moveTo>
                  <a:lnTo>
                    <a:pt x="21602" y="687438"/>
                  </a:lnTo>
                  <a:lnTo>
                    <a:pt x="0" y="709041"/>
                  </a:lnTo>
                  <a:lnTo>
                    <a:pt x="21602" y="730643"/>
                  </a:lnTo>
                  <a:lnTo>
                    <a:pt x="43205" y="709041"/>
                  </a:lnTo>
                  <a:close/>
                </a:path>
                <a:path w="43815" h="1418589">
                  <a:moveTo>
                    <a:pt x="43205" y="327126"/>
                  </a:moveTo>
                  <a:lnTo>
                    <a:pt x="21602" y="305523"/>
                  </a:lnTo>
                  <a:lnTo>
                    <a:pt x="0" y="327126"/>
                  </a:lnTo>
                  <a:lnTo>
                    <a:pt x="21602" y="348742"/>
                  </a:lnTo>
                  <a:lnTo>
                    <a:pt x="43205" y="327126"/>
                  </a:lnTo>
                  <a:close/>
                </a:path>
                <a:path w="43815" h="1418589">
                  <a:moveTo>
                    <a:pt x="43205" y="21602"/>
                  </a:moveTo>
                  <a:lnTo>
                    <a:pt x="21602" y="0"/>
                  </a:lnTo>
                  <a:lnTo>
                    <a:pt x="0" y="21602"/>
                  </a:lnTo>
                  <a:lnTo>
                    <a:pt x="21602" y="43205"/>
                  </a:lnTo>
                  <a:lnTo>
                    <a:pt x="43205" y="21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/>
              <a:t>Декабрь,</a:t>
            </a:r>
            <a:r>
              <a:rPr dirty="0" spc="-5"/>
              <a:t> </a:t>
            </a:r>
            <a:r>
              <a:rPr dirty="0"/>
              <a:t>2022</a:t>
            </a:r>
            <a:r>
              <a:rPr dirty="0" spc="90"/>
              <a:t> </a:t>
            </a:r>
            <a:r>
              <a:rPr dirty="0"/>
              <a:t>—</a:t>
            </a:r>
            <a:r>
              <a:rPr dirty="0" spc="90"/>
              <a:t> </a:t>
            </a:r>
            <a:r>
              <a:rPr dirty="0"/>
              <a:t>Август,</a:t>
            </a:r>
            <a:r>
              <a:rPr dirty="0" spc="-5"/>
              <a:t> </a:t>
            </a:r>
            <a:r>
              <a:rPr dirty="0" spc="-20"/>
              <a:t>2023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b="1">
                <a:latin typeface="Tahoma"/>
                <a:cs typeface="Tahoma"/>
              </a:rPr>
              <a:t>Онлайн-курс</a:t>
            </a:r>
            <a:r>
              <a:rPr dirty="0" sz="450" spc="10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«UpSkill</a:t>
            </a:r>
            <a:r>
              <a:rPr dirty="0" sz="450" spc="14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Me»</a:t>
            </a:r>
            <a:r>
              <a:rPr dirty="0" sz="450" spc="130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2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JS</a:t>
            </a:r>
            <a:r>
              <a:rPr dirty="0" sz="450" spc="120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2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Front-</a:t>
            </a:r>
            <a:r>
              <a:rPr dirty="0" sz="450" spc="-25" b="1">
                <a:latin typeface="Tahoma"/>
                <a:cs typeface="Tahoma"/>
              </a:rPr>
              <a:t>End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40"/>
              <a:t>«RS</a:t>
            </a:r>
            <a:r>
              <a:rPr dirty="0" sz="450" spc="-30"/>
              <a:t> </a:t>
            </a:r>
            <a:r>
              <a:rPr dirty="0" sz="450" spc="-10"/>
              <a:t>School»</a:t>
            </a:r>
            <a:endParaRPr sz="450"/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/>
              <a:t>Ноябрь,</a:t>
            </a:r>
            <a:r>
              <a:rPr dirty="0" spc="80"/>
              <a:t> </a:t>
            </a:r>
            <a:r>
              <a:rPr dirty="0" spc="-20"/>
              <a:t>2022</a:t>
            </a:r>
          </a:p>
          <a:p>
            <a:pPr marL="12700" marR="263525">
              <a:lnSpc>
                <a:spcPct val="111400"/>
              </a:lnSpc>
              <a:spcBef>
                <a:spcPts val="190"/>
              </a:spcBef>
            </a:pPr>
            <a:r>
              <a:rPr dirty="0" sz="450" b="1">
                <a:latin typeface="Tahoma"/>
                <a:cs typeface="Tahoma"/>
              </a:rPr>
              <a:t>Онлайн</a:t>
            </a:r>
            <a:r>
              <a:rPr dirty="0" sz="450" spc="19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курс</a:t>
            </a:r>
            <a:r>
              <a:rPr dirty="0" sz="450" spc="160" b="1">
                <a:latin typeface="Tahoma"/>
                <a:cs typeface="Tahoma"/>
              </a:rPr>
              <a:t> </a:t>
            </a:r>
            <a:r>
              <a:rPr dirty="0" sz="450" spc="-20" b="1">
                <a:latin typeface="Tahoma"/>
                <a:cs typeface="Tahoma"/>
              </a:rPr>
              <a:t>«IT</a:t>
            </a:r>
            <a:r>
              <a:rPr dirty="0" sz="450" spc="204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Fundamentals»</a:t>
            </a:r>
            <a:r>
              <a:rPr dirty="0" sz="450" spc="19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«Основы</a:t>
            </a:r>
            <a:r>
              <a:rPr dirty="0" sz="450" spc="21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информатики</a:t>
            </a:r>
            <a:r>
              <a:rPr dirty="0" sz="450" spc="170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85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Основы</a:t>
            </a:r>
            <a:r>
              <a:rPr dirty="0" sz="450" spc="50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программирования</a:t>
            </a:r>
            <a:r>
              <a:rPr dirty="0" sz="450" spc="245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23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Математика</a:t>
            </a:r>
            <a:r>
              <a:rPr dirty="0" sz="450" spc="27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для</a:t>
            </a:r>
            <a:r>
              <a:rPr dirty="0" sz="450" spc="250" b="1">
                <a:latin typeface="Tahoma"/>
                <a:cs typeface="Tahoma"/>
              </a:rPr>
              <a:t> </a:t>
            </a:r>
            <a:r>
              <a:rPr dirty="0" sz="450" spc="-25" b="1">
                <a:latin typeface="Tahoma"/>
                <a:cs typeface="Tahoma"/>
              </a:rPr>
              <a:t>ИТ»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/>
              <a:t>«EPAM</a:t>
            </a:r>
            <a:r>
              <a:rPr dirty="0" sz="450" spc="-35"/>
              <a:t> </a:t>
            </a:r>
            <a:r>
              <a:rPr dirty="0" sz="450"/>
              <a:t>Learn</a:t>
            </a:r>
            <a:r>
              <a:rPr dirty="0" sz="450" spc="-30"/>
              <a:t> </a:t>
            </a:r>
            <a:r>
              <a:rPr dirty="0" sz="450" spc="-10"/>
              <a:t>Platform»</a:t>
            </a:r>
            <a:endParaRPr sz="450"/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/>
              <a:t>Март,</a:t>
            </a:r>
            <a:r>
              <a:rPr dirty="0" spc="-5"/>
              <a:t> </a:t>
            </a:r>
            <a:r>
              <a:rPr dirty="0"/>
              <a:t>2022</a:t>
            </a:r>
            <a:r>
              <a:rPr dirty="0" spc="100"/>
              <a:t> </a:t>
            </a:r>
            <a:r>
              <a:rPr dirty="0"/>
              <a:t>—</a:t>
            </a:r>
            <a:r>
              <a:rPr dirty="0" spc="95"/>
              <a:t> </a:t>
            </a:r>
            <a:r>
              <a:rPr dirty="0"/>
              <a:t>Апрель, </a:t>
            </a:r>
            <a:r>
              <a:rPr dirty="0" spc="-20"/>
              <a:t>2022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b="1">
                <a:latin typeface="Tahoma"/>
                <a:cs typeface="Tahoma"/>
              </a:rPr>
              <a:t>Онлайн</a:t>
            </a:r>
            <a:r>
              <a:rPr dirty="0" sz="450" spc="125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курс</a:t>
            </a:r>
            <a:r>
              <a:rPr dirty="0" sz="450" spc="10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«HTML5»</a:t>
            </a:r>
            <a:r>
              <a:rPr dirty="0" sz="450" spc="125" b="1">
                <a:latin typeface="Tahoma"/>
                <a:cs typeface="Tahoma"/>
              </a:rPr>
              <a:t> </a:t>
            </a:r>
            <a:r>
              <a:rPr dirty="0" sz="450" spc="-85" b="1">
                <a:latin typeface="Tahoma"/>
                <a:cs typeface="Tahoma"/>
              </a:rPr>
              <a:t>/</a:t>
            </a:r>
            <a:r>
              <a:rPr dirty="0" sz="450" spc="120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«CSS3»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/>
              <a:t>«SoloLearn»</a:t>
            </a:r>
            <a:endParaRPr sz="450"/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/>
              <a:t>Июль,</a:t>
            </a:r>
            <a:r>
              <a:rPr dirty="0" spc="-15"/>
              <a:t> </a:t>
            </a:r>
            <a:r>
              <a:rPr dirty="0" spc="-10"/>
              <a:t>2021</a:t>
            </a:r>
            <a:r>
              <a:rPr dirty="0" spc="80"/>
              <a:t> </a:t>
            </a:r>
            <a:r>
              <a:rPr dirty="0"/>
              <a:t>—</a:t>
            </a:r>
            <a:r>
              <a:rPr dirty="0" spc="80"/>
              <a:t> </a:t>
            </a:r>
            <a:r>
              <a:rPr dirty="0"/>
              <a:t>Январь,</a:t>
            </a:r>
            <a:r>
              <a:rPr dirty="0" spc="-15"/>
              <a:t> </a:t>
            </a:r>
            <a:r>
              <a:rPr dirty="0" spc="-20"/>
              <a:t>2022</a:t>
            </a:r>
          </a:p>
          <a:p>
            <a:pPr marL="12700" marR="5080">
              <a:lnSpc>
                <a:spcPct val="111400"/>
              </a:lnSpc>
              <a:spcBef>
                <a:spcPts val="190"/>
              </a:spcBef>
            </a:pPr>
            <a:r>
              <a:rPr dirty="0" sz="450" spc="30" b="1">
                <a:latin typeface="Tahoma"/>
                <a:cs typeface="Tahoma"/>
              </a:rPr>
              <a:t>Обучающие</a:t>
            </a:r>
            <a:r>
              <a:rPr dirty="0" sz="450" spc="20" b="1">
                <a:latin typeface="Tahoma"/>
                <a:cs typeface="Tahoma"/>
              </a:rPr>
              <a:t> </a:t>
            </a:r>
            <a:r>
              <a:rPr dirty="0" sz="450" spc="30" b="1">
                <a:latin typeface="Tahoma"/>
                <a:cs typeface="Tahoma"/>
              </a:rPr>
              <a:t>курсы</a:t>
            </a:r>
            <a:r>
              <a:rPr dirty="0" sz="450" spc="4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«Базовые </a:t>
            </a:r>
            <a:r>
              <a:rPr dirty="0" sz="450" spc="30" b="1">
                <a:latin typeface="Tahoma"/>
                <a:cs typeface="Tahoma"/>
              </a:rPr>
              <a:t>знания</a:t>
            </a:r>
            <a:r>
              <a:rPr dirty="0" sz="450" spc="35" b="1">
                <a:latin typeface="Tahoma"/>
                <a:cs typeface="Tahoma"/>
              </a:rPr>
              <a:t> </a:t>
            </a:r>
            <a:r>
              <a:rPr dirty="0" sz="450" spc="30" b="1">
                <a:latin typeface="Tahoma"/>
                <a:cs typeface="Tahoma"/>
              </a:rPr>
              <a:t>программирования </a:t>
            </a:r>
            <a:r>
              <a:rPr dirty="0" sz="450" spc="50" b="1">
                <a:latin typeface="Tahoma"/>
                <a:cs typeface="Tahoma"/>
              </a:rPr>
              <a:t>и</a:t>
            </a:r>
            <a:r>
              <a:rPr dirty="0" sz="450" spc="25" b="1">
                <a:latin typeface="Tahoma"/>
                <a:cs typeface="Tahoma"/>
              </a:rPr>
              <a:t> </a:t>
            </a:r>
            <a:r>
              <a:rPr dirty="0" sz="450" spc="30" b="1">
                <a:latin typeface="Tahoma"/>
                <a:cs typeface="Tahoma"/>
              </a:rPr>
              <a:t>алгоритмов</a:t>
            </a:r>
            <a:r>
              <a:rPr dirty="0" sz="450" spc="35" b="1">
                <a:latin typeface="Tahoma"/>
                <a:cs typeface="Tahoma"/>
              </a:rPr>
              <a:t> </a:t>
            </a:r>
            <a:r>
              <a:rPr dirty="0" sz="450" spc="-50" b="1">
                <a:latin typeface="Tahoma"/>
                <a:cs typeface="Tahoma"/>
              </a:rPr>
              <a:t>с</a:t>
            </a:r>
            <a:r>
              <a:rPr dirty="0" sz="450" spc="500" b="1">
                <a:latin typeface="Tahoma"/>
                <a:cs typeface="Tahoma"/>
              </a:rPr>
              <a:t> </a:t>
            </a:r>
            <a:r>
              <a:rPr dirty="0" sz="450" spc="30" b="1">
                <a:latin typeface="Tahoma"/>
                <a:cs typeface="Tahoma"/>
              </a:rPr>
              <a:t>использованием</a:t>
            </a:r>
            <a:r>
              <a:rPr dirty="0" sz="450" spc="20" b="1">
                <a:latin typeface="Tahoma"/>
                <a:cs typeface="Tahoma"/>
              </a:rPr>
              <a:t> </a:t>
            </a:r>
            <a:r>
              <a:rPr dirty="0" sz="450" spc="30" b="1">
                <a:latin typeface="Tahoma"/>
                <a:cs typeface="Tahoma"/>
              </a:rPr>
              <a:t>языков</a:t>
            </a:r>
            <a:r>
              <a:rPr dirty="0" sz="450" spc="20" b="1">
                <a:latin typeface="Tahoma"/>
                <a:cs typeface="Tahoma"/>
              </a:rPr>
              <a:t> </a:t>
            </a:r>
            <a:r>
              <a:rPr dirty="0" sz="450" spc="50" b="1">
                <a:latin typeface="Tahoma"/>
                <a:cs typeface="Tahoma"/>
              </a:rPr>
              <a:t>C</a:t>
            </a:r>
            <a:r>
              <a:rPr dirty="0" sz="450" spc="30" b="1">
                <a:latin typeface="Tahoma"/>
                <a:cs typeface="Tahoma"/>
              </a:rPr>
              <a:t> </a:t>
            </a:r>
            <a:r>
              <a:rPr dirty="0" sz="450" spc="50" b="1">
                <a:latin typeface="Tahoma"/>
                <a:cs typeface="Tahoma"/>
              </a:rPr>
              <a:t>и</a:t>
            </a:r>
            <a:r>
              <a:rPr dirty="0" sz="450" spc="10" b="1">
                <a:latin typeface="Tahoma"/>
                <a:cs typeface="Tahoma"/>
              </a:rPr>
              <a:t> </a:t>
            </a:r>
            <a:r>
              <a:rPr dirty="0" sz="450" spc="-25" b="1">
                <a:latin typeface="Tahoma"/>
                <a:cs typeface="Tahoma"/>
              </a:rPr>
              <a:t>JS»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0"/>
              <a:t>«IT</a:t>
            </a:r>
            <a:r>
              <a:rPr dirty="0" sz="450" spc="-10"/>
              <a:t> </a:t>
            </a:r>
            <a:r>
              <a:rPr dirty="0" sz="450" spc="-30"/>
              <a:t>Class» </a:t>
            </a:r>
            <a:r>
              <a:rPr dirty="0" sz="450" spc="-55"/>
              <a:t>/</a:t>
            </a:r>
            <a:r>
              <a:rPr dirty="0" sz="450" spc="-20"/>
              <a:t> </a:t>
            </a:r>
            <a:r>
              <a:rPr dirty="0" sz="450" spc="-10"/>
              <a:t>Гомель</a:t>
            </a:r>
            <a:endParaRPr sz="450"/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/>
              <a:t>2006</a:t>
            </a:r>
            <a:r>
              <a:rPr dirty="0" spc="95"/>
              <a:t> </a:t>
            </a:r>
            <a:r>
              <a:rPr dirty="0"/>
              <a:t>—</a:t>
            </a:r>
            <a:r>
              <a:rPr dirty="0" spc="90"/>
              <a:t> </a:t>
            </a:r>
            <a:r>
              <a:rPr dirty="0" spc="-20"/>
              <a:t>2008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20" b="1">
                <a:latin typeface="Tahoma"/>
                <a:cs typeface="Tahoma"/>
              </a:rPr>
              <a:t>Обучение</a:t>
            </a:r>
            <a:r>
              <a:rPr dirty="0" sz="450" spc="10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профессии</a:t>
            </a:r>
            <a:r>
              <a:rPr dirty="0" sz="450" spc="105" b="1">
                <a:latin typeface="Tahoma"/>
                <a:cs typeface="Tahoma"/>
              </a:rPr>
              <a:t> </a:t>
            </a:r>
            <a:r>
              <a:rPr dirty="0" sz="450" spc="20" b="1">
                <a:latin typeface="Tahoma"/>
                <a:cs typeface="Tahoma"/>
              </a:rPr>
              <a:t>«Оператор</a:t>
            </a:r>
            <a:r>
              <a:rPr dirty="0" sz="450" spc="120" b="1">
                <a:latin typeface="Tahoma"/>
                <a:cs typeface="Tahoma"/>
              </a:rPr>
              <a:t> </a:t>
            </a:r>
            <a:r>
              <a:rPr dirty="0" sz="450" spc="-20" b="1">
                <a:latin typeface="Tahoma"/>
                <a:cs typeface="Tahoma"/>
              </a:rPr>
              <a:t>ЭВМ»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/>
              <a:t>УО</a:t>
            </a:r>
            <a:r>
              <a:rPr dirty="0" sz="450" spc="30"/>
              <a:t> </a:t>
            </a:r>
            <a:r>
              <a:rPr dirty="0" sz="450" spc="-10"/>
              <a:t>«Межшкольный</a:t>
            </a:r>
            <a:r>
              <a:rPr dirty="0" sz="450" spc="10"/>
              <a:t> </a:t>
            </a:r>
            <a:r>
              <a:rPr dirty="0" sz="450"/>
              <a:t>УПК</a:t>
            </a:r>
            <a:r>
              <a:rPr dirty="0" sz="450" spc="50"/>
              <a:t> </a:t>
            </a:r>
            <a:r>
              <a:rPr dirty="0" sz="450" spc="-25"/>
              <a:t>№1»</a:t>
            </a:r>
            <a:endParaRPr sz="450"/>
          </a:p>
        </p:txBody>
      </p:sp>
      <p:grpSp>
        <p:nvGrpSpPr>
          <p:cNvPr id="88" name="object 88" descr=""/>
          <p:cNvGrpSpPr/>
          <p:nvPr/>
        </p:nvGrpSpPr>
        <p:grpSpPr>
          <a:xfrm>
            <a:off x="1340193" y="5211825"/>
            <a:ext cx="43815" cy="746125"/>
            <a:chOff x="1340193" y="5211825"/>
            <a:chExt cx="43815" cy="746125"/>
          </a:xfrm>
        </p:grpSpPr>
        <p:sp>
          <p:nvSpPr>
            <p:cNvPr id="89" name="object 89" descr=""/>
            <p:cNvSpPr/>
            <p:nvPr/>
          </p:nvSpPr>
          <p:spPr>
            <a:xfrm>
              <a:off x="1359884" y="5237250"/>
              <a:ext cx="0" cy="683895"/>
            </a:xfrm>
            <a:custGeom>
              <a:avLst/>
              <a:gdLst/>
              <a:ahLst/>
              <a:cxnLst/>
              <a:rect l="l" t="t" r="r" b="b"/>
              <a:pathLst>
                <a:path w="0" h="683895">
                  <a:moveTo>
                    <a:pt x="0" y="0"/>
                  </a:moveTo>
                  <a:lnTo>
                    <a:pt x="0" y="683602"/>
                  </a:lnTo>
                </a:path>
              </a:pathLst>
            </a:custGeom>
            <a:ln w="382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340193" y="5211838"/>
              <a:ext cx="43815" cy="746125"/>
            </a:xfrm>
            <a:custGeom>
              <a:avLst/>
              <a:gdLst/>
              <a:ahLst/>
              <a:cxnLst/>
              <a:rect l="l" t="t" r="r" b="b"/>
              <a:pathLst>
                <a:path w="43815" h="746125">
                  <a:moveTo>
                    <a:pt x="43205" y="724293"/>
                  </a:moveTo>
                  <a:lnTo>
                    <a:pt x="21602" y="702691"/>
                  </a:lnTo>
                  <a:lnTo>
                    <a:pt x="0" y="724293"/>
                  </a:lnTo>
                  <a:lnTo>
                    <a:pt x="21602" y="745909"/>
                  </a:lnTo>
                  <a:lnTo>
                    <a:pt x="43205" y="724293"/>
                  </a:lnTo>
                  <a:close/>
                </a:path>
                <a:path w="43815" h="746125">
                  <a:moveTo>
                    <a:pt x="43205" y="327113"/>
                  </a:moveTo>
                  <a:lnTo>
                    <a:pt x="21602" y="305511"/>
                  </a:lnTo>
                  <a:lnTo>
                    <a:pt x="0" y="327113"/>
                  </a:lnTo>
                  <a:lnTo>
                    <a:pt x="21602" y="348716"/>
                  </a:lnTo>
                  <a:lnTo>
                    <a:pt x="43205" y="327113"/>
                  </a:lnTo>
                  <a:close/>
                </a:path>
                <a:path w="43815" h="746125">
                  <a:moveTo>
                    <a:pt x="43205" y="21590"/>
                  </a:moveTo>
                  <a:lnTo>
                    <a:pt x="21602" y="0"/>
                  </a:lnTo>
                  <a:lnTo>
                    <a:pt x="0" y="21590"/>
                  </a:lnTo>
                  <a:lnTo>
                    <a:pt x="21602" y="43192"/>
                  </a:lnTo>
                  <a:lnTo>
                    <a:pt x="43205" y="21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 descr=""/>
          <p:cNvSpPr txBox="1"/>
          <p:nvPr/>
        </p:nvSpPr>
        <p:spPr>
          <a:xfrm>
            <a:off x="1421663" y="5166110"/>
            <a:ext cx="2419985" cy="10007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400" spc="-10">
                <a:latin typeface="Verdana"/>
                <a:cs typeface="Verdana"/>
              </a:rPr>
              <a:t>2018</a:t>
            </a:r>
            <a:r>
              <a:rPr dirty="0" sz="400" spc="50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2022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10" b="1">
                <a:latin typeface="Tahoma"/>
                <a:cs typeface="Tahoma"/>
              </a:rPr>
              <a:t>Главный</a:t>
            </a:r>
            <a:r>
              <a:rPr dirty="0" sz="450" spc="100" b="1">
                <a:latin typeface="Tahoma"/>
                <a:cs typeface="Tahoma"/>
              </a:rPr>
              <a:t> </a:t>
            </a:r>
            <a:r>
              <a:rPr dirty="0" sz="450" spc="-10" b="1">
                <a:latin typeface="Tahoma"/>
                <a:cs typeface="Tahoma"/>
              </a:rPr>
              <a:t>инженер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ООО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«Промподготовка»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Гомель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400" spc="-20">
                <a:latin typeface="Verdana"/>
                <a:cs typeface="Verdana"/>
              </a:rPr>
              <a:t>2015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60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2018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50" spc="-10" b="1">
                <a:latin typeface="Tahoma"/>
                <a:cs typeface="Tahoma"/>
              </a:rPr>
              <a:t>Преподаватель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">
                <a:latin typeface="Verdana"/>
                <a:cs typeface="Verdana"/>
              </a:rPr>
              <a:t>ЧУО</a:t>
            </a:r>
            <a:r>
              <a:rPr dirty="0" sz="450" spc="2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«Центр</a:t>
            </a:r>
            <a:r>
              <a:rPr dirty="0" sz="450">
                <a:latin typeface="Verdana"/>
                <a:cs typeface="Verdana"/>
              </a:rPr>
              <a:t> подготовки,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повышения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квалификации и переподготовки </a:t>
            </a:r>
            <a:r>
              <a:rPr dirty="0" sz="450" spc="-10">
                <a:latin typeface="Verdana"/>
                <a:cs typeface="Verdana"/>
              </a:rPr>
              <a:t>рабочих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450">
                <a:latin typeface="Verdana"/>
                <a:cs typeface="Verdana"/>
              </a:rPr>
              <a:t>«Промподготовка–Образование»</a:t>
            </a:r>
            <a:r>
              <a:rPr dirty="0" sz="450" spc="-5">
                <a:latin typeface="Verdana"/>
                <a:cs typeface="Verdana"/>
              </a:rPr>
              <a:t>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Гомель</a:t>
            </a: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400" spc="-20">
                <a:latin typeface="Verdana"/>
                <a:cs typeface="Verdana"/>
              </a:rPr>
              <a:t>2013</a:t>
            </a:r>
            <a:r>
              <a:rPr dirty="0" sz="400" spc="55">
                <a:latin typeface="Verdana"/>
                <a:cs typeface="Verdana"/>
              </a:rPr>
              <a:t> </a:t>
            </a:r>
            <a:r>
              <a:rPr dirty="0" sz="400">
                <a:latin typeface="Verdana"/>
                <a:cs typeface="Verdana"/>
              </a:rPr>
              <a:t>—</a:t>
            </a:r>
            <a:r>
              <a:rPr dirty="0" sz="400" spc="60">
                <a:latin typeface="Verdana"/>
                <a:cs typeface="Verdana"/>
              </a:rPr>
              <a:t> </a:t>
            </a:r>
            <a:r>
              <a:rPr dirty="0" sz="400" spc="-20">
                <a:latin typeface="Verdana"/>
                <a:cs typeface="Verdana"/>
              </a:rPr>
              <a:t>2015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450" b="1">
                <a:latin typeface="Tahoma"/>
                <a:cs typeface="Tahoma"/>
              </a:rPr>
              <a:t>Инженер-</a:t>
            </a:r>
            <a:r>
              <a:rPr dirty="0" sz="450" spc="-10" b="1">
                <a:latin typeface="Tahoma"/>
                <a:cs typeface="Tahoma"/>
              </a:rPr>
              <a:t>технолог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>
                <a:latin typeface="Verdana"/>
                <a:cs typeface="Verdana"/>
              </a:rPr>
              <a:t>ОАО</a:t>
            </a:r>
            <a:r>
              <a:rPr dirty="0" sz="450" spc="5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«Гомельский литейных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завод</a:t>
            </a:r>
            <a:r>
              <a:rPr dirty="0" sz="450" spc="10">
                <a:latin typeface="Verdana"/>
                <a:cs typeface="Verdana"/>
              </a:rPr>
              <a:t> </a:t>
            </a:r>
            <a:r>
              <a:rPr dirty="0" sz="450">
                <a:latin typeface="Verdana"/>
                <a:cs typeface="Verdana"/>
              </a:rPr>
              <a:t>«ЦЕНТРОЛИТ» </a:t>
            </a:r>
            <a:r>
              <a:rPr dirty="0" sz="450" spc="-55">
                <a:latin typeface="Verdana"/>
                <a:cs typeface="Verdana"/>
              </a:rPr>
              <a:t>/</a:t>
            </a:r>
            <a:r>
              <a:rPr dirty="0" sz="450">
                <a:latin typeface="Verdana"/>
                <a:cs typeface="Verdana"/>
              </a:rPr>
              <a:t> </a:t>
            </a:r>
            <a:r>
              <a:rPr dirty="0" sz="450" spc="-10">
                <a:latin typeface="Verdana"/>
                <a:cs typeface="Verdana"/>
              </a:rPr>
              <a:t>Гомель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92" name="object 92" descr=""/>
          <p:cNvSpPr/>
          <p:nvPr/>
        </p:nvSpPr>
        <p:spPr>
          <a:xfrm>
            <a:off x="3871023" y="252704"/>
            <a:ext cx="205740" cy="179705"/>
          </a:xfrm>
          <a:custGeom>
            <a:avLst/>
            <a:gdLst/>
            <a:ahLst/>
            <a:cxnLst/>
            <a:rect l="l" t="t" r="r" b="b"/>
            <a:pathLst>
              <a:path w="205739" h="179704">
                <a:moveTo>
                  <a:pt x="205676" y="0"/>
                </a:moveTo>
                <a:lnTo>
                  <a:pt x="0" y="0"/>
                </a:lnTo>
                <a:lnTo>
                  <a:pt x="0" y="179196"/>
                </a:lnTo>
                <a:lnTo>
                  <a:pt x="205676" y="179196"/>
                </a:lnTo>
                <a:lnTo>
                  <a:pt x="20567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2024-03-07T13:11:04Z</dcterms:created>
  <dcterms:modified xsi:type="dcterms:W3CDTF">2024-03-07T13:11:04Z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2024-03-07T00:00:00Z</vt:filetime>
  </property>
  <property fmtid="{D5CDD505-2E9C-101B-9397-08002B2CF9AE}" pid="3" name="Creator">
    <vt:lpwstr>ABBYY FineReader PDF</vt:lpwstr>
  </property>
  <property fmtid="{D5CDD505-2E9C-101B-9397-08002B2CF9AE}" pid="4" name="LastSaved">
    <vt:filetime>2024-03-07T00:00:00Z</vt:filetime>
  </property>
  <property fmtid="{D5CDD505-2E9C-101B-9397-08002B2CF9AE}" pid="5" name="Producer">
    <vt:lpwstr>ABBYY FineReader PDF</vt:lpwstr>
  </property>
</Properties>
</file>