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d5b560a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d5b560a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5d5b560a5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5d5b560a5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5d5b560a5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5d5b560a5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5d5b560a5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5d5b560a5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5d5b560a5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5d5b560a5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5d5b560a5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5d5b560a5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5d5b560a5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5d5b560a5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Big Mountain Resort</a:t>
            </a:r>
            <a:endParaRPr b="1"/>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t>Ticket Pricing Executive Presentation</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Identification</a:t>
            </a:r>
            <a:endParaRPr/>
          </a:p>
        </p:txBody>
      </p:sp>
      <p:sp>
        <p:nvSpPr>
          <p:cNvPr id="61" name="Google Shape;61;p14"/>
          <p:cNvSpPr txBox="1"/>
          <p:nvPr>
            <p:ph idx="1" type="body"/>
          </p:nvPr>
        </p:nvSpPr>
        <p:spPr>
          <a:xfrm>
            <a:off x="311700" y="1152475"/>
            <a:ext cx="4260300" cy="2181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070">
                <a:solidFill>
                  <a:schemeClr val="dk1"/>
                </a:solidFill>
              </a:rPr>
              <a:t>Background</a:t>
            </a:r>
            <a:endParaRPr b="1" sz="1070">
              <a:solidFill>
                <a:schemeClr val="dk1"/>
              </a:solidFill>
            </a:endParaRPr>
          </a:p>
          <a:p>
            <a:pPr indent="-296545" lvl="0" marL="457200" rtl="0" algn="l">
              <a:lnSpc>
                <a:spcPct val="100000"/>
              </a:lnSpc>
              <a:spcBef>
                <a:spcPts val="0"/>
              </a:spcBef>
              <a:spcAft>
                <a:spcPts val="0"/>
              </a:spcAft>
              <a:buClr>
                <a:schemeClr val="dk1"/>
              </a:buClr>
              <a:buSzPts val="1070"/>
              <a:buChar char="●"/>
            </a:pPr>
            <a:r>
              <a:rPr lang="en" sz="1070">
                <a:solidFill>
                  <a:schemeClr val="dk1"/>
                </a:solidFill>
              </a:rPr>
              <a:t>An additional chair lift was recently installed that will increase operating costs by $1,540,000 in the upcoming season.</a:t>
            </a:r>
            <a:endParaRPr sz="1070">
              <a:solidFill>
                <a:schemeClr val="dk1"/>
              </a:solidFill>
            </a:endParaRPr>
          </a:p>
          <a:p>
            <a:pPr indent="-296545" lvl="0" marL="457200" rtl="0" algn="l">
              <a:lnSpc>
                <a:spcPct val="100000"/>
              </a:lnSpc>
              <a:spcBef>
                <a:spcPts val="0"/>
              </a:spcBef>
              <a:spcAft>
                <a:spcPts val="0"/>
              </a:spcAft>
              <a:buClr>
                <a:schemeClr val="dk1"/>
              </a:buClr>
              <a:buSzPts val="1070"/>
              <a:buChar char="●"/>
            </a:pPr>
            <a:r>
              <a:rPr lang="en" sz="1070">
                <a:solidFill>
                  <a:schemeClr val="dk1"/>
                </a:solidFill>
              </a:rPr>
              <a:t>The current pricing strategy is to charge a premium above the average price of resorts in the market segment, which may not be capitalizing on facilities as much as it could.</a:t>
            </a:r>
            <a:endParaRPr sz="1070">
              <a:solidFill>
                <a:schemeClr val="dk1"/>
              </a:solidFill>
            </a:endParaRPr>
          </a:p>
          <a:p>
            <a:pPr indent="-296545" lvl="0" marL="457200" rtl="0" algn="l">
              <a:lnSpc>
                <a:spcPct val="100000"/>
              </a:lnSpc>
              <a:spcBef>
                <a:spcPts val="0"/>
              </a:spcBef>
              <a:spcAft>
                <a:spcPts val="0"/>
              </a:spcAft>
              <a:buClr>
                <a:schemeClr val="dk1"/>
              </a:buClr>
              <a:buSzPts val="1070"/>
              <a:buChar char="●"/>
            </a:pPr>
            <a:r>
              <a:rPr lang="en" sz="1070">
                <a:solidFill>
                  <a:schemeClr val="dk1"/>
                </a:solidFill>
              </a:rPr>
              <a:t>Investment strategy is being hurt by the current pricing model as it is unclear on what facilities are driving revenue.</a:t>
            </a:r>
            <a:endParaRPr sz="1070">
              <a:solidFill>
                <a:schemeClr val="dk1"/>
              </a:solidFill>
            </a:endParaRPr>
          </a:p>
          <a:p>
            <a:pPr indent="-296545" lvl="0" marL="457200" rtl="0" algn="l">
              <a:lnSpc>
                <a:spcPct val="100000"/>
              </a:lnSpc>
              <a:spcBef>
                <a:spcPts val="0"/>
              </a:spcBef>
              <a:spcAft>
                <a:spcPts val="0"/>
              </a:spcAft>
              <a:buClr>
                <a:schemeClr val="dk1"/>
              </a:buClr>
              <a:buSzPts val="1070"/>
              <a:buChar char="●"/>
            </a:pPr>
            <a:r>
              <a:rPr lang="en" sz="1070">
                <a:solidFill>
                  <a:schemeClr val="dk1"/>
                </a:solidFill>
              </a:rPr>
              <a:t>Several changes are being considered that will hopefully cut costs without undermining the ticket price or will support an even higher ticket price.</a:t>
            </a:r>
            <a:endParaRPr sz="1070">
              <a:solidFill>
                <a:schemeClr val="dk1"/>
              </a:solidFill>
            </a:endParaRPr>
          </a:p>
        </p:txBody>
      </p:sp>
      <p:sp>
        <p:nvSpPr>
          <p:cNvPr id="62" name="Google Shape;62;p14"/>
          <p:cNvSpPr txBox="1"/>
          <p:nvPr>
            <p:ph idx="1" type="body"/>
          </p:nvPr>
        </p:nvSpPr>
        <p:spPr>
          <a:xfrm>
            <a:off x="311700" y="3334075"/>
            <a:ext cx="4260300" cy="1184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070">
                <a:solidFill>
                  <a:schemeClr val="dk1"/>
                </a:solidFill>
              </a:rPr>
              <a:t>Problem Statement</a:t>
            </a:r>
            <a:endParaRPr b="1" sz="1070">
              <a:solidFill>
                <a:schemeClr val="dk1"/>
              </a:solidFill>
            </a:endParaRPr>
          </a:p>
          <a:p>
            <a:pPr indent="-296545" lvl="0" marL="457200" rtl="0" algn="l">
              <a:lnSpc>
                <a:spcPct val="100000"/>
              </a:lnSpc>
              <a:spcBef>
                <a:spcPts val="0"/>
              </a:spcBef>
              <a:spcAft>
                <a:spcPts val="0"/>
              </a:spcAft>
              <a:buClr>
                <a:schemeClr val="dk1"/>
              </a:buClr>
              <a:buSzPts val="1070"/>
              <a:buChar char="●"/>
            </a:pPr>
            <a:r>
              <a:rPr lang="en" sz="1071">
                <a:solidFill>
                  <a:schemeClr val="dk1"/>
                </a:solidFill>
              </a:rPr>
              <a:t>How can Big Mountain Resort use its data to better understand the impact different facilities have on ticket prices, price itself more accurately amongst its competitors, and increase revenue over the next season by enough to offset the increase in operating costs from the new lift?</a:t>
            </a:r>
            <a:endParaRPr sz="1070">
              <a:solidFill>
                <a:schemeClr val="dk1"/>
              </a:solidFill>
            </a:endParaRPr>
          </a:p>
        </p:txBody>
      </p:sp>
      <p:sp>
        <p:nvSpPr>
          <p:cNvPr id="63" name="Google Shape;63;p14"/>
          <p:cNvSpPr txBox="1"/>
          <p:nvPr>
            <p:ph idx="1" type="body"/>
          </p:nvPr>
        </p:nvSpPr>
        <p:spPr>
          <a:xfrm>
            <a:off x="4533475" y="3334075"/>
            <a:ext cx="4260300" cy="872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070">
                <a:solidFill>
                  <a:schemeClr val="dk1"/>
                </a:solidFill>
              </a:rPr>
              <a:t>Criteria for Success</a:t>
            </a:r>
            <a:endParaRPr b="1" sz="1070">
              <a:solidFill>
                <a:schemeClr val="dk1"/>
              </a:solidFill>
            </a:endParaRPr>
          </a:p>
          <a:p>
            <a:pPr indent="-296545" lvl="0" marL="457200" rtl="0" algn="l">
              <a:lnSpc>
                <a:spcPct val="100000"/>
              </a:lnSpc>
              <a:spcBef>
                <a:spcPts val="0"/>
              </a:spcBef>
              <a:spcAft>
                <a:spcPts val="0"/>
              </a:spcAft>
              <a:buClr>
                <a:schemeClr val="dk1"/>
              </a:buClr>
              <a:buSzPts val="1070"/>
              <a:buChar char="●"/>
            </a:pPr>
            <a:r>
              <a:rPr lang="en" sz="1071">
                <a:solidFill>
                  <a:schemeClr val="dk1"/>
                </a:solidFill>
              </a:rPr>
              <a:t>The development of a pricing strategy that increases revenue over the upcoming season by enough to offset the increase in operating costs from the new lift</a:t>
            </a:r>
            <a:endParaRPr sz="1070">
              <a:solidFill>
                <a:schemeClr val="dk1"/>
              </a:solidFill>
            </a:endParaRPr>
          </a:p>
        </p:txBody>
      </p:sp>
      <p:pic>
        <p:nvPicPr>
          <p:cNvPr id="64" name="Google Shape;64;p14"/>
          <p:cNvPicPr preferRelativeResize="0"/>
          <p:nvPr/>
        </p:nvPicPr>
        <p:blipFill>
          <a:blip r:embed="rId3">
            <a:alphaModFix/>
          </a:blip>
          <a:stretch>
            <a:fillRect/>
          </a:stretch>
        </p:blipFill>
        <p:spPr>
          <a:xfrm>
            <a:off x="4724400" y="1170125"/>
            <a:ext cx="3619072" cy="20115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 and Key Findings</a:t>
            </a:r>
            <a:endParaRPr/>
          </a:p>
        </p:txBody>
      </p:sp>
      <p:sp>
        <p:nvSpPr>
          <p:cNvPr id="70" name="Google Shape;70;p15"/>
          <p:cNvSpPr txBox="1"/>
          <p:nvPr>
            <p:ph idx="1" type="body"/>
          </p:nvPr>
        </p:nvSpPr>
        <p:spPr>
          <a:xfrm>
            <a:off x="311700" y="1152475"/>
            <a:ext cx="8520600" cy="71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000">
                <a:solidFill>
                  <a:schemeClr val="dk1"/>
                </a:solidFill>
              </a:rPr>
              <a:t>Recommendation: </a:t>
            </a:r>
            <a:r>
              <a:rPr lang="en" sz="1000">
                <a:solidFill>
                  <a:schemeClr val="dk1"/>
                </a:solidFill>
              </a:rPr>
              <a:t>This year, a conservative interpretation of the model supports increasing ticket prices by $4.50 (from $81.00 to $85.50). We are also recommending shutting down the least used run to lower operating costs. Next year, we recommend increasing ticket prices by an additional $2.00 and increasing the vertical drop by 150 feet (</a:t>
            </a:r>
            <a:r>
              <a:rPr lang="en" sz="1000">
                <a:solidFill>
                  <a:schemeClr val="dk1"/>
                </a:solidFill>
              </a:rPr>
              <a:t>without additional snow making coverage) and </a:t>
            </a:r>
            <a:r>
              <a:rPr lang="en" sz="1000">
                <a:solidFill>
                  <a:schemeClr val="dk1"/>
                </a:solidFill>
              </a:rPr>
              <a:t>installing an additional chair lift to support this.</a:t>
            </a:r>
            <a:endParaRPr/>
          </a:p>
        </p:txBody>
      </p:sp>
      <p:sp>
        <p:nvSpPr>
          <p:cNvPr id="71" name="Google Shape;71;p15"/>
          <p:cNvSpPr txBox="1"/>
          <p:nvPr>
            <p:ph idx="1" type="body"/>
          </p:nvPr>
        </p:nvSpPr>
        <p:spPr>
          <a:xfrm>
            <a:off x="311700" y="1871150"/>
            <a:ext cx="8520600" cy="3051300"/>
          </a:xfrm>
          <a:prstGeom prst="rect">
            <a:avLst/>
          </a:prstGeom>
        </p:spPr>
        <p:txBody>
          <a:bodyPr anchorCtr="0" anchor="t" bIns="91425" lIns="91425" spcFirstLastPara="1" rIns="91425" wrap="square" tIns="91425">
            <a:normAutofit/>
          </a:bodyPr>
          <a:lstStyle/>
          <a:p>
            <a:pPr indent="-292100" lvl="0" marL="457200" rtl="0" algn="l">
              <a:spcBef>
                <a:spcPts val="0"/>
              </a:spcBef>
              <a:spcAft>
                <a:spcPts val="0"/>
              </a:spcAft>
              <a:buClr>
                <a:schemeClr val="dk1"/>
              </a:buClr>
              <a:buSzPts val="1000"/>
              <a:buChar char="●"/>
            </a:pPr>
            <a:r>
              <a:rPr lang="en" sz="1000">
                <a:solidFill>
                  <a:schemeClr val="dk1"/>
                </a:solidFill>
              </a:rPr>
              <a:t>If the number of visitors stays the same, revenue should increase by $7,875,000 over the coming season from the change in ticket prices.</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The new pricing allows for a 4% decrease in visitors, while still increasing revenue by more than the cost of the new lift.</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The four most important facilities according to the model are: </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 of Fast Quads</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 of Runs</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Snow Making Acreage</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Vertical drop</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Shutting down the least used run should have no effect on revenue.</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I</a:t>
            </a:r>
            <a:r>
              <a:rPr lang="en" sz="1000">
                <a:solidFill>
                  <a:schemeClr val="dk1"/>
                </a:solidFill>
              </a:rPr>
              <a:t>ncreasing ticket prices by an additional $2.00 next year (supported by increasing the vertical drop by 150 feet and an additional lift) should increase revenue by an additional $3,474,638 and profit by $1,942,500 (assuming the operating costs of a new lift stay the same).</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To improve the accuracy of the model, the following future enhancements are recommended: </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Collecting data related to the number of visitors that attended the resorts</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Collecting data on cost related information</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Creating a historical database of each resort by year</a:t>
            </a:r>
            <a:endParaRPr sz="1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t>Modeling Results and Analysis (Baseline Model &amp; Linear Regression)</a:t>
            </a:r>
            <a:endParaRPr sz="2120"/>
          </a:p>
        </p:txBody>
      </p:sp>
      <p:sp>
        <p:nvSpPr>
          <p:cNvPr id="77" name="Google Shape;77;p16"/>
          <p:cNvSpPr txBox="1"/>
          <p:nvPr>
            <p:ph idx="1" type="body"/>
          </p:nvPr>
        </p:nvSpPr>
        <p:spPr>
          <a:xfrm>
            <a:off x="311700" y="1168500"/>
            <a:ext cx="8520600" cy="3400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n" sz="1070">
                <a:solidFill>
                  <a:schemeClr val="dk1"/>
                </a:solidFill>
              </a:rPr>
              <a:t>Baseline Model</a:t>
            </a:r>
            <a:endParaRPr b="1" sz="1070">
              <a:solidFill>
                <a:schemeClr val="dk1"/>
              </a:solidFill>
            </a:endParaRPr>
          </a:p>
          <a:p>
            <a:pPr indent="-296545" lvl="0" marL="457200" rtl="0" algn="l">
              <a:lnSpc>
                <a:spcPct val="100000"/>
              </a:lnSpc>
              <a:spcBef>
                <a:spcPts val="0"/>
              </a:spcBef>
              <a:spcAft>
                <a:spcPts val="0"/>
              </a:spcAft>
              <a:buClr>
                <a:schemeClr val="dk1"/>
              </a:buClr>
              <a:buSzPts val="1070"/>
              <a:buChar char="●"/>
            </a:pPr>
            <a:r>
              <a:rPr lang="en" sz="1070">
                <a:solidFill>
                  <a:schemeClr val="dk1"/>
                </a:solidFill>
              </a:rPr>
              <a:t>“Model” that predicted the mean ticket price ($63.81) for each resort</a:t>
            </a:r>
            <a:endParaRPr sz="1070">
              <a:solidFill>
                <a:schemeClr val="dk1"/>
              </a:solidFill>
            </a:endParaRPr>
          </a:p>
          <a:p>
            <a:pPr indent="-296545" lvl="0" marL="457200" rtl="0" algn="l">
              <a:lnSpc>
                <a:spcPct val="100000"/>
              </a:lnSpc>
              <a:spcBef>
                <a:spcPts val="0"/>
              </a:spcBef>
              <a:spcAft>
                <a:spcPts val="0"/>
              </a:spcAft>
              <a:buClr>
                <a:schemeClr val="dk1"/>
              </a:buClr>
              <a:buSzPts val="1070"/>
              <a:buChar char="●"/>
            </a:pPr>
            <a:r>
              <a:rPr lang="en" sz="1070">
                <a:solidFill>
                  <a:schemeClr val="dk1"/>
                </a:solidFill>
              </a:rPr>
              <a:t>Used to assess whether our more complicated models were warranted</a:t>
            </a:r>
            <a:endParaRPr sz="1070">
              <a:solidFill>
                <a:schemeClr val="dk1"/>
              </a:solidFill>
            </a:endParaRPr>
          </a:p>
          <a:p>
            <a:pPr indent="-296545" lvl="0" marL="457200" rtl="0" algn="l">
              <a:lnSpc>
                <a:spcPct val="100000"/>
              </a:lnSpc>
              <a:spcBef>
                <a:spcPts val="0"/>
              </a:spcBef>
              <a:spcAft>
                <a:spcPts val="0"/>
              </a:spcAft>
              <a:buClr>
                <a:schemeClr val="dk1"/>
              </a:buClr>
              <a:buSzPts val="1070"/>
              <a:buChar char="●"/>
            </a:pPr>
            <a:r>
              <a:rPr lang="en" sz="1070">
                <a:solidFill>
                  <a:schemeClr val="dk1"/>
                </a:solidFill>
              </a:rPr>
              <a:t>Mean Absolute Error: 19.14</a:t>
            </a:r>
            <a:endParaRPr sz="1070">
              <a:solidFill>
                <a:schemeClr val="dk1"/>
              </a:solidFill>
            </a:endParaRPr>
          </a:p>
          <a:p>
            <a:pPr indent="-296545" lvl="0" marL="457200" rtl="0" algn="l">
              <a:lnSpc>
                <a:spcPct val="100000"/>
              </a:lnSpc>
              <a:spcBef>
                <a:spcPts val="0"/>
              </a:spcBef>
              <a:spcAft>
                <a:spcPts val="0"/>
              </a:spcAft>
              <a:buClr>
                <a:schemeClr val="dk1"/>
              </a:buClr>
              <a:buSzPts val="1070"/>
              <a:buChar char="●"/>
            </a:pPr>
            <a:r>
              <a:rPr lang="en" sz="1070">
                <a:solidFill>
                  <a:schemeClr val="dk1"/>
                </a:solidFill>
              </a:rPr>
              <a:t>Interpretation: Using this “model” we would expect ticket prices to be off by around $19, on average (some high, some low)</a:t>
            </a:r>
            <a:endParaRPr sz="1070">
              <a:solidFill>
                <a:schemeClr val="dk1"/>
              </a:solidFill>
            </a:endParaRPr>
          </a:p>
          <a:p>
            <a:pPr indent="0" lvl="0" marL="0" rtl="0" algn="l">
              <a:lnSpc>
                <a:spcPct val="100000"/>
              </a:lnSpc>
              <a:spcBef>
                <a:spcPts val="0"/>
              </a:spcBef>
              <a:spcAft>
                <a:spcPts val="0"/>
              </a:spcAft>
              <a:buNone/>
            </a:pPr>
            <a:r>
              <a:t/>
            </a:r>
            <a:endParaRPr sz="1070">
              <a:solidFill>
                <a:schemeClr val="dk1"/>
              </a:solidFill>
            </a:endParaRPr>
          </a:p>
          <a:p>
            <a:pPr indent="0" lvl="0" marL="0" rtl="0" algn="l">
              <a:lnSpc>
                <a:spcPct val="100000"/>
              </a:lnSpc>
              <a:spcBef>
                <a:spcPts val="0"/>
              </a:spcBef>
              <a:spcAft>
                <a:spcPts val="0"/>
              </a:spcAft>
              <a:buNone/>
            </a:pPr>
            <a:r>
              <a:t/>
            </a:r>
            <a:endParaRPr b="1" sz="1070">
              <a:solidFill>
                <a:schemeClr val="dk1"/>
              </a:solidFill>
            </a:endParaRPr>
          </a:p>
          <a:p>
            <a:pPr indent="0" lvl="0" marL="0" rtl="0" algn="l">
              <a:lnSpc>
                <a:spcPct val="100000"/>
              </a:lnSpc>
              <a:spcBef>
                <a:spcPts val="0"/>
              </a:spcBef>
              <a:spcAft>
                <a:spcPts val="0"/>
              </a:spcAft>
              <a:buNone/>
            </a:pPr>
            <a:r>
              <a:rPr b="1" lang="en" sz="1070">
                <a:solidFill>
                  <a:schemeClr val="dk1"/>
                </a:solidFill>
              </a:rPr>
              <a:t>Linear Regression Model</a:t>
            </a:r>
            <a:endParaRPr b="1" sz="1070">
              <a:solidFill>
                <a:schemeClr val="dk1"/>
              </a:solidFill>
            </a:endParaRPr>
          </a:p>
          <a:p>
            <a:pPr indent="-296545" lvl="0" marL="457200" rtl="0" algn="l">
              <a:lnSpc>
                <a:spcPct val="100000"/>
              </a:lnSpc>
              <a:spcBef>
                <a:spcPts val="0"/>
              </a:spcBef>
              <a:spcAft>
                <a:spcPts val="0"/>
              </a:spcAft>
              <a:buClr>
                <a:schemeClr val="dk1"/>
              </a:buClr>
              <a:buSzPts val="1070"/>
              <a:buChar char="●"/>
            </a:pPr>
            <a:r>
              <a:rPr lang="en" sz="1070">
                <a:solidFill>
                  <a:schemeClr val="dk1"/>
                </a:solidFill>
              </a:rPr>
              <a:t>Missing values were imputed with the median</a:t>
            </a:r>
            <a:endParaRPr sz="1070">
              <a:solidFill>
                <a:schemeClr val="dk1"/>
              </a:solidFill>
            </a:endParaRPr>
          </a:p>
          <a:p>
            <a:pPr indent="-296545" lvl="0" marL="457200" rtl="0" algn="l">
              <a:lnSpc>
                <a:spcPct val="100000"/>
              </a:lnSpc>
              <a:spcBef>
                <a:spcPts val="0"/>
              </a:spcBef>
              <a:spcAft>
                <a:spcPts val="0"/>
              </a:spcAft>
              <a:buClr>
                <a:schemeClr val="dk1"/>
              </a:buClr>
              <a:buSzPts val="1070"/>
              <a:buChar char="●"/>
            </a:pPr>
            <a:r>
              <a:rPr lang="en" sz="1070">
                <a:solidFill>
                  <a:schemeClr val="dk1"/>
                </a:solidFill>
              </a:rPr>
              <a:t>Data was scaled (mean: 0; standard deviation: 1)</a:t>
            </a:r>
            <a:endParaRPr sz="1070">
              <a:solidFill>
                <a:schemeClr val="dk1"/>
              </a:solidFill>
            </a:endParaRPr>
          </a:p>
          <a:p>
            <a:pPr indent="-296545" lvl="0" marL="457200" rtl="0" algn="l">
              <a:lnSpc>
                <a:spcPct val="100000"/>
              </a:lnSpc>
              <a:spcBef>
                <a:spcPts val="0"/>
              </a:spcBef>
              <a:spcAft>
                <a:spcPts val="0"/>
              </a:spcAft>
              <a:buClr>
                <a:schemeClr val="dk1"/>
              </a:buClr>
              <a:buSzPts val="1070"/>
              <a:buChar char="●"/>
            </a:pPr>
            <a:r>
              <a:rPr lang="en" sz="1070">
                <a:solidFill>
                  <a:schemeClr val="dk1"/>
                </a:solidFill>
              </a:rPr>
              <a:t>Optimal number of features: 8 (vertical_drop, Snow Making_ac, total_chairs, fastQuads, Runs, LongestRun_mi, trams, and SkiableTerrain_ac)</a:t>
            </a:r>
            <a:endParaRPr sz="1070">
              <a:solidFill>
                <a:schemeClr val="dk1"/>
              </a:solidFill>
            </a:endParaRPr>
          </a:p>
          <a:p>
            <a:pPr indent="-296545" lvl="0" marL="457200" rtl="0" algn="l">
              <a:lnSpc>
                <a:spcPct val="100000"/>
              </a:lnSpc>
              <a:spcBef>
                <a:spcPts val="0"/>
              </a:spcBef>
              <a:spcAft>
                <a:spcPts val="0"/>
              </a:spcAft>
              <a:buClr>
                <a:schemeClr val="dk1"/>
              </a:buClr>
              <a:buSzPts val="1070"/>
              <a:buChar char="●"/>
            </a:pPr>
            <a:r>
              <a:rPr lang="en" sz="1070">
                <a:solidFill>
                  <a:schemeClr val="dk1"/>
                </a:solidFill>
              </a:rPr>
              <a:t>Cross-Validation Mean Absolute Error: 10.50 (standard deviation: 1.62)</a:t>
            </a:r>
            <a:endParaRPr sz="1070">
              <a:solidFill>
                <a:schemeClr val="dk1"/>
              </a:solidFill>
            </a:endParaRPr>
          </a:p>
          <a:p>
            <a:pPr indent="-296545" lvl="0" marL="457200" rtl="0" algn="l">
              <a:lnSpc>
                <a:spcPct val="100000"/>
              </a:lnSpc>
              <a:spcBef>
                <a:spcPts val="0"/>
              </a:spcBef>
              <a:spcAft>
                <a:spcPts val="0"/>
              </a:spcAft>
              <a:buClr>
                <a:schemeClr val="dk1"/>
              </a:buClr>
              <a:buSzPts val="1070"/>
              <a:buChar char="●"/>
            </a:pPr>
            <a:r>
              <a:rPr lang="en" sz="1070">
                <a:solidFill>
                  <a:schemeClr val="dk1"/>
                </a:solidFill>
              </a:rPr>
              <a:t>Testing Set Mean Absolute Error: 11.79</a:t>
            </a:r>
            <a:endParaRPr sz="1070">
              <a:solidFill>
                <a:schemeClr val="dk1"/>
              </a:solidFill>
            </a:endParaRPr>
          </a:p>
          <a:p>
            <a:pPr indent="-296545" lvl="0" marL="457200" rtl="0" algn="l">
              <a:lnSpc>
                <a:spcPct val="100000"/>
              </a:lnSpc>
              <a:spcBef>
                <a:spcPts val="0"/>
              </a:spcBef>
              <a:spcAft>
                <a:spcPts val="0"/>
              </a:spcAft>
              <a:buClr>
                <a:schemeClr val="dk1"/>
              </a:buClr>
              <a:buSzPts val="1070"/>
              <a:buChar char="●"/>
            </a:pPr>
            <a:r>
              <a:rPr lang="en" sz="1070">
                <a:solidFill>
                  <a:schemeClr val="dk1"/>
                </a:solidFill>
              </a:rPr>
              <a:t>Interpretation: Using the Linear Regression model, we would expect ticket prices to be off by around $10.50, on average (some high, some low)</a:t>
            </a:r>
            <a:endParaRPr sz="107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t>Modeling Results and Analysis (Random Forest &amp; Model Selection)</a:t>
            </a:r>
            <a:endParaRPr sz="2120"/>
          </a:p>
        </p:txBody>
      </p:sp>
      <p:sp>
        <p:nvSpPr>
          <p:cNvPr id="83" name="Google Shape;83;p17"/>
          <p:cNvSpPr txBox="1"/>
          <p:nvPr>
            <p:ph idx="1" type="body"/>
          </p:nvPr>
        </p:nvSpPr>
        <p:spPr>
          <a:xfrm>
            <a:off x="311700" y="1168500"/>
            <a:ext cx="8520600" cy="3400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070">
                <a:solidFill>
                  <a:schemeClr val="dk1"/>
                </a:solidFill>
              </a:rPr>
              <a:t>Random Forest</a:t>
            </a:r>
            <a:endParaRPr b="1" sz="1070">
              <a:solidFill>
                <a:schemeClr val="dk1"/>
              </a:solidFill>
            </a:endParaRPr>
          </a:p>
          <a:p>
            <a:pPr indent="-296545" lvl="0" marL="457200" rtl="0" algn="l">
              <a:lnSpc>
                <a:spcPct val="100000"/>
              </a:lnSpc>
              <a:spcBef>
                <a:spcPts val="0"/>
              </a:spcBef>
              <a:spcAft>
                <a:spcPts val="0"/>
              </a:spcAft>
              <a:buClr>
                <a:schemeClr val="dk1"/>
              </a:buClr>
              <a:buSzPts val="1070"/>
              <a:buChar char="●"/>
            </a:pPr>
            <a:r>
              <a:rPr lang="en" sz="1070">
                <a:solidFill>
                  <a:schemeClr val="dk1"/>
                </a:solidFill>
              </a:rPr>
              <a:t>Missing values were imputed with the median</a:t>
            </a:r>
            <a:endParaRPr sz="1070">
              <a:solidFill>
                <a:schemeClr val="dk1"/>
              </a:solidFill>
            </a:endParaRPr>
          </a:p>
          <a:p>
            <a:pPr indent="-296545" lvl="0" marL="457200" rtl="0" algn="l">
              <a:lnSpc>
                <a:spcPct val="100000"/>
              </a:lnSpc>
              <a:spcBef>
                <a:spcPts val="0"/>
              </a:spcBef>
              <a:spcAft>
                <a:spcPts val="0"/>
              </a:spcAft>
              <a:buClr>
                <a:schemeClr val="dk1"/>
              </a:buClr>
              <a:buSzPts val="1070"/>
              <a:buChar char="●"/>
            </a:pPr>
            <a:r>
              <a:rPr lang="en" sz="1070">
                <a:solidFill>
                  <a:schemeClr val="dk1"/>
                </a:solidFill>
              </a:rPr>
              <a:t>Data was not scaled (scaling did not improve performance)</a:t>
            </a:r>
            <a:endParaRPr sz="1070">
              <a:solidFill>
                <a:schemeClr val="dk1"/>
              </a:solidFill>
            </a:endParaRPr>
          </a:p>
          <a:p>
            <a:pPr indent="-296545" lvl="0" marL="457200" rtl="0" algn="l">
              <a:lnSpc>
                <a:spcPct val="100000"/>
              </a:lnSpc>
              <a:spcBef>
                <a:spcPts val="0"/>
              </a:spcBef>
              <a:spcAft>
                <a:spcPts val="0"/>
              </a:spcAft>
              <a:buClr>
                <a:schemeClr val="dk1"/>
              </a:buClr>
              <a:buSzPts val="1070"/>
              <a:buChar char="●"/>
            </a:pPr>
            <a:r>
              <a:rPr lang="en" sz="1070">
                <a:solidFill>
                  <a:schemeClr val="dk1"/>
                </a:solidFill>
              </a:rPr>
              <a:t>Optimal number of trees: 69</a:t>
            </a:r>
            <a:endParaRPr sz="1070">
              <a:solidFill>
                <a:schemeClr val="dk1"/>
              </a:solidFill>
            </a:endParaRPr>
          </a:p>
          <a:p>
            <a:pPr indent="-296545" lvl="0" marL="457200" rtl="0" algn="l">
              <a:lnSpc>
                <a:spcPct val="100000"/>
              </a:lnSpc>
              <a:spcBef>
                <a:spcPts val="0"/>
              </a:spcBef>
              <a:spcAft>
                <a:spcPts val="0"/>
              </a:spcAft>
              <a:buClr>
                <a:schemeClr val="dk1"/>
              </a:buClr>
              <a:buSzPts val="1070"/>
              <a:buChar char="●"/>
            </a:pPr>
            <a:r>
              <a:rPr lang="en" sz="1070">
                <a:solidFill>
                  <a:schemeClr val="dk1"/>
                </a:solidFill>
              </a:rPr>
              <a:t>Four features dominated the model: fastQuads, Runs, Snow Making_ac, and vertical drop</a:t>
            </a:r>
            <a:endParaRPr sz="1070">
              <a:solidFill>
                <a:schemeClr val="dk1"/>
              </a:solidFill>
            </a:endParaRPr>
          </a:p>
          <a:p>
            <a:pPr indent="-296545" lvl="0" marL="457200" rtl="0" algn="l">
              <a:lnSpc>
                <a:spcPct val="100000"/>
              </a:lnSpc>
              <a:spcBef>
                <a:spcPts val="0"/>
              </a:spcBef>
              <a:spcAft>
                <a:spcPts val="0"/>
              </a:spcAft>
              <a:buClr>
                <a:schemeClr val="dk1"/>
              </a:buClr>
              <a:buSzPts val="1070"/>
              <a:buChar char="●"/>
            </a:pPr>
            <a:r>
              <a:rPr lang="en" sz="1070">
                <a:solidFill>
                  <a:schemeClr val="dk1"/>
                </a:solidFill>
              </a:rPr>
              <a:t>Cross-Validation Mean Absolute Error: 9.64 (standard deviation: 1.35)</a:t>
            </a:r>
            <a:endParaRPr sz="1070">
              <a:solidFill>
                <a:schemeClr val="dk1"/>
              </a:solidFill>
            </a:endParaRPr>
          </a:p>
          <a:p>
            <a:pPr indent="-296545" lvl="0" marL="457200" rtl="0" algn="l">
              <a:lnSpc>
                <a:spcPct val="100000"/>
              </a:lnSpc>
              <a:spcBef>
                <a:spcPts val="0"/>
              </a:spcBef>
              <a:spcAft>
                <a:spcPts val="0"/>
              </a:spcAft>
              <a:buClr>
                <a:schemeClr val="dk1"/>
              </a:buClr>
              <a:buSzPts val="1070"/>
              <a:buChar char="●"/>
            </a:pPr>
            <a:r>
              <a:rPr lang="en" sz="1070">
                <a:solidFill>
                  <a:schemeClr val="dk1"/>
                </a:solidFill>
              </a:rPr>
              <a:t>Testing Set Mean Absolute Error: 9.54</a:t>
            </a:r>
            <a:endParaRPr sz="1070">
              <a:solidFill>
                <a:schemeClr val="dk1"/>
              </a:solidFill>
            </a:endParaRPr>
          </a:p>
          <a:p>
            <a:pPr indent="-296545" lvl="0" marL="457200" rtl="0" algn="l">
              <a:lnSpc>
                <a:spcPct val="100000"/>
              </a:lnSpc>
              <a:spcBef>
                <a:spcPts val="0"/>
              </a:spcBef>
              <a:spcAft>
                <a:spcPts val="0"/>
              </a:spcAft>
              <a:buClr>
                <a:schemeClr val="dk1"/>
              </a:buClr>
              <a:buSzPts val="1070"/>
              <a:buChar char="●"/>
            </a:pPr>
            <a:r>
              <a:rPr lang="en" sz="1070">
                <a:solidFill>
                  <a:schemeClr val="dk1"/>
                </a:solidFill>
              </a:rPr>
              <a:t>Interpretation: Using the Random Forest model, we would expect ticket prices to be off by around $9.54, on average (some high, some low)</a:t>
            </a:r>
            <a:endParaRPr sz="1070">
              <a:solidFill>
                <a:schemeClr val="dk1"/>
              </a:solidFill>
            </a:endParaRPr>
          </a:p>
          <a:p>
            <a:pPr indent="0" lvl="0" marL="0" rtl="0" algn="l">
              <a:lnSpc>
                <a:spcPct val="100000"/>
              </a:lnSpc>
              <a:spcBef>
                <a:spcPts val="0"/>
              </a:spcBef>
              <a:spcAft>
                <a:spcPts val="0"/>
              </a:spcAft>
              <a:buNone/>
            </a:pPr>
            <a:r>
              <a:t/>
            </a:r>
            <a:endParaRPr b="1" sz="1070">
              <a:solidFill>
                <a:schemeClr val="dk1"/>
              </a:solidFill>
            </a:endParaRPr>
          </a:p>
          <a:p>
            <a:pPr indent="0" lvl="0" marL="0" rtl="0" algn="l">
              <a:lnSpc>
                <a:spcPct val="100000"/>
              </a:lnSpc>
              <a:spcBef>
                <a:spcPts val="0"/>
              </a:spcBef>
              <a:spcAft>
                <a:spcPts val="0"/>
              </a:spcAft>
              <a:buNone/>
            </a:pPr>
            <a:r>
              <a:rPr b="1" lang="en" sz="1070">
                <a:solidFill>
                  <a:schemeClr val="dk1"/>
                </a:solidFill>
              </a:rPr>
              <a:t>Model Selection</a:t>
            </a:r>
            <a:endParaRPr b="1" sz="1070">
              <a:solidFill>
                <a:schemeClr val="dk1"/>
              </a:solidFill>
            </a:endParaRPr>
          </a:p>
          <a:p>
            <a:pPr indent="-296545" lvl="0" marL="457200" rtl="0" algn="l">
              <a:lnSpc>
                <a:spcPct val="100000"/>
              </a:lnSpc>
              <a:spcBef>
                <a:spcPts val="0"/>
              </a:spcBef>
              <a:spcAft>
                <a:spcPts val="0"/>
              </a:spcAft>
              <a:buClr>
                <a:schemeClr val="dk1"/>
              </a:buClr>
              <a:buSzPts val="1070"/>
              <a:buChar char="●"/>
            </a:pPr>
            <a:r>
              <a:rPr lang="en" sz="1070">
                <a:solidFill>
                  <a:schemeClr val="dk1"/>
                </a:solidFill>
              </a:rPr>
              <a:t>Using the mean absolute error as the evaluation metric, both the Linear Regression (10.50) and the Random Forest (9.64) models performed much better than guessing the mean (19.14)</a:t>
            </a:r>
            <a:endParaRPr sz="1070">
              <a:solidFill>
                <a:schemeClr val="dk1"/>
              </a:solidFill>
            </a:endParaRPr>
          </a:p>
          <a:p>
            <a:pPr indent="-296545" lvl="0" marL="457200" rtl="0" algn="l">
              <a:lnSpc>
                <a:spcPct val="100000"/>
              </a:lnSpc>
              <a:spcBef>
                <a:spcPts val="0"/>
              </a:spcBef>
              <a:spcAft>
                <a:spcPts val="0"/>
              </a:spcAft>
              <a:buClr>
                <a:schemeClr val="dk1"/>
              </a:buClr>
              <a:buSzPts val="1070"/>
              <a:buChar char="●"/>
            </a:pPr>
            <a:r>
              <a:rPr lang="en" sz="1070">
                <a:solidFill>
                  <a:schemeClr val="dk1"/>
                </a:solidFill>
              </a:rPr>
              <a:t>Plotting the cross-validation scores against training set size, showed that no additional data was needed since performance leveled off around a sample size of 50</a:t>
            </a:r>
            <a:endParaRPr sz="1070">
              <a:solidFill>
                <a:schemeClr val="dk1"/>
              </a:solidFill>
            </a:endParaRPr>
          </a:p>
          <a:p>
            <a:pPr indent="-296545" lvl="0" marL="457200" rtl="0" algn="l">
              <a:lnSpc>
                <a:spcPct val="100000"/>
              </a:lnSpc>
              <a:spcBef>
                <a:spcPts val="0"/>
              </a:spcBef>
              <a:spcAft>
                <a:spcPts val="0"/>
              </a:spcAft>
              <a:buClr>
                <a:schemeClr val="dk1"/>
              </a:buClr>
              <a:buSzPts val="1070"/>
              <a:buChar char="●"/>
            </a:pPr>
            <a:r>
              <a:rPr lang="en" sz="1070">
                <a:solidFill>
                  <a:schemeClr val="dk1"/>
                </a:solidFill>
              </a:rPr>
              <a:t>Since the Random Forest had a mean absolute error that was almost $1 less than the Linear Regression (and also had a lower standard deviation), the Random Forest model was chosen</a:t>
            </a:r>
            <a:endParaRPr sz="1070">
              <a:solidFill>
                <a:schemeClr val="dk1"/>
              </a:solidFill>
            </a:endParaRPr>
          </a:p>
          <a:p>
            <a:pPr indent="-296545" lvl="0" marL="457200" rtl="0" algn="l">
              <a:lnSpc>
                <a:spcPct val="100000"/>
              </a:lnSpc>
              <a:spcBef>
                <a:spcPts val="0"/>
              </a:spcBef>
              <a:spcAft>
                <a:spcPts val="0"/>
              </a:spcAft>
              <a:buClr>
                <a:schemeClr val="dk1"/>
              </a:buClr>
              <a:buSzPts val="1070"/>
              <a:buChar char="●"/>
            </a:pPr>
            <a:r>
              <a:rPr lang="en" sz="1070">
                <a:solidFill>
                  <a:schemeClr val="dk1"/>
                </a:solidFill>
              </a:rPr>
              <a:t>Fitting the Random Forest model on the entire dataset resulted in a cross-validation mean absolute error of 10.39 (standard deviation: 1.47)</a:t>
            </a:r>
            <a:endParaRPr sz="107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Modeling Results and Analysis (Pricing Recommendation)</a:t>
            </a:r>
            <a:endParaRPr sz="2520"/>
          </a:p>
        </p:txBody>
      </p:sp>
      <p:sp>
        <p:nvSpPr>
          <p:cNvPr id="89" name="Google Shape;89;p18"/>
          <p:cNvSpPr txBox="1"/>
          <p:nvPr>
            <p:ph idx="1" type="body"/>
          </p:nvPr>
        </p:nvSpPr>
        <p:spPr>
          <a:xfrm>
            <a:off x="311700" y="1168500"/>
            <a:ext cx="8520600" cy="3400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070">
                <a:solidFill>
                  <a:schemeClr val="dk1"/>
                </a:solidFill>
              </a:rPr>
              <a:t>Pricing Recommendation</a:t>
            </a:r>
            <a:endParaRPr b="1" sz="1070">
              <a:solidFill>
                <a:schemeClr val="dk1"/>
              </a:solidFill>
            </a:endParaRPr>
          </a:p>
          <a:p>
            <a:pPr indent="-296545" lvl="0" marL="457200" rtl="0" algn="l">
              <a:lnSpc>
                <a:spcPct val="100000"/>
              </a:lnSpc>
              <a:spcBef>
                <a:spcPts val="0"/>
              </a:spcBef>
              <a:spcAft>
                <a:spcPts val="0"/>
              </a:spcAft>
              <a:buClr>
                <a:schemeClr val="dk1"/>
              </a:buClr>
              <a:buSzPts val="1070"/>
              <a:buChar char="●"/>
            </a:pPr>
            <a:r>
              <a:rPr lang="en" sz="1070">
                <a:solidFill>
                  <a:schemeClr val="dk1"/>
                </a:solidFill>
              </a:rPr>
              <a:t>The Random Forest model predicted a price of $95.87 for Big Mountain Resort, which is almost $15 higher than the current price of $81.00. This is supported by Big Mountain Resort’s strong performance across many of the features that our models highlighted as being important.</a:t>
            </a:r>
            <a:endParaRPr sz="1070">
              <a:solidFill>
                <a:schemeClr val="dk1"/>
              </a:solidFill>
            </a:endParaRPr>
          </a:p>
          <a:p>
            <a:pPr indent="-296545" lvl="0" marL="457200" rtl="0" algn="l">
              <a:lnSpc>
                <a:spcPct val="100000"/>
              </a:lnSpc>
              <a:spcBef>
                <a:spcPts val="0"/>
              </a:spcBef>
              <a:spcAft>
                <a:spcPts val="0"/>
              </a:spcAft>
              <a:buClr>
                <a:schemeClr val="dk1"/>
              </a:buClr>
              <a:buSzPts val="1070"/>
              <a:buChar char="●"/>
            </a:pPr>
            <a:r>
              <a:rPr lang="en" sz="1070">
                <a:solidFill>
                  <a:schemeClr val="dk1"/>
                </a:solidFill>
              </a:rPr>
              <a:t>With 350,000 visitors expected for the upcoming season, each buying an average of 5 tickets, ticket prices would have to be raised by just $0.88 / ticket to cover the increase in operating costs from the new lift.</a:t>
            </a:r>
            <a:endParaRPr sz="1070">
              <a:solidFill>
                <a:schemeClr val="dk1"/>
              </a:solidFill>
            </a:endParaRPr>
          </a:p>
          <a:p>
            <a:pPr indent="-296545" lvl="0" marL="457200" rtl="0" algn="l">
              <a:lnSpc>
                <a:spcPct val="100000"/>
              </a:lnSpc>
              <a:spcBef>
                <a:spcPts val="0"/>
              </a:spcBef>
              <a:spcAft>
                <a:spcPts val="0"/>
              </a:spcAft>
              <a:buClr>
                <a:schemeClr val="dk1"/>
              </a:buClr>
              <a:buSzPts val="1070"/>
              <a:buChar char="●"/>
            </a:pPr>
            <a:r>
              <a:rPr lang="en" sz="1070">
                <a:solidFill>
                  <a:schemeClr val="dk1"/>
                </a:solidFill>
              </a:rPr>
              <a:t>While the model suggests drastically increasing the price of Big Mountain Resort’s ticket, it is </a:t>
            </a:r>
            <a:r>
              <a:rPr lang="en" sz="1070">
                <a:solidFill>
                  <a:schemeClr val="dk1"/>
                </a:solidFill>
              </a:rPr>
              <a:t>already the highest priced ticket in Montana by over $10.</a:t>
            </a:r>
            <a:endParaRPr sz="1070">
              <a:solidFill>
                <a:schemeClr val="dk1"/>
              </a:solidFill>
            </a:endParaRPr>
          </a:p>
          <a:p>
            <a:pPr indent="-296545" lvl="0" marL="457200" rtl="0" algn="l">
              <a:lnSpc>
                <a:spcPct val="100000"/>
              </a:lnSpc>
              <a:spcBef>
                <a:spcPts val="0"/>
              </a:spcBef>
              <a:spcAft>
                <a:spcPts val="0"/>
              </a:spcAft>
              <a:buClr>
                <a:schemeClr val="dk1"/>
              </a:buClr>
              <a:buSzPts val="1070"/>
              <a:buChar char="●"/>
            </a:pPr>
            <a:r>
              <a:rPr lang="en" sz="1070">
                <a:solidFill>
                  <a:schemeClr val="dk1"/>
                </a:solidFill>
              </a:rPr>
              <a:t>The mean absolute error of 10.39 suggests that, on average, our model’s predictions are off by about $10 (some high, some low). Given that Big Mountain Resort is already positioned as the highest priced ticket in Montana, we erred on the side of caution and assumed our prediction was high by the mean absolute error.</a:t>
            </a:r>
            <a:endParaRPr sz="1070">
              <a:solidFill>
                <a:schemeClr val="dk1"/>
              </a:solidFill>
            </a:endParaRPr>
          </a:p>
          <a:p>
            <a:pPr indent="-296545" lvl="0" marL="457200" rtl="0" algn="l">
              <a:lnSpc>
                <a:spcPct val="100000"/>
              </a:lnSpc>
              <a:spcBef>
                <a:spcPts val="0"/>
              </a:spcBef>
              <a:spcAft>
                <a:spcPts val="0"/>
              </a:spcAft>
              <a:buClr>
                <a:schemeClr val="dk1"/>
              </a:buClr>
              <a:buSzPts val="1070"/>
              <a:buChar char="●"/>
            </a:pPr>
            <a:r>
              <a:rPr lang="en" sz="1070">
                <a:solidFill>
                  <a:schemeClr val="dk1"/>
                </a:solidFill>
              </a:rPr>
              <a:t>The final recommended price for the upcoming season is $85.50. This increases the expected value of each customer from $405.00 to $427.50, which allows for a 4% reduction in visitors (from the price increase) while still hitting our goal.</a:t>
            </a:r>
            <a:endParaRPr sz="1070">
              <a:solidFill>
                <a:schemeClr val="dk1"/>
              </a:solidFill>
            </a:endParaRPr>
          </a:p>
          <a:p>
            <a:pPr indent="-296545" lvl="0" marL="457200" rtl="0" algn="l">
              <a:lnSpc>
                <a:spcPct val="100000"/>
              </a:lnSpc>
              <a:spcBef>
                <a:spcPts val="0"/>
              </a:spcBef>
              <a:spcAft>
                <a:spcPts val="0"/>
              </a:spcAft>
              <a:buClr>
                <a:schemeClr val="dk1"/>
              </a:buClr>
              <a:buSzPts val="1070"/>
              <a:buChar char="●"/>
            </a:pPr>
            <a:r>
              <a:rPr lang="en" sz="1070">
                <a:solidFill>
                  <a:schemeClr val="dk1"/>
                </a:solidFill>
              </a:rPr>
              <a:t>If there is no reduction in visitors, revenue can be expected to increase by $7,875,000.</a:t>
            </a:r>
            <a:endParaRPr sz="107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Modeling Results and Analysis (Scenario Planning for Future Seasons)</a:t>
            </a:r>
            <a:endParaRPr sz="2020"/>
          </a:p>
        </p:txBody>
      </p:sp>
      <p:sp>
        <p:nvSpPr>
          <p:cNvPr id="95" name="Google Shape;95;p19"/>
          <p:cNvSpPr txBox="1"/>
          <p:nvPr>
            <p:ph idx="1" type="body"/>
          </p:nvPr>
        </p:nvSpPr>
        <p:spPr>
          <a:xfrm>
            <a:off x="311700" y="1168500"/>
            <a:ext cx="8520600" cy="3400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070">
                <a:solidFill>
                  <a:schemeClr val="dk1"/>
                </a:solidFill>
              </a:rPr>
              <a:t>Scenario Planning</a:t>
            </a:r>
            <a:endParaRPr b="1" sz="1070">
              <a:solidFill>
                <a:schemeClr val="dk1"/>
              </a:solidFill>
            </a:endParaRPr>
          </a:p>
          <a:p>
            <a:pPr indent="-296545" lvl="0" marL="457200" rtl="0" algn="l">
              <a:lnSpc>
                <a:spcPct val="100000"/>
              </a:lnSpc>
              <a:spcBef>
                <a:spcPts val="0"/>
              </a:spcBef>
              <a:spcAft>
                <a:spcPts val="0"/>
              </a:spcAft>
              <a:buClr>
                <a:schemeClr val="dk1"/>
              </a:buClr>
              <a:buSzPts val="1070"/>
              <a:buChar char="●"/>
            </a:pPr>
            <a:r>
              <a:rPr lang="en" sz="1070">
                <a:solidFill>
                  <a:schemeClr val="dk1"/>
                </a:solidFill>
              </a:rPr>
              <a:t>Four Scenarios for either cutting costs or increasing revenue (from ticket prices) were investigated for future seasons:</a:t>
            </a:r>
            <a:endParaRPr sz="1070">
              <a:solidFill>
                <a:schemeClr val="dk1"/>
              </a:solidFill>
            </a:endParaRPr>
          </a:p>
          <a:p>
            <a:pPr indent="-296544" lvl="1" marL="914400" rtl="0" algn="l">
              <a:lnSpc>
                <a:spcPct val="100000"/>
              </a:lnSpc>
              <a:spcBef>
                <a:spcPts val="0"/>
              </a:spcBef>
              <a:spcAft>
                <a:spcPts val="0"/>
              </a:spcAft>
              <a:buClr>
                <a:schemeClr val="dk1"/>
              </a:buClr>
              <a:buSzPts val="1070"/>
              <a:buChar char="○"/>
            </a:pPr>
            <a:r>
              <a:rPr lang="en" sz="1070">
                <a:solidFill>
                  <a:schemeClr val="dk1"/>
                </a:solidFill>
              </a:rPr>
              <a:t>1. Permanently closing down up to 10 of the least used runs</a:t>
            </a:r>
            <a:endParaRPr sz="1070">
              <a:solidFill>
                <a:schemeClr val="dk1"/>
              </a:solidFill>
            </a:endParaRPr>
          </a:p>
          <a:p>
            <a:pPr indent="-296544" lvl="2" marL="1371600" rtl="0" algn="l">
              <a:lnSpc>
                <a:spcPct val="100000"/>
              </a:lnSpc>
              <a:spcBef>
                <a:spcPts val="0"/>
              </a:spcBef>
              <a:spcAft>
                <a:spcPts val="0"/>
              </a:spcAft>
              <a:buClr>
                <a:schemeClr val="dk1"/>
              </a:buClr>
              <a:buSzPts val="1070"/>
              <a:buChar char="■"/>
            </a:pPr>
            <a:r>
              <a:rPr lang="en" sz="1070">
                <a:solidFill>
                  <a:schemeClr val="dk1"/>
                </a:solidFill>
              </a:rPr>
              <a:t>Recommendation for Current Season: Close the least used run, which will cut costs and should not impact revenue</a:t>
            </a:r>
            <a:endParaRPr sz="1070">
              <a:solidFill>
                <a:schemeClr val="dk1"/>
              </a:solidFill>
            </a:endParaRPr>
          </a:p>
          <a:p>
            <a:pPr indent="-296544" lvl="2" marL="1371600" rtl="0" algn="l">
              <a:lnSpc>
                <a:spcPct val="100000"/>
              </a:lnSpc>
              <a:spcBef>
                <a:spcPts val="0"/>
              </a:spcBef>
              <a:spcAft>
                <a:spcPts val="0"/>
              </a:spcAft>
              <a:buClr>
                <a:schemeClr val="dk1"/>
              </a:buClr>
              <a:buSzPts val="1070"/>
              <a:buChar char="■"/>
            </a:pPr>
            <a:r>
              <a:rPr lang="en" sz="1070">
                <a:solidFill>
                  <a:schemeClr val="dk1"/>
                </a:solidFill>
              </a:rPr>
              <a:t>Recommendation for Future Seasons: If more runs are closed, either five or eight runs should be closed. Closing five runs is predicted to impact revenue the same as closing three runs and closing eight runs is predicted to impact revenue the same as closing six.</a:t>
            </a:r>
            <a:endParaRPr sz="1070">
              <a:solidFill>
                <a:schemeClr val="dk1"/>
              </a:solidFill>
            </a:endParaRPr>
          </a:p>
          <a:p>
            <a:pPr indent="-296544" lvl="1" marL="914400" rtl="0" algn="l">
              <a:lnSpc>
                <a:spcPct val="100000"/>
              </a:lnSpc>
              <a:spcBef>
                <a:spcPts val="0"/>
              </a:spcBef>
              <a:spcAft>
                <a:spcPts val="0"/>
              </a:spcAft>
              <a:buClr>
                <a:schemeClr val="dk1"/>
              </a:buClr>
              <a:buSzPts val="1070"/>
              <a:buChar char="○"/>
            </a:pPr>
            <a:r>
              <a:rPr lang="en" sz="1070">
                <a:solidFill>
                  <a:schemeClr val="dk1"/>
                </a:solidFill>
              </a:rPr>
              <a:t>2. Increasing the vertical drop by adding a run to a point 150 feet lower down and installing an additional chair lift to bring skiers back up</a:t>
            </a:r>
            <a:endParaRPr sz="1070">
              <a:solidFill>
                <a:schemeClr val="dk1"/>
              </a:solidFill>
            </a:endParaRPr>
          </a:p>
          <a:p>
            <a:pPr indent="-296544" lvl="2" marL="1371600" rtl="0" algn="l">
              <a:lnSpc>
                <a:spcPct val="100000"/>
              </a:lnSpc>
              <a:spcBef>
                <a:spcPts val="0"/>
              </a:spcBef>
              <a:spcAft>
                <a:spcPts val="0"/>
              </a:spcAft>
              <a:buClr>
                <a:schemeClr val="dk1"/>
              </a:buClr>
              <a:buSzPts val="1070"/>
              <a:buChar char="■"/>
            </a:pPr>
            <a:r>
              <a:rPr lang="en" sz="1070">
                <a:solidFill>
                  <a:schemeClr val="dk1"/>
                </a:solidFill>
              </a:rPr>
              <a:t>Recommendation for Next Year: This change would support a price increase of about $2.00, which would increase revenue by about $3,474,63 over the course of a season (which is higher than the increase in operating costs from a new lift)</a:t>
            </a:r>
            <a:endParaRPr sz="1070">
              <a:solidFill>
                <a:schemeClr val="dk1"/>
              </a:solidFill>
            </a:endParaRPr>
          </a:p>
          <a:p>
            <a:pPr indent="-296544" lvl="1" marL="914400" rtl="0" algn="l">
              <a:lnSpc>
                <a:spcPct val="100000"/>
              </a:lnSpc>
              <a:spcBef>
                <a:spcPts val="0"/>
              </a:spcBef>
              <a:spcAft>
                <a:spcPts val="0"/>
              </a:spcAft>
              <a:buClr>
                <a:schemeClr val="dk1"/>
              </a:buClr>
              <a:buSzPts val="1070"/>
              <a:buChar char="○"/>
            </a:pPr>
            <a:r>
              <a:rPr lang="en" sz="1070">
                <a:solidFill>
                  <a:schemeClr val="dk1"/>
                </a:solidFill>
              </a:rPr>
              <a:t>3. Increasing the vertical drop by adding a run to a point 150 feet lower down, installing an additional chair lift to bring skiers back up, and adding two acres of snow making coverage</a:t>
            </a:r>
            <a:endParaRPr sz="1070">
              <a:solidFill>
                <a:schemeClr val="dk1"/>
              </a:solidFill>
            </a:endParaRPr>
          </a:p>
          <a:p>
            <a:pPr indent="-296544" lvl="2" marL="1371600" rtl="0" algn="l">
              <a:lnSpc>
                <a:spcPct val="100000"/>
              </a:lnSpc>
              <a:spcBef>
                <a:spcPts val="0"/>
              </a:spcBef>
              <a:spcAft>
                <a:spcPts val="0"/>
              </a:spcAft>
              <a:buClr>
                <a:schemeClr val="dk1"/>
              </a:buClr>
              <a:buSzPts val="1070"/>
              <a:buChar char="■"/>
            </a:pPr>
            <a:r>
              <a:rPr lang="en" sz="1070">
                <a:solidFill>
                  <a:schemeClr val="dk1"/>
                </a:solidFill>
              </a:rPr>
              <a:t>Recommendation: The additional snow coverage would have no impact on revenue and should not be added.</a:t>
            </a:r>
            <a:endParaRPr sz="1070">
              <a:solidFill>
                <a:schemeClr val="dk1"/>
              </a:solidFill>
            </a:endParaRPr>
          </a:p>
          <a:p>
            <a:pPr indent="-296544" lvl="1" marL="914400" rtl="0" algn="l">
              <a:lnSpc>
                <a:spcPct val="100000"/>
              </a:lnSpc>
              <a:spcBef>
                <a:spcPts val="0"/>
              </a:spcBef>
              <a:spcAft>
                <a:spcPts val="0"/>
              </a:spcAft>
              <a:buClr>
                <a:schemeClr val="dk1"/>
              </a:buClr>
              <a:buSzPts val="1070"/>
              <a:buChar char="○"/>
            </a:pPr>
            <a:r>
              <a:rPr lang="en" sz="1070">
                <a:solidFill>
                  <a:schemeClr val="dk1"/>
                </a:solidFill>
              </a:rPr>
              <a:t>4. Increasing the longest run by 0.2 mile and adding four acres of additional snow making coverage</a:t>
            </a:r>
            <a:endParaRPr sz="1070">
              <a:solidFill>
                <a:schemeClr val="dk1"/>
              </a:solidFill>
            </a:endParaRPr>
          </a:p>
          <a:p>
            <a:pPr indent="-296544" lvl="2" marL="1371600" rtl="0" algn="l">
              <a:lnSpc>
                <a:spcPct val="100000"/>
              </a:lnSpc>
              <a:spcBef>
                <a:spcPts val="0"/>
              </a:spcBef>
              <a:spcAft>
                <a:spcPts val="0"/>
              </a:spcAft>
              <a:buClr>
                <a:schemeClr val="dk1"/>
              </a:buClr>
              <a:buSzPts val="1070"/>
              <a:buChar char="■"/>
            </a:pPr>
            <a:r>
              <a:rPr lang="en" sz="1070">
                <a:solidFill>
                  <a:schemeClr val="dk1"/>
                </a:solidFill>
              </a:rPr>
              <a:t>Recommendation: This would have no impact on revenue and is not worth investing in.</a:t>
            </a:r>
            <a:endParaRPr sz="107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Summary and Conclusion</a:t>
            </a:r>
            <a:endParaRPr sz="2520"/>
          </a:p>
        </p:txBody>
      </p:sp>
      <p:sp>
        <p:nvSpPr>
          <p:cNvPr id="101" name="Google Shape;101;p20"/>
          <p:cNvSpPr txBox="1"/>
          <p:nvPr>
            <p:ph idx="1" type="body"/>
          </p:nvPr>
        </p:nvSpPr>
        <p:spPr>
          <a:xfrm>
            <a:off x="311700" y="1168500"/>
            <a:ext cx="8520600" cy="3400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070">
                <a:solidFill>
                  <a:schemeClr val="dk1"/>
                </a:solidFill>
              </a:rPr>
              <a:t>Summary and Conclusion</a:t>
            </a:r>
            <a:endParaRPr b="1" sz="1070">
              <a:solidFill>
                <a:schemeClr val="dk1"/>
              </a:solidFill>
            </a:endParaRPr>
          </a:p>
          <a:p>
            <a:pPr indent="0" lvl="0" marL="0" rtl="0" algn="l">
              <a:lnSpc>
                <a:spcPct val="100000"/>
              </a:lnSpc>
              <a:spcBef>
                <a:spcPts val="0"/>
              </a:spcBef>
              <a:spcAft>
                <a:spcPts val="0"/>
              </a:spcAft>
              <a:buNone/>
            </a:pPr>
            <a:r>
              <a:t/>
            </a:r>
            <a:endParaRPr b="1" sz="1070">
              <a:solidFill>
                <a:schemeClr val="dk1"/>
              </a:solidFill>
            </a:endParaRPr>
          </a:p>
          <a:p>
            <a:pPr indent="-296545" lvl="0" marL="457200" rtl="0" algn="l">
              <a:lnSpc>
                <a:spcPct val="100000"/>
              </a:lnSpc>
              <a:spcBef>
                <a:spcPts val="0"/>
              </a:spcBef>
              <a:spcAft>
                <a:spcPts val="0"/>
              </a:spcAft>
              <a:buClr>
                <a:schemeClr val="dk1"/>
              </a:buClr>
              <a:buSzPts val="1070"/>
              <a:buChar char="●"/>
            </a:pPr>
            <a:r>
              <a:rPr lang="en" sz="1070">
                <a:solidFill>
                  <a:schemeClr val="dk1"/>
                </a:solidFill>
              </a:rPr>
              <a:t>The installation of an additional chair lift requires that Big Mountain Resort increase ticket prices by at least $0.88 / ticket in order for profit to be unaffected.</a:t>
            </a:r>
            <a:endParaRPr sz="1070">
              <a:solidFill>
                <a:schemeClr val="dk1"/>
              </a:solidFill>
            </a:endParaRPr>
          </a:p>
          <a:p>
            <a:pPr indent="0" lvl="0" marL="457200" rtl="0" algn="l">
              <a:lnSpc>
                <a:spcPct val="100000"/>
              </a:lnSpc>
              <a:spcBef>
                <a:spcPts val="0"/>
              </a:spcBef>
              <a:spcAft>
                <a:spcPts val="0"/>
              </a:spcAft>
              <a:buNone/>
            </a:pPr>
            <a:r>
              <a:t/>
            </a:r>
            <a:endParaRPr sz="1070">
              <a:solidFill>
                <a:schemeClr val="dk1"/>
              </a:solidFill>
            </a:endParaRPr>
          </a:p>
          <a:p>
            <a:pPr indent="-296545" lvl="0" marL="457200" rtl="0" algn="l">
              <a:lnSpc>
                <a:spcPct val="100000"/>
              </a:lnSpc>
              <a:spcBef>
                <a:spcPts val="0"/>
              </a:spcBef>
              <a:spcAft>
                <a:spcPts val="0"/>
              </a:spcAft>
              <a:buClr>
                <a:schemeClr val="dk1"/>
              </a:buClr>
              <a:buSzPts val="1070"/>
              <a:buChar char="●"/>
            </a:pPr>
            <a:r>
              <a:rPr lang="en" sz="1070">
                <a:solidFill>
                  <a:schemeClr val="dk1"/>
                </a:solidFill>
              </a:rPr>
              <a:t>A conservative interpretation of our best performing model, the Random Forest, suggests that Big Mountain Resort should raise its ticket prices by at least $4.50 in order to align its pricing with its competitors and maximize the value it’s getting from its facilities.</a:t>
            </a:r>
            <a:endParaRPr sz="1070">
              <a:solidFill>
                <a:schemeClr val="dk1"/>
              </a:solidFill>
            </a:endParaRPr>
          </a:p>
          <a:p>
            <a:pPr indent="0" lvl="0" marL="457200" rtl="0" algn="l">
              <a:lnSpc>
                <a:spcPct val="100000"/>
              </a:lnSpc>
              <a:spcBef>
                <a:spcPts val="0"/>
              </a:spcBef>
              <a:spcAft>
                <a:spcPts val="0"/>
              </a:spcAft>
              <a:buNone/>
            </a:pPr>
            <a:r>
              <a:t/>
            </a:r>
            <a:endParaRPr sz="1070">
              <a:solidFill>
                <a:schemeClr val="dk1"/>
              </a:solidFill>
            </a:endParaRPr>
          </a:p>
          <a:p>
            <a:pPr indent="-296545" lvl="0" marL="457200" rtl="0" algn="l">
              <a:lnSpc>
                <a:spcPct val="100000"/>
              </a:lnSpc>
              <a:spcBef>
                <a:spcPts val="0"/>
              </a:spcBef>
              <a:spcAft>
                <a:spcPts val="0"/>
              </a:spcAft>
              <a:buClr>
                <a:schemeClr val="dk1"/>
              </a:buClr>
              <a:buSzPts val="1070"/>
              <a:buChar char="●"/>
            </a:pPr>
            <a:r>
              <a:rPr lang="en" sz="1070">
                <a:solidFill>
                  <a:schemeClr val="dk1"/>
                </a:solidFill>
              </a:rPr>
              <a:t>The increase in ticket prices allows for a 4% reduction in the number of visitors while still hitting the goal of increasing revenue by more than the increase in operating costs from the new lift. If the number of visitors is not impacted, revenue can be expected to increase by $7,875,000.</a:t>
            </a:r>
            <a:endParaRPr sz="1070">
              <a:solidFill>
                <a:schemeClr val="dk1"/>
              </a:solidFill>
            </a:endParaRPr>
          </a:p>
          <a:p>
            <a:pPr indent="0" lvl="0" marL="457200" rtl="0" algn="l">
              <a:lnSpc>
                <a:spcPct val="100000"/>
              </a:lnSpc>
              <a:spcBef>
                <a:spcPts val="0"/>
              </a:spcBef>
              <a:spcAft>
                <a:spcPts val="0"/>
              </a:spcAft>
              <a:buNone/>
            </a:pPr>
            <a:r>
              <a:t/>
            </a:r>
            <a:endParaRPr sz="1070">
              <a:solidFill>
                <a:schemeClr val="dk1"/>
              </a:solidFill>
            </a:endParaRPr>
          </a:p>
          <a:p>
            <a:pPr indent="-296545" lvl="0" marL="457200" rtl="0" algn="l">
              <a:lnSpc>
                <a:spcPct val="100000"/>
              </a:lnSpc>
              <a:spcBef>
                <a:spcPts val="0"/>
              </a:spcBef>
              <a:spcAft>
                <a:spcPts val="0"/>
              </a:spcAft>
              <a:buClr>
                <a:schemeClr val="dk1"/>
              </a:buClr>
              <a:buSzPts val="1070"/>
              <a:buChar char="●"/>
            </a:pPr>
            <a:r>
              <a:rPr lang="en" sz="1070">
                <a:solidFill>
                  <a:schemeClr val="dk1"/>
                </a:solidFill>
              </a:rPr>
              <a:t>Big Mountain Resort can further increase profit by closing its least used run. This should have no impact on revenue.</a:t>
            </a:r>
            <a:endParaRPr sz="1070">
              <a:solidFill>
                <a:schemeClr val="dk1"/>
              </a:solidFill>
            </a:endParaRPr>
          </a:p>
          <a:p>
            <a:pPr indent="0" lvl="0" marL="457200" rtl="0" algn="l">
              <a:lnSpc>
                <a:spcPct val="100000"/>
              </a:lnSpc>
              <a:spcBef>
                <a:spcPts val="0"/>
              </a:spcBef>
              <a:spcAft>
                <a:spcPts val="0"/>
              </a:spcAft>
              <a:buNone/>
            </a:pPr>
            <a:r>
              <a:t/>
            </a:r>
            <a:endParaRPr sz="1070">
              <a:solidFill>
                <a:schemeClr val="dk1"/>
              </a:solidFill>
            </a:endParaRPr>
          </a:p>
          <a:p>
            <a:pPr indent="-296545" lvl="0" marL="457200" rtl="0" algn="l">
              <a:lnSpc>
                <a:spcPct val="100000"/>
              </a:lnSpc>
              <a:spcBef>
                <a:spcPts val="0"/>
              </a:spcBef>
              <a:spcAft>
                <a:spcPts val="0"/>
              </a:spcAft>
              <a:buClr>
                <a:schemeClr val="dk1"/>
              </a:buClr>
              <a:buSzPts val="1070"/>
              <a:buChar char="●"/>
            </a:pPr>
            <a:r>
              <a:rPr lang="en" sz="1070">
                <a:solidFill>
                  <a:schemeClr val="dk1"/>
                </a:solidFill>
              </a:rPr>
              <a:t>Next year, Big Mountain Resort can support increasing ticket prices by an additional $2.00 by increasing the vertical drop by adding a run to a point 150 feet lower down and installing an additional chair lift to bring skiers back up. The price change would increase revenue by $3,474,63 over the course of a season, which would more than make up for the increase in operating costs from a new lift.</a:t>
            </a:r>
            <a:endParaRPr sz="107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