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7"/>
  </p:notesMasterIdLst>
  <p:handoutMasterIdLst>
    <p:handoutMasterId r:id="rId8"/>
  </p:handoutMasterIdLst>
  <p:sldIdLst>
    <p:sldId id="256" r:id="rId2"/>
    <p:sldId id="277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347"/>
  </p:normalViewPr>
  <p:slideViewPr>
    <p:cSldViewPr snapToGrid="0">
      <p:cViewPr varScale="1">
        <p:scale>
          <a:sx n="111" d="100"/>
          <a:sy n="111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E457D-3A11-44B8-9ADD-1B7041681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1175-7913-4DAE-BBD3-BB8CA4274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6E46-DB8B-46E4-82F4-5BB4AFAA7E4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69181-5DC2-4178-9912-11A5B1A4C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DAD2F-3172-41B9-A89F-55205F3E0F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3014-E881-4BEC-B3F7-575D9436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6680-2818-8B4D-92F2-C42B42011B0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C6398-4196-7747-A2B3-D303C4E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whn.org/does-covid-19-affect-women-differently-than-men-heres-what-we-know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bbc.com/future/article/20200409-why-covid-19-is-different-for-men-and-women" TargetMode="External"/><Relationship Id="rId4" Type="http://schemas.openxmlformats.org/officeDocument/2006/relationships/hyperlink" Target="https://www.npr.org/sections/goatsandsoda/2020/04/10/831883664/the-new-coronavirus-appears-to-take-a-greater-toll-on-men-than-on-wome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https://nwhn.org/does-covid-19-affect-women-differently-than-men-heres-what-we-know/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https://www.npr.org/sections/goatsandsoda/2020/04/10/831883664/the-new-coronavirus-appears-to-take-a-greater-toll-on-men-than-on-women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https://www.bbc.com/future/article/20200409-why-covid-19-is-different-for-men-and-women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C6398-4196-7747-A2B3-D303C4EB4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Adults – 2,828</a:t>
            </a:r>
          </a:p>
          <a:p>
            <a:r>
              <a:rPr lang="en-US" dirty="0"/>
              <a:t>Older Adults – 2,640</a:t>
            </a:r>
          </a:p>
          <a:p>
            <a:r>
              <a:rPr lang="en-US" dirty="0"/>
              <a:t>Children -- 514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C6398-4196-7747-A2B3-D303C4EB4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C6398-4196-7747-A2B3-D303C4EB4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C6398-4196-7747-A2B3-D303C4EB4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19EE-CD24-4A94-9C62-5E57ACBBC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2A96-2ABA-4C0A-B895-B1007B399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8331-8972-4AEB-A6F0-0586955F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0786-197A-4D72-B96A-CECBA20C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156F-0C9F-4446-98A6-2911F67F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E79595-C1EC-45EA-A7E4-30779B0CE7BE}"/>
              </a:ext>
            </a:extLst>
          </p:cNvPr>
          <p:cNvGrpSpPr/>
          <p:nvPr userDrawn="1"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1AE96F-B539-4B07-9BCE-FADF22A78CB9}"/>
                </a:ext>
              </a:extLst>
            </p:cNvPr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B170DA-CF5C-4AC2-BC7A-7616117B968E}"/>
                </a:ext>
              </a:extLst>
            </p:cNvPr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29">
              <a:extLst>
                <a:ext uri="{FF2B5EF4-FFF2-40B4-BE49-F238E27FC236}">
                  <a16:creationId xmlns:a16="http://schemas.microsoft.com/office/drawing/2014/main" id="{0BAFA911-75CA-447F-874B-644E48007441}"/>
                </a:ext>
              </a:extLst>
            </p:cNvPr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73096F76-A6F4-4137-B208-C2E2CB9D4B14}"/>
                </a:ext>
              </a:extLst>
            </p:cNvPr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DDA23BA5-BD52-4D9D-8254-1E2B678E5BBC}"/>
                </a:ext>
              </a:extLst>
            </p:cNvPr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69F68D7A-3378-4897-AF5B-D0DEB6D539B7}"/>
                </a:ext>
              </a:extLst>
            </p:cNvPr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51F6830C-7994-4612-8512-702FDF324DFF}"/>
                </a:ext>
              </a:extLst>
            </p:cNvPr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615DDB18-5F58-4D64-A5CC-F8D1DF32F538}"/>
                </a:ext>
              </a:extLst>
            </p:cNvPr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40DB4AF4-3FB4-41DF-9865-474655841754}"/>
                </a:ext>
              </a:extLst>
            </p:cNvPr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40F9123-6D1F-44B8-9524-70FAF229BDB0}"/>
                </a:ext>
              </a:extLst>
            </p:cNvPr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07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9363-514E-4FBA-B885-91176766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7CB31-D399-49EA-8F16-56C9754B4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5FD0-7E96-42C4-BFE6-7637E56E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5B25-819D-48C9-8D23-04E0D0C7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0F09-B6FD-497A-A56D-3E26FAF8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9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B0A1F-B633-43B7-954A-FF7B974BD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E0C0A-1285-4BA7-A685-3F558A1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D7F2-AB85-4401-8EB4-9CC899CD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EB79-9282-4B4B-92B7-8BDD8484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DD06-3F34-42ED-8A8E-3F34E25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EAD2C663-B6BF-4FEA-ACBC-79F13EC08610}"/>
              </a:ext>
            </a:extLst>
          </p:cNvPr>
          <p:cNvSpPr/>
          <p:nvPr userDrawn="1"/>
        </p:nvSpPr>
        <p:spPr>
          <a:xfrm rot="5400000">
            <a:off x="2130711" y="-2127249"/>
            <a:ext cx="578431" cy="4839855"/>
          </a:xfrm>
          <a:prstGeom prst="flowChartExtra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982C3-007A-4829-BE8B-01E327EC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B44C-112D-419A-A638-E488BA63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85EF-3E71-4B6B-93DE-7C844372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FC27-60AD-40BC-8A57-276CB11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7D39-F684-4AC5-BA0A-7059B217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D99C-8CB1-4356-A0BE-DFEE2A01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B969-D8F2-4B3A-B7C4-3D61A737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9A3F-9A8F-462C-BC48-BB87E4EF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4011-7704-4DD4-AB36-F621B92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E58B-AAD1-4867-9547-5B72C2AF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3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B340-1C94-4AC8-9FDD-0BFFD4F7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928F-6BCC-4D7C-96FA-0CDE11E70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1FF46-7113-4012-A6D1-3C2447B7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F840-1DE8-4C67-99C8-01AA39F8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1262F-B5BA-4321-B55B-A7D5CF21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CB7D-BF6F-4752-9652-708BB355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096-40DD-471F-AAED-F13E906D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FDE1-37BF-4868-992B-A6E753C1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F2BCF-E633-4FE5-A766-4E98733AA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91B5-8D8E-4F8A-8BEF-EEBEDB70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5C72C-C79A-40E2-8BC9-6E2E7CB8B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61072-1585-4A61-8997-5F6258CB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73DD-8F28-4C2C-9954-0C4C23B6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E44BB-1821-4C0A-A0C4-DF24CD2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6E1B-DD0F-4E3C-8FEC-7C16A750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9FA7B-E7EF-4F02-B67B-618FB518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50C54-37EF-4F91-8147-92BE88F7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40154-5965-4076-956E-E9643B3E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2EA57-FB5D-45C5-BB70-72AE767E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D392-3F8F-422C-821F-74B8B94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9F1AE-DE6D-4152-A8D8-CA37EC70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E8A3-8239-4025-81BE-671CDCD1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2522-DBFD-4E09-A8F1-C755A011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6E0F5-0383-4009-86CC-ABD13007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5312-CFB2-46D3-86FA-37956ED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B070E-D095-4C0C-AA12-B28534F6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35B65-35BD-438F-B2AF-7FF0C0DE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8CC-3342-4FF7-8F8C-4F95B56A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5969-75C3-4C5B-AB9A-0C1BAEE29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EBE11-9ECB-4B9F-9228-C089BC242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732C-CB01-4D02-8BEE-986B269D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8ED4-B9B5-47D8-B0E0-D8BFB7AE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CDC9C-C6CC-48AD-B2A2-C6AC074F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B15F1-197F-4A45-A1D0-541E7202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380D4-A70D-4B79-A9A0-7633D3F3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3404-1E10-4EBD-A0B8-F17AED8AC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9FE7-C1C1-48EA-AEDE-51D325F28B40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820F-256D-48BF-BB31-EC9E80697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0814-2DCA-419A-961F-80B4ECF3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A6B5-F4A7-4083-9D7C-2A53629C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397000"/>
            <a:ext cx="5934530" cy="2653836"/>
          </a:xfrm>
        </p:spPr>
        <p:txBody>
          <a:bodyPr>
            <a:normAutofit/>
          </a:bodyPr>
          <a:lstStyle/>
          <a:p>
            <a:r>
              <a:rPr lang="en-US" sz="3200" dirty="0"/>
              <a:t>UCB Data Analytics Bootcamp Spring 2020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Clinical trials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DE64A-FB52-42B6-AA86-675105323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898" y="4487159"/>
            <a:ext cx="6197932" cy="660573"/>
          </a:xfrm>
        </p:spPr>
        <p:txBody>
          <a:bodyPr>
            <a:normAutofit/>
          </a:bodyPr>
          <a:lstStyle/>
          <a:p>
            <a:r>
              <a:rPr lang="en-US" dirty="0"/>
              <a:t>Nick </a:t>
            </a:r>
            <a:r>
              <a:rPr lang="en-US" dirty="0" err="1"/>
              <a:t>Nasse</a:t>
            </a:r>
            <a:r>
              <a:rPr lang="en-US" dirty="0"/>
              <a:t>, Parker </a:t>
            </a:r>
            <a:r>
              <a:rPr lang="en-US" dirty="0" err="1"/>
              <a:t>Prowell</a:t>
            </a:r>
            <a:r>
              <a:rPr lang="en-US" dirty="0"/>
              <a:t>, Raymond Garskovas, Varun Kaushik</a:t>
            </a:r>
          </a:p>
        </p:txBody>
      </p:sp>
    </p:spTree>
    <p:extLst>
      <p:ext uri="{BB962C8B-B14F-4D97-AF65-F5344CB8AC3E}">
        <p14:creationId xmlns:p14="http://schemas.microsoft.com/office/powerpoint/2010/main" val="378203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Analysis X: Analysis of Studies’ Target Demographics (Age, Gender) &amp; Overall Enrollment Count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36725-B557-4E05-8B62-E9204089DD8B}"/>
              </a:ext>
            </a:extLst>
          </p:cNvPr>
          <p:cNvSpPr txBox="1"/>
          <p:nvPr/>
        </p:nvSpPr>
        <p:spPr>
          <a:xfrm>
            <a:off x="628650" y="1843476"/>
            <a:ext cx="591129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Age hypothesis</a:t>
            </a:r>
            <a:r>
              <a:rPr lang="en-US" i="1" dirty="0"/>
              <a:t>: The target age of the studies will skew towards the elderly individuals because they are the age group most impacted by COVID-19.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A64E4-798C-2745-A3C0-A5C7845199B9}"/>
              </a:ext>
            </a:extLst>
          </p:cNvPr>
          <p:cNvSpPr txBox="1"/>
          <p:nvPr/>
        </p:nvSpPr>
        <p:spPr>
          <a:xfrm>
            <a:off x="628650" y="3194657"/>
            <a:ext cx="59112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Gender hypothesis</a:t>
            </a:r>
            <a:r>
              <a:rPr lang="en-US" i="1" dirty="0"/>
              <a:t>: The target gender of the studies will be for both men and women because both genders are at high risk of contracting COVID-19; however, it could </a:t>
            </a:r>
            <a:r>
              <a:rPr lang="en-US" i="1" dirty="0" err="1"/>
              <a:t>slighty</a:t>
            </a:r>
            <a:r>
              <a:rPr lang="en-US" i="1" dirty="0"/>
              <a:t> skew towards studies targeting men because they’re at a higher risk of dying due to COVID-19*.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9A6B2-178C-ED4F-9A6C-FBF40EBAC7A5}"/>
              </a:ext>
            </a:extLst>
          </p:cNvPr>
          <p:cNvSpPr txBox="1"/>
          <p:nvPr/>
        </p:nvSpPr>
        <p:spPr>
          <a:xfrm>
            <a:off x="628650" y="5089852"/>
            <a:ext cx="59112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Enrollment hypothesis</a:t>
            </a:r>
            <a:r>
              <a:rPr lang="en-US" i="1" dirty="0"/>
              <a:t>: The majority of studies will have an enrollment count of less than 1000 participants due COVID-19 being a new, novel virus and the fast acting nature of the virus making it hard for patients to participate in lengthy trials. 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9B2D0-0126-5D4E-8367-6B02595E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43" y="1658852"/>
            <a:ext cx="1107954" cy="1107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E02D1-B921-F041-B422-83EC8DBF7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759" y="3194657"/>
            <a:ext cx="1532922" cy="1532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7D6A0E-187D-4944-9F01-653A942E7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868" y="5015545"/>
            <a:ext cx="1477329" cy="14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0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278"/>
            <a:ext cx="7958759" cy="862046"/>
          </a:xfrm>
        </p:spPr>
        <p:txBody>
          <a:bodyPr>
            <a:normAutofit/>
          </a:bodyPr>
          <a:lstStyle/>
          <a:p>
            <a:r>
              <a:rPr lang="en-US" sz="2800" dirty="0"/>
              <a:t>Studies’ Target Age Groups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0B758-9449-B64E-A0EC-67C918AC7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292324"/>
            <a:ext cx="69850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6A450-7F34-A744-8547-5D09E97659FD}"/>
              </a:ext>
            </a:extLst>
          </p:cNvPr>
          <p:cNvSpPr txBox="1"/>
          <p:nvPr/>
        </p:nvSpPr>
        <p:spPr>
          <a:xfrm>
            <a:off x="731816" y="5565676"/>
            <a:ext cx="782086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Age Conclusion</a:t>
            </a:r>
            <a:r>
              <a:rPr lang="en-US" i="1" dirty="0"/>
              <a:t>: While correct in hypothesizing that the “Older Adults” would be heavily represented (2,640 studies) it turns out that the “Adults” age group was the most represented (2,828 studies)</a:t>
            </a:r>
          </a:p>
        </p:txBody>
      </p:sp>
    </p:spTree>
    <p:extLst>
      <p:ext uri="{BB962C8B-B14F-4D97-AF65-F5344CB8AC3E}">
        <p14:creationId xmlns:p14="http://schemas.microsoft.com/office/powerpoint/2010/main" val="192476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278"/>
            <a:ext cx="7958759" cy="862046"/>
          </a:xfrm>
        </p:spPr>
        <p:txBody>
          <a:bodyPr>
            <a:normAutofit/>
          </a:bodyPr>
          <a:lstStyle/>
          <a:p>
            <a:r>
              <a:rPr lang="en-US" sz="2800" dirty="0"/>
              <a:t>Studies’ Target Genders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86FB2-1913-E345-93F5-4D4DAE17D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51" y="1292324"/>
            <a:ext cx="5709498" cy="36037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37D46C-BFB2-A846-8605-4F7B73A45499}"/>
              </a:ext>
            </a:extLst>
          </p:cNvPr>
          <p:cNvSpPr/>
          <p:nvPr/>
        </p:nvSpPr>
        <p:spPr>
          <a:xfrm>
            <a:off x="2071868" y="3865944"/>
            <a:ext cx="625033" cy="787078"/>
          </a:xfrm>
          <a:prstGeom prst="rect">
            <a:avLst/>
          </a:prstGeom>
          <a:solidFill>
            <a:srgbClr val="C19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FEAB7-6469-4D40-A749-C33A68D53BA1}"/>
              </a:ext>
            </a:extLst>
          </p:cNvPr>
          <p:cNvSpPr txBox="1"/>
          <p:nvPr/>
        </p:nvSpPr>
        <p:spPr>
          <a:xfrm>
            <a:off x="697594" y="5398633"/>
            <a:ext cx="782086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Gender Conclusion</a:t>
            </a:r>
            <a:r>
              <a:rPr lang="en-US" i="1" dirty="0"/>
              <a:t>: The hypothesis that most studies would be looking for both men and women was correct; however, of those studies that looked for a single sex, female specific studies were more prevalent. </a:t>
            </a:r>
          </a:p>
        </p:txBody>
      </p:sp>
    </p:spTree>
    <p:extLst>
      <p:ext uri="{BB962C8B-B14F-4D97-AF65-F5344CB8AC3E}">
        <p14:creationId xmlns:p14="http://schemas.microsoft.com/office/powerpoint/2010/main" val="324270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278"/>
            <a:ext cx="7958759" cy="862046"/>
          </a:xfrm>
        </p:spPr>
        <p:txBody>
          <a:bodyPr>
            <a:normAutofit/>
          </a:bodyPr>
          <a:lstStyle/>
          <a:p>
            <a:r>
              <a:rPr lang="en-US" sz="2800" dirty="0"/>
              <a:t>Studies’ Enrollment Count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2FA4E6-E9C5-DB4C-A057-1724C723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0" y="1558542"/>
            <a:ext cx="5306482" cy="4263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AF368-D3A4-784D-B3AE-AC54F8169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51FC3D-C228-6047-B8C4-4B6180AF679E}"/>
              </a:ext>
            </a:extLst>
          </p:cNvPr>
          <p:cNvSpPr txBox="1"/>
          <p:nvPr/>
        </p:nvSpPr>
        <p:spPr>
          <a:xfrm>
            <a:off x="5849154" y="1722602"/>
            <a:ext cx="2738255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Enrollment hypothesis</a:t>
            </a:r>
            <a:r>
              <a:rPr lang="en-US" i="1" dirty="0"/>
              <a:t>: The hypothesis that the majority of studies would have an enrollment count of less than 1000 participants was correct, with studies fitting this criteria making ~85% of the total studies. </a:t>
            </a:r>
          </a:p>
        </p:txBody>
      </p:sp>
    </p:spTree>
    <p:extLst>
      <p:ext uri="{BB962C8B-B14F-4D97-AF65-F5344CB8AC3E}">
        <p14:creationId xmlns:p14="http://schemas.microsoft.com/office/powerpoint/2010/main" val="41789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337</Words>
  <Application>Microsoft Macintosh PowerPoint</Application>
  <PresentationFormat>On-screen Show (4:3)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UCB Data Analytics Bootcamp Spring 2020   Clinical trials analysis</vt:lpstr>
      <vt:lpstr>Analysis X: Analysis of Studies’ Target Demographics (Age, Gender) &amp; Overall Enrollment Count </vt:lpstr>
      <vt:lpstr>Studies’ Target Age Groups</vt:lpstr>
      <vt:lpstr>Studies’ Target Genders</vt:lpstr>
      <vt:lpstr>Studies’ Enrollment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UCB Data Analytics Bootcamp Spring 2020   Clinical trials analysis</dc:title>
  <dc:creator>Garskovas, Raymond</dc:creator>
  <cp:lastModifiedBy>Nick Nasse</cp:lastModifiedBy>
  <cp:revision>28</cp:revision>
  <dcterms:created xsi:type="dcterms:W3CDTF">2020-07-25T20:15:01Z</dcterms:created>
  <dcterms:modified xsi:type="dcterms:W3CDTF">2020-07-29T01:33:12Z</dcterms:modified>
</cp:coreProperties>
</file>