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handoutMasterIdLst>
    <p:handoutMasterId r:id="rId12"/>
  </p:handoutMasterIdLst>
  <p:sldIdLst>
    <p:sldId id="256" r:id="rId2"/>
    <p:sldId id="265" r:id="rId3"/>
    <p:sldId id="258" r:id="rId4"/>
    <p:sldId id="259" r:id="rId5"/>
    <p:sldId id="261" r:id="rId6"/>
    <p:sldId id="266" r:id="rId7"/>
    <p:sldId id="267" r:id="rId8"/>
    <p:sldId id="268" r:id="rId9"/>
    <p:sldId id="269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2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182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27CE98-C65B-49FB-B8D9-ECAA334B3C64}" type="doc">
      <dgm:prSet loTypeId="urn:microsoft.com/office/officeart/2005/8/layout/pyramid3" loCatId="pyramid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35A806D-6B11-4FBF-95BC-DE85B4094E34}">
      <dgm:prSet phldrT="[Text]" custT="1"/>
      <dgm:spPr/>
      <dgm:t>
        <a:bodyPr/>
        <a:lstStyle/>
        <a:p>
          <a:r>
            <a:rPr lang="en-US" sz="1600" dirty="0"/>
            <a:t>Key reduction by keywords – “COVID-19”</a:t>
          </a:r>
        </a:p>
        <a:p>
          <a:r>
            <a:rPr lang="en-US" sz="1600" dirty="0"/>
            <a:t>2,874</a:t>
          </a:r>
        </a:p>
      </dgm:t>
    </dgm:pt>
    <dgm:pt modelId="{1596797F-1C45-4E63-8586-80F545801909}" type="parTrans" cxnId="{DBE82F22-FC73-4E8C-B6C8-51632143AEF2}">
      <dgm:prSet/>
      <dgm:spPr/>
      <dgm:t>
        <a:bodyPr/>
        <a:lstStyle/>
        <a:p>
          <a:endParaRPr lang="en-US" sz="1600"/>
        </a:p>
      </dgm:t>
    </dgm:pt>
    <dgm:pt modelId="{89C23E7C-7991-4A5B-BAFB-62D69843C59D}" type="sibTrans" cxnId="{DBE82F22-FC73-4E8C-B6C8-51632143AEF2}">
      <dgm:prSet/>
      <dgm:spPr/>
      <dgm:t>
        <a:bodyPr/>
        <a:lstStyle/>
        <a:p>
          <a:endParaRPr lang="en-US" sz="1600"/>
        </a:p>
      </dgm:t>
    </dgm:pt>
    <dgm:pt modelId="{5FEC3230-9D5F-417A-AD51-CB6839C35B4E}">
      <dgm:prSet phldrT="[Text]" custT="1"/>
      <dgm:spPr/>
      <dgm:t>
        <a:bodyPr/>
        <a:lstStyle/>
        <a:p>
          <a:r>
            <a:rPr lang="en-US" sz="1600" dirty="0"/>
            <a:t>Total trials:</a:t>
          </a:r>
        </a:p>
        <a:p>
          <a:r>
            <a:rPr lang="en-US" sz="1600" dirty="0"/>
            <a:t>346,767</a:t>
          </a:r>
        </a:p>
      </dgm:t>
    </dgm:pt>
    <dgm:pt modelId="{C925E57E-259F-485C-B25F-14288ACF0BFD}" type="sibTrans" cxnId="{D515CBBF-9FD7-4FF1-BF68-9025DD6EC1CC}">
      <dgm:prSet/>
      <dgm:spPr/>
      <dgm:t>
        <a:bodyPr/>
        <a:lstStyle/>
        <a:p>
          <a:endParaRPr lang="en-US" sz="1600"/>
        </a:p>
      </dgm:t>
    </dgm:pt>
    <dgm:pt modelId="{2DAA918B-3833-4CF8-ADEA-71BECEDA51F7}" type="parTrans" cxnId="{D515CBBF-9FD7-4FF1-BF68-9025DD6EC1CC}">
      <dgm:prSet/>
      <dgm:spPr/>
      <dgm:t>
        <a:bodyPr/>
        <a:lstStyle/>
        <a:p>
          <a:endParaRPr lang="en-US" sz="1600"/>
        </a:p>
      </dgm:t>
    </dgm:pt>
    <dgm:pt modelId="{4EF2A42A-A8A5-4842-A79C-65E114BEDA20}" type="pres">
      <dgm:prSet presAssocID="{C827CE98-C65B-49FB-B8D9-ECAA334B3C64}" presName="Name0" presStyleCnt="0">
        <dgm:presLayoutVars>
          <dgm:dir/>
          <dgm:animLvl val="lvl"/>
          <dgm:resizeHandles val="exact"/>
        </dgm:presLayoutVars>
      </dgm:prSet>
      <dgm:spPr/>
    </dgm:pt>
    <dgm:pt modelId="{EC9EEA1A-7466-47D8-89DC-85B408E06BC5}" type="pres">
      <dgm:prSet presAssocID="{5FEC3230-9D5F-417A-AD51-CB6839C35B4E}" presName="Name8" presStyleCnt="0"/>
      <dgm:spPr/>
    </dgm:pt>
    <dgm:pt modelId="{3FD4EF31-51A7-464D-B087-D3AB0000ADD8}" type="pres">
      <dgm:prSet presAssocID="{5FEC3230-9D5F-417A-AD51-CB6839C35B4E}" presName="level" presStyleLbl="node1" presStyleIdx="0" presStyleCnt="2" custLinFactY="-200000" custLinFactNeighborY="-216553">
        <dgm:presLayoutVars>
          <dgm:chMax val="1"/>
          <dgm:bulletEnabled val="1"/>
        </dgm:presLayoutVars>
      </dgm:prSet>
      <dgm:spPr/>
    </dgm:pt>
    <dgm:pt modelId="{2C5EF399-3455-4664-8EF1-4C228CFB51D0}" type="pres">
      <dgm:prSet presAssocID="{5FEC3230-9D5F-417A-AD51-CB6839C35B4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167B5AC-2042-4FC6-B29A-1220C1927081}" type="pres">
      <dgm:prSet presAssocID="{435A806D-6B11-4FBF-95BC-DE85B4094E34}" presName="Name8" presStyleCnt="0"/>
      <dgm:spPr/>
    </dgm:pt>
    <dgm:pt modelId="{2CD5B3AF-A53C-4CCF-A8B9-5D69265E6F21}" type="pres">
      <dgm:prSet presAssocID="{435A806D-6B11-4FBF-95BC-DE85B4094E34}" presName="level" presStyleLbl="node1" presStyleIdx="1" presStyleCnt="2">
        <dgm:presLayoutVars>
          <dgm:chMax val="1"/>
          <dgm:bulletEnabled val="1"/>
        </dgm:presLayoutVars>
      </dgm:prSet>
      <dgm:spPr/>
    </dgm:pt>
    <dgm:pt modelId="{6DB45598-347F-4219-BEC7-C07653F95C44}" type="pres">
      <dgm:prSet presAssocID="{435A806D-6B11-4FBF-95BC-DE85B4094E34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489FB70D-CE0F-42C1-AD77-2A0FB01FFE14}" type="presOf" srcId="{435A806D-6B11-4FBF-95BC-DE85B4094E34}" destId="{6DB45598-347F-4219-BEC7-C07653F95C44}" srcOrd="1" destOrd="0" presId="urn:microsoft.com/office/officeart/2005/8/layout/pyramid3"/>
    <dgm:cxn modelId="{DBE82F22-FC73-4E8C-B6C8-51632143AEF2}" srcId="{C827CE98-C65B-49FB-B8D9-ECAA334B3C64}" destId="{435A806D-6B11-4FBF-95BC-DE85B4094E34}" srcOrd="1" destOrd="0" parTransId="{1596797F-1C45-4E63-8586-80F545801909}" sibTransId="{89C23E7C-7991-4A5B-BAFB-62D69843C59D}"/>
    <dgm:cxn modelId="{0A2F4A67-B32F-423E-B133-58E25ABE118B}" type="presOf" srcId="{5FEC3230-9D5F-417A-AD51-CB6839C35B4E}" destId="{3FD4EF31-51A7-464D-B087-D3AB0000ADD8}" srcOrd="0" destOrd="0" presId="urn:microsoft.com/office/officeart/2005/8/layout/pyramid3"/>
    <dgm:cxn modelId="{CBD95553-A8AB-46D8-BEB1-C8DA0549CBD3}" type="presOf" srcId="{C827CE98-C65B-49FB-B8D9-ECAA334B3C64}" destId="{4EF2A42A-A8A5-4842-A79C-65E114BEDA20}" srcOrd="0" destOrd="0" presId="urn:microsoft.com/office/officeart/2005/8/layout/pyramid3"/>
    <dgm:cxn modelId="{8B103188-84FC-4C7E-A3AB-00A09164B059}" type="presOf" srcId="{5FEC3230-9D5F-417A-AD51-CB6839C35B4E}" destId="{2C5EF399-3455-4664-8EF1-4C228CFB51D0}" srcOrd="1" destOrd="0" presId="urn:microsoft.com/office/officeart/2005/8/layout/pyramid3"/>
    <dgm:cxn modelId="{CD0A47B8-C3A7-4D9B-8A78-95547E232CE8}" type="presOf" srcId="{435A806D-6B11-4FBF-95BC-DE85B4094E34}" destId="{2CD5B3AF-A53C-4CCF-A8B9-5D69265E6F21}" srcOrd="0" destOrd="0" presId="urn:microsoft.com/office/officeart/2005/8/layout/pyramid3"/>
    <dgm:cxn modelId="{D515CBBF-9FD7-4FF1-BF68-9025DD6EC1CC}" srcId="{C827CE98-C65B-49FB-B8D9-ECAA334B3C64}" destId="{5FEC3230-9D5F-417A-AD51-CB6839C35B4E}" srcOrd="0" destOrd="0" parTransId="{2DAA918B-3833-4CF8-ADEA-71BECEDA51F7}" sibTransId="{C925E57E-259F-485C-B25F-14288ACF0BFD}"/>
    <dgm:cxn modelId="{A7EA1EFA-386D-4549-B37B-8763CD83D81F}" type="presParOf" srcId="{4EF2A42A-A8A5-4842-A79C-65E114BEDA20}" destId="{EC9EEA1A-7466-47D8-89DC-85B408E06BC5}" srcOrd="0" destOrd="0" presId="urn:microsoft.com/office/officeart/2005/8/layout/pyramid3"/>
    <dgm:cxn modelId="{2F5C9D93-8248-4C24-BD15-188E5415A48A}" type="presParOf" srcId="{EC9EEA1A-7466-47D8-89DC-85B408E06BC5}" destId="{3FD4EF31-51A7-464D-B087-D3AB0000ADD8}" srcOrd="0" destOrd="0" presId="urn:microsoft.com/office/officeart/2005/8/layout/pyramid3"/>
    <dgm:cxn modelId="{3694E3F6-3877-437C-A82A-01293E8E2F68}" type="presParOf" srcId="{EC9EEA1A-7466-47D8-89DC-85B408E06BC5}" destId="{2C5EF399-3455-4664-8EF1-4C228CFB51D0}" srcOrd="1" destOrd="0" presId="urn:microsoft.com/office/officeart/2005/8/layout/pyramid3"/>
    <dgm:cxn modelId="{6BF48E39-6B4C-47C3-B5E9-CCB9888F1CEC}" type="presParOf" srcId="{4EF2A42A-A8A5-4842-A79C-65E114BEDA20}" destId="{D167B5AC-2042-4FC6-B29A-1220C1927081}" srcOrd="1" destOrd="0" presId="urn:microsoft.com/office/officeart/2005/8/layout/pyramid3"/>
    <dgm:cxn modelId="{EE5B9AD3-C169-49A3-BE42-F374F6E83465}" type="presParOf" srcId="{D167B5AC-2042-4FC6-B29A-1220C1927081}" destId="{2CD5B3AF-A53C-4CCF-A8B9-5D69265E6F21}" srcOrd="0" destOrd="0" presId="urn:microsoft.com/office/officeart/2005/8/layout/pyramid3"/>
    <dgm:cxn modelId="{C1D35D67-4507-4A69-AA25-74E28CC931CE}" type="presParOf" srcId="{D167B5AC-2042-4FC6-B29A-1220C1927081}" destId="{6DB45598-347F-4219-BEC7-C07653F95C44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4EF31-51A7-464D-B087-D3AB0000ADD8}">
      <dsp:nvSpPr>
        <dsp:cNvPr id="0" name=""/>
        <dsp:cNvSpPr/>
      </dsp:nvSpPr>
      <dsp:spPr>
        <a:xfrm rot="10800000">
          <a:off x="0" y="0"/>
          <a:ext cx="4105926" cy="1300269"/>
        </a:xfrm>
        <a:prstGeom prst="trapezoid">
          <a:avLst>
            <a:gd name="adj" fmla="val 78944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Total trials: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346,767</a:t>
          </a:r>
        </a:p>
      </dsp:txBody>
      <dsp:txXfrm rot="-10800000">
        <a:off x="718537" y="0"/>
        <a:ext cx="2668852" cy="1300269"/>
      </dsp:txXfrm>
    </dsp:sp>
    <dsp:sp modelId="{2CD5B3AF-A53C-4CCF-A8B9-5D69265E6F21}">
      <dsp:nvSpPr>
        <dsp:cNvPr id="0" name=""/>
        <dsp:cNvSpPr/>
      </dsp:nvSpPr>
      <dsp:spPr>
        <a:xfrm rot="10800000">
          <a:off x="1026481" y="1300269"/>
          <a:ext cx="2052963" cy="1300269"/>
        </a:xfrm>
        <a:prstGeom prst="trapezoid">
          <a:avLst>
            <a:gd name="adj" fmla="val 78944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Key reduction by keywords – “COVID-19”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2,874</a:t>
          </a:r>
        </a:p>
      </dsp:txBody>
      <dsp:txXfrm rot="-10800000">
        <a:off x="1026481" y="1300269"/>
        <a:ext cx="2052963" cy="1300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1AE457D-3A11-44B8-9ADD-1B70416817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61175-7913-4DAE-BBD3-BB8CA4274D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06E46-DB8B-46E4-82F4-5BB4AFAA7E4A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69181-5DC2-4178-9912-11A5B1A4C1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2DAD2F-3172-41B9-A89F-55205F3E0F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D3014-E881-4BEC-B3F7-575D9436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042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19EE-CD24-4A94-9C62-5E57ACBBC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52A96-2ABA-4C0A-B895-B1007B399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A8331-8972-4AEB-A6F0-0586955F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9FE7-C1C1-48EA-AEDE-51D325F28B40}" type="datetimeFigureOut">
              <a:rPr lang="en-US" smtClean="0"/>
              <a:pPr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C0786-197A-4D72-B96A-CECBA20C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C156F-0C9F-4446-98A6-2911F67F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A0F0-1D62-4FDB-A121-3187D2513FE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E79595-C1EC-45EA-A7E4-30779B0CE7BE}"/>
              </a:ext>
            </a:extLst>
          </p:cNvPr>
          <p:cNvGrpSpPr/>
          <p:nvPr userDrawn="1"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41AE96F-B539-4B07-9BCE-FADF22A78CB9}"/>
                </a:ext>
              </a:extLst>
            </p:cNvPr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B170DA-CF5C-4AC2-BC7A-7616117B968E}"/>
                </a:ext>
              </a:extLst>
            </p:cNvPr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29">
              <a:extLst>
                <a:ext uri="{FF2B5EF4-FFF2-40B4-BE49-F238E27FC236}">
                  <a16:creationId xmlns:a16="http://schemas.microsoft.com/office/drawing/2014/main" id="{0BAFA911-75CA-447F-874B-644E48007441}"/>
                </a:ext>
              </a:extLst>
            </p:cNvPr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0">
              <a:extLst>
                <a:ext uri="{FF2B5EF4-FFF2-40B4-BE49-F238E27FC236}">
                  <a16:creationId xmlns:a16="http://schemas.microsoft.com/office/drawing/2014/main" id="{73096F76-A6F4-4137-B208-C2E2CB9D4B14}"/>
                </a:ext>
              </a:extLst>
            </p:cNvPr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1">
              <a:extLst>
                <a:ext uri="{FF2B5EF4-FFF2-40B4-BE49-F238E27FC236}">
                  <a16:creationId xmlns:a16="http://schemas.microsoft.com/office/drawing/2014/main" id="{DDA23BA5-BD52-4D9D-8254-1E2B678E5BBC}"/>
                </a:ext>
              </a:extLst>
            </p:cNvPr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2">
              <a:extLst>
                <a:ext uri="{FF2B5EF4-FFF2-40B4-BE49-F238E27FC236}">
                  <a16:creationId xmlns:a16="http://schemas.microsoft.com/office/drawing/2014/main" id="{69F68D7A-3378-4897-AF5B-D0DEB6D539B7}"/>
                </a:ext>
              </a:extLst>
            </p:cNvPr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33">
              <a:extLst>
                <a:ext uri="{FF2B5EF4-FFF2-40B4-BE49-F238E27FC236}">
                  <a16:creationId xmlns:a16="http://schemas.microsoft.com/office/drawing/2014/main" id="{51F6830C-7994-4612-8512-702FDF324DFF}"/>
                </a:ext>
              </a:extLst>
            </p:cNvPr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34">
              <a:extLst>
                <a:ext uri="{FF2B5EF4-FFF2-40B4-BE49-F238E27FC236}">
                  <a16:creationId xmlns:a16="http://schemas.microsoft.com/office/drawing/2014/main" id="{615DDB18-5F58-4D64-A5CC-F8D1DF32F538}"/>
                </a:ext>
              </a:extLst>
            </p:cNvPr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40DB4AF4-3FB4-41DF-9865-474655841754}"/>
                </a:ext>
              </a:extLst>
            </p:cNvPr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840F9123-6D1F-44B8-9524-70FAF229BDB0}"/>
                </a:ext>
              </a:extLst>
            </p:cNvPr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607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9363-514E-4FBA-B885-911767667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7CB31-D399-49EA-8F16-56C9754B4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55FD0-7E96-42C4-BFE6-7637E56EF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9FE7-C1C1-48EA-AEDE-51D325F28B40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25B25-819D-48C9-8D23-04E0D0C7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F0F09-B6FD-497A-A56D-3E26FAF8A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A0F0-1D62-4FDB-A121-3187D2513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9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B0A1F-B633-43B7-954A-FF7B974BD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E0C0A-1285-4BA7-A685-3F558A1CC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8D7F2-AB85-4401-8EB4-9CC899CD4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9FE7-C1C1-48EA-AEDE-51D325F28B40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EB79-9282-4B4B-92B7-8BDD8484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CDD06-3F34-42ED-8A8E-3F34E255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A0F0-1D62-4FDB-A121-3187D2513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5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Extract 6">
            <a:extLst>
              <a:ext uri="{FF2B5EF4-FFF2-40B4-BE49-F238E27FC236}">
                <a16:creationId xmlns:a16="http://schemas.microsoft.com/office/drawing/2014/main" id="{EAD2C663-B6BF-4FEA-ACBC-79F13EC08610}"/>
              </a:ext>
            </a:extLst>
          </p:cNvPr>
          <p:cNvSpPr/>
          <p:nvPr userDrawn="1"/>
        </p:nvSpPr>
        <p:spPr>
          <a:xfrm rot="5400000">
            <a:off x="2130711" y="-2127249"/>
            <a:ext cx="578431" cy="4839855"/>
          </a:xfrm>
          <a:prstGeom prst="flowChartExtra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982C3-007A-4829-BE8B-01E327EC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B44C-112D-419A-A638-E488BA63F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185EF-3E71-4B6B-93DE-7C844372C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9FE7-C1C1-48EA-AEDE-51D325F28B40}" type="datetimeFigureOut">
              <a:rPr lang="en-US" smtClean="0"/>
              <a:pPr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1FC27-60AD-40BC-8A57-276CB11D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B7D39-F684-4AC5-BA0A-7059B217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A0F0-1D62-4FDB-A121-3187D2513F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4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D99C-8CB1-4356-A0BE-DFEE2A01A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CB969-D8F2-4B3A-B7C4-3D61A7378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F9A3F-9A8F-462C-BC48-BB87E4EF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9FE7-C1C1-48EA-AEDE-51D325F28B40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A4011-7704-4DD4-AB36-F621B92B5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6E58B-AAD1-4867-9547-5B72C2AF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A0F0-1D62-4FDB-A121-3187D2513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3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1B340-1C94-4AC8-9FDD-0BFFD4F7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C928F-6BCC-4D7C-96FA-0CDE11E70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1FF46-7113-4012-A6D1-3C2447B70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8F840-1DE8-4C67-99C8-01AA39F86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9FE7-C1C1-48EA-AEDE-51D325F28B40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1262F-B5BA-4321-B55B-A7D5CF21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ACB7D-BF6F-4752-9652-708BB355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A0F0-1D62-4FDB-A121-3187D2513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6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9096-40DD-471F-AAED-F13E906D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5FDE1-37BF-4868-992B-A6E753C11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F2BCF-E633-4FE5-A766-4E98733AA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F91B5-8D8E-4F8A-8BEF-EEBEDB702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5C72C-C79A-40E2-8BC9-6E2E7CB8B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61072-1585-4A61-8997-5F6258CB5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9FE7-C1C1-48EA-AEDE-51D325F28B40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6973DD-8F28-4C2C-9954-0C4C23B63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E44BB-1821-4C0A-A0C4-DF24CD20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A0F0-1D62-4FDB-A121-3187D2513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9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96E1B-DD0F-4E3C-8FEC-7C16A750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39FA7B-E7EF-4F02-B67B-618FB518D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9FE7-C1C1-48EA-AEDE-51D325F28B40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50C54-37EF-4F91-8147-92BE88F7B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40154-5965-4076-956E-E9643B3E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A0F0-1D62-4FDB-A121-3187D2513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5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2EA57-FB5D-45C5-BB70-72AE767E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9FE7-C1C1-48EA-AEDE-51D325F28B40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9BD392-3F8F-422C-821F-74B8B94E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9F1AE-DE6D-4152-A8D8-CA37EC70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A0F0-1D62-4FDB-A121-3187D2513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1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E8A3-8239-4025-81BE-671CDCD1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52522-DBFD-4E09-A8F1-C755A0117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6E0F5-0383-4009-86CC-ABD130075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85312-CFB2-46D3-86FA-37956ED11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9FE7-C1C1-48EA-AEDE-51D325F28B40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B070E-D095-4C0C-AA12-B28534F6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35B65-35BD-438F-B2AF-7FF0C0DE4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A0F0-1D62-4FDB-A121-3187D2513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75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D8CC-3342-4FF7-8F8C-4F95B56A4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0E5969-75C3-4C5B-AB9A-0C1BAEE294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EBE11-9ECB-4B9F-9228-C089BC242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E732C-CB01-4D02-8BEE-986B269D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9FE7-C1C1-48EA-AEDE-51D325F28B40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28ED4-B9B5-47D8-B0E0-D8BFB7AE2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CDC9C-C6CC-48AD-B2A2-C6AC074F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A0F0-1D62-4FDB-A121-3187D2513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6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0B15F1-197F-4A45-A1D0-541E72024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380D4-A70D-4B79-A9A0-7633D3F38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A3404-1E10-4EBD-A0B8-F17AED8AC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79FE7-C1C1-48EA-AEDE-51D325F28B40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A820F-256D-48BF-BB31-EC9E80697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00814-2DCA-419A-961F-80B4ECF3D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DA0F0-1D62-4FDB-A121-3187D2513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4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A6B5-F4A7-4083-9D7C-2A53629CA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300" y="1397000"/>
            <a:ext cx="5934530" cy="2653836"/>
          </a:xfrm>
        </p:spPr>
        <p:txBody>
          <a:bodyPr>
            <a:normAutofit/>
          </a:bodyPr>
          <a:lstStyle/>
          <a:p>
            <a:r>
              <a:rPr lang="en-US" sz="3200" dirty="0"/>
              <a:t>UCB Data Analytics Bootcamp Spring 2020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Clinical trials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6DE64A-FB52-42B6-AA86-675105323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898" y="4487159"/>
            <a:ext cx="6197932" cy="660573"/>
          </a:xfrm>
        </p:spPr>
        <p:txBody>
          <a:bodyPr>
            <a:normAutofit/>
          </a:bodyPr>
          <a:lstStyle/>
          <a:p>
            <a:r>
              <a:rPr lang="en-US" dirty="0"/>
              <a:t>Nick </a:t>
            </a:r>
            <a:r>
              <a:rPr lang="en-US" dirty="0" err="1"/>
              <a:t>Nasse</a:t>
            </a:r>
            <a:r>
              <a:rPr lang="en-US" dirty="0"/>
              <a:t>, Parker </a:t>
            </a:r>
            <a:r>
              <a:rPr lang="en-US" dirty="0" err="1"/>
              <a:t>Prowell</a:t>
            </a:r>
            <a:r>
              <a:rPr lang="en-US" dirty="0"/>
              <a:t>, Raymond Garskovas, Varun Kaushik</a:t>
            </a:r>
          </a:p>
        </p:txBody>
      </p:sp>
    </p:spTree>
    <p:extLst>
      <p:ext uri="{BB962C8B-B14F-4D97-AF65-F5344CB8AC3E}">
        <p14:creationId xmlns:p14="http://schemas.microsoft.com/office/powerpoint/2010/main" val="3782036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E5BC-D20B-4BE7-BB40-76090F03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Post-mortem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4C3C-C6B2-44C9-A438-FEF78E1D1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366128"/>
            <a:ext cx="3717107" cy="3810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Based on our observations we have found that our hypothesis has been XYZ due to the following reasons:</a:t>
            </a:r>
          </a:p>
          <a:p>
            <a:r>
              <a:rPr lang="en-US" sz="1600" dirty="0"/>
              <a:t>Exhibit X shows the </a:t>
            </a:r>
          </a:p>
          <a:p>
            <a:r>
              <a:rPr lang="en-US" sz="1600" dirty="0"/>
              <a:t>AT</a:t>
            </a:r>
          </a:p>
        </p:txBody>
      </p:sp>
    </p:spTree>
    <p:extLst>
      <p:ext uri="{BB962C8B-B14F-4D97-AF65-F5344CB8AC3E}">
        <p14:creationId xmlns:p14="http://schemas.microsoft.com/office/powerpoint/2010/main" val="64984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E5BC-D20B-4BE7-BB40-76090F03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118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4C3C-C6B2-44C9-A438-FEF78E1D1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376313"/>
            <a:ext cx="7356050" cy="462856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Scope and hypothesis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Methodology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Post-mortem</a:t>
            </a:r>
          </a:p>
        </p:txBody>
      </p:sp>
    </p:spTree>
    <p:extLst>
      <p:ext uri="{BB962C8B-B14F-4D97-AF65-F5344CB8AC3E}">
        <p14:creationId xmlns:p14="http://schemas.microsoft.com/office/powerpoint/2010/main" val="200365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E5BC-D20B-4BE7-BB40-76090F03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1187"/>
          </a:xfrm>
        </p:spPr>
        <p:txBody>
          <a:bodyPr/>
          <a:lstStyle/>
          <a:p>
            <a:r>
              <a:rPr lang="en-US" dirty="0"/>
              <a:t>Scope and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4C3C-C6B2-44C9-A438-FEF78E1D1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376313"/>
            <a:ext cx="6347714" cy="46285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Our initial project outline was to uncover patterns in clinical trials across the globe through:</a:t>
            </a:r>
          </a:p>
          <a:p>
            <a:r>
              <a:rPr lang="en-US" dirty="0">
                <a:solidFill>
                  <a:schemeClr val="tx1"/>
                </a:solidFill>
              </a:rPr>
              <a:t>Examining relationships between types of trials and location (state / country)</a:t>
            </a:r>
          </a:p>
          <a:p>
            <a:r>
              <a:rPr lang="en-US" dirty="0">
                <a:solidFill>
                  <a:schemeClr val="tx1"/>
                </a:solidFill>
              </a:rPr>
              <a:t>Measuring the growth of types of trials over time</a:t>
            </a:r>
          </a:p>
          <a:p>
            <a:r>
              <a:rPr lang="en-US" dirty="0">
                <a:solidFill>
                  <a:schemeClr val="tx1"/>
                </a:solidFill>
              </a:rPr>
              <a:t>Demographic (age / gender) comparisons across trials</a:t>
            </a:r>
          </a:p>
          <a:p>
            <a:r>
              <a:rPr lang="en-US" dirty="0">
                <a:solidFill>
                  <a:schemeClr val="tx1"/>
                </a:solidFill>
              </a:rPr>
              <a:t>Finally the effects of covid-19 on the trial landscape since the beginning of this year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Our hypothesis regarding the state of the clinical trial industry was that clinical trials are:</a:t>
            </a:r>
          </a:p>
          <a:p>
            <a:r>
              <a:rPr lang="en-US" dirty="0">
                <a:solidFill>
                  <a:schemeClr val="tx1"/>
                </a:solidFill>
              </a:rPr>
              <a:t>Growing in overall volume</a:t>
            </a:r>
          </a:p>
          <a:p>
            <a:r>
              <a:rPr lang="en-US" dirty="0">
                <a:solidFill>
                  <a:schemeClr val="tx1"/>
                </a:solidFill>
              </a:rPr>
              <a:t>Becoming increasingly conducted internationally </a:t>
            </a:r>
          </a:p>
          <a:p>
            <a:r>
              <a:rPr lang="en-US" dirty="0">
                <a:solidFill>
                  <a:schemeClr val="tx1"/>
                </a:solidFill>
              </a:rPr>
              <a:t>Growing in in complexity (i.e., more trial sites)</a:t>
            </a:r>
          </a:p>
        </p:txBody>
      </p:sp>
    </p:spTree>
    <p:extLst>
      <p:ext uri="{BB962C8B-B14F-4D97-AF65-F5344CB8AC3E}">
        <p14:creationId xmlns:p14="http://schemas.microsoft.com/office/powerpoint/2010/main" val="242990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E5BC-D20B-4BE7-BB40-76090F03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6346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4C3C-C6B2-44C9-A438-FEF78E1D1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76424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ClinicalTrials.gov’s</a:t>
            </a:r>
            <a:r>
              <a:rPr lang="en-US" dirty="0"/>
              <a:t> API we queried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an effort to limit the scope of the project we used the following methods:</a:t>
            </a:r>
          </a:p>
          <a:p>
            <a:r>
              <a:rPr lang="en-US" dirty="0"/>
              <a:t>Reducing by keywords:</a:t>
            </a:r>
          </a:p>
          <a:p>
            <a:pPr lvl="1"/>
            <a:r>
              <a:rPr lang="en-US" dirty="0"/>
              <a:t>“COVID-19”</a:t>
            </a:r>
          </a:p>
          <a:p>
            <a:pPr lvl="1"/>
            <a:r>
              <a:rPr lang="en-US" dirty="0"/>
              <a:t>“SARS-Cov-2”</a:t>
            </a:r>
          </a:p>
          <a:p>
            <a:pPr lvl="1"/>
            <a:r>
              <a:rPr lang="en-US" dirty="0"/>
              <a:t>“Coronavirus”</a:t>
            </a:r>
          </a:p>
          <a:p>
            <a:pPr lvl="1"/>
            <a:r>
              <a:rPr lang="en-US" dirty="0"/>
              <a:t>“Covid-19”</a:t>
            </a:r>
          </a:p>
          <a:p>
            <a:pPr lvl="1"/>
            <a:r>
              <a:rPr lang="en-US" dirty="0"/>
              <a:t>“ARDS”</a:t>
            </a:r>
          </a:p>
          <a:p>
            <a:r>
              <a:rPr lang="en-US" dirty="0"/>
              <a:t>Searching for trials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1ABB633E-EDA0-4602-BD7E-8E7FEBC125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3509414"/>
              </p:ext>
            </p:extLst>
          </p:nvPr>
        </p:nvGraphicFramePr>
        <p:xfrm>
          <a:off x="4830683" y="1168924"/>
          <a:ext cx="4105927" cy="2600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3E60F13-F950-4BA2-9983-2CAD1A014DD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120"/>
          <a:stretch/>
        </p:blipFill>
        <p:spPr>
          <a:xfrm>
            <a:off x="5335609" y="3920067"/>
            <a:ext cx="3096073" cy="225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43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E5BC-D20B-4BE7-BB40-76090F03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Analysis 1: The number of new clinical trials (YoY growth by sponsor type)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4C3C-C6B2-44C9-A438-FEF78E1D1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366128"/>
            <a:ext cx="3717107" cy="3810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Based on our observations we have found that our hypothesis has been XYZ due to the following reasons:</a:t>
            </a:r>
          </a:p>
          <a:p>
            <a:r>
              <a:rPr lang="en-US" sz="1600" dirty="0"/>
              <a:t>Exhibit X shows the </a:t>
            </a:r>
          </a:p>
          <a:p>
            <a:r>
              <a:rPr lang="en-US" sz="1600" dirty="0"/>
              <a:t>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36725-B557-4E05-8B62-E9204089DD8B}"/>
              </a:ext>
            </a:extLst>
          </p:cNvPr>
          <p:cNvSpPr txBox="1"/>
          <p:nvPr/>
        </p:nvSpPr>
        <p:spPr>
          <a:xfrm>
            <a:off x="628649" y="1611984"/>
            <a:ext cx="78867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Initial hypothesis</a:t>
            </a:r>
            <a:r>
              <a:rPr lang="en-US" i="1" dirty="0"/>
              <a:t>: the number of </a:t>
            </a:r>
            <a:r>
              <a:rPr lang="en-US" i="1" dirty="0" err="1"/>
              <a:t>Covid</a:t>
            </a:r>
            <a:r>
              <a:rPr lang="en-US" i="1" dirty="0"/>
              <a:t> Trials have accelerated rapidly in 2019</a:t>
            </a:r>
          </a:p>
          <a:p>
            <a:r>
              <a:rPr lang="en-US" i="1" dirty="0"/>
              <a:t>and into the first half of 2020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322F35-4E53-462B-AFE4-EABCD8BD5537}"/>
              </a:ext>
            </a:extLst>
          </p:cNvPr>
          <p:cNvSpPr txBox="1"/>
          <p:nvPr/>
        </p:nvSpPr>
        <p:spPr>
          <a:xfrm>
            <a:off x="628649" y="5530631"/>
            <a:ext cx="78867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Conclusion</a:t>
            </a:r>
            <a:r>
              <a:rPr lang="en-US" i="1" dirty="0"/>
              <a:t>: the number of </a:t>
            </a:r>
            <a:r>
              <a:rPr lang="en-US" i="1" dirty="0" err="1"/>
              <a:t>Covid</a:t>
            </a:r>
            <a:r>
              <a:rPr lang="en-US" i="1" dirty="0"/>
              <a:t> Trials have accelerated rapidly in 2019</a:t>
            </a:r>
          </a:p>
          <a:p>
            <a:r>
              <a:rPr lang="en-US" i="1" dirty="0"/>
              <a:t>and into the first half of 2020</a:t>
            </a:r>
          </a:p>
        </p:txBody>
      </p:sp>
    </p:spTree>
    <p:extLst>
      <p:ext uri="{BB962C8B-B14F-4D97-AF65-F5344CB8AC3E}">
        <p14:creationId xmlns:p14="http://schemas.microsoft.com/office/powerpoint/2010/main" val="1484799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E5BC-D20B-4BE7-BB40-76090F03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Analysis 2: The average number of sites per trial (number of sites per trial trendline)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4C3C-C6B2-44C9-A438-FEF78E1D1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366128"/>
            <a:ext cx="3717107" cy="3810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Based on our observations we have found that our hypothesis has been XYZ due to the following reasons:</a:t>
            </a:r>
          </a:p>
          <a:p>
            <a:r>
              <a:rPr lang="en-US" sz="1600" dirty="0"/>
              <a:t>Exhibit X shows the </a:t>
            </a:r>
          </a:p>
          <a:p>
            <a:r>
              <a:rPr lang="en-US" sz="1600" dirty="0"/>
              <a:t>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36725-B557-4E05-8B62-E9204089DD8B}"/>
              </a:ext>
            </a:extLst>
          </p:cNvPr>
          <p:cNvSpPr txBox="1"/>
          <p:nvPr/>
        </p:nvSpPr>
        <p:spPr>
          <a:xfrm>
            <a:off x="628650" y="1611984"/>
            <a:ext cx="78867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Initial hypothesis</a:t>
            </a:r>
            <a:r>
              <a:rPr lang="en-US" i="1" dirty="0"/>
              <a:t>: the number of sites per trial has risen over time as the coronavirus has spread across the globe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CDDAE-646F-4D53-89DF-D482803A68C4}"/>
              </a:ext>
            </a:extLst>
          </p:cNvPr>
          <p:cNvSpPr txBox="1"/>
          <p:nvPr/>
        </p:nvSpPr>
        <p:spPr>
          <a:xfrm>
            <a:off x="628649" y="5530631"/>
            <a:ext cx="78867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Conclusion</a:t>
            </a:r>
            <a:r>
              <a:rPr lang="en-US" i="1" dirty="0"/>
              <a:t>: the number of </a:t>
            </a:r>
            <a:r>
              <a:rPr lang="en-US" i="1" dirty="0" err="1"/>
              <a:t>Covid</a:t>
            </a:r>
            <a:r>
              <a:rPr lang="en-US" i="1" dirty="0"/>
              <a:t> Trials have accelerated rapidly in 2019</a:t>
            </a:r>
          </a:p>
          <a:p>
            <a:r>
              <a:rPr lang="en-US" i="1" dirty="0"/>
              <a:t>and into the first half of 2020</a:t>
            </a:r>
          </a:p>
        </p:txBody>
      </p:sp>
    </p:spTree>
    <p:extLst>
      <p:ext uri="{BB962C8B-B14F-4D97-AF65-F5344CB8AC3E}">
        <p14:creationId xmlns:p14="http://schemas.microsoft.com/office/powerpoint/2010/main" val="3141222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E5BC-D20B-4BE7-BB40-76090F03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Analysis 3: Analysis of trial growth in countries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4C3C-C6B2-44C9-A438-FEF78E1D1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366128"/>
            <a:ext cx="3717107" cy="3810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Based on our observations we have found that our hypothesis has been XYZ due to the following reasons:</a:t>
            </a:r>
          </a:p>
          <a:p>
            <a:r>
              <a:rPr lang="en-US" sz="1600" dirty="0"/>
              <a:t>Exhibit X shows the </a:t>
            </a:r>
          </a:p>
          <a:p>
            <a:r>
              <a:rPr lang="en-US" sz="1600" dirty="0"/>
              <a:t>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36725-B557-4E05-8B62-E9204089DD8B}"/>
              </a:ext>
            </a:extLst>
          </p:cNvPr>
          <p:cNvSpPr txBox="1"/>
          <p:nvPr/>
        </p:nvSpPr>
        <p:spPr>
          <a:xfrm>
            <a:off x="628650" y="1611984"/>
            <a:ext cx="78867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Initial hypothesis</a:t>
            </a:r>
            <a:r>
              <a:rPr lang="en-US" i="1" dirty="0"/>
              <a:t>: the number of countries running trials have risen over time as the coronavirus has spread across the globe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CD6563-2022-469D-9E65-3A7C6913641C}"/>
              </a:ext>
            </a:extLst>
          </p:cNvPr>
          <p:cNvSpPr txBox="1"/>
          <p:nvPr/>
        </p:nvSpPr>
        <p:spPr>
          <a:xfrm>
            <a:off x="628649" y="5530631"/>
            <a:ext cx="78867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Conclusion</a:t>
            </a:r>
            <a:r>
              <a:rPr lang="en-US" i="1" dirty="0"/>
              <a:t>: the number of </a:t>
            </a:r>
            <a:r>
              <a:rPr lang="en-US" i="1" dirty="0" err="1"/>
              <a:t>Covid</a:t>
            </a:r>
            <a:r>
              <a:rPr lang="en-US" i="1" dirty="0"/>
              <a:t> Trials have accelerated rapidly in 2019</a:t>
            </a:r>
          </a:p>
          <a:p>
            <a:r>
              <a:rPr lang="en-US" i="1" dirty="0"/>
              <a:t>and into the first half of 2020</a:t>
            </a:r>
          </a:p>
        </p:txBody>
      </p:sp>
    </p:spTree>
    <p:extLst>
      <p:ext uri="{BB962C8B-B14F-4D97-AF65-F5344CB8AC3E}">
        <p14:creationId xmlns:p14="http://schemas.microsoft.com/office/powerpoint/2010/main" val="2298275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E5BC-D20B-4BE7-BB40-76090F03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Analysis 4: Demographic analysis for certain age groups, sex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4C3C-C6B2-44C9-A438-FEF78E1D1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366128"/>
            <a:ext cx="3717107" cy="3810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Based on our observations we have found that our hypothesis has been XYZ due to the following reasons:</a:t>
            </a:r>
          </a:p>
          <a:p>
            <a:r>
              <a:rPr lang="en-US" sz="1600" dirty="0"/>
              <a:t>Exhibit X shows the </a:t>
            </a:r>
          </a:p>
          <a:p>
            <a:r>
              <a:rPr lang="en-US" sz="1600" dirty="0"/>
              <a:t>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36725-B557-4E05-8B62-E9204089DD8B}"/>
              </a:ext>
            </a:extLst>
          </p:cNvPr>
          <p:cNvSpPr txBox="1"/>
          <p:nvPr/>
        </p:nvSpPr>
        <p:spPr>
          <a:xfrm>
            <a:off x="628650" y="1611984"/>
            <a:ext cx="78867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Initial hypothesis</a:t>
            </a:r>
            <a:r>
              <a:rPr lang="en-US" i="1" dirty="0"/>
              <a:t>: ages of individuals in trials tend to be more elderly as that demographic is affected at a higher rate than younger demographic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8BC707-6EF3-4EE5-A802-5B829E82AEFC}"/>
              </a:ext>
            </a:extLst>
          </p:cNvPr>
          <p:cNvSpPr txBox="1"/>
          <p:nvPr/>
        </p:nvSpPr>
        <p:spPr>
          <a:xfrm>
            <a:off x="628649" y="5530631"/>
            <a:ext cx="78867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Conclusion</a:t>
            </a:r>
            <a:r>
              <a:rPr lang="en-US" i="1" dirty="0"/>
              <a:t>: the number of </a:t>
            </a:r>
            <a:r>
              <a:rPr lang="en-US" i="1" dirty="0" err="1"/>
              <a:t>Covid</a:t>
            </a:r>
            <a:r>
              <a:rPr lang="en-US" i="1" dirty="0"/>
              <a:t> Trials have accelerated rapidly in 2019</a:t>
            </a:r>
          </a:p>
          <a:p>
            <a:r>
              <a:rPr lang="en-US" i="1" dirty="0"/>
              <a:t>and into the first half of 2020</a:t>
            </a:r>
          </a:p>
        </p:txBody>
      </p:sp>
    </p:spTree>
    <p:extLst>
      <p:ext uri="{BB962C8B-B14F-4D97-AF65-F5344CB8AC3E}">
        <p14:creationId xmlns:p14="http://schemas.microsoft.com/office/powerpoint/2010/main" val="490335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E5BC-D20B-4BE7-BB40-76090F03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4C3C-C6B2-44C9-A438-FEF78E1D1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366128"/>
            <a:ext cx="3717107" cy="3810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Based on our observations we have found that our hypothesis has been XYZ due to the following reasons:</a:t>
            </a:r>
          </a:p>
          <a:p>
            <a:r>
              <a:rPr lang="en-US" sz="1600" dirty="0"/>
              <a:t>Exhibit X shows the </a:t>
            </a:r>
          </a:p>
          <a:p>
            <a:r>
              <a:rPr lang="en-US" sz="1600" dirty="0"/>
              <a:t>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36725-B557-4E05-8B62-E9204089DD8B}"/>
              </a:ext>
            </a:extLst>
          </p:cNvPr>
          <p:cNvSpPr txBox="1"/>
          <p:nvPr/>
        </p:nvSpPr>
        <p:spPr>
          <a:xfrm>
            <a:off x="628650" y="1611984"/>
            <a:ext cx="78867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Initial hypothesis</a:t>
            </a:r>
            <a:r>
              <a:rPr lang="en-US" i="1" dirty="0"/>
              <a:t>: ages of individuals in trials tend to be more elderly as that demographic is affected at a higher rate than younger demographic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8BC707-6EF3-4EE5-A802-5B829E82AEFC}"/>
              </a:ext>
            </a:extLst>
          </p:cNvPr>
          <p:cNvSpPr txBox="1"/>
          <p:nvPr/>
        </p:nvSpPr>
        <p:spPr>
          <a:xfrm>
            <a:off x="628649" y="5530631"/>
            <a:ext cx="78867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Conclusion</a:t>
            </a:r>
            <a:r>
              <a:rPr lang="en-US" i="1" dirty="0"/>
              <a:t>: the number of </a:t>
            </a:r>
            <a:r>
              <a:rPr lang="en-US" i="1" dirty="0" err="1"/>
              <a:t>Covid</a:t>
            </a:r>
            <a:r>
              <a:rPr lang="en-US" i="1" dirty="0"/>
              <a:t> Trials have accelerated rapidly in 2019</a:t>
            </a:r>
          </a:p>
          <a:p>
            <a:r>
              <a:rPr lang="en-US" i="1" dirty="0"/>
              <a:t>and into the first half of 2020</a:t>
            </a:r>
          </a:p>
        </p:txBody>
      </p:sp>
    </p:spTree>
    <p:extLst>
      <p:ext uri="{BB962C8B-B14F-4D97-AF65-F5344CB8AC3E}">
        <p14:creationId xmlns:p14="http://schemas.microsoft.com/office/powerpoint/2010/main" val="18167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3201</TotalTime>
  <Words>596</Words>
  <Application>Microsoft Office PowerPoint</Application>
  <PresentationFormat>On-screen Show (4:3)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UCB Data Analytics Bootcamp Spring 2020   Clinical trials analysis</vt:lpstr>
      <vt:lpstr>Agenda</vt:lpstr>
      <vt:lpstr>Scope and hypothesis</vt:lpstr>
      <vt:lpstr>Methodology</vt:lpstr>
      <vt:lpstr>Analysis 1: The number of new clinical trials (YoY growth by sponsor type)</vt:lpstr>
      <vt:lpstr>Analysis 2: The average number of sites per trial (number of sites per trial trendline)</vt:lpstr>
      <vt:lpstr>Analysis 3: Analysis of trial growth in countries over time</vt:lpstr>
      <vt:lpstr>Analysis 4: Demographic analysis for certain age groups, sex</vt:lpstr>
      <vt:lpstr>Conclusion</vt:lpstr>
      <vt:lpstr>Post-mortem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UCB Data Analytics Bootcamp Spring 2020   Clinical trials analysis</dc:title>
  <dc:creator>Garskovas, Raymond</dc:creator>
  <cp:lastModifiedBy>Garskovas, Raymond</cp:lastModifiedBy>
  <cp:revision>12</cp:revision>
  <dcterms:created xsi:type="dcterms:W3CDTF">2020-07-25T20:15:01Z</dcterms:created>
  <dcterms:modified xsi:type="dcterms:W3CDTF">2020-07-28T01:36:48Z</dcterms:modified>
</cp:coreProperties>
</file>