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handoutMasterIdLst>
    <p:handoutMasterId r:id="rId8"/>
  </p:handoutMasterIdLst>
  <p:sldIdLst>
    <p:sldId id="256" r:id="rId2"/>
    <p:sldId id="272" r:id="rId3"/>
    <p:sldId id="269" r:id="rId4"/>
    <p:sldId id="275" r:id="rId5"/>
    <p:sldId id="276" r:id="rId6"/>
    <p:sldId id="27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182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AE457D-3A11-44B8-9ADD-1B70416817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61175-7913-4DAE-BBD3-BB8CA4274D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06E46-DB8B-46E4-82F4-5BB4AFAA7E4A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69181-5DC2-4178-9912-11A5B1A4C1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DAD2F-3172-41B9-A89F-55205F3E0F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D3014-E881-4BEC-B3F7-575D9436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04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19EE-CD24-4A94-9C62-5E57ACBBC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52A96-2ABA-4C0A-B895-B1007B399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A8331-8972-4AEB-A6F0-0586955F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9FE7-C1C1-48EA-AEDE-51D325F28B40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C0786-197A-4D72-B96A-CECBA20C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C156F-0C9F-4446-98A6-2911F67F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A0F0-1D62-4FDB-A121-3187D2513FE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E79595-C1EC-45EA-A7E4-30779B0CE7BE}"/>
              </a:ext>
            </a:extLst>
          </p:cNvPr>
          <p:cNvGrpSpPr/>
          <p:nvPr userDrawn="1"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1AE96F-B539-4B07-9BCE-FADF22A78CB9}"/>
                </a:ext>
              </a:extLst>
            </p:cNvPr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B170DA-CF5C-4AC2-BC7A-7616117B968E}"/>
                </a:ext>
              </a:extLst>
            </p:cNvPr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29">
              <a:extLst>
                <a:ext uri="{FF2B5EF4-FFF2-40B4-BE49-F238E27FC236}">
                  <a16:creationId xmlns:a16="http://schemas.microsoft.com/office/drawing/2014/main" id="{0BAFA911-75CA-447F-874B-644E48007441}"/>
                </a:ext>
              </a:extLst>
            </p:cNvPr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0">
              <a:extLst>
                <a:ext uri="{FF2B5EF4-FFF2-40B4-BE49-F238E27FC236}">
                  <a16:creationId xmlns:a16="http://schemas.microsoft.com/office/drawing/2014/main" id="{73096F76-A6F4-4137-B208-C2E2CB9D4B14}"/>
                </a:ext>
              </a:extLst>
            </p:cNvPr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1">
              <a:extLst>
                <a:ext uri="{FF2B5EF4-FFF2-40B4-BE49-F238E27FC236}">
                  <a16:creationId xmlns:a16="http://schemas.microsoft.com/office/drawing/2014/main" id="{DDA23BA5-BD52-4D9D-8254-1E2B678E5BBC}"/>
                </a:ext>
              </a:extLst>
            </p:cNvPr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2">
              <a:extLst>
                <a:ext uri="{FF2B5EF4-FFF2-40B4-BE49-F238E27FC236}">
                  <a16:creationId xmlns:a16="http://schemas.microsoft.com/office/drawing/2014/main" id="{69F68D7A-3378-4897-AF5B-D0DEB6D539B7}"/>
                </a:ext>
              </a:extLst>
            </p:cNvPr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33">
              <a:extLst>
                <a:ext uri="{FF2B5EF4-FFF2-40B4-BE49-F238E27FC236}">
                  <a16:creationId xmlns:a16="http://schemas.microsoft.com/office/drawing/2014/main" id="{51F6830C-7994-4612-8512-702FDF324DFF}"/>
                </a:ext>
              </a:extLst>
            </p:cNvPr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34">
              <a:extLst>
                <a:ext uri="{FF2B5EF4-FFF2-40B4-BE49-F238E27FC236}">
                  <a16:creationId xmlns:a16="http://schemas.microsoft.com/office/drawing/2014/main" id="{615DDB18-5F58-4D64-A5CC-F8D1DF32F538}"/>
                </a:ext>
              </a:extLst>
            </p:cNvPr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40DB4AF4-3FB4-41DF-9865-474655841754}"/>
                </a:ext>
              </a:extLst>
            </p:cNvPr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840F9123-6D1F-44B8-9524-70FAF229BDB0}"/>
                </a:ext>
              </a:extLst>
            </p:cNvPr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607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9363-514E-4FBA-B885-911767667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7CB31-D399-49EA-8F16-56C9754B4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55FD0-7E96-42C4-BFE6-7637E56E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9FE7-C1C1-48EA-AEDE-51D325F28B40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25B25-819D-48C9-8D23-04E0D0C7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F0F09-B6FD-497A-A56D-3E26FAF8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A0F0-1D62-4FDB-A121-3187D251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9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B0A1F-B633-43B7-954A-FF7B974BD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E0C0A-1285-4BA7-A685-3F558A1CC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8D7F2-AB85-4401-8EB4-9CC899CD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9FE7-C1C1-48EA-AEDE-51D325F28B40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EB79-9282-4B4B-92B7-8BDD8484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CDD06-3F34-42ED-8A8E-3F34E255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A0F0-1D62-4FDB-A121-3187D251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5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Extract 6">
            <a:extLst>
              <a:ext uri="{FF2B5EF4-FFF2-40B4-BE49-F238E27FC236}">
                <a16:creationId xmlns:a16="http://schemas.microsoft.com/office/drawing/2014/main" id="{EAD2C663-B6BF-4FEA-ACBC-79F13EC08610}"/>
              </a:ext>
            </a:extLst>
          </p:cNvPr>
          <p:cNvSpPr/>
          <p:nvPr userDrawn="1"/>
        </p:nvSpPr>
        <p:spPr>
          <a:xfrm rot="5400000">
            <a:off x="2130711" y="-2127249"/>
            <a:ext cx="578431" cy="4839855"/>
          </a:xfrm>
          <a:prstGeom prst="flowChartExtra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982C3-007A-4829-BE8B-01E327EC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B44C-112D-419A-A638-E488BA63F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185EF-3E71-4B6B-93DE-7C844372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9FE7-C1C1-48EA-AEDE-51D325F28B40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1FC27-60AD-40BC-8A57-276CB11D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B7D39-F684-4AC5-BA0A-7059B217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A0F0-1D62-4FDB-A121-3187D2513F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4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D99C-8CB1-4356-A0BE-DFEE2A01A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CB969-D8F2-4B3A-B7C4-3D61A7378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F9A3F-9A8F-462C-BC48-BB87E4EF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9FE7-C1C1-48EA-AEDE-51D325F28B40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A4011-7704-4DD4-AB36-F621B92B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6E58B-AAD1-4867-9547-5B72C2AF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A0F0-1D62-4FDB-A121-3187D251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3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B340-1C94-4AC8-9FDD-0BFFD4F7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C928F-6BCC-4D7C-96FA-0CDE11E70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1FF46-7113-4012-A6D1-3C2447B70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8F840-1DE8-4C67-99C8-01AA39F8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9FE7-C1C1-48EA-AEDE-51D325F28B40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1262F-B5BA-4321-B55B-A7D5CF21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ACB7D-BF6F-4752-9652-708BB355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A0F0-1D62-4FDB-A121-3187D251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6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9096-40DD-471F-AAED-F13E906D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5FDE1-37BF-4868-992B-A6E753C11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F2BCF-E633-4FE5-A766-4E98733AA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F91B5-8D8E-4F8A-8BEF-EEBEDB702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5C72C-C79A-40E2-8BC9-6E2E7CB8B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61072-1585-4A61-8997-5F6258CB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9FE7-C1C1-48EA-AEDE-51D325F28B40}" type="datetimeFigureOut">
              <a:rPr lang="en-US" smtClean="0"/>
              <a:t>7/27/20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973DD-8F28-4C2C-9954-0C4C23B6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E44BB-1821-4C0A-A0C4-DF24CD20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A0F0-1D62-4FDB-A121-3187D251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9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96E1B-DD0F-4E3C-8FEC-7C16A750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9FA7B-E7EF-4F02-B67B-618FB518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9FE7-C1C1-48EA-AEDE-51D325F28B40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50C54-37EF-4F91-8147-92BE88F7B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40154-5965-4076-956E-E9643B3E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A0F0-1D62-4FDB-A121-3187D251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5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2EA57-FB5D-45C5-BB70-72AE767E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9FE7-C1C1-48EA-AEDE-51D325F28B40}" type="datetimeFigureOut">
              <a:rPr lang="en-US" smtClean="0"/>
              <a:t>7/27/20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BD392-3F8F-422C-821F-74B8B94E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9F1AE-DE6D-4152-A8D8-CA37EC70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A0F0-1D62-4FDB-A121-3187D251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1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E8A3-8239-4025-81BE-671CDCD1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2522-DBFD-4E09-A8F1-C755A0117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6E0F5-0383-4009-86CC-ABD130075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85312-CFB2-46D3-86FA-37956ED1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9FE7-C1C1-48EA-AEDE-51D325F28B40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B070E-D095-4C0C-AA12-B28534F6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35B65-35BD-438F-B2AF-7FF0C0DE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A0F0-1D62-4FDB-A121-3187D251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7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D8CC-3342-4FF7-8F8C-4F95B56A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E5969-75C3-4C5B-AB9A-0C1BAEE29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EBE11-9ECB-4B9F-9228-C089BC242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E732C-CB01-4D02-8BEE-986B269D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9FE7-C1C1-48EA-AEDE-51D325F28B40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28ED4-B9B5-47D8-B0E0-D8BFB7AE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CDC9C-C6CC-48AD-B2A2-C6AC074F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A0F0-1D62-4FDB-A121-3187D251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6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B15F1-197F-4A45-A1D0-541E7202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380D4-A70D-4B79-A9A0-7633D3F38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A3404-1E10-4EBD-A0B8-F17AED8AC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79FE7-C1C1-48EA-AEDE-51D325F28B40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A820F-256D-48BF-BB31-EC9E80697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00814-2DCA-419A-961F-80B4ECF3D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DA0F0-1D62-4FDB-A121-3187D251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4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A6B5-F4A7-4083-9D7C-2A53629CA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300" y="1397000"/>
            <a:ext cx="5934530" cy="2653836"/>
          </a:xfrm>
        </p:spPr>
        <p:txBody>
          <a:bodyPr>
            <a:normAutofit/>
          </a:bodyPr>
          <a:lstStyle/>
          <a:p>
            <a:r>
              <a:rPr lang="en-US" sz="3200" dirty="0"/>
              <a:t>UCB Data Analytics Bootcamp Spring 2020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Clinical trials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DE64A-FB52-42B6-AA86-675105323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898" y="4487159"/>
            <a:ext cx="6197932" cy="660573"/>
          </a:xfrm>
        </p:spPr>
        <p:txBody>
          <a:bodyPr>
            <a:normAutofit/>
          </a:bodyPr>
          <a:lstStyle/>
          <a:p>
            <a:r>
              <a:rPr lang="en-US" dirty="0"/>
              <a:t>Nick </a:t>
            </a:r>
            <a:r>
              <a:rPr lang="en-US" dirty="0" err="1"/>
              <a:t>Nasse</a:t>
            </a:r>
            <a:r>
              <a:rPr lang="en-US" dirty="0"/>
              <a:t>, Parker </a:t>
            </a:r>
            <a:r>
              <a:rPr lang="en-US" dirty="0" err="1"/>
              <a:t>Prowell</a:t>
            </a:r>
            <a:r>
              <a:rPr lang="en-US" dirty="0"/>
              <a:t>, Raymond Garskovas, Varun Kaushik</a:t>
            </a:r>
          </a:p>
        </p:txBody>
      </p:sp>
    </p:spTree>
    <p:extLst>
      <p:ext uri="{BB962C8B-B14F-4D97-AF65-F5344CB8AC3E}">
        <p14:creationId xmlns:p14="http://schemas.microsoft.com/office/powerpoint/2010/main" val="378203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E5BC-D20B-4BE7-BB40-76090F03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Analysis X: COVID-19 trials keyword frequency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4C3C-C6B2-44C9-A438-FEF78E1D1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723" y="2535314"/>
            <a:ext cx="5162551" cy="29953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This was my initial hypothesis because:</a:t>
            </a:r>
          </a:p>
          <a:p>
            <a:r>
              <a:rPr lang="en-US" sz="1600" dirty="0"/>
              <a:t>COVID-19 is a novel virus. This should mean a specific set of keywords dominating the frequency would be less likely.</a:t>
            </a:r>
          </a:p>
          <a:p>
            <a:r>
              <a:rPr lang="en-US" sz="1600" dirty="0"/>
              <a:t>COVID-19 is known to be especially aggressive towards the respiratory system.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36725-B557-4E05-8B62-E9204089DD8B}"/>
              </a:ext>
            </a:extLst>
          </p:cNvPr>
          <p:cNvSpPr txBox="1"/>
          <p:nvPr/>
        </p:nvSpPr>
        <p:spPr>
          <a:xfrm>
            <a:off x="628650" y="1611984"/>
            <a:ext cx="788670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Initial hypothesis</a:t>
            </a:r>
            <a:r>
              <a:rPr lang="en-US" i="1" dirty="0"/>
              <a:t>: Frequency distribution between keywords among clinical trials related to COVID-19 would be similar amongst most keywords, but greater for respiratory related terms.  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48A289EB-541F-B149-AFA6-87BE929CE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3923"/>
            <a:ext cx="2584077" cy="2584077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FB92E80-3898-3C4F-9248-BF2E0959F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113" y="5246016"/>
            <a:ext cx="1470991" cy="1470991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B3443444-4A1C-A146-976E-7FDF947B9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49" y="3932339"/>
            <a:ext cx="2812378" cy="2812378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27BCD380-92A0-B44E-919E-CA09689AA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83" y="4634722"/>
            <a:ext cx="2109995" cy="210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4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E5BC-D20B-4BE7-BB40-76090F03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30278"/>
            <a:ext cx="7958759" cy="862046"/>
          </a:xfrm>
        </p:spPr>
        <p:txBody>
          <a:bodyPr>
            <a:normAutofit/>
          </a:bodyPr>
          <a:lstStyle/>
          <a:p>
            <a:r>
              <a:rPr lang="en-US" sz="2800" dirty="0"/>
              <a:t>Frequency Distribution Amongst Top 15 Keywords</a:t>
            </a:r>
          </a:p>
        </p:txBody>
      </p:sp>
      <p:pic>
        <p:nvPicPr>
          <p:cNvPr id="14" name="Picture 13" descr="A picture containing umbrella&#10;&#10;Description automatically generated">
            <a:extLst>
              <a:ext uri="{FF2B5EF4-FFF2-40B4-BE49-F238E27FC236}">
                <a16:creationId xmlns:a16="http://schemas.microsoft.com/office/drawing/2014/main" id="{C3E6BBBC-6EA6-1648-965A-203EEE03C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119" y="1215720"/>
            <a:ext cx="6739820" cy="56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E5BC-D20B-4BE7-BB40-76090F03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30278"/>
            <a:ext cx="7958759" cy="862046"/>
          </a:xfrm>
        </p:spPr>
        <p:txBody>
          <a:bodyPr>
            <a:normAutofit/>
          </a:bodyPr>
          <a:lstStyle/>
          <a:p>
            <a:r>
              <a:rPr lang="en-US" sz="2800" dirty="0"/>
              <a:t>Frequency Distribution Amongst Top 15 Keywords</a:t>
            </a:r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59531846-CD56-8C46-B227-E6DED0714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66" y="1421767"/>
            <a:ext cx="6859668" cy="543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6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E5BC-D20B-4BE7-BB40-76090F03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30278"/>
            <a:ext cx="7958759" cy="862046"/>
          </a:xfrm>
        </p:spPr>
        <p:txBody>
          <a:bodyPr>
            <a:normAutofit/>
          </a:bodyPr>
          <a:lstStyle/>
          <a:p>
            <a:r>
              <a:rPr lang="en-US" sz="2800" dirty="0"/>
              <a:t>Top 5 Keywords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B19421-CA80-5345-AACA-E4A03C68211D}"/>
              </a:ext>
            </a:extLst>
          </p:cNvPr>
          <p:cNvSpPr txBox="1"/>
          <p:nvPr/>
        </p:nvSpPr>
        <p:spPr>
          <a:xfrm>
            <a:off x="526774" y="1411357"/>
            <a:ext cx="381918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ARDS</a:t>
            </a:r>
            <a:r>
              <a:rPr lang="en-US" sz="1600" dirty="0"/>
              <a:t>: </a:t>
            </a:r>
          </a:p>
          <a:p>
            <a:r>
              <a:rPr lang="en-US" sz="1600" dirty="0"/>
              <a:t>Acute respiratory distress syndrome</a:t>
            </a:r>
          </a:p>
          <a:p>
            <a:endParaRPr lang="en-US" sz="1600" dirty="0"/>
          </a:p>
          <a:p>
            <a:r>
              <a:rPr lang="en-US" sz="1600" u="sng" dirty="0"/>
              <a:t>Pneumonia</a:t>
            </a:r>
            <a:r>
              <a:rPr lang="en-US" sz="1600" dirty="0"/>
              <a:t>: </a:t>
            </a:r>
          </a:p>
          <a:p>
            <a:r>
              <a:rPr lang="en-US" sz="1600" dirty="0"/>
              <a:t>Infection that inflames the air sacs in one or both lungs</a:t>
            </a:r>
          </a:p>
          <a:p>
            <a:endParaRPr lang="en-US" sz="1600" dirty="0"/>
          </a:p>
          <a:p>
            <a:r>
              <a:rPr lang="en-US" sz="1600" u="sng" dirty="0"/>
              <a:t>Hydroxychloroquine</a:t>
            </a:r>
            <a:r>
              <a:rPr lang="en-US" sz="1600" dirty="0"/>
              <a:t>: Immunosuppressive drug and Anti-parasite. Used to treat and prevent malaria.</a:t>
            </a:r>
          </a:p>
          <a:p>
            <a:endParaRPr lang="en-US" sz="1600" dirty="0"/>
          </a:p>
          <a:p>
            <a:r>
              <a:rPr lang="en-US" sz="1600" u="sng" dirty="0"/>
              <a:t>Convalescent Plasma</a:t>
            </a:r>
            <a:r>
              <a:rPr lang="en-US" sz="1600" dirty="0"/>
              <a:t>: </a:t>
            </a:r>
          </a:p>
          <a:p>
            <a:r>
              <a:rPr lang="en-US" sz="1600" dirty="0"/>
              <a:t>Plasma that is collected from people who have recovered from a disease, whose blood is presumed to have antibodies for that disease.</a:t>
            </a:r>
          </a:p>
          <a:p>
            <a:endParaRPr lang="en-US" sz="1600" dirty="0"/>
          </a:p>
          <a:p>
            <a:r>
              <a:rPr lang="en-US" sz="1600" u="sng" dirty="0"/>
              <a:t>Intensive Care Unit</a:t>
            </a:r>
            <a:r>
              <a:rPr lang="en-US" sz="1600" dirty="0"/>
              <a:t>: health care facility that provides intensive treatment medicine.</a:t>
            </a:r>
          </a:p>
          <a:p>
            <a:endParaRPr lang="en-US" dirty="0"/>
          </a:p>
        </p:txBody>
      </p:sp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6B0B8356-717D-CB4D-8FAB-8EAFA554C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041" y="861301"/>
            <a:ext cx="3913905" cy="39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4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467F-1D91-D246-8545-C855F726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2017"/>
            <a:ext cx="7886700" cy="300796"/>
          </a:xfrm>
        </p:spPr>
        <p:txBody>
          <a:bodyPr>
            <a:noAutofit/>
          </a:bodyPr>
          <a:lstStyle/>
          <a:p>
            <a:r>
              <a:rPr lang="en-US" sz="2500" dirty="0"/>
              <a:t>Keywords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1D9F8B-22C3-B142-89AB-63F009CBCCBF}"/>
              </a:ext>
            </a:extLst>
          </p:cNvPr>
          <p:cNvSpPr txBox="1"/>
          <p:nvPr/>
        </p:nvSpPr>
        <p:spPr>
          <a:xfrm>
            <a:off x="681061" y="4865256"/>
            <a:ext cx="78867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Conclusion</a:t>
            </a:r>
            <a:r>
              <a:rPr lang="en-US" i="1" dirty="0"/>
              <a:t>: Frequency Analysis among COVID-19 clinical trial keywords has proven our hypothesis incorrect. While frequencies were relatively similar, the data has proven to be greatly skewed towards trials related to ARDS, Pneumonia, and Hydroxychloroquine. Despite a large amount of keywords corresponding to respiratory related illnesses or symptoms, the data was diversely distributed categorically.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010842-7012-9E4B-87C8-88E70CE50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85" y="1430556"/>
            <a:ext cx="2234723" cy="300355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01C118-603D-2C48-9DBD-3BE208122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529" y="1666058"/>
            <a:ext cx="2234942" cy="2768048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333116-6F71-9342-9115-7B997A2B0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292" y="1666058"/>
            <a:ext cx="2234723" cy="28011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ECBF04-87E5-014C-B0C4-0C47EDE8AF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292" y="1392579"/>
            <a:ext cx="2339765" cy="2734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027656-137F-1B4D-B4D4-F9462C3F82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529" y="1392579"/>
            <a:ext cx="2339765" cy="27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8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3407</TotalTime>
  <Words>249</Words>
  <Application>Microsoft Macintosh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UCB Data Analytics Bootcamp Spring 2020   Clinical trials analysis</vt:lpstr>
      <vt:lpstr>Analysis X: COVID-19 trials keyword frequency analysis</vt:lpstr>
      <vt:lpstr>Frequency Distribution Amongst Top 15 Keywords</vt:lpstr>
      <vt:lpstr>Frequency Distribution Amongst Top 15 Keywords</vt:lpstr>
      <vt:lpstr>Top 5 Keywords</vt:lpstr>
      <vt:lpstr>Keywords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UCB Data Analytics Bootcamp Spring 2020   Clinical trials analysis</dc:title>
  <dc:creator>Garskovas, Raymond</dc:creator>
  <cp:lastModifiedBy>Parker Prowell</cp:lastModifiedBy>
  <cp:revision>25</cp:revision>
  <dcterms:created xsi:type="dcterms:W3CDTF">2020-07-25T20:15:01Z</dcterms:created>
  <dcterms:modified xsi:type="dcterms:W3CDTF">2020-07-28T05:07:54Z</dcterms:modified>
</cp:coreProperties>
</file>