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23"/>
  </p:notesMasterIdLst>
  <p:handoutMasterIdLst>
    <p:handoutMasterId r:id="rId24"/>
  </p:handoutMasterIdLst>
  <p:sldIdLst>
    <p:sldId id="256" r:id="rId2"/>
    <p:sldId id="265" r:id="rId3"/>
    <p:sldId id="272" r:id="rId4"/>
    <p:sldId id="259" r:id="rId5"/>
    <p:sldId id="271" r:id="rId6"/>
    <p:sldId id="288" r:id="rId7"/>
    <p:sldId id="266" r:id="rId8"/>
    <p:sldId id="276" r:id="rId9"/>
    <p:sldId id="284" r:id="rId10"/>
    <p:sldId id="261" r:id="rId11"/>
    <p:sldId id="267" r:id="rId12"/>
    <p:sldId id="290" r:id="rId13"/>
    <p:sldId id="289" r:id="rId14"/>
    <p:sldId id="285" r:id="rId15"/>
    <p:sldId id="277" r:id="rId16"/>
    <p:sldId id="286" r:id="rId17"/>
    <p:sldId id="291" r:id="rId18"/>
    <p:sldId id="292" r:id="rId19"/>
    <p:sldId id="269" r:id="rId20"/>
    <p:sldId id="270" r:id="rId21"/>
    <p:sldId id="28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950" y="426"/>
      </p:cViewPr>
      <p:guideLst/>
    </p:cSldViewPr>
  </p:slideViewPr>
  <p:notesTextViewPr>
    <p:cViewPr>
      <p:scale>
        <a:sx n="1" d="1"/>
        <a:sy n="1" d="1"/>
      </p:scale>
      <p:origin x="0" y="0"/>
    </p:cViewPr>
  </p:notesTextViewPr>
  <p:notesViewPr>
    <p:cSldViewPr snapToGrid="0">
      <p:cViewPr varScale="1">
        <p:scale>
          <a:sx n="52" d="100"/>
          <a:sy n="52" d="100"/>
        </p:scale>
        <p:origin x="18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27CE98-C65B-49FB-B8D9-ECAA334B3C64}" type="doc">
      <dgm:prSet loTypeId="urn:microsoft.com/office/officeart/2005/8/layout/pyramid3" loCatId="pyramid" qsTypeId="urn:microsoft.com/office/officeart/2005/8/quickstyle/simple1" qsCatId="simple" csTypeId="urn:microsoft.com/office/officeart/2005/8/colors/accent1_1" csCatId="accent1" phldr="1"/>
      <dgm:spPr/>
      <dgm:t>
        <a:bodyPr/>
        <a:lstStyle/>
        <a:p>
          <a:endParaRPr lang="en-US"/>
        </a:p>
      </dgm:t>
    </dgm:pt>
    <dgm:pt modelId="{435A806D-6B11-4FBF-95BC-DE85B4094E34}">
      <dgm:prSet phldrT="[Text]" custT="1"/>
      <dgm:spPr/>
      <dgm:t>
        <a:bodyPr/>
        <a:lstStyle/>
        <a:p>
          <a:r>
            <a:rPr lang="en-US" sz="1600" dirty="0"/>
            <a:t>Reduction by keywords:</a:t>
          </a:r>
        </a:p>
        <a:p>
          <a:r>
            <a:rPr lang="en-US" sz="1600" dirty="0"/>
            <a:t>2,921</a:t>
          </a:r>
        </a:p>
      </dgm:t>
    </dgm:pt>
    <dgm:pt modelId="{1596797F-1C45-4E63-8586-80F545801909}" type="parTrans" cxnId="{DBE82F22-FC73-4E8C-B6C8-51632143AEF2}">
      <dgm:prSet/>
      <dgm:spPr/>
      <dgm:t>
        <a:bodyPr/>
        <a:lstStyle/>
        <a:p>
          <a:endParaRPr lang="en-US" sz="1600"/>
        </a:p>
      </dgm:t>
    </dgm:pt>
    <dgm:pt modelId="{89C23E7C-7991-4A5B-BAFB-62D69843C59D}" type="sibTrans" cxnId="{DBE82F22-FC73-4E8C-B6C8-51632143AEF2}">
      <dgm:prSet/>
      <dgm:spPr/>
      <dgm:t>
        <a:bodyPr/>
        <a:lstStyle/>
        <a:p>
          <a:endParaRPr lang="en-US" sz="1600"/>
        </a:p>
      </dgm:t>
    </dgm:pt>
    <dgm:pt modelId="{5FEC3230-9D5F-417A-AD51-CB6839C35B4E}">
      <dgm:prSet phldrT="[Text]" custT="1"/>
      <dgm:spPr/>
      <dgm:t>
        <a:bodyPr/>
        <a:lstStyle/>
        <a:p>
          <a:r>
            <a:rPr lang="en-US" sz="1600" dirty="0"/>
            <a:t>Total trials in database:</a:t>
          </a:r>
        </a:p>
        <a:p>
          <a:r>
            <a:rPr lang="en-US" sz="1600" dirty="0"/>
            <a:t>346,890</a:t>
          </a:r>
        </a:p>
      </dgm:t>
    </dgm:pt>
    <dgm:pt modelId="{C925E57E-259F-485C-B25F-14288ACF0BFD}" type="sibTrans" cxnId="{D515CBBF-9FD7-4FF1-BF68-9025DD6EC1CC}">
      <dgm:prSet/>
      <dgm:spPr/>
      <dgm:t>
        <a:bodyPr/>
        <a:lstStyle/>
        <a:p>
          <a:endParaRPr lang="en-US" sz="1600"/>
        </a:p>
      </dgm:t>
    </dgm:pt>
    <dgm:pt modelId="{2DAA918B-3833-4CF8-ADEA-71BECEDA51F7}" type="parTrans" cxnId="{D515CBBF-9FD7-4FF1-BF68-9025DD6EC1CC}">
      <dgm:prSet/>
      <dgm:spPr/>
      <dgm:t>
        <a:bodyPr/>
        <a:lstStyle/>
        <a:p>
          <a:endParaRPr lang="en-US" sz="1600"/>
        </a:p>
      </dgm:t>
    </dgm:pt>
    <dgm:pt modelId="{4EF2A42A-A8A5-4842-A79C-65E114BEDA20}" type="pres">
      <dgm:prSet presAssocID="{C827CE98-C65B-49FB-B8D9-ECAA334B3C64}" presName="Name0" presStyleCnt="0">
        <dgm:presLayoutVars>
          <dgm:dir/>
          <dgm:animLvl val="lvl"/>
          <dgm:resizeHandles val="exact"/>
        </dgm:presLayoutVars>
      </dgm:prSet>
      <dgm:spPr/>
    </dgm:pt>
    <dgm:pt modelId="{EC9EEA1A-7466-47D8-89DC-85B408E06BC5}" type="pres">
      <dgm:prSet presAssocID="{5FEC3230-9D5F-417A-AD51-CB6839C35B4E}" presName="Name8" presStyleCnt="0"/>
      <dgm:spPr/>
    </dgm:pt>
    <dgm:pt modelId="{3FD4EF31-51A7-464D-B087-D3AB0000ADD8}" type="pres">
      <dgm:prSet presAssocID="{5FEC3230-9D5F-417A-AD51-CB6839C35B4E}" presName="level" presStyleLbl="node1" presStyleIdx="0" presStyleCnt="2" custLinFactY="-200000" custLinFactNeighborY="-216553">
        <dgm:presLayoutVars>
          <dgm:chMax val="1"/>
          <dgm:bulletEnabled val="1"/>
        </dgm:presLayoutVars>
      </dgm:prSet>
      <dgm:spPr/>
    </dgm:pt>
    <dgm:pt modelId="{2C5EF399-3455-4664-8EF1-4C228CFB51D0}" type="pres">
      <dgm:prSet presAssocID="{5FEC3230-9D5F-417A-AD51-CB6839C35B4E}" presName="levelTx" presStyleLbl="revTx" presStyleIdx="0" presStyleCnt="0">
        <dgm:presLayoutVars>
          <dgm:chMax val="1"/>
          <dgm:bulletEnabled val="1"/>
        </dgm:presLayoutVars>
      </dgm:prSet>
      <dgm:spPr/>
    </dgm:pt>
    <dgm:pt modelId="{D167B5AC-2042-4FC6-B29A-1220C1927081}" type="pres">
      <dgm:prSet presAssocID="{435A806D-6B11-4FBF-95BC-DE85B4094E34}" presName="Name8" presStyleCnt="0"/>
      <dgm:spPr/>
    </dgm:pt>
    <dgm:pt modelId="{2CD5B3AF-A53C-4CCF-A8B9-5D69265E6F21}" type="pres">
      <dgm:prSet presAssocID="{435A806D-6B11-4FBF-95BC-DE85B4094E34}" presName="level" presStyleLbl="node1" presStyleIdx="1" presStyleCnt="2">
        <dgm:presLayoutVars>
          <dgm:chMax val="1"/>
          <dgm:bulletEnabled val="1"/>
        </dgm:presLayoutVars>
      </dgm:prSet>
      <dgm:spPr/>
    </dgm:pt>
    <dgm:pt modelId="{6DB45598-347F-4219-BEC7-C07653F95C44}" type="pres">
      <dgm:prSet presAssocID="{435A806D-6B11-4FBF-95BC-DE85B4094E34}" presName="levelTx" presStyleLbl="revTx" presStyleIdx="0" presStyleCnt="0">
        <dgm:presLayoutVars>
          <dgm:chMax val="1"/>
          <dgm:bulletEnabled val="1"/>
        </dgm:presLayoutVars>
      </dgm:prSet>
      <dgm:spPr/>
    </dgm:pt>
  </dgm:ptLst>
  <dgm:cxnLst>
    <dgm:cxn modelId="{489FB70D-CE0F-42C1-AD77-2A0FB01FFE14}" type="presOf" srcId="{435A806D-6B11-4FBF-95BC-DE85B4094E34}" destId="{6DB45598-347F-4219-BEC7-C07653F95C44}" srcOrd="1" destOrd="0" presId="urn:microsoft.com/office/officeart/2005/8/layout/pyramid3"/>
    <dgm:cxn modelId="{DBE82F22-FC73-4E8C-B6C8-51632143AEF2}" srcId="{C827CE98-C65B-49FB-B8D9-ECAA334B3C64}" destId="{435A806D-6B11-4FBF-95BC-DE85B4094E34}" srcOrd="1" destOrd="0" parTransId="{1596797F-1C45-4E63-8586-80F545801909}" sibTransId="{89C23E7C-7991-4A5B-BAFB-62D69843C59D}"/>
    <dgm:cxn modelId="{0A2F4A67-B32F-423E-B133-58E25ABE118B}" type="presOf" srcId="{5FEC3230-9D5F-417A-AD51-CB6839C35B4E}" destId="{3FD4EF31-51A7-464D-B087-D3AB0000ADD8}" srcOrd="0" destOrd="0" presId="urn:microsoft.com/office/officeart/2005/8/layout/pyramid3"/>
    <dgm:cxn modelId="{CBD95553-A8AB-46D8-BEB1-C8DA0549CBD3}" type="presOf" srcId="{C827CE98-C65B-49FB-B8D9-ECAA334B3C64}" destId="{4EF2A42A-A8A5-4842-A79C-65E114BEDA20}" srcOrd="0" destOrd="0" presId="urn:microsoft.com/office/officeart/2005/8/layout/pyramid3"/>
    <dgm:cxn modelId="{8B103188-84FC-4C7E-A3AB-00A09164B059}" type="presOf" srcId="{5FEC3230-9D5F-417A-AD51-CB6839C35B4E}" destId="{2C5EF399-3455-4664-8EF1-4C228CFB51D0}" srcOrd="1" destOrd="0" presId="urn:microsoft.com/office/officeart/2005/8/layout/pyramid3"/>
    <dgm:cxn modelId="{CD0A47B8-C3A7-4D9B-8A78-95547E232CE8}" type="presOf" srcId="{435A806D-6B11-4FBF-95BC-DE85B4094E34}" destId="{2CD5B3AF-A53C-4CCF-A8B9-5D69265E6F21}" srcOrd="0" destOrd="0" presId="urn:microsoft.com/office/officeart/2005/8/layout/pyramid3"/>
    <dgm:cxn modelId="{D515CBBF-9FD7-4FF1-BF68-9025DD6EC1CC}" srcId="{C827CE98-C65B-49FB-B8D9-ECAA334B3C64}" destId="{5FEC3230-9D5F-417A-AD51-CB6839C35B4E}" srcOrd="0" destOrd="0" parTransId="{2DAA918B-3833-4CF8-ADEA-71BECEDA51F7}" sibTransId="{C925E57E-259F-485C-B25F-14288ACF0BFD}"/>
    <dgm:cxn modelId="{A7EA1EFA-386D-4549-B37B-8763CD83D81F}" type="presParOf" srcId="{4EF2A42A-A8A5-4842-A79C-65E114BEDA20}" destId="{EC9EEA1A-7466-47D8-89DC-85B408E06BC5}" srcOrd="0" destOrd="0" presId="urn:microsoft.com/office/officeart/2005/8/layout/pyramid3"/>
    <dgm:cxn modelId="{2F5C9D93-8248-4C24-BD15-188E5415A48A}" type="presParOf" srcId="{EC9EEA1A-7466-47D8-89DC-85B408E06BC5}" destId="{3FD4EF31-51A7-464D-B087-D3AB0000ADD8}" srcOrd="0" destOrd="0" presId="urn:microsoft.com/office/officeart/2005/8/layout/pyramid3"/>
    <dgm:cxn modelId="{3694E3F6-3877-437C-A82A-01293E8E2F68}" type="presParOf" srcId="{EC9EEA1A-7466-47D8-89DC-85B408E06BC5}" destId="{2C5EF399-3455-4664-8EF1-4C228CFB51D0}" srcOrd="1" destOrd="0" presId="urn:microsoft.com/office/officeart/2005/8/layout/pyramid3"/>
    <dgm:cxn modelId="{6BF48E39-6B4C-47C3-B5E9-CCB9888F1CEC}" type="presParOf" srcId="{4EF2A42A-A8A5-4842-A79C-65E114BEDA20}" destId="{D167B5AC-2042-4FC6-B29A-1220C1927081}" srcOrd="1" destOrd="0" presId="urn:microsoft.com/office/officeart/2005/8/layout/pyramid3"/>
    <dgm:cxn modelId="{EE5B9AD3-C169-49A3-BE42-F374F6E83465}" type="presParOf" srcId="{D167B5AC-2042-4FC6-B29A-1220C1927081}" destId="{2CD5B3AF-A53C-4CCF-A8B9-5D69265E6F21}" srcOrd="0" destOrd="0" presId="urn:microsoft.com/office/officeart/2005/8/layout/pyramid3"/>
    <dgm:cxn modelId="{C1D35D67-4507-4A69-AA25-74E28CC931CE}" type="presParOf" srcId="{D167B5AC-2042-4FC6-B29A-1220C1927081}" destId="{6DB45598-347F-4219-BEC7-C07653F95C44}"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4EF31-51A7-464D-B087-D3AB0000ADD8}">
      <dsp:nvSpPr>
        <dsp:cNvPr id="0" name=""/>
        <dsp:cNvSpPr/>
      </dsp:nvSpPr>
      <dsp:spPr>
        <a:xfrm rot="10800000">
          <a:off x="0" y="0"/>
          <a:ext cx="3694091" cy="2253933"/>
        </a:xfrm>
        <a:prstGeom prst="trapezoid">
          <a:avLst>
            <a:gd name="adj" fmla="val 40974"/>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Total trials in database:</a:t>
          </a:r>
        </a:p>
        <a:p>
          <a:pPr marL="0" lvl="0" indent="0" algn="ctr" defTabSz="711200">
            <a:lnSpc>
              <a:spcPct val="90000"/>
            </a:lnSpc>
            <a:spcBef>
              <a:spcPct val="0"/>
            </a:spcBef>
            <a:spcAft>
              <a:spcPct val="35000"/>
            </a:spcAft>
            <a:buNone/>
          </a:pPr>
          <a:r>
            <a:rPr lang="en-US" sz="1600" kern="1200" dirty="0"/>
            <a:t>346,890</a:t>
          </a:r>
        </a:p>
      </dsp:txBody>
      <dsp:txXfrm rot="-10800000">
        <a:off x="646465" y="0"/>
        <a:ext cx="2401159" cy="2253933"/>
      </dsp:txXfrm>
    </dsp:sp>
    <dsp:sp modelId="{2CD5B3AF-A53C-4CCF-A8B9-5D69265E6F21}">
      <dsp:nvSpPr>
        <dsp:cNvPr id="0" name=""/>
        <dsp:cNvSpPr/>
      </dsp:nvSpPr>
      <dsp:spPr>
        <a:xfrm rot="10800000">
          <a:off x="923522" y="2253933"/>
          <a:ext cx="1847045" cy="2253933"/>
        </a:xfrm>
        <a:prstGeom prst="trapezoid">
          <a:avLst>
            <a:gd name="adj" fmla="val 5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Reduction by keywords:</a:t>
          </a:r>
        </a:p>
        <a:p>
          <a:pPr marL="0" lvl="0" indent="0" algn="ctr" defTabSz="711200">
            <a:lnSpc>
              <a:spcPct val="90000"/>
            </a:lnSpc>
            <a:spcBef>
              <a:spcPct val="0"/>
            </a:spcBef>
            <a:spcAft>
              <a:spcPct val="35000"/>
            </a:spcAft>
            <a:buNone/>
          </a:pPr>
          <a:r>
            <a:rPr lang="en-US" sz="1600" kern="1200" dirty="0"/>
            <a:t>2,921</a:t>
          </a:r>
        </a:p>
      </dsp:txBody>
      <dsp:txXfrm rot="-10800000">
        <a:off x="923522" y="2253933"/>
        <a:ext cx="1847045" cy="2253933"/>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E457D-3A11-44B8-9ADD-1B70416817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5A61175-7913-4DAE-BBD3-BB8CA4274D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906E46-DB8B-46E4-82F4-5BB4AFAA7E4A}" type="datetimeFigureOut">
              <a:rPr lang="en-US" smtClean="0"/>
              <a:t>7/25/2020</a:t>
            </a:fld>
            <a:endParaRPr lang="en-US"/>
          </a:p>
        </p:txBody>
      </p:sp>
      <p:sp>
        <p:nvSpPr>
          <p:cNvPr id="4" name="Footer Placeholder 3">
            <a:extLst>
              <a:ext uri="{FF2B5EF4-FFF2-40B4-BE49-F238E27FC236}">
                <a16:creationId xmlns:a16="http://schemas.microsoft.com/office/drawing/2014/main" id="{75E69181-5DC2-4178-9912-11A5B1A4C1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92DAD2F-3172-41B9-A89F-55205F3E0F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5D3014-E881-4BEC-B3F7-575D9436F47A}" type="slidenum">
              <a:rPr lang="en-US" smtClean="0"/>
              <a:t>‹#›</a:t>
            </a:fld>
            <a:endParaRPr lang="en-US"/>
          </a:p>
        </p:txBody>
      </p:sp>
    </p:spTree>
    <p:extLst>
      <p:ext uri="{BB962C8B-B14F-4D97-AF65-F5344CB8AC3E}">
        <p14:creationId xmlns:p14="http://schemas.microsoft.com/office/powerpoint/2010/main" val="1006304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55A5D-208D-427F-A273-BD01811D6914}" type="datetimeFigureOut">
              <a:rPr lang="en-US" smtClean="0"/>
              <a:t>7/28/2020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97673E-4CEC-4C16-BB90-554F43A36920}" type="slidenum">
              <a:rPr lang="en-US" smtClean="0"/>
              <a:t>‹#›</a:t>
            </a:fld>
            <a:endParaRPr lang="en-US"/>
          </a:p>
        </p:txBody>
      </p:sp>
    </p:spTree>
    <p:extLst>
      <p:ext uri="{BB962C8B-B14F-4D97-AF65-F5344CB8AC3E}">
        <p14:creationId xmlns:p14="http://schemas.microsoft.com/office/powerpoint/2010/main" val="3558789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whn.org/does-covid-19-affect-women-differently-than-men-heres-what-we-know/"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bbc.com/future/article/20200409-why-covid-19-is-different-for-men-and-women" TargetMode="External"/><Relationship Id="rId4" Type="http://schemas.openxmlformats.org/officeDocument/2006/relationships/hyperlink" Target="https://www.npr.org/sections/goatsandsoda/2020/04/10/831883664/the-new-coronavirus-appears-to-take-a-greater-toll-on-men-than-on-wome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nwhn.org/does-covid-19-affect-women-differently-than-men-heres-what-we-know/"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bbc.com/future/article/20200409-why-covid-19-is-different-for-men-and-women" TargetMode="External"/><Relationship Id="rId4" Type="http://schemas.openxmlformats.org/officeDocument/2006/relationships/hyperlink" Target="https://www.npr.org/sections/goatsandsoda/2020/04/10/831883664/the-new-coronavirus-appears-to-take-a-greater-toll-on-men-than-on-wome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nwhn.org/does-covid-19-affect-women-differently-than-men-heres-what-we-know/"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ww.bbc.com/future/article/20200409-why-covid-19-is-different-for-men-and-women" TargetMode="External"/><Relationship Id="rId4" Type="http://schemas.openxmlformats.org/officeDocument/2006/relationships/hyperlink" Target="https://www.npr.org/sections/goatsandsoda/2020/04/10/831883664/the-new-coronavirus-appears-to-take-a-greater-toll-on-men-than-on-wome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nwhn.org/does-covid-19-affect-women-differently-than-men-heres-what-we-know/"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www.bbc.com/future/article/20200409-why-covid-19-is-different-for-men-and-women" TargetMode="External"/><Relationship Id="rId4" Type="http://schemas.openxmlformats.org/officeDocument/2006/relationships/hyperlink" Target="https://www.npr.org/sections/goatsandsoda/2020/04/10/831883664/the-new-coronavirus-appears-to-take-a-greater-toll-on-men-than-on-wome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sng" strike="noStrike" kern="1200" dirty="0">
                <a:solidFill>
                  <a:schemeClr val="tx1"/>
                </a:solidFill>
                <a:effectLst/>
                <a:latin typeface="+mn-lt"/>
                <a:ea typeface="+mn-ea"/>
                <a:cs typeface="+mn-cs"/>
                <a:hlinkClick r:id="rId3"/>
              </a:rPr>
              <a:t>https://nwhn.org/does-covid-19-affect-women-differently-than-men-heres-what-we-know/</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4"/>
              </a:rPr>
              <a:t>https://www.npr.org/sections/goatsandsoda/2020/04/10/831883664/the-new-coronavirus-appears-to-take-a-greater-toll-on-men-than-on-women</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5"/>
              </a:rPr>
              <a:t>https://www.bbc.com/future/article/20200409-why-covid-19-is-different-for-men-and-women</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3EFC6398-4196-7747-A2B3-D303C4EB4FF2}" type="slidenum">
              <a:rPr lang="en-US" smtClean="0"/>
              <a:t>6</a:t>
            </a:fld>
            <a:endParaRPr lang="en-US"/>
          </a:p>
        </p:txBody>
      </p:sp>
    </p:spTree>
    <p:extLst>
      <p:ext uri="{BB962C8B-B14F-4D97-AF65-F5344CB8AC3E}">
        <p14:creationId xmlns:p14="http://schemas.microsoft.com/office/powerpoint/2010/main" val="262564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sng" strike="noStrike" kern="1200" dirty="0">
                <a:solidFill>
                  <a:schemeClr val="tx1"/>
                </a:solidFill>
                <a:effectLst/>
                <a:latin typeface="+mn-lt"/>
                <a:ea typeface="+mn-ea"/>
                <a:cs typeface="+mn-cs"/>
                <a:hlinkClick r:id="rId3"/>
              </a:rPr>
              <a:t>https://nwhn.org/does-covid-19-affect-women-differently-than-men-heres-what-we-know/</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4"/>
              </a:rPr>
              <a:t>https://www.npr.org/sections/goatsandsoda/2020/04/10/831883664/the-new-coronavirus-appears-to-take-a-greater-toll-on-men-than-on-women</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5"/>
              </a:rPr>
              <a:t>https://www.bbc.com/future/article/20200409-why-covid-19-is-different-for-men-and-women</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3EFC6398-4196-7747-A2B3-D303C4EB4FF2}" type="slidenum">
              <a:rPr lang="en-US" smtClean="0"/>
              <a:t>9</a:t>
            </a:fld>
            <a:endParaRPr lang="en-US"/>
          </a:p>
        </p:txBody>
      </p:sp>
    </p:spTree>
    <p:extLst>
      <p:ext uri="{BB962C8B-B14F-4D97-AF65-F5344CB8AC3E}">
        <p14:creationId xmlns:p14="http://schemas.microsoft.com/office/powerpoint/2010/main" val="1263479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sng" strike="noStrike" kern="1200" dirty="0">
                <a:solidFill>
                  <a:schemeClr val="tx1"/>
                </a:solidFill>
                <a:effectLst/>
                <a:latin typeface="+mn-lt"/>
                <a:ea typeface="+mn-ea"/>
                <a:cs typeface="+mn-cs"/>
                <a:hlinkClick r:id="rId3"/>
              </a:rPr>
              <a:t>https://nwhn.org/does-covid-19-affect-women-differently-than-men-heres-what-we-know/</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4"/>
              </a:rPr>
              <a:t>https://www.npr.org/sections/goatsandsoda/2020/04/10/831883664/the-new-coronavirus-appears-to-take-a-greater-toll-on-men-than-on-women</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5"/>
              </a:rPr>
              <a:t>https://www.bbc.com/future/article/20200409-why-covid-19-is-different-for-men-and-women</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3EFC6398-4196-7747-A2B3-D303C4EB4FF2}" type="slidenum">
              <a:rPr lang="en-US" smtClean="0"/>
              <a:t>12</a:t>
            </a:fld>
            <a:endParaRPr lang="en-US"/>
          </a:p>
        </p:txBody>
      </p:sp>
    </p:spTree>
    <p:extLst>
      <p:ext uri="{BB962C8B-B14F-4D97-AF65-F5344CB8AC3E}">
        <p14:creationId xmlns:p14="http://schemas.microsoft.com/office/powerpoint/2010/main" val="26159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sng" strike="noStrike" kern="1200" dirty="0">
                <a:solidFill>
                  <a:schemeClr val="tx1"/>
                </a:solidFill>
                <a:effectLst/>
                <a:latin typeface="+mn-lt"/>
                <a:ea typeface="+mn-ea"/>
                <a:cs typeface="+mn-cs"/>
                <a:hlinkClick r:id="rId3"/>
              </a:rPr>
              <a:t>https://nwhn.org/does-covid-19-affect-women-differently-than-men-heres-what-we-know/</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4"/>
              </a:rPr>
              <a:t>https://www.npr.org/sections/goatsandsoda/2020/04/10/831883664/the-new-coronavirus-appears-to-take-a-greater-toll-on-men-than-on-women</a:t>
            </a:r>
            <a:r>
              <a:rPr lang="en-US" sz="1200" b="0" i="0" kern="1200" dirty="0">
                <a:solidFill>
                  <a:schemeClr val="tx1"/>
                </a:solidFill>
                <a:effectLst/>
                <a:latin typeface="+mn-lt"/>
                <a:ea typeface="+mn-ea"/>
                <a:cs typeface="+mn-cs"/>
              </a:rPr>
              <a:t> </a:t>
            </a:r>
          </a:p>
          <a:p>
            <a:pPr rtl="0" fontAlgn="base"/>
            <a:r>
              <a:rPr lang="en-US" sz="1200" b="0" i="0" u="sng" strike="noStrike" kern="1200" dirty="0">
                <a:solidFill>
                  <a:schemeClr val="tx1"/>
                </a:solidFill>
                <a:effectLst/>
                <a:latin typeface="+mn-lt"/>
                <a:ea typeface="+mn-ea"/>
                <a:cs typeface="+mn-cs"/>
                <a:hlinkClick r:id="rId5"/>
              </a:rPr>
              <a:t>https://www.bbc.com/future/article/20200409-why-covid-19-is-different-for-men-and-women</a:t>
            </a:r>
            <a:r>
              <a:rPr lang="en-US" sz="1200" b="0" i="0" kern="1200" dirty="0">
                <a:solidFill>
                  <a:schemeClr val="tx1"/>
                </a:solidFill>
                <a:effectLst/>
                <a:latin typeface="+mn-lt"/>
                <a:ea typeface="+mn-ea"/>
                <a:cs typeface="+mn-cs"/>
              </a:rPr>
              <a:t> </a:t>
            </a:r>
          </a:p>
          <a:p>
            <a:pPr rtl="0" fontAlgn="base"/>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3EFC6398-4196-7747-A2B3-D303C4EB4FF2}" type="slidenum">
              <a:rPr lang="en-US" smtClean="0"/>
              <a:t>15</a:t>
            </a:fld>
            <a:endParaRPr lang="en-US"/>
          </a:p>
        </p:txBody>
      </p:sp>
    </p:spTree>
    <p:extLst>
      <p:ext uri="{BB962C8B-B14F-4D97-AF65-F5344CB8AC3E}">
        <p14:creationId xmlns:p14="http://schemas.microsoft.com/office/powerpoint/2010/main" val="932340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19EE-CD24-4A94-9C62-5E57ACBBC80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6752A96-2ABA-4C0A-B895-B1007B39956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BBA8331-8972-4AEB-A6F0-0586955F5121}"/>
              </a:ext>
            </a:extLst>
          </p:cNvPr>
          <p:cNvSpPr>
            <a:spLocks noGrp="1"/>
          </p:cNvSpPr>
          <p:nvPr>
            <p:ph type="dt" sz="half" idx="10"/>
          </p:nvPr>
        </p:nvSpPr>
        <p:spPr/>
        <p:txBody>
          <a:bodyPr/>
          <a:lstStyle/>
          <a:p>
            <a:fld id="{1B136186-92B7-447E-BDFF-9129ADA237B6}" type="datetime1">
              <a:rPr lang="en-US" smtClean="0"/>
              <a:t>7/28/2020</a:t>
            </a:fld>
            <a:endParaRPr lang="en-US"/>
          </a:p>
        </p:txBody>
      </p:sp>
      <p:sp>
        <p:nvSpPr>
          <p:cNvPr id="5" name="Footer Placeholder 4">
            <a:extLst>
              <a:ext uri="{FF2B5EF4-FFF2-40B4-BE49-F238E27FC236}">
                <a16:creationId xmlns:a16="http://schemas.microsoft.com/office/drawing/2014/main" id="{87CC0786-197A-4D72-B96A-CECBA20C4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C156F-0C9F-4446-98A6-2911F67F73FA}"/>
              </a:ext>
            </a:extLst>
          </p:cNvPr>
          <p:cNvSpPr>
            <a:spLocks noGrp="1"/>
          </p:cNvSpPr>
          <p:nvPr>
            <p:ph type="sldNum" sz="quarter" idx="12"/>
          </p:nvPr>
        </p:nvSpPr>
        <p:spPr/>
        <p:txBody>
          <a:bodyPr/>
          <a:lstStyle/>
          <a:p>
            <a:fld id="{FD5DA0F0-1D62-4FDB-A121-3187D2513FEB}" type="slidenum">
              <a:rPr lang="en-US" smtClean="0"/>
              <a:pPr/>
              <a:t>‹#›</a:t>
            </a:fld>
            <a:endParaRPr lang="en-US"/>
          </a:p>
        </p:txBody>
      </p:sp>
      <p:grpSp>
        <p:nvGrpSpPr>
          <p:cNvPr id="7" name="Group 6">
            <a:extLst>
              <a:ext uri="{FF2B5EF4-FFF2-40B4-BE49-F238E27FC236}">
                <a16:creationId xmlns:a16="http://schemas.microsoft.com/office/drawing/2014/main" id="{66E79595-C1EC-45EA-A7E4-30779B0CE7BE}"/>
              </a:ext>
            </a:extLst>
          </p:cNvPr>
          <p:cNvGrpSpPr/>
          <p:nvPr userDrawn="1"/>
        </p:nvGrpSpPr>
        <p:grpSpPr>
          <a:xfrm>
            <a:off x="-8466" y="-8468"/>
            <a:ext cx="9171316" cy="6874935"/>
            <a:chOff x="-8466" y="-8468"/>
            <a:chExt cx="9171316" cy="6874935"/>
          </a:xfrm>
        </p:grpSpPr>
        <p:cxnSp>
          <p:nvCxnSpPr>
            <p:cNvPr id="8" name="Straight Connector 7">
              <a:extLst>
                <a:ext uri="{FF2B5EF4-FFF2-40B4-BE49-F238E27FC236}">
                  <a16:creationId xmlns:a16="http://schemas.microsoft.com/office/drawing/2014/main" id="{A41AE96F-B539-4B07-9BCE-FADF22A78CB9}"/>
                </a:ext>
              </a:extLst>
            </p:cNvPr>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DB170DA-CF5C-4AC2-BC7A-7616117B968E}"/>
                </a:ext>
              </a:extLst>
            </p:cNvPr>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29">
              <a:extLst>
                <a:ext uri="{FF2B5EF4-FFF2-40B4-BE49-F238E27FC236}">
                  <a16:creationId xmlns:a16="http://schemas.microsoft.com/office/drawing/2014/main" id="{0BAFA911-75CA-447F-874B-644E48007441}"/>
                </a:ext>
              </a:extLst>
            </p:cNvPr>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0">
              <a:extLst>
                <a:ext uri="{FF2B5EF4-FFF2-40B4-BE49-F238E27FC236}">
                  <a16:creationId xmlns:a16="http://schemas.microsoft.com/office/drawing/2014/main" id="{73096F76-A6F4-4137-B208-C2E2CB9D4B14}"/>
                </a:ext>
              </a:extLst>
            </p:cNvPr>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1">
              <a:extLst>
                <a:ext uri="{FF2B5EF4-FFF2-40B4-BE49-F238E27FC236}">
                  <a16:creationId xmlns:a16="http://schemas.microsoft.com/office/drawing/2014/main" id="{DDA23BA5-BD52-4D9D-8254-1E2B678E5BBC}"/>
                </a:ext>
              </a:extLst>
            </p:cNvPr>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2">
              <a:extLst>
                <a:ext uri="{FF2B5EF4-FFF2-40B4-BE49-F238E27FC236}">
                  <a16:creationId xmlns:a16="http://schemas.microsoft.com/office/drawing/2014/main" id="{69F68D7A-3378-4897-AF5B-D0DEB6D539B7}"/>
                </a:ext>
              </a:extLst>
            </p:cNvPr>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33">
              <a:extLst>
                <a:ext uri="{FF2B5EF4-FFF2-40B4-BE49-F238E27FC236}">
                  <a16:creationId xmlns:a16="http://schemas.microsoft.com/office/drawing/2014/main" id="{51F6830C-7994-4612-8512-702FDF324DFF}"/>
                </a:ext>
              </a:extLst>
            </p:cNvPr>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34">
              <a:extLst>
                <a:ext uri="{FF2B5EF4-FFF2-40B4-BE49-F238E27FC236}">
                  <a16:creationId xmlns:a16="http://schemas.microsoft.com/office/drawing/2014/main" id="{615DDB18-5F58-4D64-A5CC-F8D1DF32F538}"/>
                </a:ext>
              </a:extLst>
            </p:cNvPr>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35">
              <a:extLst>
                <a:ext uri="{FF2B5EF4-FFF2-40B4-BE49-F238E27FC236}">
                  <a16:creationId xmlns:a16="http://schemas.microsoft.com/office/drawing/2014/main" id="{40DB4AF4-3FB4-41DF-9865-474655841754}"/>
                </a:ext>
              </a:extLst>
            </p:cNvPr>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17">
              <a:extLst>
                <a:ext uri="{FF2B5EF4-FFF2-40B4-BE49-F238E27FC236}">
                  <a16:creationId xmlns:a16="http://schemas.microsoft.com/office/drawing/2014/main" id="{840F9123-6D1F-44B8-9524-70FAF229BDB0}"/>
                </a:ext>
              </a:extLst>
            </p:cNvPr>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607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9363-514E-4FBA-B885-9117676677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D7CB31-D399-49EA-8F16-56C9754B43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55FD0-7E96-42C4-BFE6-7637E56EF0F6}"/>
              </a:ext>
            </a:extLst>
          </p:cNvPr>
          <p:cNvSpPr>
            <a:spLocks noGrp="1"/>
          </p:cNvSpPr>
          <p:nvPr>
            <p:ph type="dt" sz="half" idx="10"/>
          </p:nvPr>
        </p:nvSpPr>
        <p:spPr/>
        <p:txBody>
          <a:bodyPr/>
          <a:lstStyle/>
          <a:p>
            <a:fld id="{5ED67E6A-2A34-40A5-9009-4E90CFB11582}" type="datetime1">
              <a:rPr lang="en-US" smtClean="0"/>
              <a:t>7/28/2020</a:t>
            </a:fld>
            <a:endParaRPr lang="en-US"/>
          </a:p>
        </p:txBody>
      </p:sp>
      <p:sp>
        <p:nvSpPr>
          <p:cNvPr id="5" name="Footer Placeholder 4">
            <a:extLst>
              <a:ext uri="{FF2B5EF4-FFF2-40B4-BE49-F238E27FC236}">
                <a16:creationId xmlns:a16="http://schemas.microsoft.com/office/drawing/2014/main" id="{73125B25-819D-48C9-8D23-04E0D0C7C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F0F09-B6FD-497A-A56D-3E26FAF8A797}"/>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2476695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2B0A1F-B633-43B7-954A-FF7B974BD95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2E0C0A-1285-4BA7-A685-3F558A1CC1E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8D7F2-AB85-4401-8EB4-9CC899CD4F2E}"/>
              </a:ext>
            </a:extLst>
          </p:cNvPr>
          <p:cNvSpPr>
            <a:spLocks noGrp="1"/>
          </p:cNvSpPr>
          <p:nvPr>
            <p:ph type="dt" sz="half" idx="10"/>
          </p:nvPr>
        </p:nvSpPr>
        <p:spPr/>
        <p:txBody>
          <a:bodyPr/>
          <a:lstStyle/>
          <a:p>
            <a:fld id="{70633EB7-27E0-47BE-917D-B936F3E01687}" type="datetime1">
              <a:rPr lang="en-US" smtClean="0"/>
              <a:t>7/28/2020</a:t>
            </a:fld>
            <a:endParaRPr lang="en-US"/>
          </a:p>
        </p:txBody>
      </p:sp>
      <p:sp>
        <p:nvSpPr>
          <p:cNvPr id="5" name="Footer Placeholder 4">
            <a:extLst>
              <a:ext uri="{FF2B5EF4-FFF2-40B4-BE49-F238E27FC236}">
                <a16:creationId xmlns:a16="http://schemas.microsoft.com/office/drawing/2014/main" id="{7DC9EB79-9282-4B4B-92B7-8BDD8484B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CDD06-3F34-42ED-8A8E-3F34E2551D8C}"/>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95055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lowchart: Extract 6">
            <a:extLst>
              <a:ext uri="{FF2B5EF4-FFF2-40B4-BE49-F238E27FC236}">
                <a16:creationId xmlns:a16="http://schemas.microsoft.com/office/drawing/2014/main" id="{EAD2C663-B6BF-4FEA-ACBC-79F13EC08610}"/>
              </a:ext>
            </a:extLst>
          </p:cNvPr>
          <p:cNvSpPr/>
          <p:nvPr userDrawn="1"/>
        </p:nvSpPr>
        <p:spPr>
          <a:xfrm rot="5400000">
            <a:off x="2130711" y="-2127249"/>
            <a:ext cx="578431" cy="4839855"/>
          </a:xfrm>
          <a:prstGeom prst="flowChartExtract">
            <a:avLst/>
          </a:prstGeom>
          <a:solidFill>
            <a:schemeClr val="bg1">
              <a:lumMod val="95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2" name="Title 1">
            <a:extLst>
              <a:ext uri="{FF2B5EF4-FFF2-40B4-BE49-F238E27FC236}">
                <a16:creationId xmlns:a16="http://schemas.microsoft.com/office/drawing/2014/main" id="{CDB982C3-007A-4829-BE8B-01E327EC8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5B44C-112D-419A-A638-E488BA63FF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185EF-3E71-4B6B-93DE-7C844372C953}"/>
              </a:ext>
            </a:extLst>
          </p:cNvPr>
          <p:cNvSpPr>
            <a:spLocks noGrp="1"/>
          </p:cNvSpPr>
          <p:nvPr>
            <p:ph type="dt" sz="half" idx="10"/>
          </p:nvPr>
        </p:nvSpPr>
        <p:spPr/>
        <p:txBody>
          <a:bodyPr/>
          <a:lstStyle/>
          <a:p>
            <a:fld id="{C28C52AA-5530-476D-AAD2-10BEB2B930AE}" type="datetime1">
              <a:rPr lang="en-US" smtClean="0"/>
              <a:t>7/28/2020</a:t>
            </a:fld>
            <a:endParaRPr lang="en-US"/>
          </a:p>
        </p:txBody>
      </p:sp>
      <p:sp>
        <p:nvSpPr>
          <p:cNvPr id="5" name="Footer Placeholder 4">
            <a:extLst>
              <a:ext uri="{FF2B5EF4-FFF2-40B4-BE49-F238E27FC236}">
                <a16:creationId xmlns:a16="http://schemas.microsoft.com/office/drawing/2014/main" id="{6121FC27-60AD-40BC-8A57-276CB11D9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B7D39-F684-4AC5-BA0A-7059B217AD68}"/>
              </a:ext>
            </a:extLst>
          </p:cNvPr>
          <p:cNvSpPr>
            <a:spLocks noGrp="1"/>
          </p:cNvSpPr>
          <p:nvPr>
            <p:ph type="sldNum" sz="quarter" idx="12"/>
          </p:nvPr>
        </p:nvSpPr>
        <p:spPr/>
        <p:txBody>
          <a:bodyPr/>
          <a:lstStyle/>
          <a:p>
            <a:fld id="{FD5DA0F0-1D62-4FDB-A121-3187D2513FEB}" type="slidenum">
              <a:rPr lang="en-US" smtClean="0"/>
              <a:pPr/>
              <a:t>‹#›</a:t>
            </a:fld>
            <a:endParaRPr lang="en-US"/>
          </a:p>
        </p:txBody>
      </p:sp>
    </p:spTree>
    <p:extLst>
      <p:ext uri="{BB962C8B-B14F-4D97-AF65-F5344CB8AC3E}">
        <p14:creationId xmlns:p14="http://schemas.microsoft.com/office/powerpoint/2010/main" val="368194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D99C-8CB1-4356-A0BE-DFEE2A01A56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EECB969-D8F2-4B3A-B7C4-3D61A737871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BF9A3F-9A8F-462C-BC48-BB87E4EF7F03}"/>
              </a:ext>
            </a:extLst>
          </p:cNvPr>
          <p:cNvSpPr>
            <a:spLocks noGrp="1"/>
          </p:cNvSpPr>
          <p:nvPr>
            <p:ph type="dt" sz="half" idx="10"/>
          </p:nvPr>
        </p:nvSpPr>
        <p:spPr/>
        <p:txBody>
          <a:bodyPr/>
          <a:lstStyle/>
          <a:p>
            <a:fld id="{97A42960-4ECC-421B-938D-2205683E2598}" type="datetime1">
              <a:rPr lang="en-US" smtClean="0"/>
              <a:t>7/28/2020</a:t>
            </a:fld>
            <a:endParaRPr lang="en-US"/>
          </a:p>
        </p:txBody>
      </p:sp>
      <p:sp>
        <p:nvSpPr>
          <p:cNvPr id="5" name="Footer Placeholder 4">
            <a:extLst>
              <a:ext uri="{FF2B5EF4-FFF2-40B4-BE49-F238E27FC236}">
                <a16:creationId xmlns:a16="http://schemas.microsoft.com/office/drawing/2014/main" id="{004A4011-7704-4DD4-AB36-F621B92B5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6E58B-AAD1-4867-9547-5B72C2AF787C}"/>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162273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B340-1C94-4AC8-9FDD-0BFFD4F7A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AC928F-6BCC-4D7C-96FA-0CDE11E703F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91FF46-7113-4012-A6D1-3C2447B704E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D8F840-1DE8-4C67-99C8-01AA39F861EB}"/>
              </a:ext>
            </a:extLst>
          </p:cNvPr>
          <p:cNvSpPr>
            <a:spLocks noGrp="1"/>
          </p:cNvSpPr>
          <p:nvPr>
            <p:ph type="dt" sz="half" idx="10"/>
          </p:nvPr>
        </p:nvSpPr>
        <p:spPr/>
        <p:txBody>
          <a:bodyPr/>
          <a:lstStyle/>
          <a:p>
            <a:fld id="{4C95A9C0-6581-450F-96A0-3BCD53332AC3}" type="datetime1">
              <a:rPr lang="en-US" smtClean="0"/>
              <a:t>7/28/2020</a:t>
            </a:fld>
            <a:endParaRPr lang="en-US"/>
          </a:p>
        </p:txBody>
      </p:sp>
      <p:sp>
        <p:nvSpPr>
          <p:cNvPr id="6" name="Footer Placeholder 5">
            <a:extLst>
              <a:ext uri="{FF2B5EF4-FFF2-40B4-BE49-F238E27FC236}">
                <a16:creationId xmlns:a16="http://schemas.microsoft.com/office/drawing/2014/main" id="{4951262F-B5BA-4321-B55B-A7D5CF214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ACB7D-BF6F-4752-9652-708BB355A81E}"/>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2595360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9096-40DD-471F-AAED-F13E906D63BF}"/>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45FDE1-37BF-4868-992B-A6E753C117F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93F2BCF-E633-4FE5-A766-4E98733AA8C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4F91B5-8D8E-4F8A-8BEF-EEBEDB70207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A25C72C-C79A-40E2-8BC9-6E2E7CB8BF9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061072-1585-4A61-8997-5F6258CB595D}"/>
              </a:ext>
            </a:extLst>
          </p:cNvPr>
          <p:cNvSpPr>
            <a:spLocks noGrp="1"/>
          </p:cNvSpPr>
          <p:nvPr>
            <p:ph type="dt" sz="half" idx="10"/>
          </p:nvPr>
        </p:nvSpPr>
        <p:spPr/>
        <p:txBody>
          <a:bodyPr/>
          <a:lstStyle/>
          <a:p>
            <a:fld id="{1C94D342-1BCD-49E0-8194-7FAE65611B0D}" type="datetime1">
              <a:rPr lang="en-US" smtClean="0"/>
              <a:t>7/28/2020</a:t>
            </a:fld>
            <a:endParaRPr lang="en-US"/>
          </a:p>
        </p:txBody>
      </p:sp>
      <p:sp>
        <p:nvSpPr>
          <p:cNvPr id="8" name="Footer Placeholder 7">
            <a:extLst>
              <a:ext uri="{FF2B5EF4-FFF2-40B4-BE49-F238E27FC236}">
                <a16:creationId xmlns:a16="http://schemas.microsoft.com/office/drawing/2014/main" id="{CA6973DD-8F28-4C2C-9954-0C4C23B63A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FE44BB-1821-4C0A-A0C4-DF24CD200A1F}"/>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189249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6E1B-DD0F-4E3C-8FEC-7C16A750F3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9FA7B-E7EF-4F02-B67B-618FB518D3AC}"/>
              </a:ext>
            </a:extLst>
          </p:cNvPr>
          <p:cNvSpPr>
            <a:spLocks noGrp="1"/>
          </p:cNvSpPr>
          <p:nvPr>
            <p:ph type="dt" sz="half" idx="10"/>
          </p:nvPr>
        </p:nvSpPr>
        <p:spPr/>
        <p:txBody>
          <a:bodyPr/>
          <a:lstStyle/>
          <a:p>
            <a:fld id="{C36757A6-2B9E-4807-983C-50C3D6DB6D00}" type="datetime1">
              <a:rPr lang="en-US" smtClean="0"/>
              <a:t>7/28/2020</a:t>
            </a:fld>
            <a:endParaRPr lang="en-US"/>
          </a:p>
        </p:txBody>
      </p:sp>
      <p:sp>
        <p:nvSpPr>
          <p:cNvPr id="4" name="Footer Placeholder 3">
            <a:extLst>
              <a:ext uri="{FF2B5EF4-FFF2-40B4-BE49-F238E27FC236}">
                <a16:creationId xmlns:a16="http://schemas.microsoft.com/office/drawing/2014/main" id="{EB550C54-37EF-4F91-8147-92BE88F7B5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740154-5965-4076-956E-E9643B3EB1C9}"/>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361395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D2EA57-FB5D-45C5-BB70-72AE767E3CB8}"/>
              </a:ext>
            </a:extLst>
          </p:cNvPr>
          <p:cNvSpPr>
            <a:spLocks noGrp="1"/>
          </p:cNvSpPr>
          <p:nvPr>
            <p:ph type="dt" sz="half" idx="10"/>
          </p:nvPr>
        </p:nvSpPr>
        <p:spPr/>
        <p:txBody>
          <a:bodyPr/>
          <a:lstStyle/>
          <a:p>
            <a:fld id="{88C4AD30-F1E7-4D0F-A01D-F07F8A8110DD}" type="datetime1">
              <a:rPr lang="en-US" smtClean="0"/>
              <a:t>7/28/2020</a:t>
            </a:fld>
            <a:endParaRPr lang="en-US"/>
          </a:p>
        </p:txBody>
      </p:sp>
      <p:sp>
        <p:nvSpPr>
          <p:cNvPr id="3" name="Footer Placeholder 2">
            <a:extLst>
              <a:ext uri="{FF2B5EF4-FFF2-40B4-BE49-F238E27FC236}">
                <a16:creationId xmlns:a16="http://schemas.microsoft.com/office/drawing/2014/main" id="{3A9BD392-3F8F-422C-821F-74B8B94EA8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39F1AE-DE6D-4152-A8D8-CA37EC707F77}"/>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388921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E8A3-8239-4025-81BE-671CDCD1F8E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A252522-DBFD-4E09-A8F1-C755A01173D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6E0F5-0383-4009-86CC-ABD130075B0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0685312-CFB2-46D3-86FA-37956ED115BC}"/>
              </a:ext>
            </a:extLst>
          </p:cNvPr>
          <p:cNvSpPr>
            <a:spLocks noGrp="1"/>
          </p:cNvSpPr>
          <p:nvPr>
            <p:ph type="dt" sz="half" idx="10"/>
          </p:nvPr>
        </p:nvSpPr>
        <p:spPr/>
        <p:txBody>
          <a:bodyPr/>
          <a:lstStyle/>
          <a:p>
            <a:fld id="{58CD509F-7536-4F4B-AFAD-38C19040C64A}" type="datetime1">
              <a:rPr lang="en-US" smtClean="0"/>
              <a:t>7/28/2020</a:t>
            </a:fld>
            <a:endParaRPr lang="en-US"/>
          </a:p>
        </p:txBody>
      </p:sp>
      <p:sp>
        <p:nvSpPr>
          <p:cNvPr id="6" name="Footer Placeholder 5">
            <a:extLst>
              <a:ext uri="{FF2B5EF4-FFF2-40B4-BE49-F238E27FC236}">
                <a16:creationId xmlns:a16="http://schemas.microsoft.com/office/drawing/2014/main" id="{2B4B070E-D095-4C0C-AA12-B28534F68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35B65-35BD-438F-B2AF-7FF0C0DE4CEA}"/>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107037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D8CC-3342-4FF7-8F8C-4F95B56A471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00E5969-75C3-4C5B-AB9A-0C1BAEE2943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E4EBE11-9ECB-4B9F-9228-C089BC242ED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A3E732C-CB01-4D02-8BEE-986B269DC5ED}"/>
              </a:ext>
            </a:extLst>
          </p:cNvPr>
          <p:cNvSpPr>
            <a:spLocks noGrp="1"/>
          </p:cNvSpPr>
          <p:nvPr>
            <p:ph type="dt" sz="half" idx="10"/>
          </p:nvPr>
        </p:nvSpPr>
        <p:spPr/>
        <p:txBody>
          <a:bodyPr/>
          <a:lstStyle/>
          <a:p>
            <a:fld id="{5556D8C6-A843-4E27-81C0-22AE05D7A797}" type="datetime1">
              <a:rPr lang="en-US" smtClean="0"/>
              <a:t>7/28/2020</a:t>
            </a:fld>
            <a:endParaRPr lang="en-US"/>
          </a:p>
        </p:txBody>
      </p:sp>
      <p:sp>
        <p:nvSpPr>
          <p:cNvPr id="6" name="Footer Placeholder 5">
            <a:extLst>
              <a:ext uri="{FF2B5EF4-FFF2-40B4-BE49-F238E27FC236}">
                <a16:creationId xmlns:a16="http://schemas.microsoft.com/office/drawing/2014/main" id="{BEE28ED4-B9B5-47D8-B0E0-D8BFB7AE21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CDC9C-C6CC-48AD-B2A2-C6AC074F8AEE}"/>
              </a:ext>
            </a:extLst>
          </p:cNvPr>
          <p:cNvSpPr>
            <a:spLocks noGrp="1"/>
          </p:cNvSpPr>
          <p:nvPr>
            <p:ph type="sldNum" sz="quarter" idx="12"/>
          </p:nvPr>
        </p:nvSpPr>
        <p:spPr/>
        <p:txBody>
          <a:bodyPr/>
          <a:lstStyle/>
          <a:p>
            <a:fld id="{FD5DA0F0-1D62-4FDB-A121-3187D2513FEB}" type="slidenum">
              <a:rPr lang="en-US" smtClean="0"/>
              <a:t>‹#›</a:t>
            </a:fld>
            <a:endParaRPr lang="en-US"/>
          </a:p>
        </p:txBody>
      </p:sp>
    </p:spTree>
    <p:extLst>
      <p:ext uri="{BB962C8B-B14F-4D97-AF65-F5344CB8AC3E}">
        <p14:creationId xmlns:p14="http://schemas.microsoft.com/office/powerpoint/2010/main" val="2564065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B15F1-197F-4A45-A1D0-541E720245F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2380D4-A70D-4B79-A9A0-7633D3F38FD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A3404-1E10-4EBD-A0B8-F17AED8AC23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746FDDE-C4EC-4ECF-9C66-3BAEF02092A7}" type="datetime1">
              <a:rPr lang="en-US" smtClean="0"/>
              <a:t>7/28/2020</a:t>
            </a:fld>
            <a:endParaRPr lang="en-US"/>
          </a:p>
        </p:txBody>
      </p:sp>
      <p:sp>
        <p:nvSpPr>
          <p:cNvPr id="5" name="Footer Placeholder 4">
            <a:extLst>
              <a:ext uri="{FF2B5EF4-FFF2-40B4-BE49-F238E27FC236}">
                <a16:creationId xmlns:a16="http://schemas.microsoft.com/office/drawing/2014/main" id="{118A820F-256D-48BF-BB31-EC9E80697E2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900814-2DCA-419A-961F-80B4ECF3DD3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5DA0F0-1D62-4FDB-A121-3187D2513FEB}" type="slidenum">
              <a:rPr lang="en-US" smtClean="0"/>
              <a:t>‹#›</a:t>
            </a:fld>
            <a:endParaRPr lang="en-US"/>
          </a:p>
        </p:txBody>
      </p:sp>
    </p:spTree>
    <p:extLst>
      <p:ext uri="{BB962C8B-B14F-4D97-AF65-F5344CB8AC3E}">
        <p14:creationId xmlns:p14="http://schemas.microsoft.com/office/powerpoint/2010/main" val="389364659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5.tiff"/><Relationship Id="rId4" Type="http://schemas.openxmlformats.org/officeDocument/2006/relationships/image" Target="../media/image24.tiff"/></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4.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A6B5-F4A7-4083-9D7C-2A53629CA928}"/>
              </a:ext>
            </a:extLst>
          </p:cNvPr>
          <p:cNvSpPr>
            <a:spLocks noGrp="1"/>
          </p:cNvSpPr>
          <p:nvPr>
            <p:ph type="ctrTitle"/>
          </p:nvPr>
        </p:nvSpPr>
        <p:spPr>
          <a:xfrm>
            <a:off x="1130300" y="1397000"/>
            <a:ext cx="5934530" cy="2653836"/>
          </a:xfrm>
        </p:spPr>
        <p:txBody>
          <a:bodyPr>
            <a:normAutofit/>
          </a:bodyPr>
          <a:lstStyle/>
          <a:p>
            <a:r>
              <a:rPr lang="en-US" sz="3200" dirty="0"/>
              <a:t>UCB Data Analytics Bootcamp Spring 2020 </a:t>
            </a:r>
            <a:br>
              <a:rPr lang="en-US" sz="3200" dirty="0"/>
            </a:br>
            <a:br>
              <a:rPr lang="en-US" sz="3200" dirty="0"/>
            </a:br>
            <a:br>
              <a:rPr lang="en-US" sz="3200" dirty="0"/>
            </a:br>
            <a:r>
              <a:rPr lang="en-US" sz="3200" dirty="0"/>
              <a:t>Clinical trials analysis</a:t>
            </a:r>
          </a:p>
        </p:txBody>
      </p:sp>
      <p:sp>
        <p:nvSpPr>
          <p:cNvPr id="3" name="Subtitle 2">
            <a:extLst>
              <a:ext uri="{FF2B5EF4-FFF2-40B4-BE49-F238E27FC236}">
                <a16:creationId xmlns:a16="http://schemas.microsoft.com/office/drawing/2014/main" id="{CF6DE64A-FB52-42B6-AA86-675105323BD5}"/>
              </a:ext>
            </a:extLst>
          </p:cNvPr>
          <p:cNvSpPr>
            <a:spLocks noGrp="1"/>
          </p:cNvSpPr>
          <p:nvPr>
            <p:ph type="subTitle" idx="1"/>
          </p:nvPr>
        </p:nvSpPr>
        <p:spPr>
          <a:xfrm>
            <a:off x="866898" y="4487159"/>
            <a:ext cx="6197932" cy="660573"/>
          </a:xfrm>
        </p:spPr>
        <p:txBody>
          <a:bodyPr>
            <a:normAutofit lnSpcReduction="10000"/>
          </a:bodyPr>
          <a:lstStyle/>
          <a:p>
            <a:r>
              <a:rPr lang="en-US" b="1" dirty="0"/>
              <a:t>Team </a:t>
            </a:r>
            <a:r>
              <a:rPr lang="en-US" b="1" dirty="0" err="1"/>
              <a:t>Pyed</a:t>
            </a:r>
            <a:r>
              <a:rPr lang="en-US" b="1" dirty="0"/>
              <a:t> </a:t>
            </a:r>
            <a:r>
              <a:rPr lang="en-US" b="1" dirty="0" err="1"/>
              <a:t>Pyper</a:t>
            </a:r>
            <a:endParaRPr lang="en-US" b="1" dirty="0"/>
          </a:p>
          <a:p>
            <a:r>
              <a:rPr lang="en-US" dirty="0"/>
              <a:t>Nick </a:t>
            </a:r>
            <a:r>
              <a:rPr lang="en-US" dirty="0" err="1"/>
              <a:t>Nasse</a:t>
            </a:r>
            <a:r>
              <a:rPr lang="en-US" dirty="0"/>
              <a:t>, Parker </a:t>
            </a:r>
            <a:r>
              <a:rPr lang="en-US" dirty="0" err="1"/>
              <a:t>Prowell</a:t>
            </a:r>
            <a:r>
              <a:rPr lang="en-US" dirty="0"/>
              <a:t>, Raymond Garskovas, Varun Kaushik</a:t>
            </a:r>
          </a:p>
        </p:txBody>
      </p:sp>
      <p:pic>
        <p:nvPicPr>
          <p:cNvPr id="4" name="Picture 3">
            <a:extLst>
              <a:ext uri="{FF2B5EF4-FFF2-40B4-BE49-F238E27FC236}">
                <a16:creationId xmlns:a16="http://schemas.microsoft.com/office/drawing/2014/main" id="{0CFEC1FC-B21B-403D-93D6-0FEA455F1105}"/>
              </a:ext>
            </a:extLst>
          </p:cNvPr>
          <p:cNvPicPr>
            <a:picLocks noChangeAspect="1"/>
          </p:cNvPicPr>
          <p:nvPr/>
        </p:nvPicPr>
        <p:blipFill>
          <a:blip r:embed="rId2"/>
          <a:stretch>
            <a:fillRect/>
          </a:stretch>
        </p:blipFill>
        <p:spPr>
          <a:xfrm>
            <a:off x="235231" y="5335665"/>
            <a:ext cx="2913560" cy="1522335"/>
          </a:xfrm>
          <a:prstGeom prst="rect">
            <a:avLst/>
          </a:prstGeom>
        </p:spPr>
      </p:pic>
      <p:sp>
        <p:nvSpPr>
          <p:cNvPr id="5" name="Slide Number Placeholder 4">
            <a:extLst>
              <a:ext uri="{FF2B5EF4-FFF2-40B4-BE49-F238E27FC236}">
                <a16:creationId xmlns:a16="http://schemas.microsoft.com/office/drawing/2014/main" id="{76DEFCC9-51E4-4400-8C35-D78151D7CB44}"/>
              </a:ext>
            </a:extLst>
          </p:cNvPr>
          <p:cNvSpPr>
            <a:spLocks noGrp="1"/>
          </p:cNvSpPr>
          <p:nvPr>
            <p:ph type="sldNum" sz="quarter" idx="12"/>
          </p:nvPr>
        </p:nvSpPr>
        <p:spPr/>
        <p:txBody>
          <a:bodyPr/>
          <a:lstStyle/>
          <a:p>
            <a:fld id="{FD5DA0F0-1D62-4FDB-A121-3187D2513FEB}" type="slidenum">
              <a:rPr lang="en-US" smtClean="0"/>
              <a:pPr/>
              <a:t>1</a:t>
            </a:fld>
            <a:endParaRPr lang="en-US"/>
          </a:p>
        </p:txBody>
      </p:sp>
    </p:spTree>
    <p:extLst>
      <p:ext uri="{BB962C8B-B14F-4D97-AF65-F5344CB8AC3E}">
        <p14:creationId xmlns:p14="http://schemas.microsoft.com/office/powerpoint/2010/main" val="378203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2: Analysis of the volume of trials</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49" y="1611984"/>
            <a:ext cx="7886700" cy="646331"/>
          </a:xfrm>
          <a:prstGeom prst="rect">
            <a:avLst/>
          </a:prstGeom>
          <a:solidFill>
            <a:schemeClr val="bg2"/>
          </a:solidFill>
        </p:spPr>
        <p:txBody>
          <a:bodyPr wrap="square" rtlCol="0">
            <a:spAutoFit/>
          </a:bodyPr>
          <a:lstStyle/>
          <a:p>
            <a:r>
              <a:rPr lang="en-US" b="1" i="1" dirty="0"/>
              <a:t>Initial hypothesis</a:t>
            </a:r>
            <a:r>
              <a:rPr lang="en-US" i="1" dirty="0"/>
              <a:t>: the number of </a:t>
            </a:r>
            <a:r>
              <a:rPr lang="en-US" i="1" dirty="0" err="1"/>
              <a:t>Covid</a:t>
            </a:r>
            <a:r>
              <a:rPr lang="en-US" i="1" dirty="0"/>
              <a:t> Trials have accelerated rapidly in 2019</a:t>
            </a:r>
          </a:p>
          <a:p>
            <a:r>
              <a:rPr lang="en-US" i="1" dirty="0"/>
              <a:t>and into the first half of 2020</a:t>
            </a:r>
          </a:p>
        </p:txBody>
      </p:sp>
      <p:sp>
        <p:nvSpPr>
          <p:cNvPr id="6" name="TextBox 5">
            <a:extLst>
              <a:ext uri="{FF2B5EF4-FFF2-40B4-BE49-F238E27FC236}">
                <a16:creationId xmlns:a16="http://schemas.microsoft.com/office/drawing/2014/main" id="{2A322F35-4E53-462B-AFE4-EABCD8BD5537}"/>
              </a:ext>
            </a:extLst>
          </p:cNvPr>
          <p:cNvSpPr txBox="1"/>
          <p:nvPr/>
        </p:nvSpPr>
        <p:spPr>
          <a:xfrm>
            <a:off x="628649" y="5530631"/>
            <a:ext cx="7886700" cy="646331"/>
          </a:xfrm>
          <a:prstGeom prst="rect">
            <a:avLst/>
          </a:prstGeom>
          <a:solidFill>
            <a:schemeClr val="bg2"/>
          </a:solidFill>
        </p:spPr>
        <p:txBody>
          <a:bodyPr wrap="square" rtlCol="0">
            <a:spAutoFit/>
          </a:bodyPr>
          <a:lstStyle/>
          <a:p>
            <a:r>
              <a:rPr lang="en-US" b="1" i="1" dirty="0"/>
              <a:t>Conclusion</a:t>
            </a:r>
            <a:r>
              <a:rPr lang="en-US" i="1" dirty="0"/>
              <a:t>: despite the first trial taking place well before, the number of </a:t>
            </a:r>
            <a:r>
              <a:rPr lang="en-US" i="1" dirty="0" err="1"/>
              <a:t>Covid</a:t>
            </a:r>
            <a:r>
              <a:rPr lang="en-US" i="1" dirty="0"/>
              <a:t> Trials have accelerated rapidly in 2019 and into the first half of 2020</a:t>
            </a:r>
          </a:p>
        </p:txBody>
      </p:sp>
      <p:sp>
        <p:nvSpPr>
          <p:cNvPr id="7" name="Slide Number Placeholder 6">
            <a:extLst>
              <a:ext uri="{FF2B5EF4-FFF2-40B4-BE49-F238E27FC236}">
                <a16:creationId xmlns:a16="http://schemas.microsoft.com/office/drawing/2014/main" id="{C4177222-419D-49EB-B1D7-D8B6E2387C00}"/>
              </a:ext>
            </a:extLst>
          </p:cNvPr>
          <p:cNvSpPr>
            <a:spLocks noGrp="1"/>
          </p:cNvSpPr>
          <p:nvPr>
            <p:ph type="sldNum" sz="quarter" idx="12"/>
          </p:nvPr>
        </p:nvSpPr>
        <p:spPr/>
        <p:txBody>
          <a:bodyPr/>
          <a:lstStyle/>
          <a:p>
            <a:fld id="{FD5DA0F0-1D62-4FDB-A121-3187D2513FEB}" type="slidenum">
              <a:rPr lang="en-US" smtClean="0"/>
              <a:pPr/>
              <a:t>10</a:t>
            </a:fld>
            <a:endParaRPr lang="en-US"/>
          </a:p>
        </p:txBody>
      </p:sp>
      <p:pic>
        <p:nvPicPr>
          <p:cNvPr id="9" name="Picture 8" descr="A close up of a logo&#10;&#10;Description automatically generated">
            <a:extLst>
              <a:ext uri="{FF2B5EF4-FFF2-40B4-BE49-F238E27FC236}">
                <a16:creationId xmlns:a16="http://schemas.microsoft.com/office/drawing/2014/main" id="{95D0DCC3-2806-4537-87C5-4C5D5BAA2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099" y="2311434"/>
            <a:ext cx="4329250" cy="3051766"/>
          </a:xfrm>
          <a:prstGeom prst="rect">
            <a:avLst/>
          </a:prstGeom>
        </p:spPr>
      </p:pic>
      <p:sp>
        <p:nvSpPr>
          <p:cNvPr id="11" name="Rectangle 10">
            <a:extLst>
              <a:ext uri="{FF2B5EF4-FFF2-40B4-BE49-F238E27FC236}">
                <a16:creationId xmlns:a16="http://schemas.microsoft.com/office/drawing/2014/main" id="{F337FEF6-C675-45EF-9355-F05BEE6FA5BC}"/>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2</a:t>
            </a:r>
          </a:p>
        </p:txBody>
      </p:sp>
      <p:sp>
        <p:nvSpPr>
          <p:cNvPr id="14" name="Content Placeholder 2">
            <a:extLst>
              <a:ext uri="{FF2B5EF4-FFF2-40B4-BE49-F238E27FC236}">
                <a16:creationId xmlns:a16="http://schemas.microsoft.com/office/drawing/2014/main" id="{89521894-F9DF-4640-8A2C-F9AAC58318EE}"/>
              </a:ext>
            </a:extLst>
          </p:cNvPr>
          <p:cNvSpPr txBox="1">
            <a:spLocks/>
          </p:cNvSpPr>
          <p:nvPr/>
        </p:nvSpPr>
        <p:spPr>
          <a:xfrm>
            <a:off x="628649" y="2850093"/>
            <a:ext cx="2819401" cy="20887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dirty="0"/>
              <a:t>As anticipated, we observed a significant rise in the number of clinical trials taking place in 2020 with </a:t>
            </a:r>
            <a:r>
              <a:rPr lang="en-US" sz="1600" b="1" dirty="0"/>
              <a:t>over 85% of total trials being initiated in 2020</a:t>
            </a:r>
          </a:p>
        </p:txBody>
      </p:sp>
    </p:spTree>
    <p:extLst>
      <p:ext uri="{BB962C8B-B14F-4D97-AF65-F5344CB8AC3E}">
        <p14:creationId xmlns:p14="http://schemas.microsoft.com/office/powerpoint/2010/main" val="1484799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2: Trials by Country</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2566449"/>
            <a:ext cx="1765758" cy="2541736"/>
          </a:xfrm>
        </p:spPr>
        <p:txBody>
          <a:bodyPr>
            <a:normAutofit/>
          </a:bodyPr>
          <a:lstStyle/>
          <a:p>
            <a:pPr marL="0" indent="0">
              <a:buNone/>
            </a:pPr>
            <a:r>
              <a:rPr lang="en-US" sz="1600" dirty="0"/>
              <a:t>We observed a total </a:t>
            </a:r>
            <a:r>
              <a:rPr lang="en-US" sz="1600" b="1" dirty="0"/>
              <a:t>186 unique countries </a:t>
            </a:r>
            <a:r>
              <a:rPr lang="en-US" sz="1600" dirty="0"/>
              <a:t>running trials with a </a:t>
            </a:r>
            <a:r>
              <a:rPr lang="en-US" sz="1600" b="1" dirty="0"/>
              <a:t>majority (&gt;50%) of trials taking place within six countries </a:t>
            </a:r>
            <a:r>
              <a:rPr lang="en-US" sz="1600" dirty="0"/>
              <a:t>which we labeled as the “Big Six”.</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611984"/>
            <a:ext cx="7886700" cy="646331"/>
          </a:xfrm>
          <a:prstGeom prst="rect">
            <a:avLst/>
          </a:prstGeom>
          <a:solidFill>
            <a:schemeClr val="bg2"/>
          </a:solidFill>
        </p:spPr>
        <p:txBody>
          <a:bodyPr wrap="square" rtlCol="0">
            <a:spAutoFit/>
          </a:bodyPr>
          <a:lstStyle/>
          <a:p>
            <a:r>
              <a:rPr lang="en-US" b="1" i="1" dirty="0"/>
              <a:t>Initial hypothesis</a:t>
            </a:r>
            <a:r>
              <a:rPr lang="en-US" i="1" dirty="0"/>
              <a:t>: the richest countries, which maintain the most sophisticated healthcare systems, will have the highest number of trials in progress</a:t>
            </a:r>
          </a:p>
        </p:txBody>
      </p:sp>
      <p:sp>
        <p:nvSpPr>
          <p:cNvPr id="6" name="TextBox 5">
            <a:extLst>
              <a:ext uri="{FF2B5EF4-FFF2-40B4-BE49-F238E27FC236}">
                <a16:creationId xmlns:a16="http://schemas.microsoft.com/office/drawing/2014/main" id="{BDCD6563-2022-469D-9E65-3A7C6913641C}"/>
              </a:ext>
            </a:extLst>
          </p:cNvPr>
          <p:cNvSpPr txBox="1"/>
          <p:nvPr/>
        </p:nvSpPr>
        <p:spPr>
          <a:xfrm>
            <a:off x="628649" y="5530631"/>
            <a:ext cx="7886700" cy="923330"/>
          </a:xfrm>
          <a:prstGeom prst="rect">
            <a:avLst/>
          </a:prstGeom>
          <a:solidFill>
            <a:schemeClr val="bg2"/>
          </a:solidFill>
        </p:spPr>
        <p:txBody>
          <a:bodyPr wrap="square" rtlCol="0">
            <a:spAutoFit/>
          </a:bodyPr>
          <a:lstStyle/>
          <a:p>
            <a:r>
              <a:rPr lang="en-US" b="1" i="1" dirty="0"/>
              <a:t>Conclusion</a:t>
            </a:r>
            <a:r>
              <a:rPr lang="en-US" i="1" dirty="0"/>
              <a:t>: the number of trials may indeed depend on country wealth, but to better validate hypothesis, we would have to test against other variables such as the severity of the virus outbreak, overall population, health system quality, etc.</a:t>
            </a:r>
            <a:endParaRPr lang="en-US" i="1" dirty="0">
              <a:highlight>
                <a:srgbClr val="FFFF00"/>
              </a:highlight>
            </a:endParaRPr>
          </a:p>
        </p:txBody>
      </p:sp>
      <p:pic>
        <p:nvPicPr>
          <p:cNvPr id="7" name="Picture 6" descr="A picture containing device&#10;&#10;Description automatically generated">
            <a:extLst>
              <a:ext uri="{FF2B5EF4-FFF2-40B4-BE49-F238E27FC236}">
                <a16:creationId xmlns:a16="http://schemas.microsoft.com/office/drawing/2014/main" id="{AFFD06C5-7A32-4430-B0ED-DBEAA9731583}"/>
              </a:ext>
            </a:extLst>
          </p:cNvPr>
          <p:cNvPicPr>
            <a:picLocks noChangeAspect="1"/>
          </p:cNvPicPr>
          <p:nvPr/>
        </p:nvPicPr>
        <p:blipFill rotWithShape="1">
          <a:blip r:embed="rId2">
            <a:extLst>
              <a:ext uri="{28A0092B-C50C-407E-A947-70E740481C1C}">
                <a14:useLocalDpi xmlns:a14="http://schemas.microsoft.com/office/drawing/2010/main" val="0"/>
              </a:ext>
            </a:extLst>
          </a:blip>
          <a:srcRect l="17531" r="9333"/>
          <a:stretch/>
        </p:blipFill>
        <p:spPr>
          <a:xfrm>
            <a:off x="5995448" y="2566449"/>
            <a:ext cx="2744691" cy="2656047"/>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3FA43978-6582-4BEA-9BDA-C49002839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9972" y="2567651"/>
            <a:ext cx="3489912" cy="2707858"/>
          </a:xfrm>
          <a:prstGeom prst="rect">
            <a:avLst/>
          </a:prstGeom>
        </p:spPr>
      </p:pic>
      <p:sp>
        <p:nvSpPr>
          <p:cNvPr id="15" name="Slide Number Placeholder 14">
            <a:extLst>
              <a:ext uri="{FF2B5EF4-FFF2-40B4-BE49-F238E27FC236}">
                <a16:creationId xmlns:a16="http://schemas.microsoft.com/office/drawing/2014/main" id="{5FCC78FE-B21D-4851-AA55-EA12347F9221}"/>
              </a:ext>
            </a:extLst>
          </p:cNvPr>
          <p:cNvSpPr>
            <a:spLocks noGrp="1"/>
          </p:cNvSpPr>
          <p:nvPr>
            <p:ph type="sldNum" sz="quarter" idx="12"/>
          </p:nvPr>
        </p:nvSpPr>
        <p:spPr/>
        <p:txBody>
          <a:bodyPr/>
          <a:lstStyle/>
          <a:p>
            <a:fld id="{FD5DA0F0-1D62-4FDB-A121-3187D2513FEB}" type="slidenum">
              <a:rPr lang="en-US" smtClean="0"/>
              <a:pPr/>
              <a:t>11</a:t>
            </a:fld>
            <a:endParaRPr lang="en-US"/>
          </a:p>
        </p:txBody>
      </p:sp>
      <p:sp>
        <p:nvSpPr>
          <p:cNvPr id="16" name="Rectangle 15">
            <a:extLst>
              <a:ext uri="{FF2B5EF4-FFF2-40B4-BE49-F238E27FC236}">
                <a16:creationId xmlns:a16="http://schemas.microsoft.com/office/drawing/2014/main" id="{165FDF9A-A4C7-4016-A0DF-233E5E414994}"/>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2</a:t>
            </a:r>
          </a:p>
        </p:txBody>
      </p:sp>
    </p:spTree>
    <p:extLst>
      <p:ext uri="{BB962C8B-B14F-4D97-AF65-F5344CB8AC3E}">
        <p14:creationId xmlns:p14="http://schemas.microsoft.com/office/powerpoint/2010/main" val="2298275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3: Analysis of collaboration across the healthcare ecosystem based on sponsor types and clinical trial location dynamics</a:t>
            </a:r>
          </a:p>
        </p:txBody>
      </p:sp>
      <p:sp>
        <p:nvSpPr>
          <p:cNvPr id="3" name="Rectangle 2">
            <a:extLst>
              <a:ext uri="{FF2B5EF4-FFF2-40B4-BE49-F238E27FC236}">
                <a16:creationId xmlns:a16="http://schemas.microsoft.com/office/drawing/2014/main" id="{57A04DEB-1E00-437E-95E5-6E24CC38F738}"/>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3</a:t>
            </a:r>
          </a:p>
        </p:txBody>
      </p:sp>
      <p:sp>
        <p:nvSpPr>
          <p:cNvPr id="10" name="TextBox 9">
            <a:extLst>
              <a:ext uri="{FF2B5EF4-FFF2-40B4-BE49-F238E27FC236}">
                <a16:creationId xmlns:a16="http://schemas.microsoft.com/office/drawing/2014/main" id="{EDD0C6A5-1A63-4C7F-9D91-DDBBA4BD01E5}"/>
              </a:ext>
            </a:extLst>
          </p:cNvPr>
          <p:cNvSpPr txBox="1"/>
          <p:nvPr/>
        </p:nvSpPr>
        <p:spPr>
          <a:xfrm>
            <a:off x="628650" y="3919985"/>
            <a:ext cx="5911298" cy="923330"/>
          </a:xfrm>
          <a:prstGeom prst="rect">
            <a:avLst/>
          </a:prstGeom>
          <a:solidFill>
            <a:schemeClr val="bg2"/>
          </a:solidFill>
        </p:spPr>
        <p:txBody>
          <a:bodyPr wrap="square" rtlCol="0">
            <a:spAutoFit/>
          </a:bodyPr>
          <a:lstStyle/>
          <a:p>
            <a:r>
              <a:rPr lang="en-US" b="1" i="1" dirty="0"/>
              <a:t>Location hypothesis</a:t>
            </a:r>
            <a:r>
              <a:rPr lang="en-US" i="1" dirty="0"/>
              <a:t>: there are many locations per trial due to the collaboration across the healthcare world to accelerate clinical research</a:t>
            </a:r>
          </a:p>
        </p:txBody>
      </p:sp>
      <p:sp>
        <p:nvSpPr>
          <p:cNvPr id="15" name="Slide Number Placeholder 9">
            <a:extLst>
              <a:ext uri="{FF2B5EF4-FFF2-40B4-BE49-F238E27FC236}">
                <a16:creationId xmlns:a16="http://schemas.microsoft.com/office/drawing/2014/main" id="{7D4E84F6-B082-4DE5-9BF0-523F66D4F8E9}"/>
              </a:ext>
            </a:extLst>
          </p:cNvPr>
          <p:cNvSpPr>
            <a:spLocks noGrp="1"/>
          </p:cNvSpPr>
          <p:nvPr>
            <p:ph type="sldNum" sz="quarter" idx="12"/>
          </p:nvPr>
        </p:nvSpPr>
        <p:spPr>
          <a:xfrm>
            <a:off x="6457950" y="6356351"/>
            <a:ext cx="2057400" cy="365125"/>
          </a:xfrm>
        </p:spPr>
        <p:txBody>
          <a:bodyPr/>
          <a:lstStyle/>
          <a:p>
            <a:fld id="{FD5DA0F0-1D62-4FDB-A121-3187D2513FEB}" type="slidenum">
              <a:rPr lang="en-US" smtClean="0"/>
              <a:pPr/>
              <a:t>12</a:t>
            </a:fld>
            <a:endParaRPr lang="en-US"/>
          </a:p>
        </p:txBody>
      </p:sp>
      <p:pic>
        <p:nvPicPr>
          <p:cNvPr id="5" name="Graphic 4" descr="Hospital">
            <a:extLst>
              <a:ext uri="{FF2B5EF4-FFF2-40B4-BE49-F238E27FC236}">
                <a16:creationId xmlns:a16="http://schemas.microsoft.com/office/drawing/2014/main" id="{0EC7EE7C-FAF3-4E00-80E4-113313A712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1087" y="3776808"/>
            <a:ext cx="624548" cy="624548"/>
          </a:xfrm>
          <a:prstGeom prst="rect">
            <a:avLst/>
          </a:prstGeom>
        </p:spPr>
      </p:pic>
      <p:pic>
        <p:nvPicPr>
          <p:cNvPr id="12" name="Graphic 11" descr="Hospital">
            <a:extLst>
              <a:ext uri="{FF2B5EF4-FFF2-40B4-BE49-F238E27FC236}">
                <a16:creationId xmlns:a16="http://schemas.microsoft.com/office/drawing/2014/main" id="{B3AA1C7C-ED66-4A97-AA06-BA6D22007E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6857" y="3776808"/>
            <a:ext cx="624548" cy="624548"/>
          </a:xfrm>
          <a:prstGeom prst="rect">
            <a:avLst/>
          </a:prstGeom>
        </p:spPr>
      </p:pic>
      <p:pic>
        <p:nvPicPr>
          <p:cNvPr id="14" name="Graphic 13" descr="Hospital">
            <a:extLst>
              <a:ext uri="{FF2B5EF4-FFF2-40B4-BE49-F238E27FC236}">
                <a16:creationId xmlns:a16="http://schemas.microsoft.com/office/drawing/2014/main" id="{1BC8C155-F11E-4D4E-A23F-0AADDD9EF2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8972" y="4268169"/>
            <a:ext cx="624548" cy="624548"/>
          </a:xfrm>
          <a:prstGeom prst="rect">
            <a:avLst/>
          </a:prstGeom>
        </p:spPr>
      </p:pic>
      <p:sp>
        <p:nvSpPr>
          <p:cNvPr id="16" name="TextBox 15">
            <a:extLst>
              <a:ext uri="{FF2B5EF4-FFF2-40B4-BE49-F238E27FC236}">
                <a16:creationId xmlns:a16="http://schemas.microsoft.com/office/drawing/2014/main" id="{43AF94CF-FFFA-404F-86DB-9493B8921B20}"/>
              </a:ext>
            </a:extLst>
          </p:cNvPr>
          <p:cNvSpPr txBox="1"/>
          <p:nvPr/>
        </p:nvSpPr>
        <p:spPr>
          <a:xfrm>
            <a:off x="628650" y="2276203"/>
            <a:ext cx="5911298" cy="923330"/>
          </a:xfrm>
          <a:prstGeom prst="rect">
            <a:avLst/>
          </a:prstGeom>
          <a:solidFill>
            <a:schemeClr val="bg2"/>
          </a:solidFill>
        </p:spPr>
        <p:txBody>
          <a:bodyPr wrap="square" rtlCol="0">
            <a:spAutoFit/>
          </a:bodyPr>
          <a:lstStyle/>
          <a:p>
            <a:r>
              <a:rPr lang="en-US" b="1" i="1" dirty="0"/>
              <a:t>Sponsor type hypothesis</a:t>
            </a:r>
            <a:r>
              <a:rPr lang="en-US" i="1" dirty="0"/>
              <a:t>: due to the desperation of being faced with a global pandemic, research is being conducted by many organizations, primarily not seeking profit</a:t>
            </a:r>
          </a:p>
        </p:txBody>
      </p:sp>
      <p:pic>
        <p:nvPicPr>
          <p:cNvPr id="8" name="Graphic 7" descr="Cheers">
            <a:extLst>
              <a:ext uri="{FF2B5EF4-FFF2-40B4-BE49-F238E27FC236}">
                <a16:creationId xmlns:a16="http://schemas.microsoft.com/office/drawing/2014/main" id="{BBECEE60-4972-4CAE-B061-C008B74F1A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81025" y="2265396"/>
            <a:ext cx="1005840" cy="1005840"/>
          </a:xfrm>
          <a:prstGeom prst="rect">
            <a:avLst/>
          </a:prstGeom>
        </p:spPr>
      </p:pic>
    </p:spTree>
    <p:extLst>
      <p:ext uri="{BB962C8B-B14F-4D97-AF65-F5344CB8AC3E}">
        <p14:creationId xmlns:p14="http://schemas.microsoft.com/office/powerpoint/2010/main" val="3046152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3: The average number of locations per trial and the status of trial sites </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755266" y="2563175"/>
            <a:ext cx="3943351" cy="2780350"/>
          </a:xfrm>
        </p:spPr>
        <p:txBody>
          <a:bodyPr>
            <a:noAutofit/>
          </a:bodyPr>
          <a:lstStyle/>
          <a:p>
            <a:pPr marL="0" indent="0">
              <a:buNone/>
            </a:pPr>
            <a:r>
              <a:rPr lang="en-US" sz="1600" dirty="0"/>
              <a:t>We observed a total the </a:t>
            </a:r>
            <a:r>
              <a:rPr lang="en-US" sz="1600" b="1" dirty="0"/>
              <a:t>majority (~80%) of trials being conducted by “other” sponsors </a:t>
            </a:r>
            <a:r>
              <a:rPr lang="en-US" sz="1600" dirty="0"/>
              <a:t>which according to </a:t>
            </a:r>
            <a:r>
              <a:rPr lang="en-US" sz="1600" dirty="0" err="1"/>
              <a:t>ClinicalTrials.gov’s</a:t>
            </a:r>
            <a:r>
              <a:rPr lang="en-US" sz="1600" dirty="0"/>
              <a:t> definition includes individuals, universities, and community-based organizations</a:t>
            </a:r>
          </a:p>
          <a:p>
            <a:pPr marL="0" indent="0">
              <a:buNone/>
            </a:pPr>
            <a:r>
              <a:rPr lang="en-US" sz="1600" dirty="0"/>
              <a:t>Surprisingly, </a:t>
            </a:r>
            <a:r>
              <a:rPr lang="en-US" sz="1600" b="1" dirty="0"/>
              <a:t>industry</a:t>
            </a:r>
            <a:r>
              <a:rPr lang="en-US" sz="1600" dirty="0"/>
              <a:t>, meaning pharmaceutical and device companies, </a:t>
            </a:r>
            <a:r>
              <a:rPr lang="en-US" sz="1600" b="1" dirty="0"/>
              <a:t>only account for 12% of trials </a:t>
            </a:r>
            <a:r>
              <a:rPr lang="en-US" sz="1600" dirty="0"/>
              <a:t>and several </a:t>
            </a:r>
            <a:r>
              <a:rPr lang="en-US" sz="1600" b="1" dirty="0"/>
              <a:t>government</a:t>
            </a:r>
            <a:r>
              <a:rPr lang="en-US" sz="1600" dirty="0"/>
              <a:t> buckets </a:t>
            </a:r>
            <a:r>
              <a:rPr lang="en-US" sz="1600" b="1" dirty="0"/>
              <a:t>only made up 6%</a:t>
            </a:r>
            <a:r>
              <a:rPr lang="en-US" sz="1600" dirty="0"/>
              <a:t> of trials</a:t>
            </a:r>
            <a:endParaRPr lang="en-US" sz="1600" b="1" dirty="0"/>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611984"/>
            <a:ext cx="7886700" cy="646331"/>
          </a:xfrm>
          <a:prstGeom prst="rect">
            <a:avLst/>
          </a:prstGeom>
          <a:solidFill>
            <a:schemeClr val="bg2"/>
          </a:solidFill>
        </p:spPr>
        <p:txBody>
          <a:bodyPr wrap="square" rtlCol="0">
            <a:spAutoFit/>
          </a:bodyPr>
          <a:lstStyle/>
          <a:p>
            <a:r>
              <a:rPr lang="en-US" b="1" i="1" dirty="0"/>
              <a:t>Initial hypothesis</a:t>
            </a:r>
            <a:r>
              <a:rPr lang="en-US" i="1" dirty="0"/>
              <a:t>: due to the desperation of being faced with a global pandemic, research is being conducted by many organizations, primarily not seeking profit</a:t>
            </a:r>
          </a:p>
        </p:txBody>
      </p:sp>
      <p:sp>
        <p:nvSpPr>
          <p:cNvPr id="6" name="TextBox 5">
            <a:extLst>
              <a:ext uri="{FF2B5EF4-FFF2-40B4-BE49-F238E27FC236}">
                <a16:creationId xmlns:a16="http://schemas.microsoft.com/office/drawing/2014/main" id="{154CDDAE-646F-4D53-89DF-D482803A68C4}"/>
              </a:ext>
            </a:extLst>
          </p:cNvPr>
          <p:cNvSpPr txBox="1"/>
          <p:nvPr/>
        </p:nvSpPr>
        <p:spPr>
          <a:xfrm>
            <a:off x="628649" y="5530631"/>
            <a:ext cx="7886700" cy="923330"/>
          </a:xfrm>
          <a:prstGeom prst="rect">
            <a:avLst/>
          </a:prstGeom>
          <a:solidFill>
            <a:schemeClr val="bg2"/>
          </a:solidFill>
        </p:spPr>
        <p:txBody>
          <a:bodyPr wrap="square" rtlCol="0">
            <a:spAutoFit/>
          </a:bodyPr>
          <a:lstStyle/>
          <a:p>
            <a:r>
              <a:rPr lang="en-US" b="1" i="1" dirty="0"/>
              <a:t>Conclusion</a:t>
            </a:r>
            <a:r>
              <a:rPr lang="en-US" i="1" dirty="0"/>
              <a:t>: Research is primarily being spearheaded by individuals, universities, and community-based organizations, meaning there may be a broader base of collaboration opposed to for-profit or relying on government agencies</a:t>
            </a:r>
          </a:p>
        </p:txBody>
      </p:sp>
      <p:sp>
        <p:nvSpPr>
          <p:cNvPr id="10" name="Slide Number Placeholder 9">
            <a:extLst>
              <a:ext uri="{FF2B5EF4-FFF2-40B4-BE49-F238E27FC236}">
                <a16:creationId xmlns:a16="http://schemas.microsoft.com/office/drawing/2014/main" id="{0B243166-A56D-487D-B397-583869BA62F6}"/>
              </a:ext>
            </a:extLst>
          </p:cNvPr>
          <p:cNvSpPr>
            <a:spLocks noGrp="1"/>
          </p:cNvSpPr>
          <p:nvPr>
            <p:ph type="sldNum" sz="quarter" idx="12"/>
          </p:nvPr>
        </p:nvSpPr>
        <p:spPr/>
        <p:txBody>
          <a:bodyPr/>
          <a:lstStyle/>
          <a:p>
            <a:fld id="{FD5DA0F0-1D62-4FDB-A121-3187D2513FEB}" type="slidenum">
              <a:rPr lang="en-US" smtClean="0"/>
              <a:pPr/>
              <a:t>13</a:t>
            </a:fld>
            <a:endParaRPr lang="en-US"/>
          </a:p>
        </p:txBody>
      </p:sp>
      <p:sp>
        <p:nvSpPr>
          <p:cNvPr id="18" name="Rectangle 17">
            <a:extLst>
              <a:ext uri="{FF2B5EF4-FFF2-40B4-BE49-F238E27FC236}">
                <a16:creationId xmlns:a16="http://schemas.microsoft.com/office/drawing/2014/main" id="{761094EF-6D78-4EA5-ACF7-EAA89174D1A2}"/>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3</a:t>
            </a:r>
          </a:p>
        </p:txBody>
      </p:sp>
      <p:pic>
        <p:nvPicPr>
          <p:cNvPr id="12" name="Picture 11" descr="A screenshot of a cell phone&#10;&#10;Description automatically generated">
            <a:extLst>
              <a:ext uri="{FF2B5EF4-FFF2-40B4-BE49-F238E27FC236}">
                <a16:creationId xmlns:a16="http://schemas.microsoft.com/office/drawing/2014/main" id="{33665974-92C3-4CC9-91E1-B32284D77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2519" y="2443478"/>
            <a:ext cx="3636215" cy="3054040"/>
          </a:xfrm>
          <a:prstGeom prst="rect">
            <a:avLst/>
          </a:prstGeom>
        </p:spPr>
      </p:pic>
    </p:spTree>
    <p:extLst>
      <p:ext uri="{BB962C8B-B14F-4D97-AF65-F5344CB8AC3E}">
        <p14:creationId xmlns:p14="http://schemas.microsoft.com/office/powerpoint/2010/main" val="178370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3: The average number of locations per trial and the status of trial sites </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48" y="4905721"/>
            <a:ext cx="3943351" cy="509114"/>
          </a:xfrm>
        </p:spPr>
        <p:txBody>
          <a:bodyPr>
            <a:noAutofit/>
          </a:bodyPr>
          <a:lstStyle/>
          <a:p>
            <a:pPr marL="0" indent="0">
              <a:buNone/>
            </a:pPr>
            <a:r>
              <a:rPr lang="en-US" sz="1600" dirty="0"/>
              <a:t>83% of COVID trials are taking place at one location, with a long tail of several outliers</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611984"/>
            <a:ext cx="7886700" cy="646331"/>
          </a:xfrm>
          <a:prstGeom prst="rect">
            <a:avLst/>
          </a:prstGeom>
          <a:solidFill>
            <a:schemeClr val="bg2"/>
          </a:solidFill>
        </p:spPr>
        <p:txBody>
          <a:bodyPr wrap="square" rtlCol="0">
            <a:spAutoFit/>
          </a:bodyPr>
          <a:lstStyle/>
          <a:p>
            <a:r>
              <a:rPr lang="en-US" b="1" i="1" dirty="0"/>
              <a:t>Initial hypothesis</a:t>
            </a:r>
            <a:r>
              <a:rPr lang="en-US" i="1" dirty="0"/>
              <a:t>: there are many locations per trial due to the collaboration across the healthcare world to accelerate clinical research</a:t>
            </a:r>
          </a:p>
        </p:txBody>
      </p:sp>
      <p:sp>
        <p:nvSpPr>
          <p:cNvPr id="6" name="TextBox 5">
            <a:extLst>
              <a:ext uri="{FF2B5EF4-FFF2-40B4-BE49-F238E27FC236}">
                <a16:creationId xmlns:a16="http://schemas.microsoft.com/office/drawing/2014/main" id="{154CDDAE-646F-4D53-89DF-D482803A68C4}"/>
              </a:ext>
            </a:extLst>
          </p:cNvPr>
          <p:cNvSpPr txBox="1"/>
          <p:nvPr/>
        </p:nvSpPr>
        <p:spPr>
          <a:xfrm>
            <a:off x="628649" y="5530631"/>
            <a:ext cx="7886700" cy="1200329"/>
          </a:xfrm>
          <a:prstGeom prst="rect">
            <a:avLst/>
          </a:prstGeom>
          <a:solidFill>
            <a:schemeClr val="bg2"/>
          </a:solidFill>
        </p:spPr>
        <p:txBody>
          <a:bodyPr wrap="square" rtlCol="0">
            <a:spAutoFit/>
          </a:bodyPr>
          <a:lstStyle/>
          <a:p>
            <a:r>
              <a:rPr lang="en-US" b="1" i="1" dirty="0"/>
              <a:t>Conclusion</a:t>
            </a:r>
            <a:r>
              <a:rPr lang="en-US" i="1" dirty="0"/>
              <a:t>: Despite the spread of coronavirus and united effort to find a vaccine across the healthcare ecosystem, trials are mostly taking place at an individual site. These sites are still primarily in the “recruitment” phase, not yet reaching full enrollment</a:t>
            </a:r>
          </a:p>
        </p:txBody>
      </p:sp>
      <p:sp>
        <p:nvSpPr>
          <p:cNvPr id="10" name="Slide Number Placeholder 9">
            <a:extLst>
              <a:ext uri="{FF2B5EF4-FFF2-40B4-BE49-F238E27FC236}">
                <a16:creationId xmlns:a16="http://schemas.microsoft.com/office/drawing/2014/main" id="{0B243166-A56D-487D-B397-583869BA62F6}"/>
              </a:ext>
            </a:extLst>
          </p:cNvPr>
          <p:cNvSpPr>
            <a:spLocks noGrp="1"/>
          </p:cNvSpPr>
          <p:nvPr>
            <p:ph type="sldNum" sz="quarter" idx="12"/>
          </p:nvPr>
        </p:nvSpPr>
        <p:spPr/>
        <p:txBody>
          <a:bodyPr/>
          <a:lstStyle/>
          <a:p>
            <a:fld id="{FD5DA0F0-1D62-4FDB-A121-3187D2513FEB}" type="slidenum">
              <a:rPr lang="en-US" smtClean="0"/>
              <a:pPr/>
              <a:t>14</a:t>
            </a:fld>
            <a:endParaRPr lang="en-US"/>
          </a:p>
        </p:txBody>
      </p:sp>
      <p:pic>
        <p:nvPicPr>
          <p:cNvPr id="14" name="Picture 13" descr="A screenshot of a cell phone&#10;&#10;Description automatically generated">
            <a:extLst>
              <a:ext uri="{FF2B5EF4-FFF2-40B4-BE49-F238E27FC236}">
                <a16:creationId xmlns:a16="http://schemas.microsoft.com/office/drawing/2014/main" id="{51BCC85D-8D25-4847-B351-BC375D09B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22" y="2331528"/>
            <a:ext cx="2889692" cy="2574193"/>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9D5C902D-857D-43CA-86FD-9F5CC8509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001" y="2352604"/>
            <a:ext cx="3115563" cy="2516113"/>
          </a:xfrm>
          <a:prstGeom prst="rect">
            <a:avLst/>
          </a:prstGeom>
        </p:spPr>
      </p:pic>
      <p:sp>
        <p:nvSpPr>
          <p:cNvPr id="17" name="Content Placeholder 2">
            <a:extLst>
              <a:ext uri="{FF2B5EF4-FFF2-40B4-BE49-F238E27FC236}">
                <a16:creationId xmlns:a16="http://schemas.microsoft.com/office/drawing/2014/main" id="{BFBC80B7-4C60-43C6-985D-9C61060CC762}"/>
              </a:ext>
            </a:extLst>
          </p:cNvPr>
          <p:cNvSpPr txBox="1">
            <a:spLocks/>
          </p:cNvSpPr>
          <p:nvPr/>
        </p:nvSpPr>
        <p:spPr>
          <a:xfrm>
            <a:off x="4871092" y="4918397"/>
            <a:ext cx="3943351" cy="522539"/>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dirty="0"/>
              <a:t>The majority (66%) of the 9,087 total locations hosting a trial are still recruiting</a:t>
            </a:r>
          </a:p>
        </p:txBody>
      </p:sp>
      <p:sp>
        <p:nvSpPr>
          <p:cNvPr id="18" name="Rectangle 17">
            <a:extLst>
              <a:ext uri="{FF2B5EF4-FFF2-40B4-BE49-F238E27FC236}">
                <a16:creationId xmlns:a16="http://schemas.microsoft.com/office/drawing/2014/main" id="{761094EF-6D78-4EA5-ACF7-EAA89174D1A2}"/>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3</a:t>
            </a:r>
          </a:p>
        </p:txBody>
      </p:sp>
    </p:spTree>
    <p:extLst>
      <p:ext uri="{BB962C8B-B14F-4D97-AF65-F5344CB8AC3E}">
        <p14:creationId xmlns:p14="http://schemas.microsoft.com/office/powerpoint/2010/main" val="141051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4: Analysis of Studies’ Target Demographics (Age, Gender) &amp; Overall Enrollment Count </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843476"/>
            <a:ext cx="5911298" cy="923330"/>
          </a:xfrm>
          <a:prstGeom prst="rect">
            <a:avLst/>
          </a:prstGeom>
          <a:solidFill>
            <a:schemeClr val="bg2"/>
          </a:solidFill>
        </p:spPr>
        <p:txBody>
          <a:bodyPr wrap="square" rtlCol="0">
            <a:spAutoFit/>
          </a:bodyPr>
          <a:lstStyle/>
          <a:p>
            <a:r>
              <a:rPr lang="en-US" b="1" i="1" dirty="0"/>
              <a:t>Age hypothesis</a:t>
            </a:r>
            <a:r>
              <a:rPr lang="en-US" i="1" dirty="0"/>
              <a:t>: The target age of the studies will skew towards the elderly individuals because they are the age group most impacted by COVID-19.  </a:t>
            </a:r>
          </a:p>
        </p:txBody>
      </p:sp>
      <p:sp>
        <p:nvSpPr>
          <p:cNvPr id="11" name="TextBox 10">
            <a:extLst>
              <a:ext uri="{FF2B5EF4-FFF2-40B4-BE49-F238E27FC236}">
                <a16:creationId xmlns:a16="http://schemas.microsoft.com/office/drawing/2014/main" id="{B62A64E4-798C-2745-A3C0-A5C7845199B9}"/>
              </a:ext>
            </a:extLst>
          </p:cNvPr>
          <p:cNvSpPr txBox="1"/>
          <p:nvPr/>
        </p:nvSpPr>
        <p:spPr>
          <a:xfrm>
            <a:off x="628650" y="3194657"/>
            <a:ext cx="5911298" cy="1477328"/>
          </a:xfrm>
          <a:prstGeom prst="rect">
            <a:avLst/>
          </a:prstGeom>
          <a:solidFill>
            <a:schemeClr val="bg2"/>
          </a:solidFill>
        </p:spPr>
        <p:txBody>
          <a:bodyPr wrap="square" rtlCol="0">
            <a:spAutoFit/>
          </a:bodyPr>
          <a:lstStyle/>
          <a:p>
            <a:r>
              <a:rPr lang="en-US" b="1" i="1" dirty="0"/>
              <a:t>Gender hypothesis</a:t>
            </a:r>
            <a:r>
              <a:rPr lang="en-US" i="1" dirty="0"/>
              <a:t>: The target gender of the studies will be for both men and women because both genders are at high risk of contracting COVID-19; however, it could slightly skew towards studies targeting men because they’re at a higher risk of dying due to COVID-19*. </a:t>
            </a:r>
          </a:p>
        </p:txBody>
      </p:sp>
      <p:sp>
        <p:nvSpPr>
          <p:cNvPr id="12" name="TextBox 11">
            <a:extLst>
              <a:ext uri="{FF2B5EF4-FFF2-40B4-BE49-F238E27FC236}">
                <a16:creationId xmlns:a16="http://schemas.microsoft.com/office/drawing/2014/main" id="{CF69A6B2-178C-ED4F-9A6C-FBF40EBAC7A5}"/>
              </a:ext>
            </a:extLst>
          </p:cNvPr>
          <p:cNvSpPr txBox="1"/>
          <p:nvPr/>
        </p:nvSpPr>
        <p:spPr>
          <a:xfrm>
            <a:off x="628650" y="5089852"/>
            <a:ext cx="5911298" cy="1477328"/>
          </a:xfrm>
          <a:prstGeom prst="rect">
            <a:avLst/>
          </a:prstGeom>
          <a:solidFill>
            <a:schemeClr val="bg2"/>
          </a:solidFill>
        </p:spPr>
        <p:txBody>
          <a:bodyPr wrap="square" rtlCol="0">
            <a:spAutoFit/>
          </a:bodyPr>
          <a:lstStyle/>
          <a:p>
            <a:r>
              <a:rPr lang="en-US" b="1" i="1" dirty="0"/>
              <a:t>Enrollment hypothesis</a:t>
            </a:r>
            <a:r>
              <a:rPr lang="en-US" i="1" dirty="0"/>
              <a:t>: The majority of studies will have an enrollment count of less than 1000 participants due COVID-19 being a new, novel virus and the fast acting nature of the virus making it hard for patients to participate in lengthy trials.  </a:t>
            </a:r>
          </a:p>
        </p:txBody>
      </p:sp>
      <p:pic>
        <p:nvPicPr>
          <p:cNvPr id="7" name="Picture 6">
            <a:extLst>
              <a:ext uri="{FF2B5EF4-FFF2-40B4-BE49-F238E27FC236}">
                <a16:creationId xmlns:a16="http://schemas.microsoft.com/office/drawing/2014/main" id="{15D9B2D0-0126-5D4E-8367-6B02595E6217}"/>
              </a:ext>
            </a:extLst>
          </p:cNvPr>
          <p:cNvPicPr>
            <a:picLocks noChangeAspect="1"/>
          </p:cNvPicPr>
          <p:nvPr/>
        </p:nvPicPr>
        <p:blipFill>
          <a:blip r:embed="rId3"/>
          <a:stretch>
            <a:fillRect/>
          </a:stretch>
        </p:blipFill>
        <p:spPr>
          <a:xfrm>
            <a:off x="7214243" y="1658852"/>
            <a:ext cx="1107954" cy="1107954"/>
          </a:xfrm>
          <a:prstGeom prst="rect">
            <a:avLst/>
          </a:prstGeom>
        </p:spPr>
      </p:pic>
      <p:pic>
        <p:nvPicPr>
          <p:cNvPr id="9" name="Picture 8">
            <a:extLst>
              <a:ext uri="{FF2B5EF4-FFF2-40B4-BE49-F238E27FC236}">
                <a16:creationId xmlns:a16="http://schemas.microsoft.com/office/drawing/2014/main" id="{AB2E02D1-B921-F041-B422-83EC8DBF7B3B}"/>
              </a:ext>
            </a:extLst>
          </p:cNvPr>
          <p:cNvPicPr>
            <a:picLocks noChangeAspect="1"/>
          </p:cNvPicPr>
          <p:nvPr/>
        </p:nvPicPr>
        <p:blipFill>
          <a:blip r:embed="rId4"/>
          <a:stretch>
            <a:fillRect/>
          </a:stretch>
        </p:blipFill>
        <p:spPr>
          <a:xfrm>
            <a:off x="7001759" y="3194657"/>
            <a:ext cx="1532922" cy="1532922"/>
          </a:xfrm>
          <a:prstGeom prst="rect">
            <a:avLst/>
          </a:prstGeom>
        </p:spPr>
      </p:pic>
      <p:pic>
        <p:nvPicPr>
          <p:cNvPr id="14" name="Picture 13">
            <a:extLst>
              <a:ext uri="{FF2B5EF4-FFF2-40B4-BE49-F238E27FC236}">
                <a16:creationId xmlns:a16="http://schemas.microsoft.com/office/drawing/2014/main" id="{8C7D6A0E-187D-4944-9F01-653A942E7B6E}"/>
              </a:ext>
            </a:extLst>
          </p:cNvPr>
          <p:cNvPicPr>
            <a:picLocks noChangeAspect="1"/>
          </p:cNvPicPr>
          <p:nvPr/>
        </p:nvPicPr>
        <p:blipFill>
          <a:blip r:embed="rId5"/>
          <a:stretch>
            <a:fillRect/>
          </a:stretch>
        </p:blipFill>
        <p:spPr>
          <a:xfrm>
            <a:off x="6844868" y="5015545"/>
            <a:ext cx="1477329" cy="1477329"/>
          </a:xfrm>
          <a:prstGeom prst="rect">
            <a:avLst/>
          </a:prstGeom>
        </p:spPr>
      </p:pic>
      <p:sp>
        <p:nvSpPr>
          <p:cNvPr id="3" name="Rectangle 2">
            <a:extLst>
              <a:ext uri="{FF2B5EF4-FFF2-40B4-BE49-F238E27FC236}">
                <a16:creationId xmlns:a16="http://schemas.microsoft.com/office/drawing/2014/main" id="{57A04DEB-1E00-437E-95E5-6E24CC38F738}"/>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4</a:t>
            </a:r>
          </a:p>
        </p:txBody>
      </p:sp>
      <p:sp>
        <p:nvSpPr>
          <p:cNvPr id="10" name="Slide Number Placeholder 9">
            <a:extLst>
              <a:ext uri="{FF2B5EF4-FFF2-40B4-BE49-F238E27FC236}">
                <a16:creationId xmlns:a16="http://schemas.microsoft.com/office/drawing/2014/main" id="{A15F03B7-133C-4FA7-9037-3EBB13691AA7}"/>
              </a:ext>
            </a:extLst>
          </p:cNvPr>
          <p:cNvSpPr>
            <a:spLocks noGrp="1"/>
          </p:cNvSpPr>
          <p:nvPr>
            <p:ph type="sldNum" sz="quarter" idx="12"/>
          </p:nvPr>
        </p:nvSpPr>
        <p:spPr>
          <a:xfrm>
            <a:off x="6457950" y="6356351"/>
            <a:ext cx="2057400" cy="365125"/>
          </a:xfrm>
        </p:spPr>
        <p:txBody>
          <a:bodyPr/>
          <a:lstStyle/>
          <a:p>
            <a:fld id="{FD5DA0F0-1D62-4FDB-A121-3187D2513FEB}" type="slidenum">
              <a:rPr lang="en-US" smtClean="0"/>
              <a:pPr/>
              <a:t>15</a:t>
            </a:fld>
            <a:endParaRPr lang="en-US"/>
          </a:p>
        </p:txBody>
      </p:sp>
    </p:spTree>
    <p:extLst>
      <p:ext uri="{BB962C8B-B14F-4D97-AF65-F5344CB8AC3E}">
        <p14:creationId xmlns:p14="http://schemas.microsoft.com/office/powerpoint/2010/main" val="214380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4: Demographics</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611984"/>
            <a:ext cx="7886700" cy="646331"/>
          </a:xfrm>
          <a:prstGeom prst="rect">
            <a:avLst/>
          </a:prstGeom>
          <a:solidFill>
            <a:schemeClr val="bg2"/>
          </a:solidFill>
        </p:spPr>
        <p:txBody>
          <a:bodyPr wrap="square" rtlCol="0">
            <a:spAutoFit/>
          </a:bodyPr>
          <a:lstStyle/>
          <a:p>
            <a:r>
              <a:rPr lang="en-US" b="1" i="1" dirty="0"/>
              <a:t>Age hypothesis</a:t>
            </a:r>
            <a:r>
              <a:rPr lang="en-US" i="1" dirty="0"/>
              <a:t>: The target age of the studies will skew towards the elderly individuals because they are the age group most impacted by COVID-19. </a:t>
            </a:r>
          </a:p>
        </p:txBody>
      </p:sp>
      <p:sp>
        <p:nvSpPr>
          <p:cNvPr id="15" name="Slide Number Placeholder 14">
            <a:extLst>
              <a:ext uri="{FF2B5EF4-FFF2-40B4-BE49-F238E27FC236}">
                <a16:creationId xmlns:a16="http://schemas.microsoft.com/office/drawing/2014/main" id="{5FCC78FE-B21D-4851-AA55-EA12347F9221}"/>
              </a:ext>
            </a:extLst>
          </p:cNvPr>
          <p:cNvSpPr>
            <a:spLocks noGrp="1"/>
          </p:cNvSpPr>
          <p:nvPr>
            <p:ph type="sldNum" sz="quarter" idx="12"/>
          </p:nvPr>
        </p:nvSpPr>
        <p:spPr/>
        <p:txBody>
          <a:bodyPr/>
          <a:lstStyle/>
          <a:p>
            <a:fld id="{FD5DA0F0-1D62-4FDB-A121-3187D2513FEB}" type="slidenum">
              <a:rPr lang="en-US" smtClean="0"/>
              <a:pPr/>
              <a:t>16</a:t>
            </a:fld>
            <a:endParaRPr lang="en-US"/>
          </a:p>
        </p:txBody>
      </p:sp>
      <p:sp>
        <p:nvSpPr>
          <p:cNvPr id="16" name="Rectangle 15">
            <a:extLst>
              <a:ext uri="{FF2B5EF4-FFF2-40B4-BE49-F238E27FC236}">
                <a16:creationId xmlns:a16="http://schemas.microsoft.com/office/drawing/2014/main" id="{165FDF9A-A4C7-4016-A0DF-233E5E414994}"/>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4</a:t>
            </a:r>
          </a:p>
        </p:txBody>
      </p:sp>
      <p:pic>
        <p:nvPicPr>
          <p:cNvPr id="12" name="Picture 11" descr="A screenshot of a cell phone&#10;&#10;Description automatically generated">
            <a:extLst>
              <a:ext uri="{FF2B5EF4-FFF2-40B4-BE49-F238E27FC236}">
                <a16:creationId xmlns:a16="http://schemas.microsoft.com/office/drawing/2014/main" id="{AD3B61CE-FCF3-4679-A952-6BD44B294A07}"/>
              </a:ext>
            </a:extLst>
          </p:cNvPr>
          <p:cNvPicPr>
            <a:picLocks noChangeAspect="1"/>
          </p:cNvPicPr>
          <p:nvPr/>
        </p:nvPicPr>
        <p:blipFill rotWithShape="1">
          <a:blip r:embed="rId2">
            <a:extLst>
              <a:ext uri="{28A0092B-C50C-407E-A947-70E740481C1C}">
                <a14:useLocalDpi xmlns:a14="http://schemas.microsoft.com/office/drawing/2010/main" val="0"/>
              </a:ext>
            </a:extLst>
          </a:blip>
          <a:srcRect r="7746"/>
          <a:stretch/>
        </p:blipFill>
        <p:spPr>
          <a:xfrm>
            <a:off x="4257313" y="2376109"/>
            <a:ext cx="4401274" cy="2498190"/>
          </a:xfrm>
          <a:prstGeom prst="rect">
            <a:avLst/>
          </a:prstGeom>
        </p:spPr>
      </p:pic>
      <p:sp>
        <p:nvSpPr>
          <p:cNvPr id="19" name="TextBox 18">
            <a:extLst>
              <a:ext uri="{FF2B5EF4-FFF2-40B4-BE49-F238E27FC236}">
                <a16:creationId xmlns:a16="http://schemas.microsoft.com/office/drawing/2014/main" id="{0776A778-6BF7-4F30-B568-CED5BE1E6B5C}"/>
              </a:ext>
            </a:extLst>
          </p:cNvPr>
          <p:cNvSpPr txBox="1"/>
          <p:nvPr/>
        </p:nvSpPr>
        <p:spPr>
          <a:xfrm>
            <a:off x="628650" y="5635426"/>
            <a:ext cx="7886700" cy="584775"/>
          </a:xfrm>
          <a:prstGeom prst="rect">
            <a:avLst/>
          </a:prstGeom>
          <a:solidFill>
            <a:schemeClr val="bg2"/>
          </a:solidFill>
        </p:spPr>
        <p:txBody>
          <a:bodyPr wrap="square" rtlCol="0">
            <a:spAutoFit/>
          </a:bodyPr>
          <a:lstStyle/>
          <a:p>
            <a:r>
              <a:rPr lang="en-US" sz="1600" b="1" i="1" dirty="0"/>
              <a:t>Age conclusion</a:t>
            </a:r>
            <a:r>
              <a:rPr lang="en-US" sz="1600" i="1" dirty="0"/>
              <a:t>: While correct in hypothesizing that the “Older Adults” would be heavily represented, the “Adults” age group was the most represented</a:t>
            </a:r>
          </a:p>
        </p:txBody>
      </p:sp>
      <p:sp>
        <p:nvSpPr>
          <p:cNvPr id="21" name="Content Placeholder 2">
            <a:extLst>
              <a:ext uri="{FF2B5EF4-FFF2-40B4-BE49-F238E27FC236}">
                <a16:creationId xmlns:a16="http://schemas.microsoft.com/office/drawing/2014/main" id="{E4DA3906-F3FB-4A15-B27D-0348B2555D63}"/>
              </a:ext>
            </a:extLst>
          </p:cNvPr>
          <p:cNvSpPr>
            <a:spLocks noGrp="1"/>
          </p:cNvSpPr>
          <p:nvPr>
            <p:ph idx="1"/>
          </p:nvPr>
        </p:nvSpPr>
        <p:spPr>
          <a:xfrm>
            <a:off x="755266" y="2563175"/>
            <a:ext cx="3502047" cy="2780350"/>
          </a:xfrm>
        </p:spPr>
        <p:txBody>
          <a:bodyPr>
            <a:noAutofit/>
          </a:bodyPr>
          <a:lstStyle/>
          <a:p>
            <a:pPr marL="0" indent="0">
              <a:buNone/>
            </a:pPr>
            <a:r>
              <a:rPr lang="en-US" sz="1600" dirty="0"/>
              <a:t>Based on our observation the </a:t>
            </a:r>
            <a:r>
              <a:rPr lang="en-US" sz="1600" b="1" dirty="0"/>
              <a:t>vast majority</a:t>
            </a:r>
            <a:r>
              <a:rPr lang="en-US" sz="1600" dirty="0"/>
              <a:t> of trials were focused on the “Adult, Older Adult” category</a:t>
            </a:r>
          </a:p>
          <a:p>
            <a:pPr marL="0" indent="0">
              <a:buNone/>
            </a:pPr>
            <a:r>
              <a:rPr lang="en-US" sz="1600" b="1" dirty="0"/>
              <a:t>Older adults</a:t>
            </a:r>
            <a:r>
              <a:rPr lang="en-US" sz="1600" dirty="0"/>
              <a:t> were highly represented in target age groups being included in 2,640 trials but were not the top group</a:t>
            </a:r>
          </a:p>
          <a:p>
            <a:pPr marL="0" indent="0">
              <a:buNone/>
            </a:pPr>
            <a:r>
              <a:rPr lang="en-US" sz="1600" b="1" dirty="0"/>
              <a:t>Adults </a:t>
            </a:r>
            <a:r>
              <a:rPr lang="en-US" sz="1600" dirty="0"/>
              <a:t>as were the most represented across age group categories with 2,828 studies</a:t>
            </a:r>
          </a:p>
        </p:txBody>
      </p:sp>
    </p:spTree>
    <p:extLst>
      <p:ext uri="{BB962C8B-B14F-4D97-AF65-F5344CB8AC3E}">
        <p14:creationId xmlns:p14="http://schemas.microsoft.com/office/powerpoint/2010/main" val="1782634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4: Demographics</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472352"/>
            <a:ext cx="7886700" cy="1200329"/>
          </a:xfrm>
          <a:prstGeom prst="rect">
            <a:avLst/>
          </a:prstGeom>
          <a:solidFill>
            <a:schemeClr val="bg2"/>
          </a:solidFill>
        </p:spPr>
        <p:txBody>
          <a:bodyPr wrap="square" rtlCol="0">
            <a:spAutoFit/>
          </a:bodyPr>
          <a:lstStyle/>
          <a:p>
            <a:r>
              <a:rPr lang="en-US" b="1" i="1" dirty="0"/>
              <a:t>Gender hypothesis</a:t>
            </a:r>
            <a:r>
              <a:rPr lang="en-US" i="1" dirty="0"/>
              <a:t>: The target gender of the studies will be for both men and women because both genders are at high risk of contracting COVID-19; however, it could slightly skew towards studies targeting men because they’re at a higher risk of dying due to COVID-19*. </a:t>
            </a:r>
          </a:p>
        </p:txBody>
      </p:sp>
      <p:sp>
        <p:nvSpPr>
          <p:cNvPr id="15" name="Slide Number Placeholder 14">
            <a:extLst>
              <a:ext uri="{FF2B5EF4-FFF2-40B4-BE49-F238E27FC236}">
                <a16:creationId xmlns:a16="http://schemas.microsoft.com/office/drawing/2014/main" id="{5FCC78FE-B21D-4851-AA55-EA12347F9221}"/>
              </a:ext>
            </a:extLst>
          </p:cNvPr>
          <p:cNvSpPr>
            <a:spLocks noGrp="1"/>
          </p:cNvSpPr>
          <p:nvPr>
            <p:ph type="sldNum" sz="quarter" idx="12"/>
          </p:nvPr>
        </p:nvSpPr>
        <p:spPr/>
        <p:txBody>
          <a:bodyPr/>
          <a:lstStyle/>
          <a:p>
            <a:fld id="{FD5DA0F0-1D62-4FDB-A121-3187D2513FEB}" type="slidenum">
              <a:rPr lang="en-US" smtClean="0"/>
              <a:pPr/>
              <a:t>17</a:t>
            </a:fld>
            <a:endParaRPr lang="en-US"/>
          </a:p>
        </p:txBody>
      </p:sp>
      <p:sp>
        <p:nvSpPr>
          <p:cNvPr id="16" name="Rectangle 15">
            <a:extLst>
              <a:ext uri="{FF2B5EF4-FFF2-40B4-BE49-F238E27FC236}">
                <a16:creationId xmlns:a16="http://schemas.microsoft.com/office/drawing/2014/main" id="{165FDF9A-A4C7-4016-A0DF-233E5E414994}"/>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4</a:t>
            </a:r>
          </a:p>
        </p:txBody>
      </p:sp>
      <p:pic>
        <p:nvPicPr>
          <p:cNvPr id="13" name="Picture 12" descr="A screenshot of a cell phone&#10;&#10;Description automatically generated">
            <a:extLst>
              <a:ext uri="{FF2B5EF4-FFF2-40B4-BE49-F238E27FC236}">
                <a16:creationId xmlns:a16="http://schemas.microsoft.com/office/drawing/2014/main" id="{0355611C-5C03-400D-AB1D-4D58161FD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5685" y="2797915"/>
            <a:ext cx="3899665" cy="2461423"/>
          </a:xfrm>
          <a:prstGeom prst="rect">
            <a:avLst/>
          </a:prstGeom>
        </p:spPr>
      </p:pic>
      <p:sp>
        <p:nvSpPr>
          <p:cNvPr id="20" name="TextBox 19">
            <a:extLst>
              <a:ext uri="{FF2B5EF4-FFF2-40B4-BE49-F238E27FC236}">
                <a16:creationId xmlns:a16="http://schemas.microsoft.com/office/drawing/2014/main" id="{53D924B7-2F8B-4AD6-B1AC-C160370531A1}"/>
              </a:ext>
            </a:extLst>
          </p:cNvPr>
          <p:cNvSpPr txBox="1"/>
          <p:nvPr/>
        </p:nvSpPr>
        <p:spPr>
          <a:xfrm>
            <a:off x="628650" y="5445660"/>
            <a:ext cx="7886700" cy="830997"/>
          </a:xfrm>
          <a:prstGeom prst="rect">
            <a:avLst/>
          </a:prstGeom>
          <a:solidFill>
            <a:schemeClr val="bg2"/>
          </a:solidFill>
        </p:spPr>
        <p:txBody>
          <a:bodyPr wrap="square" rtlCol="0">
            <a:spAutoFit/>
          </a:bodyPr>
          <a:lstStyle/>
          <a:p>
            <a:r>
              <a:rPr lang="en-US" sz="1600" b="1" i="1" dirty="0"/>
              <a:t>Gender conclusion</a:t>
            </a:r>
            <a:r>
              <a:rPr lang="en-US" sz="1600" i="1" dirty="0"/>
              <a:t>: The hypothesis that most studies would be looking for both men and women was correct; however, of those studies that looked for a single sex, female specific studies were more prevalent</a:t>
            </a:r>
          </a:p>
        </p:txBody>
      </p:sp>
      <p:sp>
        <p:nvSpPr>
          <p:cNvPr id="10" name="Content Placeholder 2">
            <a:extLst>
              <a:ext uri="{FF2B5EF4-FFF2-40B4-BE49-F238E27FC236}">
                <a16:creationId xmlns:a16="http://schemas.microsoft.com/office/drawing/2014/main" id="{F43179CD-DBDE-49E1-9064-374AADE8AC1A}"/>
              </a:ext>
            </a:extLst>
          </p:cNvPr>
          <p:cNvSpPr>
            <a:spLocks noGrp="1"/>
          </p:cNvSpPr>
          <p:nvPr>
            <p:ph idx="1"/>
          </p:nvPr>
        </p:nvSpPr>
        <p:spPr>
          <a:xfrm>
            <a:off x="755266" y="2981325"/>
            <a:ext cx="3502047" cy="2362200"/>
          </a:xfrm>
        </p:spPr>
        <p:txBody>
          <a:bodyPr>
            <a:noAutofit/>
          </a:bodyPr>
          <a:lstStyle/>
          <a:p>
            <a:pPr marL="0" indent="0">
              <a:buNone/>
            </a:pPr>
            <a:r>
              <a:rPr lang="en-US" sz="1600" dirty="0"/>
              <a:t>Based on our observation </a:t>
            </a:r>
            <a:r>
              <a:rPr lang="en-US" sz="1600" b="1" dirty="0"/>
              <a:t>~97% of studies focused on all genders </a:t>
            </a:r>
          </a:p>
          <a:p>
            <a:pPr marL="0" indent="0">
              <a:buNone/>
            </a:pPr>
            <a:r>
              <a:rPr lang="en-US" sz="1600" dirty="0"/>
              <a:t>In studies which focused on a single sex, </a:t>
            </a:r>
            <a:r>
              <a:rPr lang="en-US" sz="1600" b="1" dirty="0"/>
              <a:t>female exclusive studies </a:t>
            </a:r>
            <a:r>
              <a:rPr lang="en-US" sz="1600" dirty="0"/>
              <a:t>(2.46% of total), was </a:t>
            </a:r>
            <a:r>
              <a:rPr lang="en-US" sz="1600" b="1" dirty="0"/>
              <a:t>higher than male exclusive studies </a:t>
            </a:r>
            <a:r>
              <a:rPr lang="en-US" sz="1600" dirty="0"/>
              <a:t>(0.70% of total)</a:t>
            </a:r>
          </a:p>
        </p:txBody>
      </p:sp>
    </p:spTree>
    <p:extLst>
      <p:ext uri="{BB962C8B-B14F-4D97-AF65-F5344CB8AC3E}">
        <p14:creationId xmlns:p14="http://schemas.microsoft.com/office/powerpoint/2010/main" val="312783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4: Demographics</a:t>
            </a:r>
          </a:p>
        </p:txBody>
      </p:sp>
      <p:sp>
        <p:nvSpPr>
          <p:cNvPr id="5" name="TextBox 4">
            <a:extLst>
              <a:ext uri="{FF2B5EF4-FFF2-40B4-BE49-F238E27FC236}">
                <a16:creationId xmlns:a16="http://schemas.microsoft.com/office/drawing/2014/main" id="{4DF36725-B557-4E05-8B62-E9204089DD8B}"/>
              </a:ext>
            </a:extLst>
          </p:cNvPr>
          <p:cNvSpPr txBox="1"/>
          <p:nvPr/>
        </p:nvSpPr>
        <p:spPr>
          <a:xfrm>
            <a:off x="628650" y="1472352"/>
            <a:ext cx="7886700" cy="923330"/>
          </a:xfrm>
          <a:prstGeom prst="rect">
            <a:avLst/>
          </a:prstGeom>
          <a:solidFill>
            <a:schemeClr val="bg2"/>
          </a:solidFill>
        </p:spPr>
        <p:txBody>
          <a:bodyPr wrap="square" rtlCol="0">
            <a:spAutoFit/>
          </a:bodyPr>
          <a:lstStyle/>
          <a:p>
            <a:r>
              <a:rPr lang="en-US" b="1" i="1" dirty="0"/>
              <a:t>Enrollment hypothesis</a:t>
            </a:r>
            <a:r>
              <a:rPr lang="en-US" i="1" dirty="0"/>
              <a:t>: The majority of studies will have an enrollment count of less than 1000 participants due COVID-19 being a new, novel virus and the fast acting nature of the virus making it hard for patients to participate in lengthy trials</a:t>
            </a:r>
          </a:p>
        </p:txBody>
      </p:sp>
      <p:sp>
        <p:nvSpPr>
          <p:cNvPr id="15" name="Slide Number Placeholder 14">
            <a:extLst>
              <a:ext uri="{FF2B5EF4-FFF2-40B4-BE49-F238E27FC236}">
                <a16:creationId xmlns:a16="http://schemas.microsoft.com/office/drawing/2014/main" id="{5FCC78FE-B21D-4851-AA55-EA12347F9221}"/>
              </a:ext>
            </a:extLst>
          </p:cNvPr>
          <p:cNvSpPr>
            <a:spLocks noGrp="1"/>
          </p:cNvSpPr>
          <p:nvPr>
            <p:ph type="sldNum" sz="quarter" idx="12"/>
          </p:nvPr>
        </p:nvSpPr>
        <p:spPr/>
        <p:txBody>
          <a:bodyPr/>
          <a:lstStyle/>
          <a:p>
            <a:fld id="{FD5DA0F0-1D62-4FDB-A121-3187D2513FEB}" type="slidenum">
              <a:rPr lang="en-US" smtClean="0"/>
              <a:pPr/>
              <a:t>18</a:t>
            </a:fld>
            <a:endParaRPr lang="en-US"/>
          </a:p>
        </p:txBody>
      </p:sp>
      <p:sp>
        <p:nvSpPr>
          <p:cNvPr id="16" name="Rectangle 15">
            <a:extLst>
              <a:ext uri="{FF2B5EF4-FFF2-40B4-BE49-F238E27FC236}">
                <a16:creationId xmlns:a16="http://schemas.microsoft.com/office/drawing/2014/main" id="{165FDF9A-A4C7-4016-A0DF-233E5E414994}"/>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4</a:t>
            </a:r>
          </a:p>
        </p:txBody>
      </p:sp>
      <p:sp>
        <p:nvSpPr>
          <p:cNvPr id="20" name="TextBox 19">
            <a:extLst>
              <a:ext uri="{FF2B5EF4-FFF2-40B4-BE49-F238E27FC236}">
                <a16:creationId xmlns:a16="http://schemas.microsoft.com/office/drawing/2014/main" id="{53D924B7-2F8B-4AD6-B1AC-C160370531A1}"/>
              </a:ext>
            </a:extLst>
          </p:cNvPr>
          <p:cNvSpPr txBox="1"/>
          <p:nvPr/>
        </p:nvSpPr>
        <p:spPr>
          <a:xfrm>
            <a:off x="628650" y="5680247"/>
            <a:ext cx="7886700" cy="584775"/>
          </a:xfrm>
          <a:prstGeom prst="rect">
            <a:avLst/>
          </a:prstGeom>
          <a:solidFill>
            <a:schemeClr val="bg2"/>
          </a:solidFill>
        </p:spPr>
        <p:txBody>
          <a:bodyPr wrap="square" rtlCol="0">
            <a:spAutoFit/>
          </a:bodyPr>
          <a:lstStyle/>
          <a:p>
            <a:r>
              <a:rPr lang="en-US" sz="1600" b="1" i="1" dirty="0"/>
              <a:t>Enrollment conclusion</a:t>
            </a:r>
            <a:r>
              <a:rPr lang="en-US" sz="1600" i="1" dirty="0"/>
              <a:t>: The hypothesis that the majority of studies would have an enrollment count of less than 1000 participants was correct</a:t>
            </a:r>
          </a:p>
        </p:txBody>
      </p:sp>
      <p:pic>
        <p:nvPicPr>
          <p:cNvPr id="8" name="Picture 7">
            <a:extLst>
              <a:ext uri="{FF2B5EF4-FFF2-40B4-BE49-F238E27FC236}">
                <a16:creationId xmlns:a16="http://schemas.microsoft.com/office/drawing/2014/main" id="{42E61C00-195F-4292-9FE3-17EF9CD844CE}"/>
              </a:ext>
            </a:extLst>
          </p:cNvPr>
          <p:cNvPicPr>
            <a:picLocks noChangeAspect="1"/>
          </p:cNvPicPr>
          <p:nvPr/>
        </p:nvPicPr>
        <p:blipFill rotWithShape="1">
          <a:blip r:embed="rId2"/>
          <a:srcRect l="6467" t="22424" r="39455" b="16000"/>
          <a:stretch/>
        </p:blipFill>
        <p:spPr>
          <a:xfrm>
            <a:off x="4957510" y="2489607"/>
            <a:ext cx="3715223" cy="3172703"/>
          </a:xfrm>
          <a:prstGeom prst="rect">
            <a:avLst/>
          </a:prstGeom>
        </p:spPr>
      </p:pic>
      <p:sp>
        <p:nvSpPr>
          <p:cNvPr id="9" name="Content Placeholder 2">
            <a:extLst>
              <a:ext uri="{FF2B5EF4-FFF2-40B4-BE49-F238E27FC236}">
                <a16:creationId xmlns:a16="http://schemas.microsoft.com/office/drawing/2014/main" id="{7B462F87-8E86-4349-B4FE-31B5601F27A9}"/>
              </a:ext>
            </a:extLst>
          </p:cNvPr>
          <p:cNvSpPr>
            <a:spLocks noGrp="1"/>
          </p:cNvSpPr>
          <p:nvPr>
            <p:ph idx="1"/>
          </p:nvPr>
        </p:nvSpPr>
        <p:spPr>
          <a:xfrm>
            <a:off x="812416" y="2736112"/>
            <a:ext cx="3502047" cy="2362200"/>
          </a:xfrm>
        </p:spPr>
        <p:txBody>
          <a:bodyPr>
            <a:noAutofit/>
          </a:bodyPr>
          <a:lstStyle/>
          <a:p>
            <a:pPr marL="0" indent="0">
              <a:buNone/>
            </a:pPr>
            <a:r>
              <a:rPr lang="en-US" sz="1600" dirty="0"/>
              <a:t>We observed most studies are looking to enroll a small amount of participants with over 1,000 trials seeking between 0 to 100 participants</a:t>
            </a:r>
          </a:p>
          <a:p>
            <a:pPr marL="0" indent="0">
              <a:buNone/>
            </a:pPr>
            <a:endParaRPr lang="en-US" sz="1600" dirty="0"/>
          </a:p>
          <a:p>
            <a:pPr marL="0" indent="0">
              <a:buNone/>
            </a:pPr>
            <a:r>
              <a:rPr lang="en-US" sz="1600" dirty="0"/>
              <a:t>We observed that the </a:t>
            </a:r>
            <a:r>
              <a:rPr lang="en-US" sz="1600" b="1" dirty="0"/>
              <a:t>vast majority </a:t>
            </a:r>
            <a:r>
              <a:rPr lang="en-US" sz="1600" dirty="0"/>
              <a:t>(~85%) of total studies are looking for </a:t>
            </a:r>
            <a:r>
              <a:rPr lang="en-US" sz="1600" b="1" dirty="0"/>
              <a:t>enrollment of less than 1000</a:t>
            </a:r>
          </a:p>
        </p:txBody>
      </p:sp>
      <p:sp>
        <p:nvSpPr>
          <p:cNvPr id="3" name="Rectangle 2">
            <a:extLst>
              <a:ext uri="{FF2B5EF4-FFF2-40B4-BE49-F238E27FC236}">
                <a16:creationId xmlns:a16="http://schemas.microsoft.com/office/drawing/2014/main" id="{5CAABB96-1695-454F-8A3F-E8812A008DFB}"/>
              </a:ext>
            </a:extLst>
          </p:cNvPr>
          <p:cNvSpPr/>
          <p:nvPr/>
        </p:nvSpPr>
        <p:spPr>
          <a:xfrm>
            <a:off x="-2010401" y="2419349"/>
            <a:ext cx="1743075" cy="1857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resolution version of graph?</a:t>
            </a:r>
          </a:p>
        </p:txBody>
      </p:sp>
    </p:spTree>
    <p:extLst>
      <p:ext uri="{BB962C8B-B14F-4D97-AF65-F5344CB8AC3E}">
        <p14:creationId xmlns:p14="http://schemas.microsoft.com/office/powerpoint/2010/main" val="3402170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Conclusion</a:t>
            </a:r>
          </a:p>
        </p:txBody>
      </p:sp>
      <p:sp>
        <p:nvSpPr>
          <p:cNvPr id="4" name="Slide Number Placeholder 3">
            <a:extLst>
              <a:ext uri="{FF2B5EF4-FFF2-40B4-BE49-F238E27FC236}">
                <a16:creationId xmlns:a16="http://schemas.microsoft.com/office/drawing/2014/main" id="{2D3BE1B5-2466-421F-B4C6-22AABCEADB00}"/>
              </a:ext>
            </a:extLst>
          </p:cNvPr>
          <p:cNvSpPr>
            <a:spLocks noGrp="1"/>
          </p:cNvSpPr>
          <p:nvPr>
            <p:ph type="sldNum" sz="quarter" idx="12"/>
          </p:nvPr>
        </p:nvSpPr>
        <p:spPr/>
        <p:txBody>
          <a:bodyPr/>
          <a:lstStyle/>
          <a:p>
            <a:fld id="{FD5DA0F0-1D62-4FDB-A121-3187D2513FEB}" type="slidenum">
              <a:rPr lang="en-US" smtClean="0"/>
              <a:pPr/>
              <a:t>19</a:t>
            </a:fld>
            <a:endParaRPr lang="en-US"/>
          </a:p>
        </p:txBody>
      </p:sp>
      <p:graphicFrame>
        <p:nvGraphicFramePr>
          <p:cNvPr id="7" name="Table 6">
            <a:extLst>
              <a:ext uri="{FF2B5EF4-FFF2-40B4-BE49-F238E27FC236}">
                <a16:creationId xmlns:a16="http://schemas.microsoft.com/office/drawing/2014/main" id="{20DF396F-E393-4B60-A50B-928F1A14D541}"/>
              </a:ext>
            </a:extLst>
          </p:cNvPr>
          <p:cNvGraphicFramePr>
            <a:graphicFrameLocks noGrp="1"/>
          </p:cNvGraphicFramePr>
          <p:nvPr>
            <p:extLst>
              <p:ext uri="{D42A27DB-BD31-4B8C-83A1-F6EECF244321}">
                <p14:modId xmlns:p14="http://schemas.microsoft.com/office/powerpoint/2010/main" val="3859170933"/>
              </p:ext>
            </p:extLst>
          </p:nvPr>
        </p:nvGraphicFramePr>
        <p:xfrm>
          <a:off x="229025" y="1271138"/>
          <a:ext cx="8685950" cy="4846320"/>
        </p:xfrm>
        <a:graphic>
          <a:graphicData uri="http://schemas.openxmlformats.org/drawingml/2006/table">
            <a:tbl>
              <a:tblPr firstRow="1" bandRow="1">
                <a:tableStyleId>{2D5ABB26-0587-4C30-8999-92F81FD0307C}</a:tableStyleId>
              </a:tblPr>
              <a:tblGrid>
                <a:gridCol w="304799">
                  <a:extLst>
                    <a:ext uri="{9D8B030D-6E8A-4147-A177-3AD203B41FA5}">
                      <a16:colId xmlns:a16="http://schemas.microsoft.com/office/drawing/2014/main" val="365415074"/>
                    </a:ext>
                  </a:extLst>
                </a:gridCol>
                <a:gridCol w="1790276">
                  <a:extLst>
                    <a:ext uri="{9D8B030D-6E8A-4147-A177-3AD203B41FA5}">
                      <a16:colId xmlns:a16="http://schemas.microsoft.com/office/drawing/2014/main" val="442339783"/>
                    </a:ext>
                  </a:extLst>
                </a:gridCol>
                <a:gridCol w="5248699">
                  <a:extLst>
                    <a:ext uri="{9D8B030D-6E8A-4147-A177-3AD203B41FA5}">
                      <a16:colId xmlns:a16="http://schemas.microsoft.com/office/drawing/2014/main" val="3646503524"/>
                    </a:ext>
                  </a:extLst>
                </a:gridCol>
                <a:gridCol w="1342176">
                  <a:extLst>
                    <a:ext uri="{9D8B030D-6E8A-4147-A177-3AD203B41FA5}">
                      <a16:colId xmlns:a16="http://schemas.microsoft.com/office/drawing/2014/main" val="3057556947"/>
                    </a:ext>
                  </a:extLst>
                </a:gridCol>
              </a:tblGrid>
              <a:tr h="265336">
                <a:tc>
                  <a:txBody>
                    <a:bodyPr/>
                    <a:lstStyle/>
                    <a:p>
                      <a:r>
                        <a:rPr lang="en-US" sz="1200" dirty="0">
                          <a:solidFill>
                            <a:schemeClr val="bg1"/>
                          </a:solidFill>
                        </a:rPr>
                        <a:t>#</a:t>
                      </a:r>
                    </a:p>
                  </a:txBody>
                  <a:tcPr anchor="ctr">
                    <a:solidFill>
                      <a:schemeClr val="tx2"/>
                    </a:solidFill>
                  </a:tcPr>
                </a:tc>
                <a:tc>
                  <a:txBody>
                    <a:bodyPr/>
                    <a:lstStyle/>
                    <a:p>
                      <a:r>
                        <a:rPr lang="en-US" sz="1200" dirty="0">
                          <a:solidFill>
                            <a:schemeClr val="bg1"/>
                          </a:solidFill>
                        </a:rPr>
                        <a:t>Initial hypothesis</a:t>
                      </a:r>
                    </a:p>
                  </a:txBody>
                  <a:tcPr anchor="ctr">
                    <a:solidFill>
                      <a:schemeClr val="tx2"/>
                    </a:solidFill>
                  </a:tcPr>
                </a:tc>
                <a:tc>
                  <a:txBody>
                    <a:bodyPr/>
                    <a:lstStyle/>
                    <a:p>
                      <a:r>
                        <a:rPr lang="en-US" sz="1200" dirty="0">
                          <a:solidFill>
                            <a:schemeClr val="bg1"/>
                          </a:solidFill>
                        </a:rPr>
                        <a:t>Deconstructed hypothesis</a:t>
                      </a:r>
                    </a:p>
                  </a:txBody>
                  <a:tcPr anchor="ctr">
                    <a:solidFill>
                      <a:schemeClr val="tx2"/>
                    </a:solidFill>
                  </a:tcPr>
                </a:tc>
                <a:tc>
                  <a:txBody>
                    <a:bodyPr/>
                    <a:lstStyle/>
                    <a:p>
                      <a:r>
                        <a:rPr lang="en-US" sz="1200" dirty="0">
                          <a:solidFill>
                            <a:schemeClr val="bg1"/>
                          </a:solidFill>
                        </a:rPr>
                        <a:t>Observed result</a:t>
                      </a:r>
                    </a:p>
                  </a:txBody>
                  <a:tcPr anchor="ctr">
                    <a:solidFill>
                      <a:srgbClr val="00B050"/>
                    </a:solidFill>
                  </a:tcPr>
                </a:tc>
                <a:extLst>
                  <a:ext uri="{0D108BD9-81ED-4DB2-BD59-A6C34878D82A}">
                    <a16:rowId xmlns:a16="http://schemas.microsoft.com/office/drawing/2014/main" val="2591032085"/>
                  </a:ext>
                </a:extLst>
              </a:tr>
              <a:tr h="442227">
                <a:tc rowSpan="2">
                  <a:txBody>
                    <a:bodyPr/>
                    <a:lstStyle/>
                    <a:p>
                      <a:r>
                        <a:rPr lang="en-US" sz="1200" dirty="0"/>
                        <a:t>1</a:t>
                      </a:r>
                    </a:p>
                  </a:txBody>
                  <a:tcPr anchor="ctr">
                    <a:lnB w="9525" cap="flat" cmpd="sng" algn="ctr">
                      <a:solidFill>
                        <a:schemeClr val="tx2"/>
                      </a:solidFill>
                      <a:prstDash val="dot"/>
                      <a:round/>
                      <a:headEnd type="none" w="med" len="med"/>
                      <a:tailEnd type="none" w="med" len="med"/>
                    </a:lnB>
                  </a:tcPr>
                </a:tc>
                <a:tc rowSpan="2">
                  <a:txBody>
                    <a:bodyPr/>
                    <a:lstStyle/>
                    <a:p>
                      <a:r>
                        <a:rPr lang="en-US" sz="1200" dirty="0"/>
                        <a:t>A wide range of keywords due to the virus’ novel nature, focusing primarily on respiratory symptoms</a:t>
                      </a:r>
                    </a:p>
                  </a:txBody>
                  <a:tcPr anchor="ctr">
                    <a:lnB w="9525" cap="flat" cmpd="sng" algn="ctr">
                      <a:solidFill>
                        <a:schemeClr val="tx2"/>
                      </a:solidFill>
                      <a:prstDash val="dot"/>
                      <a:round/>
                      <a:headEnd type="none" w="med" len="med"/>
                      <a:tailEnd type="none" w="med" len="med"/>
                    </a:lnB>
                  </a:tcPr>
                </a:tc>
                <a:tc>
                  <a:txBody>
                    <a:bodyPr/>
                    <a:lstStyle/>
                    <a:p>
                      <a:r>
                        <a:rPr lang="en-US" sz="1200" i="1" dirty="0"/>
                        <a:t>Because of COVID-19’s status as a novel virus, the frequency distribution between keywords among clinical trials related to COVID-19 would be distributed widely</a:t>
                      </a:r>
                      <a:endParaRPr lang="en-US" sz="1200" dirty="0"/>
                    </a:p>
                  </a:txBody>
                  <a:tcPr>
                    <a:lnB w="9525" cap="flat" cmpd="sng" algn="ctr">
                      <a:solidFill>
                        <a:schemeClr val="tx2"/>
                      </a:solidFill>
                      <a:prstDash val="dot"/>
                      <a:round/>
                      <a:headEnd type="none" w="med" len="med"/>
                      <a:tailEnd type="none" w="med" len="med"/>
                    </a:lnB>
                  </a:tcPr>
                </a:tc>
                <a:tc>
                  <a:txBody>
                    <a:bodyPr/>
                    <a:lstStyle/>
                    <a:p>
                      <a:endParaRPr lang="en-US" sz="1200" dirty="0"/>
                    </a:p>
                  </a:txBody>
                  <a:tcPr>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430873540"/>
                  </a:ext>
                </a:extLst>
              </a:tr>
              <a:tr h="442227">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sz="1200" i="1" dirty="0"/>
                        <a:t>Due to its impact towards the respiratory system, respiratory related terms will have the greatest yield of keyword results</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771282679"/>
                  </a:ext>
                </a:extLst>
              </a:tr>
              <a:tr h="442227">
                <a:tc rowSpan="2">
                  <a:txBody>
                    <a:bodyPr/>
                    <a:lstStyle/>
                    <a:p>
                      <a:r>
                        <a:rPr lang="en-US" sz="1200" dirty="0"/>
                        <a:t>2</a:t>
                      </a:r>
                    </a:p>
                  </a:txBody>
                  <a:tcPr anchor="ct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row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A significant acceleration of trials being conducted in early to mid 2020 primarily in developed nations</a:t>
                      </a:r>
                    </a:p>
                  </a:txBody>
                  <a:tcPr anchor="ct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i="1" dirty="0"/>
                        <a:t>the number of </a:t>
                      </a:r>
                      <a:r>
                        <a:rPr lang="en-US" sz="1200" i="1" dirty="0" err="1"/>
                        <a:t>Covid</a:t>
                      </a:r>
                      <a:r>
                        <a:rPr lang="en-US" sz="1200" i="1" dirty="0"/>
                        <a:t> Trials have accelerated rapidly in 2019 and into the first half of 2020</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849973168"/>
                  </a:ext>
                </a:extLst>
              </a:tr>
              <a:tr h="530672">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vMerge="1">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i="1" dirty="0"/>
                        <a:t>the richest countries, which maintain the most sophisticated healthcare systems, will have the highest number of trials in progress</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1553535098"/>
                  </a:ext>
                </a:extLst>
              </a:tr>
              <a:tr h="442227">
                <a:tc rowSpan="2">
                  <a:txBody>
                    <a:bodyPr/>
                    <a:lstStyle/>
                    <a:p>
                      <a:r>
                        <a:rPr lang="en-US" sz="1200" dirty="0"/>
                        <a:t>3</a:t>
                      </a:r>
                    </a:p>
                  </a:txBody>
                  <a:tcPr anchor="ct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rowSpan="2">
                  <a:txBody>
                    <a:bodyPr/>
                    <a:lstStyle/>
                    <a:p>
                      <a:r>
                        <a:rPr lang="en-US" sz="1200" dirty="0"/>
                        <a:t>A large number of locations per trial that are sponsored by non-profits</a:t>
                      </a:r>
                    </a:p>
                  </a:txBody>
                  <a:tcPr anchor="ct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sz="1200" i="1" dirty="0"/>
                        <a:t>due to the desperation of being faced with a global pandemic, research is being conducted by many organizations, primarily not seeking profit</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002674989"/>
                  </a:ext>
                </a:extLst>
              </a:tr>
              <a:tr h="442227">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sz="1200" i="1" dirty="0"/>
                        <a:t>there are many locations per trial due to the collaboration across the healthcare world to accelerate clinical research</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3458780969"/>
                  </a:ext>
                </a:extLst>
              </a:tr>
              <a:tr h="442227">
                <a:tc rowSpan="3">
                  <a:txBody>
                    <a:bodyPr/>
                    <a:lstStyle/>
                    <a:p>
                      <a:r>
                        <a:rPr lang="en-US" sz="1200" dirty="0"/>
                        <a:t>4</a:t>
                      </a:r>
                    </a:p>
                  </a:txBody>
                  <a:tcPr anchor="ctr">
                    <a:lnT w="9525" cap="flat" cmpd="sng" algn="ctr">
                      <a:solidFill>
                        <a:schemeClr val="tx2"/>
                      </a:solidFill>
                      <a:prstDash val="dot"/>
                      <a:round/>
                      <a:headEnd type="none" w="med" len="med"/>
                      <a:tailEnd type="none" w="med" len="med"/>
                    </a:lnT>
                  </a:tcPr>
                </a:tc>
                <a:tc rowSpan="3">
                  <a:txBody>
                    <a:bodyPr/>
                    <a:lstStyle/>
                    <a:p>
                      <a:r>
                        <a:rPr lang="en-US" sz="1200" dirty="0"/>
                        <a:t>High enrollment targets containing an even gender distribution but a higher presence of elderly (65+ year old) adults</a:t>
                      </a:r>
                    </a:p>
                  </a:txBody>
                  <a:tcPr anchor="ctr">
                    <a:lnT w="9525" cap="flat" cmpd="sng" algn="ctr">
                      <a:solidFill>
                        <a:schemeClr val="tx2"/>
                      </a:solidFill>
                      <a:prstDash val="dot"/>
                      <a:round/>
                      <a:headEnd type="none" w="med" len="med"/>
                      <a:tailEnd type="none" w="med" len="med"/>
                    </a:lnT>
                  </a:tcPr>
                </a:tc>
                <a:tc>
                  <a:txBody>
                    <a:bodyPr/>
                    <a:lstStyle/>
                    <a:p>
                      <a:r>
                        <a:rPr lang="en-US" sz="1200" i="1" dirty="0"/>
                        <a:t>The target age of the studies will skew towards the elderly individuals because they are the age group most impacted by COVID-19</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1512078603"/>
                  </a:ext>
                </a:extLst>
              </a:tr>
              <a:tr h="619117">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vMerge="1">
                  <a:txBody>
                    <a:bodyPr/>
                    <a:lstStyle/>
                    <a:p>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sz="1200" i="1" dirty="0"/>
                        <a:t>The target gender of the studies will be evenly distributed for both men and women; however, it could slightly skew towards studies targeting men because they’re at a higher risk of dying due to COVID-19*</a:t>
                      </a: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200" dirty="0"/>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518494114"/>
                  </a:ext>
                </a:extLst>
              </a:tr>
              <a:tr h="619117">
                <a:tc vMerge="1">
                  <a:txBody>
                    <a:bodyPr/>
                    <a:lstStyle/>
                    <a:p>
                      <a:endParaRPr lang="en-US" sz="1200" dirty="0"/>
                    </a:p>
                  </a:txBody>
                  <a:tcPr>
                    <a:lnT w="9525" cap="flat" cmpd="sng" algn="ctr">
                      <a:solidFill>
                        <a:schemeClr val="tx2"/>
                      </a:solidFill>
                      <a:prstDash val="dot"/>
                      <a:round/>
                      <a:headEnd type="none" w="med" len="med"/>
                      <a:tailEnd type="none" w="med" len="med"/>
                    </a:lnT>
                  </a:tcPr>
                </a:tc>
                <a:tc vMerge="1">
                  <a:txBody>
                    <a:bodyPr/>
                    <a:lstStyle/>
                    <a:p>
                      <a:endParaRPr lang="en-US" sz="1200" dirty="0"/>
                    </a:p>
                  </a:txBody>
                  <a:tcPr>
                    <a:lnT w="9525" cap="flat" cmpd="sng" algn="ctr">
                      <a:solidFill>
                        <a:schemeClr val="tx2"/>
                      </a:solidFill>
                      <a:prstDash val="dot"/>
                      <a:round/>
                      <a:headEnd type="none" w="med" len="med"/>
                      <a:tailEnd type="none" w="med" len="med"/>
                    </a:lnT>
                  </a:tcPr>
                </a:tc>
                <a:tc>
                  <a:txBody>
                    <a:bodyPr/>
                    <a:lstStyle/>
                    <a:p>
                      <a:r>
                        <a:rPr lang="en-US" sz="1200" i="1" dirty="0"/>
                        <a:t>The majority of studies will have an enrollment count of less than 1000 participants due COVID-19 being a new, novel virus and the fast acting nature of the virus making it hard for patients to participate in lengthy trials</a:t>
                      </a:r>
                      <a:endParaRPr lang="en-US" sz="1200" dirty="0"/>
                    </a:p>
                  </a:txBody>
                  <a:tcPr>
                    <a:lnT w="9525" cap="flat" cmpd="sng" algn="ctr">
                      <a:solidFill>
                        <a:schemeClr val="tx2"/>
                      </a:solidFill>
                      <a:prstDash val="dot"/>
                      <a:round/>
                      <a:headEnd type="none" w="med" len="med"/>
                      <a:tailEnd type="none" w="med" len="med"/>
                    </a:lnT>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200" dirty="0"/>
                    </a:p>
                  </a:txBody>
                  <a:tcPr>
                    <a:lnT w="9525" cap="flat" cmpd="sng" algn="ctr">
                      <a:solidFill>
                        <a:schemeClr val="tx2"/>
                      </a:solidFill>
                      <a:prstDash val="dot"/>
                      <a:round/>
                      <a:headEnd type="none" w="med" len="med"/>
                      <a:tailEnd type="none" w="med" len="med"/>
                    </a:lnT>
                  </a:tcPr>
                </a:tc>
                <a:extLst>
                  <a:ext uri="{0D108BD9-81ED-4DB2-BD59-A6C34878D82A}">
                    <a16:rowId xmlns:a16="http://schemas.microsoft.com/office/drawing/2014/main" val="4236800216"/>
                  </a:ext>
                </a:extLst>
              </a:tr>
            </a:tbl>
          </a:graphicData>
        </a:graphic>
      </p:graphicFrame>
      <p:pic>
        <p:nvPicPr>
          <p:cNvPr id="11" name="Graphic 10" descr="Checkmark">
            <a:extLst>
              <a:ext uri="{FF2B5EF4-FFF2-40B4-BE49-F238E27FC236}">
                <a16:creationId xmlns:a16="http://schemas.microsoft.com/office/drawing/2014/main" id="{4B662648-F2BF-4967-AEDA-CFAB88AA24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9079" y="111302"/>
            <a:ext cx="320492" cy="320492"/>
          </a:xfrm>
          <a:prstGeom prst="rect">
            <a:avLst/>
          </a:prstGeom>
        </p:spPr>
      </p:pic>
      <p:pic>
        <p:nvPicPr>
          <p:cNvPr id="15" name="Graphic 14" descr="Close">
            <a:extLst>
              <a:ext uri="{FF2B5EF4-FFF2-40B4-BE49-F238E27FC236}">
                <a16:creationId xmlns:a16="http://schemas.microsoft.com/office/drawing/2014/main" id="{47BB9E05-B280-473A-BA7D-EA26333709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12740" y="4007608"/>
            <a:ext cx="352541" cy="352541"/>
          </a:xfrm>
          <a:prstGeom prst="rect">
            <a:avLst/>
          </a:prstGeom>
        </p:spPr>
      </p:pic>
      <p:sp>
        <p:nvSpPr>
          <p:cNvPr id="18" name="TextBox 17">
            <a:extLst>
              <a:ext uri="{FF2B5EF4-FFF2-40B4-BE49-F238E27FC236}">
                <a16:creationId xmlns:a16="http://schemas.microsoft.com/office/drawing/2014/main" id="{DE63986E-59B6-4A35-8F19-6633D1407305}"/>
              </a:ext>
            </a:extLst>
          </p:cNvPr>
          <p:cNvSpPr txBox="1"/>
          <p:nvPr/>
        </p:nvSpPr>
        <p:spPr>
          <a:xfrm>
            <a:off x="438756" y="6121312"/>
            <a:ext cx="8266488" cy="600164"/>
          </a:xfrm>
          <a:prstGeom prst="rect">
            <a:avLst/>
          </a:prstGeom>
          <a:solidFill>
            <a:schemeClr val="bg2"/>
          </a:solidFill>
        </p:spPr>
        <p:txBody>
          <a:bodyPr wrap="square" rtlCol="0">
            <a:spAutoFit/>
          </a:bodyPr>
          <a:lstStyle/>
          <a:p>
            <a:r>
              <a:rPr lang="en-US" sz="1100" b="1" i="1" dirty="0"/>
              <a:t>Overarching hypothesis</a:t>
            </a:r>
            <a:r>
              <a:rPr lang="en-US" sz="1100" i="1" dirty="0"/>
              <a:t> of trials related to Covid-19 are broad with a slight focus on respiratory and have grown significantly being conducted in many geographies primarily in developed nations by independent organizations with high collaboration focusing primarily on the study of large patient groups made of elderly patients of all genders </a:t>
            </a:r>
            <a:r>
              <a:rPr lang="en-US" sz="1100" b="1" i="1" dirty="0"/>
              <a:t>is partially confirmed</a:t>
            </a:r>
          </a:p>
        </p:txBody>
      </p:sp>
      <p:sp>
        <p:nvSpPr>
          <p:cNvPr id="19" name="TextBox 18">
            <a:extLst>
              <a:ext uri="{FF2B5EF4-FFF2-40B4-BE49-F238E27FC236}">
                <a16:creationId xmlns:a16="http://schemas.microsoft.com/office/drawing/2014/main" id="{D1F995A1-A6A4-43C5-8E4A-31A55356F2C2}"/>
              </a:ext>
            </a:extLst>
          </p:cNvPr>
          <p:cNvSpPr txBox="1"/>
          <p:nvPr/>
        </p:nvSpPr>
        <p:spPr>
          <a:xfrm>
            <a:off x="7419226" y="143739"/>
            <a:ext cx="766107" cy="276999"/>
          </a:xfrm>
          <a:prstGeom prst="rect">
            <a:avLst/>
          </a:prstGeom>
          <a:noFill/>
        </p:spPr>
        <p:txBody>
          <a:bodyPr wrap="none" rtlCol="0">
            <a:spAutoFit/>
          </a:bodyPr>
          <a:lstStyle/>
          <a:p>
            <a:r>
              <a:rPr lang="en-US" sz="1200" dirty="0"/>
              <a:t>Validated</a:t>
            </a:r>
          </a:p>
        </p:txBody>
      </p:sp>
      <p:pic>
        <p:nvPicPr>
          <p:cNvPr id="20" name="Graphic 19" descr="Close">
            <a:extLst>
              <a:ext uri="{FF2B5EF4-FFF2-40B4-BE49-F238E27FC236}">
                <a16:creationId xmlns:a16="http://schemas.microsoft.com/office/drawing/2014/main" id="{8DF2597D-E7E4-49E2-98B0-B5961370EEF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00530" y="470848"/>
            <a:ext cx="352541" cy="352541"/>
          </a:xfrm>
          <a:prstGeom prst="rect">
            <a:avLst/>
          </a:prstGeom>
        </p:spPr>
      </p:pic>
      <p:sp>
        <p:nvSpPr>
          <p:cNvPr id="21" name="TextBox 20">
            <a:extLst>
              <a:ext uri="{FF2B5EF4-FFF2-40B4-BE49-F238E27FC236}">
                <a16:creationId xmlns:a16="http://schemas.microsoft.com/office/drawing/2014/main" id="{BEF5CF53-6191-44BE-9DED-223AD9B67D03}"/>
              </a:ext>
            </a:extLst>
          </p:cNvPr>
          <p:cNvSpPr txBox="1"/>
          <p:nvPr/>
        </p:nvSpPr>
        <p:spPr>
          <a:xfrm>
            <a:off x="7234340" y="498339"/>
            <a:ext cx="1022524" cy="276999"/>
          </a:xfrm>
          <a:prstGeom prst="rect">
            <a:avLst/>
          </a:prstGeom>
          <a:noFill/>
        </p:spPr>
        <p:txBody>
          <a:bodyPr wrap="none" rtlCol="0">
            <a:spAutoFit/>
          </a:bodyPr>
          <a:lstStyle/>
          <a:p>
            <a:r>
              <a:rPr lang="en-US" sz="1200" dirty="0"/>
              <a:t>Not validated</a:t>
            </a:r>
          </a:p>
        </p:txBody>
      </p:sp>
      <p:pic>
        <p:nvPicPr>
          <p:cNvPr id="23" name="Graphic 22" descr="Test tubes">
            <a:extLst>
              <a:ext uri="{FF2B5EF4-FFF2-40B4-BE49-F238E27FC236}">
                <a16:creationId xmlns:a16="http://schemas.microsoft.com/office/drawing/2014/main" id="{3F261DE5-89FF-4474-9552-285C25DFEF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6158" y="836144"/>
            <a:ext cx="387795" cy="387795"/>
          </a:xfrm>
          <a:prstGeom prst="rect">
            <a:avLst/>
          </a:prstGeom>
        </p:spPr>
      </p:pic>
      <p:sp>
        <p:nvSpPr>
          <p:cNvPr id="24" name="TextBox 23">
            <a:extLst>
              <a:ext uri="{FF2B5EF4-FFF2-40B4-BE49-F238E27FC236}">
                <a16:creationId xmlns:a16="http://schemas.microsoft.com/office/drawing/2014/main" id="{D4A19E43-D9EB-4C8E-BB04-BCE178F150D0}"/>
              </a:ext>
            </a:extLst>
          </p:cNvPr>
          <p:cNvSpPr txBox="1"/>
          <p:nvPr/>
        </p:nvSpPr>
        <p:spPr>
          <a:xfrm>
            <a:off x="6614384" y="849771"/>
            <a:ext cx="1610826" cy="276999"/>
          </a:xfrm>
          <a:prstGeom prst="rect">
            <a:avLst/>
          </a:prstGeom>
          <a:noFill/>
        </p:spPr>
        <p:txBody>
          <a:bodyPr wrap="none" rtlCol="0">
            <a:spAutoFit/>
          </a:bodyPr>
          <a:lstStyle/>
          <a:p>
            <a:r>
              <a:rPr lang="en-US" sz="1200" dirty="0"/>
              <a:t>Conditionally validated</a:t>
            </a:r>
          </a:p>
        </p:txBody>
      </p:sp>
      <p:pic>
        <p:nvPicPr>
          <p:cNvPr id="25" name="Graphic 24" descr="Test tubes">
            <a:extLst>
              <a:ext uri="{FF2B5EF4-FFF2-40B4-BE49-F238E27FC236}">
                <a16:creationId xmlns:a16="http://schemas.microsoft.com/office/drawing/2014/main" id="{73C5DFF7-F13F-422C-8F10-0D99BAF374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5113" y="4456892"/>
            <a:ext cx="387795" cy="387795"/>
          </a:xfrm>
          <a:prstGeom prst="rect">
            <a:avLst/>
          </a:prstGeom>
        </p:spPr>
      </p:pic>
      <p:pic>
        <p:nvPicPr>
          <p:cNvPr id="26" name="Graphic 25" descr="Checkmark">
            <a:extLst>
              <a:ext uri="{FF2B5EF4-FFF2-40B4-BE49-F238E27FC236}">
                <a16:creationId xmlns:a16="http://schemas.microsoft.com/office/drawing/2014/main" id="{C686FE14-2707-4AAB-A9CF-EE2982ED86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764" y="1605768"/>
            <a:ext cx="320492" cy="320492"/>
          </a:xfrm>
          <a:prstGeom prst="rect">
            <a:avLst/>
          </a:prstGeom>
        </p:spPr>
      </p:pic>
      <p:pic>
        <p:nvPicPr>
          <p:cNvPr id="27" name="Graphic 26" descr="Test tubes">
            <a:extLst>
              <a:ext uri="{FF2B5EF4-FFF2-40B4-BE49-F238E27FC236}">
                <a16:creationId xmlns:a16="http://schemas.microsoft.com/office/drawing/2014/main" id="{69FCC083-3932-43CD-A1AA-E768DA363C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5113" y="2083840"/>
            <a:ext cx="387795" cy="387795"/>
          </a:xfrm>
          <a:prstGeom prst="rect">
            <a:avLst/>
          </a:prstGeom>
        </p:spPr>
      </p:pic>
      <p:pic>
        <p:nvPicPr>
          <p:cNvPr id="28" name="Graphic 27" descr="Checkmark">
            <a:extLst>
              <a:ext uri="{FF2B5EF4-FFF2-40B4-BE49-F238E27FC236}">
                <a16:creationId xmlns:a16="http://schemas.microsoft.com/office/drawing/2014/main" id="{CDF7C8CD-9B33-4AF1-89E2-6BCC2907C8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764" y="2566228"/>
            <a:ext cx="320492" cy="320492"/>
          </a:xfrm>
          <a:prstGeom prst="rect">
            <a:avLst/>
          </a:prstGeom>
        </p:spPr>
      </p:pic>
      <p:pic>
        <p:nvPicPr>
          <p:cNvPr id="30" name="Graphic 29" descr="Test tubes">
            <a:extLst>
              <a:ext uri="{FF2B5EF4-FFF2-40B4-BE49-F238E27FC236}">
                <a16:creationId xmlns:a16="http://schemas.microsoft.com/office/drawing/2014/main" id="{A8653866-B1D0-4B30-93C9-32C1B356D7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95113" y="3043719"/>
            <a:ext cx="387795" cy="387795"/>
          </a:xfrm>
          <a:prstGeom prst="rect">
            <a:avLst/>
          </a:prstGeom>
        </p:spPr>
      </p:pic>
      <p:pic>
        <p:nvPicPr>
          <p:cNvPr id="31" name="Graphic 30" descr="Checkmark">
            <a:extLst>
              <a:ext uri="{FF2B5EF4-FFF2-40B4-BE49-F238E27FC236}">
                <a16:creationId xmlns:a16="http://schemas.microsoft.com/office/drawing/2014/main" id="{BB71FB58-4145-40B8-8EDD-6CE866DCEB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764" y="3524151"/>
            <a:ext cx="320492" cy="320492"/>
          </a:xfrm>
          <a:prstGeom prst="rect">
            <a:avLst/>
          </a:prstGeom>
        </p:spPr>
      </p:pic>
      <p:pic>
        <p:nvPicPr>
          <p:cNvPr id="32" name="Graphic 31" descr="Checkmark">
            <a:extLst>
              <a:ext uri="{FF2B5EF4-FFF2-40B4-BE49-F238E27FC236}">
                <a16:creationId xmlns:a16="http://schemas.microsoft.com/office/drawing/2014/main" id="{EFAECF5A-82E9-4836-A0BA-F274353B0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764" y="5012768"/>
            <a:ext cx="320492" cy="320492"/>
          </a:xfrm>
          <a:prstGeom prst="rect">
            <a:avLst/>
          </a:prstGeom>
        </p:spPr>
      </p:pic>
      <p:pic>
        <p:nvPicPr>
          <p:cNvPr id="33" name="Graphic 32" descr="Checkmark">
            <a:extLst>
              <a:ext uri="{FF2B5EF4-FFF2-40B4-BE49-F238E27FC236}">
                <a16:creationId xmlns:a16="http://schemas.microsoft.com/office/drawing/2014/main" id="{D2D8A06D-B21B-4119-A026-A95EE5F0C7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8764" y="5573153"/>
            <a:ext cx="320492" cy="320492"/>
          </a:xfrm>
          <a:prstGeom prst="rect">
            <a:avLst/>
          </a:prstGeom>
        </p:spPr>
      </p:pic>
    </p:spTree>
    <p:extLst>
      <p:ext uri="{BB962C8B-B14F-4D97-AF65-F5344CB8AC3E}">
        <p14:creationId xmlns:p14="http://schemas.microsoft.com/office/powerpoint/2010/main" val="18167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365126"/>
            <a:ext cx="7886700" cy="1011187"/>
          </a:xfrm>
        </p:spPr>
        <p:txBody>
          <a:bodyPr/>
          <a:lstStyle/>
          <a:p>
            <a:r>
              <a:rPr lang="en-US" dirty="0"/>
              <a:t>Agenda</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09599" y="1376313"/>
            <a:ext cx="7356050" cy="4628561"/>
          </a:xfrm>
        </p:spPr>
        <p:txBody>
          <a:bodyPr>
            <a:normAutofit/>
          </a:bodyPr>
          <a:lstStyle/>
          <a:p>
            <a:pPr marL="457200" indent="-457200">
              <a:spcAft>
                <a:spcPts val="600"/>
              </a:spcAft>
              <a:buFont typeface="+mj-lt"/>
              <a:buAutoNum type="arabicPeriod"/>
            </a:pPr>
            <a:r>
              <a:rPr lang="en-US" dirty="0">
                <a:solidFill>
                  <a:schemeClr val="tx1"/>
                </a:solidFill>
              </a:rPr>
              <a:t>Scope and hypothesis</a:t>
            </a:r>
          </a:p>
          <a:p>
            <a:pPr marL="457200" indent="-457200">
              <a:spcAft>
                <a:spcPts val="600"/>
              </a:spcAft>
              <a:buFont typeface="+mj-lt"/>
              <a:buAutoNum type="arabicPeriod"/>
            </a:pPr>
            <a:r>
              <a:rPr lang="en-US" dirty="0">
                <a:solidFill>
                  <a:schemeClr val="tx1"/>
                </a:solidFill>
              </a:rPr>
              <a:t>Methodology</a:t>
            </a:r>
          </a:p>
          <a:p>
            <a:pPr marL="457200" indent="-457200">
              <a:spcAft>
                <a:spcPts val="600"/>
              </a:spcAft>
              <a:buFont typeface="+mj-lt"/>
              <a:buAutoNum type="arabicPeriod"/>
            </a:pPr>
            <a:r>
              <a:rPr lang="en-US" dirty="0">
                <a:solidFill>
                  <a:schemeClr val="tx1"/>
                </a:solidFill>
              </a:rPr>
              <a:t>Analysis</a:t>
            </a:r>
          </a:p>
          <a:p>
            <a:pPr marL="457200" indent="-457200">
              <a:spcAft>
                <a:spcPts val="600"/>
              </a:spcAft>
              <a:buFont typeface="+mj-lt"/>
              <a:buAutoNum type="arabicPeriod"/>
            </a:pPr>
            <a:r>
              <a:rPr lang="en-US" dirty="0"/>
              <a:t>Conclusion</a:t>
            </a:r>
          </a:p>
          <a:p>
            <a:pPr marL="457200" indent="-457200">
              <a:spcAft>
                <a:spcPts val="600"/>
              </a:spcAft>
              <a:buFont typeface="+mj-lt"/>
              <a:buAutoNum type="arabicPeriod"/>
            </a:pPr>
            <a:r>
              <a:rPr lang="en-US" dirty="0">
                <a:solidFill>
                  <a:schemeClr val="tx1"/>
                </a:solidFill>
              </a:rPr>
              <a:t>Post-mortem</a:t>
            </a:r>
          </a:p>
        </p:txBody>
      </p:sp>
      <p:sp>
        <p:nvSpPr>
          <p:cNvPr id="4" name="Slide Number Placeholder 3">
            <a:extLst>
              <a:ext uri="{FF2B5EF4-FFF2-40B4-BE49-F238E27FC236}">
                <a16:creationId xmlns:a16="http://schemas.microsoft.com/office/drawing/2014/main" id="{960667B7-A8E0-40D6-95C6-44428D6299F0}"/>
              </a:ext>
            </a:extLst>
          </p:cNvPr>
          <p:cNvSpPr>
            <a:spLocks noGrp="1"/>
          </p:cNvSpPr>
          <p:nvPr>
            <p:ph type="sldNum" sz="quarter" idx="12"/>
          </p:nvPr>
        </p:nvSpPr>
        <p:spPr/>
        <p:txBody>
          <a:bodyPr/>
          <a:lstStyle/>
          <a:p>
            <a:fld id="{FD5DA0F0-1D62-4FDB-A121-3187D2513FEB}" type="slidenum">
              <a:rPr lang="en-US" smtClean="0"/>
              <a:pPr/>
              <a:t>2</a:t>
            </a:fld>
            <a:endParaRPr lang="en-US"/>
          </a:p>
        </p:txBody>
      </p:sp>
    </p:spTree>
    <p:extLst>
      <p:ext uri="{BB962C8B-B14F-4D97-AF65-F5344CB8AC3E}">
        <p14:creationId xmlns:p14="http://schemas.microsoft.com/office/powerpoint/2010/main" val="2003653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Post-mortem</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1817488"/>
            <a:ext cx="7886700" cy="3810834"/>
          </a:xfrm>
        </p:spPr>
        <p:txBody>
          <a:bodyPr>
            <a:normAutofit fontScale="92500" lnSpcReduction="10000"/>
          </a:bodyPr>
          <a:lstStyle/>
          <a:p>
            <a:pPr marL="0" indent="0">
              <a:buNone/>
            </a:pPr>
            <a:r>
              <a:rPr lang="en-US" sz="1600" b="1" dirty="0"/>
              <a:t>Difficulties that arose/ how we dealt with them:</a:t>
            </a:r>
          </a:p>
          <a:p>
            <a:r>
              <a:rPr lang="en-US" sz="1600" dirty="0"/>
              <a:t>Difficulty surrounding finding metrics for success because trials are on-going. Focused efforts on trial methodology and motivating factors rather than results, at this stage</a:t>
            </a:r>
          </a:p>
          <a:p>
            <a:r>
              <a:rPr lang="en-US" sz="1600" dirty="0"/>
              <a:t>Not being able to accurately separate columns of data. Due to the formatting of clinical trial data which is comma delimited, some names of organizations also included commas which made consistently separating those values not possible. We dealt with this by using different datapoints as a proxy to measure counts</a:t>
            </a:r>
          </a:p>
          <a:p>
            <a:pPr marL="0" indent="0">
              <a:buNone/>
            </a:pPr>
            <a:endParaRPr lang="en-US" sz="1600" dirty="0"/>
          </a:p>
          <a:p>
            <a:pPr marL="0" indent="0">
              <a:buNone/>
            </a:pPr>
            <a:r>
              <a:rPr lang="en-US" sz="1600" b="1" dirty="0"/>
              <a:t>Any additional questions we would like to explore:</a:t>
            </a:r>
          </a:p>
          <a:p>
            <a:r>
              <a:rPr lang="en-US" sz="1600" dirty="0"/>
              <a:t>How will the impact of Covid-19 impact future trials? As people become more conscious of infectious disease, will there be a shift in demographics, enrollment numbers, trial sponsors, or locations?</a:t>
            </a:r>
          </a:p>
          <a:p>
            <a:r>
              <a:rPr lang="en-US" sz="1600" dirty="0"/>
              <a:t>Understanding how trials in general faired in the time of Covid-19. Presumably, the growth of Covid-19 trials and strain to the healthcare system have reduced the volume of other trials</a:t>
            </a:r>
          </a:p>
          <a:p>
            <a:r>
              <a:rPr lang="en-US" sz="1600" dirty="0"/>
              <a:t>Tracking the long term success of Covid-19 trials as well as if there are attributes consistent with successful vs unsuccessful trials</a:t>
            </a:r>
          </a:p>
        </p:txBody>
      </p:sp>
      <p:sp>
        <p:nvSpPr>
          <p:cNvPr id="4" name="Slide Number Placeholder 3">
            <a:extLst>
              <a:ext uri="{FF2B5EF4-FFF2-40B4-BE49-F238E27FC236}">
                <a16:creationId xmlns:a16="http://schemas.microsoft.com/office/drawing/2014/main" id="{D5283559-5FFB-4A8F-A799-BC54753776B1}"/>
              </a:ext>
            </a:extLst>
          </p:cNvPr>
          <p:cNvSpPr>
            <a:spLocks noGrp="1"/>
          </p:cNvSpPr>
          <p:nvPr>
            <p:ph type="sldNum" sz="quarter" idx="12"/>
          </p:nvPr>
        </p:nvSpPr>
        <p:spPr/>
        <p:txBody>
          <a:bodyPr/>
          <a:lstStyle/>
          <a:p>
            <a:fld id="{FD5DA0F0-1D62-4FDB-A121-3187D2513FEB}" type="slidenum">
              <a:rPr lang="en-US" smtClean="0"/>
              <a:pPr/>
              <a:t>20</a:t>
            </a:fld>
            <a:endParaRPr lang="en-US"/>
          </a:p>
        </p:txBody>
      </p:sp>
    </p:spTree>
    <p:extLst>
      <p:ext uri="{BB962C8B-B14F-4D97-AF65-F5344CB8AC3E}">
        <p14:creationId xmlns:p14="http://schemas.microsoft.com/office/powerpoint/2010/main" val="649841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5E37-DB41-4D8A-9E22-9155E97C743E}"/>
              </a:ext>
            </a:extLst>
          </p:cNvPr>
          <p:cNvSpPr>
            <a:spLocks noGrp="1"/>
          </p:cNvSpPr>
          <p:nvPr>
            <p:ph type="title"/>
          </p:nvPr>
        </p:nvSpPr>
        <p:spPr/>
        <p:txBody>
          <a:bodyPr/>
          <a:lstStyle/>
          <a:p>
            <a:r>
              <a:rPr lang="en-US" dirty="0"/>
              <a:t>EXTRA SLIDES</a:t>
            </a:r>
          </a:p>
        </p:txBody>
      </p:sp>
      <p:sp>
        <p:nvSpPr>
          <p:cNvPr id="3" name="Content Placeholder 2">
            <a:extLst>
              <a:ext uri="{FF2B5EF4-FFF2-40B4-BE49-F238E27FC236}">
                <a16:creationId xmlns:a16="http://schemas.microsoft.com/office/drawing/2014/main" id="{0BD83602-F0E8-4FE6-A554-EED826CDC77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E4B9901-4931-4970-B117-21518AF4765D}"/>
              </a:ext>
            </a:extLst>
          </p:cNvPr>
          <p:cNvSpPr>
            <a:spLocks noGrp="1"/>
          </p:cNvSpPr>
          <p:nvPr>
            <p:ph type="sldNum" sz="quarter" idx="12"/>
          </p:nvPr>
        </p:nvSpPr>
        <p:spPr/>
        <p:txBody>
          <a:bodyPr/>
          <a:lstStyle/>
          <a:p>
            <a:fld id="{FD5DA0F0-1D62-4FDB-A121-3187D2513FEB}" type="slidenum">
              <a:rPr lang="en-US" smtClean="0"/>
              <a:pPr/>
              <a:t>21</a:t>
            </a:fld>
            <a:endParaRPr lang="en-US"/>
          </a:p>
        </p:txBody>
      </p:sp>
    </p:spTree>
    <p:extLst>
      <p:ext uri="{BB962C8B-B14F-4D97-AF65-F5344CB8AC3E}">
        <p14:creationId xmlns:p14="http://schemas.microsoft.com/office/powerpoint/2010/main" val="342051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365126"/>
            <a:ext cx="7886700" cy="1011187"/>
          </a:xfrm>
        </p:spPr>
        <p:txBody>
          <a:bodyPr/>
          <a:lstStyle/>
          <a:p>
            <a:r>
              <a:rPr lang="en-US" dirty="0"/>
              <a:t>Scope and hypothesis</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09599" y="1135246"/>
            <a:ext cx="7905751" cy="768370"/>
          </a:xfrm>
        </p:spPr>
        <p:txBody>
          <a:bodyPr>
            <a:normAutofit/>
          </a:bodyPr>
          <a:lstStyle/>
          <a:p>
            <a:pPr marL="0" indent="0">
              <a:buNone/>
            </a:pPr>
            <a:r>
              <a:rPr lang="en-US" sz="1600" b="1" dirty="0">
                <a:solidFill>
                  <a:schemeClr val="tx1"/>
                </a:solidFill>
              </a:rPr>
              <a:t>Our initial project outline was to uncover patterns in clinical trials related to the COVID-19 pandemic across the globe through four main analyses:</a:t>
            </a:r>
          </a:p>
        </p:txBody>
      </p:sp>
      <p:sp>
        <p:nvSpPr>
          <p:cNvPr id="5" name="Slide Number Placeholder 4">
            <a:extLst>
              <a:ext uri="{FF2B5EF4-FFF2-40B4-BE49-F238E27FC236}">
                <a16:creationId xmlns:a16="http://schemas.microsoft.com/office/drawing/2014/main" id="{B4209E7D-5DCD-4000-9CBD-44E656CCF0AE}"/>
              </a:ext>
            </a:extLst>
          </p:cNvPr>
          <p:cNvSpPr>
            <a:spLocks noGrp="1"/>
          </p:cNvSpPr>
          <p:nvPr>
            <p:ph type="sldNum" sz="quarter" idx="12"/>
          </p:nvPr>
        </p:nvSpPr>
        <p:spPr/>
        <p:txBody>
          <a:bodyPr/>
          <a:lstStyle/>
          <a:p>
            <a:fld id="{FD5DA0F0-1D62-4FDB-A121-3187D2513FEB}" type="slidenum">
              <a:rPr lang="en-US" smtClean="0"/>
              <a:pPr/>
              <a:t>3</a:t>
            </a:fld>
            <a:endParaRPr lang="en-US"/>
          </a:p>
        </p:txBody>
      </p:sp>
      <p:graphicFrame>
        <p:nvGraphicFramePr>
          <p:cNvPr id="6" name="Table 6">
            <a:extLst>
              <a:ext uri="{FF2B5EF4-FFF2-40B4-BE49-F238E27FC236}">
                <a16:creationId xmlns:a16="http://schemas.microsoft.com/office/drawing/2014/main" id="{611E0B3D-CCA2-49CA-BBC8-A09539877E1F}"/>
              </a:ext>
            </a:extLst>
          </p:cNvPr>
          <p:cNvGraphicFramePr>
            <a:graphicFrameLocks noGrp="1"/>
          </p:cNvGraphicFramePr>
          <p:nvPr>
            <p:extLst>
              <p:ext uri="{D42A27DB-BD31-4B8C-83A1-F6EECF244321}">
                <p14:modId xmlns:p14="http://schemas.microsoft.com/office/powerpoint/2010/main" val="3327069630"/>
              </p:ext>
            </p:extLst>
          </p:nvPr>
        </p:nvGraphicFramePr>
        <p:xfrm>
          <a:off x="486985" y="1661384"/>
          <a:ext cx="8266489" cy="4039982"/>
        </p:xfrm>
        <a:graphic>
          <a:graphicData uri="http://schemas.openxmlformats.org/drawingml/2006/table">
            <a:tbl>
              <a:tblPr firstRow="1" bandRow="1">
                <a:tableStyleId>{2D5ABB26-0587-4C30-8999-92F81FD0307C}</a:tableStyleId>
              </a:tblPr>
              <a:tblGrid>
                <a:gridCol w="537872">
                  <a:extLst>
                    <a:ext uri="{9D8B030D-6E8A-4147-A177-3AD203B41FA5}">
                      <a16:colId xmlns:a16="http://schemas.microsoft.com/office/drawing/2014/main" val="365415074"/>
                    </a:ext>
                  </a:extLst>
                </a:gridCol>
                <a:gridCol w="2198002">
                  <a:extLst>
                    <a:ext uri="{9D8B030D-6E8A-4147-A177-3AD203B41FA5}">
                      <a16:colId xmlns:a16="http://schemas.microsoft.com/office/drawing/2014/main" val="1107907040"/>
                    </a:ext>
                  </a:extLst>
                </a:gridCol>
                <a:gridCol w="2958866">
                  <a:extLst>
                    <a:ext uri="{9D8B030D-6E8A-4147-A177-3AD203B41FA5}">
                      <a16:colId xmlns:a16="http://schemas.microsoft.com/office/drawing/2014/main" val="321439581"/>
                    </a:ext>
                  </a:extLst>
                </a:gridCol>
                <a:gridCol w="2571749">
                  <a:extLst>
                    <a:ext uri="{9D8B030D-6E8A-4147-A177-3AD203B41FA5}">
                      <a16:colId xmlns:a16="http://schemas.microsoft.com/office/drawing/2014/main" val="442339783"/>
                    </a:ext>
                  </a:extLst>
                </a:gridCol>
              </a:tblGrid>
              <a:tr h="382382">
                <a:tc>
                  <a:txBody>
                    <a:bodyPr/>
                    <a:lstStyle/>
                    <a:p>
                      <a:r>
                        <a:rPr lang="en-US" dirty="0">
                          <a:solidFill>
                            <a:schemeClr val="bg1"/>
                          </a:solidFill>
                        </a:rPr>
                        <a:t>#</a:t>
                      </a:r>
                    </a:p>
                  </a:txBody>
                  <a:tcPr anchor="ctr">
                    <a:solidFill>
                      <a:schemeClr val="tx2"/>
                    </a:solidFill>
                  </a:tcPr>
                </a:tc>
                <a:tc>
                  <a:txBody>
                    <a:bodyPr/>
                    <a:lstStyle/>
                    <a:p>
                      <a:r>
                        <a:rPr lang="en-US" dirty="0">
                          <a:solidFill>
                            <a:schemeClr val="bg1"/>
                          </a:solidFill>
                        </a:rPr>
                        <a:t>Analysis description</a:t>
                      </a:r>
                    </a:p>
                  </a:txBody>
                  <a:tcPr anchor="ctr">
                    <a:solidFill>
                      <a:schemeClr val="tx2"/>
                    </a:solidFill>
                  </a:tcPr>
                </a:tc>
                <a:tc>
                  <a:txBody>
                    <a:bodyPr/>
                    <a:lstStyle/>
                    <a:p>
                      <a:r>
                        <a:rPr lang="en-US" dirty="0">
                          <a:solidFill>
                            <a:schemeClr val="bg1"/>
                          </a:solidFill>
                        </a:rPr>
                        <a:t>Desired result</a:t>
                      </a:r>
                    </a:p>
                  </a:txBody>
                  <a:tcPr anchor="ctr">
                    <a:solidFill>
                      <a:schemeClr val="tx2"/>
                    </a:solidFill>
                  </a:tcPr>
                </a:tc>
                <a:tc>
                  <a:txBody>
                    <a:bodyPr/>
                    <a:lstStyle/>
                    <a:p>
                      <a:r>
                        <a:rPr lang="en-US" dirty="0">
                          <a:solidFill>
                            <a:schemeClr val="bg1"/>
                          </a:solidFill>
                        </a:rPr>
                        <a:t>Initial hypothesis</a:t>
                      </a:r>
                    </a:p>
                  </a:txBody>
                  <a:tcPr anchor="ctr">
                    <a:solidFill>
                      <a:schemeClr val="tx2"/>
                    </a:solidFill>
                  </a:tcPr>
                </a:tc>
                <a:extLst>
                  <a:ext uri="{0D108BD9-81ED-4DB2-BD59-A6C34878D82A}">
                    <a16:rowId xmlns:a16="http://schemas.microsoft.com/office/drawing/2014/main" val="2591032085"/>
                  </a:ext>
                </a:extLst>
              </a:tr>
              <a:tr h="914400">
                <a:tc>
                  <a:txBody>
                    <a:bodyPr/>
                    <a:lstStyle/>
                    <a:p>
                      <a:r>
                        <a:rPr lang="en-US" dirty="0"/>
                        <a:t>1</a:t>
                      </a:r>
                    </a:p>
                  </a:txBody>
                  <a:tcPr>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Measuring the types of trials taking place for Covid-19</a:t>
                      </a:r>
                    </a:p>
                  </a:txBody>
                  <a:tcPr>
                    <a:lnB w="9525" cap="flat" cmpd="sng" algn="ctr">
                      <a:solidFill>
                        <a:schemeClr val="tx2"/>
                      </a:solidFill>
                      <a:prstDash val="dot"/>
                      <a:round/>
                      <a:headEnd type="none" w="med" len="med"/>
                      <a:tailEnd type="none" w="med" len="med"/>
                    </a:lnB>
                  </a:tcPr>
                </a:tc>
                <a:tc>
                  <a:txBody>
                    <a:bodyPr/>
                    <a:lstStyle/>
                    <a:p>
                      <a:r>
                        <a:rPr lang="en-US" dirty="0"/>
                        <a:t>Understand what types attributes are present for Covid-19 trials</a:t>
                      </a:r>
                    </a:p>
                  </a:txBody>
                  <a:tcPr>
                    <a:lnB w="9525" cap="flat" cmpd="sng" algn="ctr">
                      <a:solidFill>
                        <a:schemeClr val="tx2"/>
                      </a:solidFill>
                      <a:prstDash val="dot"/>
                      <a:round/>
                      <a:headEnd type="none" w="med" len="med"/>
                      <a:tailEnd type="none" w="med" len="med"/>
                    </a:lnB>
                  </a:tcPr>
                </a:tc>
                <a:tc>
                  <a:txBody>
                    <a:bodyPr/>
                    <a:lstStyle/>
                    <a:p>
                      <a:r>
                        <a:rPr lang="en-US" dirty="0"/>
                        <a:t>A wide range of keywords due to the virus’ novel nature, focusing primarily on respiratory symptoms</a:t>
                      </a:r>
                    </a:p>
                  </a:txBody>
                  <a:tcPr>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1474895765"/>
                  </a:ext>
                </a:extLst>
              </a:tr>
              <a:tr h="914400">
                <a:tc>
                  <a:txBody>
                    <a:bodyPr/>
                    <a:lstStyle/>
                    <a:p>
                      <a:r>
                        <a:rPr lang="en-US" dirty="0"/>
                        <a:t>2</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Examining relationships between overall trial growth and location</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An understanding of the growth rate of trials and insight into countries conducting trials and how they compare to the rest of the world</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 significant acceleration of trials being conducted in early to mid 2020 primarily in developed nations</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3668667576"/>
                  </a:ext>
                </a:extLst>
              </a:tr>
              <a:tr h="914400">
                <a:tc>
                  <a:txBody>
                    <a:bodyPr/>
                    <a:lstStyle/>
                    <a:p>
                      <a:r>
                        <a:rPr lang="en-US" dirty="0"/>
                        <a:t>3</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Measuring the types of organizations conducting clinical trials and collaboration</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Insight into types of sponsors for trials as well as what locations are conducting trials as well as the amount of locations a given trial is using</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tc>
                  <a:txBody>
                    <a:bodyPr/>
                    <a:lstStyle/>
                    <a:p>
                      <a:r>
                        <a:rPr lang="en-US" dirty="0"/>
                        <a:t>A large number of locations per trial that are sponsored by non-profits</a:t>
                      </a:r>
                    </a:p>
                  </a:txBody>
                  <a:tcPr>
                    <a:lnT w="9525" cap="flat" cmpd="sng" algn="ctr">
                      <a:solidFill>
                        <a:schemeClr val="tx2"/>
                      </a:solidFill>
                      <a:prstDash val="dot"/>
                      <a:round/>
                      <a:headEnd type="none" w="med" len="med"/>
                      <a:tailEnd type="none" w="med" len="med"/>
                    </a:lnT>
                    <a:lnB w="9525" cap="flat" cmpd="sng" algn="ctr">
                      <a:solidFill>
                        <a:schemeClr val="tx2"/>
                      </a:solidFill>
                      <a:prstDash val="dot"/>
                      <a:round/>
                      <a:headEnd type="none" w="med" len="med"/>
                      <a:tailEnd type="none" w="med" len="med"/>
                    </a:lnB>
                  </a:tcPr>
                </a:tc>
                <a:extLst>
                  <a:ext uri="{0D108BD9-81ED-4DB2-BD59-A6C34878D82A}">
                    <a16:rowId xmlns:a16="http://schemas.microsoft.com/office/drawing/2014/main" val="2849973168"/>
                  </a:ext>
                </a:extLst>
              </a:tr>
              <a:tr h="914400">
                <a:tc>
                  <a:txBody>
                    <a:bodyPr/>
                    <a:lstStyle/>
                    <a:p>
                      <a:r>
                        <a:rPr lang="en-US" dirty="0"/>
                        <a:t>4</a:t>
                      </a:r>
                    </a:p>
                  </a:txBody>
                  <a:tcPr>
                    <a:lnT w="9525" cap="flat" cmpd="sng" algn="ctr">
                      <a:solidFill>
                        <a:schemeClr val="tx2"/>
                      </a:solidFill>
                      <a:prstDash val="dot"/>
                      <a:round/>
                      <a:headEnd type="none" w="med" len="med"/>
                      <a:tailEnd type="none" w="med" len="med"/>
                    </a:lnT>
                  </a:tcPr>
                </a:tc>
                <a:tc>
                  <a:txBody>
                    <a:bodyPr/>
                    <a:lstStyle/>
                    <a:p>
                      <a:r>
                        <a:rPr lang="en-US" dirty="0"/>
                        <a:t>Demographic (age / gender) comparisons across trials</a:t>
                      </a:r>
                    </a:p>
                  </a:txBody>
                  <a:tcPr>
                    <a:lnT w="9525" cap="flat" cmpd="sng" algn="ctr">
                      <a:solidFill>
                        <a:schemeClr val="tx2"/>
                      </a:solidFill>
                      <a:prstDash val="dot"/>
                      <a:round/>
                      <a:headEnd type="none" w="med" len="med"/>
                      <a:tailEnd type="none" w="med" len="med"/>
                    </a:lnT>
                  </a:tcPr>
                </a:tc>
                <a:tc>
                  <a:txBody>
                    <a:bodyPr/>
                    <a:lstStyle/>
                    <a:p>
                      <a:r>
                        <a:rPr lang="en-US" dirty="0"/>
                        <a:t>A complete understanding of which demographics are most present in on-going clinical trials</a:t>
                      </a:r>
                    </a:p>
                  </a:txBody>
                  <a:tcPr>
                    <a:lnT w="9525" cap="flat" cmpd="sng" algn="ctr">
                      <a:solidFill>
                        <a:schemeClr val="tx2"/>
                      </a:solidFill>
                      <a:prstDash val="dot"/>
                      <a:round/>
                      <a:headEnd type="none" w="med" len="med"/>
                      <a:tailEnd type="none" w="med" len="med"/>
                    </a:lnT>
                  </a:tcPr>
                </a:tc>
                <a:tc>
                  <a:txBody>
                    <a:bodyPr/>
                    <a:lstStyle/>
                    <a:p>
                      <a:r>
                        <a:rPr lang="en-US" dirty="0"/>
                        <a:t>High enrollment targets containing an even gender distribution but a higher presence of elderly (65+ year old) adults</a:t>
                      </a:r>
                    </a:p>
                  </a:txBody>
                  <a:tcPr>
                    <a:lnT w="9525" cap="flat" cmpd="sng" algn="ctr">
                      <a:solidFill>
                        <a:schemeClr val="tx2"/>
                      </a:solidFill>
                      <a:prstDash val="dot"/>
                      <a:round/>
                      <a:headEnd type="none" w="med" len="med"/>
                      <a:tailEnd type="none" w="med" len="med"/>
                    </a:lnT>
                  </a:tcPr>
                </a:tc>
                <a:extLst>
                  <a:ext uri="{0D108BD9-81ED-4DB2-BD59-A6C34878D82A}">
                    <a16:rowId xmlns:a16="http://schemas.microsoft.com/office/drawing/2014/main" val="1512078603"/>
                  </a:ext>
                </a:extLst>
              </a:tr>
            </a:tbl>
          </a:graphicData>
        </a:graphic>
      </p:graphicFrame>
      <p:sp>
        <p:nvSpPr>
          <p:cNvPr id="4" name="Arrow: Right 3">
            <a:extLst>
              <a:ext uri="{FF2B5EF4-FFF2-40B4-BE49-F238E27FC236}">
                <a16:creationId xmlns:a16="http://schemas.microsoft.com/office/drawing/2014/main" id="{14FE196A-316B-4B3E-BA8A-949A77507B59}"/>
              </a:ext>
            </a:extLst>
          </p:cNvPr>
          <p:cNvSpPr/>
          <p:nvPr/>
        </p:nvSpPr>
        <p:spPr>
          <a:xfrm>
            <a:off x="2819207" y="1689563"/>
            <a:ext cx="377219" cy="33101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4FC03990-4842-49B9-9700-55EE93AB0F97}"/>
              </a:ext>
            </a:extLst>
          </p:cNvPr>
          <p:cNvSpPr/>
          <p:nvPr/>
        </p:nvSpPr>
        <p:spPr>
          <a:xfrm>
            <a:off x="5786340" y="1679050"/>
            <a:ext cx="377219" cy="331011"/>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302D23F-7690-4799-8A13-45CEBD5AE64F}"/>
              </a:ext>
            </a:extLst>
          </p:cNvPr>
          <p:cNvSpPr txBox="1"/>
          <p:nvPr/>
        </p:nvSpPr>
        <p:spPr>
          <a:xfrm>
            <a:off x="486986" y="5701366"/>
            <a:ext cx="8266488" cy="1077218"/>
          </a:xfrm>
          <a:prstGeom prst="rect">
            <a:avLst/>
          </a:prstGeom>
          <a:solidFill>
            <a:schemeClr val="bg2"/>
          </a:solidFill>
        </p:spPr>
        <p:txBody>
          <a:bodyPr wrap="square" rtlCol="0">
            <a:spAutoFit/>
          </a:bodyPr>
          <a:lstStyle/>
          <a:p>
            <a:r>
              <a:rPr lang="en-US" sz="1600" b="1" i="1" dirty="0"/>
              <a:t>Overarching hypothesis</a:t>
            </a:r>
            <a:r>
              <a:rPr lang="en-US" sz="1600" i="1" dirty="0"/>
              <a:t>: trials related to Covid-19 are broad with a slight focus on respiratory and have grown significantly being conducted in many geographies primarily in developed nations by independent organizations with high collaboration focusing primarily on the study of large patient groups made of elderly patients of all genders</a:t>
            </a:r>
          </a:p>
        </p:txBody>
      </p:sp>
    </p:spTree>
    <p:extLst>
      <p:ext uri="{BB962C8B-B14F-4D97-AF65-F5344CB8AC3E}">
        <p14:creationId xmlns:p14="http://schemas.microsoft.com/office/powerpoint/2010/main" val="67503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365127"/>
            <a:ext cx="7886700" cy="926346"/>
          </a:xfrm>
        </p:spPr>
        <p:txBody>
          <a:bodyPr/>
          <a:lstStyle/>
          <a:p>
            <a:r>
              <a:rPr lang="en-US" dirty="0"/>
              <a:t>Methodology and data collection</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1442077"/>
            <a:ext cx="4600055" cy="4690009"/>
          </a:xfrm>
          <a:solidFill>
            <a:schemeClr val="bg1">
              <a:lumMod val="95000"/>
            </a:schemeClr>
          </a:solidFill>
        </p:spPr>
        <p:txBody>
          <a:bodyPr>
            <a:normAutofit lnSpcReduction="10000"/>
          </a:bodyPr>
          <a:lstStyle/>
          <a:p>
            <a:pPr marL="0" indent="0">
              <a:buNone/>
            </a:pPr>
            <a:r>
              <a:rPr lang="en-US" sz="1600" b="1" dirty="0"/>
              <a:t>Data source -</a:t>
            </a:r>
          </a:p>
          <a:p>
            <a:r>
              <a:rPr lang="en-US" sz="1600" dirty="0"/>
              <a:t>Due to a 1997 regulation, the National Institute of Health is required to make clinical trial data public</a:t>
            </a:r>
          </a:p>
          <a:p>
            <a:r>
              <a:rPr lang="en-US" sz="1600" dirty="0"/>
              <a:t>In the year 2000 the ClinicalTrials.gov site was launched and an API was launched in 2011</a:t>
            </a:r>
          </a:p>
          <a:p>
            <a:pPr marL="0" indent="0">
              <a:buNone/>
            </a:pPr>
            <a:r>
              <a:rPr lang="en-US" sz="1600" b="1" dirty="0"/>
              <a:t>Using the API - </a:t>
            </a:r>
          </a:p>
          <a:p>
            <a:r>
              <a:rPr lang="en-US" sz="1600" dirty="0"/>
              <a:t>Made several queries from the database using “keyword” field to drive filtering of data</a:t>
            </a:r>
          </a:p>
          <a:p>
            <a:r>
              <a:rPr lang="en-US" sz="1600" dirty="0"/>
              <a:t>The keywords we selected were:</a:t>
            </a:r>
          </a:p>
          <a:p>
            <a:pPr lvl="1">
              <a:buFont typeface="Calibri" panose="020F0502020204030204" pitchFamily="34" charset="0"/>
              <a:buChar char="‒"/>
            </a:pPr>
            <a:r>
              <a:rPr lang="en-US" sz="1600" dirty="0"/>
              <a:t>“COVID-19”</a:t>
            </a:r>
          </a:p>
          <a:p>
            <a:pPr lvl="1">
              <a:buFont typeface="Calibri" panose="020F0502020204030204" pitchFamily="34" charset="0"/>
              <a:buChar char="‒"/>
            </a:pPr>
            <a:r>
              <a:rPr lang="en-US" sz="1600" dirty="0"/>
              <a:t>“SARS-Cov-2”</a:t>
            </a:r>
          </a:p>
          <a:p>
            <a:pPr lvl="1">
              <a:buFont typeface="Calibri" panose="020F0502020204030204" pitchFamily="34" charset="0"/>
              <a:buChar char="‒"/>
            </a:pPr>
            <a:r>
              <a:rPr lang="en-US" sz="1600" dirty="0"/>
              <a:t>“Coronavirus”</a:t>
            </a:r>
          </a:p>
          <a:p>
            <a:pPr lvl="1">
              <a:buFont typeface="Calibri" panose="020F0502020204030204" pitchFamily="34" charset="0"/>
              <a:buChar char="‒"/>
            </a:pPr>
            <a:r>
              <a:rPr lang="en-US" sz="1600" dirty="0"/>
              <a:t>“Covid-19”</a:t>
            </a:r>
          </a:p>
          <a:p>
            <a:pPr lvl="1">
              <a:buFont typeface="Calibri" panose="020F0502020204030204" pitchFamily="34" charset="0"/>
              <a:buChar char="‒"/>
            </a:pPr>
            <a:r>
              <a:rPr lang="en-US" sz="1600" dirty="0"/>
              <a:t>“ARDS”</a:t>
            </a:r>
          </a:p>
          <a:p>
            <a:pPr marL="0" indent="0">
              <a:buNone/>
            </a:pPr>
            <a:r>
              <a:rPr lang="en-US" sz="1600" b="1" dirty="0"/>
              <a:t>Next step – </a:t>
            </a:r>
          </a:p>
          <a:p>
            <a:r>
              <a:rPr lang="en-US" sz="1600" dirty="0"/>
              <a:t>Once we had collected the data, we needed to consolidate and clean the data </a:t>
            </a:r>
          </a:p>
        </p:txBody>
      </p:sp>
      <p:graphicFrame>
        <p:nvGraphicFramePr>
          <p:cNvPr id="4" name="Content Placeholder 4">
            <a:extLst>
              <a:ext uri="{FF2B5EF4-FFF2-40B4-BE49-F238E27FC236}">
                <a16:creationId xmlns:a16="http://schemas.microsoft.com/office/drawing/2014/main" id="{1ABB633E-EDA0-4602-BD7E-8E7FEBC12517}"/>
              </a:ext>
            </a:extLst>
          </p:cNvPr>
          <p:cNvGraphicFramePr>
            <a:graphicFrameLocks/>
          </p:cNvGraphicFramePr>
          <p:nvPr>
            <p:extLst>
              <p:ext uri="{D42A27DB-BD31-4B8C-83A1-F6EECF244321}">
                <p14:modId xmlns:p14="http://schemas.microsoft.com/office/powerpoint/2010/main" val="3105305993"/>
              </p:ext>
            </p:extLst>
          </p:nvPr>
        </p:nvGraphicFramePr>
        <p:xfrm>
          <a:off x="5335609" y="1624218"/>
          <a:ext cx="3694091" cy="4507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Slide Number Placeholder 7">
            <a:extLst>
              <a:ext uri="{FF2B5EF4-FFF2-40B4-BE49-F238E27FC236}">
                <a16:creationId xmlns:a16="http://schemas.microsoft.com/office/drawing/2014/main" id="{FE1462D3-6500-4464-9A15-F7022BBA34BC}"/>
              </a:ext>
            </a:extLst>
          </p:cNvPr>
          <p:cNvSpPr>
            <a:spLocks noGrp="1"/>
          </p:cNvSpPr>
          <p:nvPr>
            <p:ph type="sldNum" sz="quarter" idx="12"/>
          </p:nvPr>
        </p:nvSpPr>
        <p:spPr/>
        <p:txBody>
          <a:bodyPr/>
          <a:lstStyle/>
          <a:p>
            <a:fld id="{FD5DA0F0-1D62-4FDB-A121-3187D2513FEB}" type="slidenum">
              <a:rPr lang="en-US" smtClean="0"/>
              <a:pPr/>
              <a:t>4</a:t>
            </a:fld>
            <a:endParaRPr lang="en-US"/>
          </a:p>
        </p:txBody>
      </p:sp>
      <p:sp>
        <p:nvSpPr>
          <p:cNvPr id="10" name="Rectangle 9">
            <a:extLst>
              <a:ext uri="{FF2B5EF4-FFF2-40B4-BE49-F238E27FC236}">
                <a16:creationId xmlns:a16="http://schemas.microsoft.com/office/drawing/2014/main" id="{7A3D8A79-BF18-46C0-BF1F-0EAE0791FF1E}"/>
              </a:ext>
            </a:extLst>
          </p:cNvPr>
          <p:cNvSpPr/>
          <p:nvPr/>
        </p:nvSpPr>
        <p:spPr>
          <a:xfrm>
            <a:off x="-2283734" y="1819373"/>
            <a:ext cx="2123478" cy="345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RG comment: may need to adjust the keywords section</a:t>
            </a:r>
          </a:p>
        </p:txBody>
      </p:sp>
      <p:pic>
        <p:nvPicPr>
          <p:cNvPr id="11" name="Picture 10">
            <a:extLst>
              <a:ext uri="{FF2B5EF4-FFF2-40B4-BE49-F238E27FC236}">
                <a16:creationId xmlns:a16="http://schemas.microsoft.com/office/drawing/2014/main" id="{3F3B3384-2EE3-4A36-B42F-2F1EDF81C442}"/>
              </a:ext>
            </a:extLst>
          </p:cNvPr>
          <p:cNvPicPr>
            <a:picLocks noChangeAspect="1"/>
          </p:cNvPicPr>
          <p:nvPr/>
        </p:nvPicPr>
        <p:blipFill>
          <a:blip r:embed="rId7"/>
          <a:stretch>
            <a:fillRect/>
          </a:stretch>
        </p:blipFill>
        <p:spPr>
          <a:xfrm>
            <a:off x="6282328" y="1857473"/>
            <a:ext cx="2046695" cy="522408"/>
          </a:xfrm>
          <a:prstGeom prst="rect">
            <a:avLst/>
          </a:prstGeom>
        </p:spPr>
      </p:pic>
      <p:pic>
        <p:nvPicPr>
          <p:cNvPr id="12" name="Picture 11">
            <a:extLst>
              <a:ext uri="{FF2B5EF4-FFF2-40B4-BE49-F238E27FC236}">
                <a16:creationId xmlns:a16="http://schemas.microsoft.com/office/drawing/2014/main" id="{0F6710B6-3D36-45AE-A825-EFD3F425A0F8}"/>
              </a:ext>
            </a:extLst>
          </p:cNvPr>
          <p:cNvPicPr>
            <a:picLocks noChangeAspect="1"/>
          </p:cNvPicPr>
          <p:nvPr/>
        </p:nvPicPr>
        <p:blipFill rotWithShape="1">
          <a:blip r:embed="rId8"/>
          <a:srcRect l="12883" t="19032" r="11350" b="27419"/>
          <a:stretch/>
        </p:blipFill>
        <p:spPr>
          <a:xfrm>
            <a:off x="6579007" y="4018615"/>
            <a:ext cx="1207294" cy="405690"/>
          </a:xfrm>
          <a:prstGeom prst="rect">
            <a:avLst/>
          </a:prstGeom>
        </p:spPr>
      </p:pic>
    </p:spTree>
    <p:extLst>
      <p:ext uri="{BB962C8B-B14F-4D97-AF65-F5344CB8AC3E}">
        <p14:creationId xmlns:p14="http://schemas.microsoft.com/office/powerpoint/2010/main" val="344854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365127"/>
            <a:ext cx="7886700" cy="926346"/>
          </a:xfrm>
        </p:spPr>
        <p:txBody>
          <a:bodyPr/>
          <a:lstStyle/>
          <a:p>
            <a:r>
              <a:rPr lang="en-US" dirty="0"/>
              <a:t>Data analysis and clean-up process</a:t>
            </a:r>
          </a:p>
        </p:txBody>
      </p:sp>
      <p:sp>
        <p:nvSpPr>
          <p:cNvPr id="3" name="Content Placeholder 2">
            <a:extLst>
              <a:ext uri="{FF2B5EF4-FFF2-40B4-BE49-F238E27FC236}">
                <a16:creationId xmlns:a16="http://schemas.microsoft.com/office/drawing/2014/main" id="{199A4C3C-C6B2-44C9-A438-FEF78E1D1DC6}"/>
              </a:ext>
            </a:extLst>
          </p:cNvPr>
          <p:cNvSpPr>
            <a:spLocks noGrp="1"/>
          </p:cNvSpPr>
          <p:nvPr>
            <p:ph idx="1"/>
          </p:nvPr>
        </p:nvSpPr>
        <p:spPr>
          <a:xfrm>
            <a:off x="628650" y="1825625"/>
            <a:ext cx="3764241" cy="4351338"/>
          </a:xfrm>
        </p:spPr>
        <p:txBody>
          <a:bodyPr/>
          <a:lstStyle/>
          <a:p>
            <a:pPr marL="0" indent="0">
              <a:buNone/>
            </a:pPr>
            <a:r>
              <a:rPr lang="en-US" dirty="0"/>
              <a:t>Using </a:t>
            </a:r>
            <a:r>
              <a:rPr lang="en-US" dirty="0" err="1"/>
              <a:t>ClinicalTrials.gov’s</a:t>
            </a:r>
            <a:r>
              <a:rPr lang="en-US" dirty="0"/>
              <a:t> API we queried data</a:t>
            </a:r>
          </a:p>
          <a:p>
            <a:pPr marL="0" indent="0">
              <a:buNone/>
            </a:pPr>
            <a:endParaRPr lang="en-US" dirty="0"/>
          </a:p>
          <a:p>
            <a:pPr marL="0" indent="0">
              <a:buNone/>
            </a:pPr>
            <a:r>
              <a:rPr lang="en-US" dirty="0"/>
              <a:t>In an effort to limit the scope of the project we used the following methods:</a:t>
            </a:r>
          </a:p>
          <a:p>
            <a:r>
              <a:rPr lang="en-US" dirty="0"/>
              <a:t>Reducing by keywords:</a:t>
            </a:r>
          </a:p>
          <a:p>
            <a:pPr lvl="1"/>
            <a:r>
              <a:rPr lang="en-US" dirty="0"/>
              <a:t>“COVID-19”</a:t>
            </a:r>
          </a:p>
          <a:p>
            <a:pPr lvl="1"/>
            <a:r>
              <a:rPr lang="en-US" dirty="0"/>
              <a:t>“SARS-Cov-2”</a:t>
            </a:r>
          </a:p>
          <a:p>
            <a:pPr lvl="1"/>
            <a:r>
              <a:rPr lang="en-US" dirty="0"/>
              <a:t>“Coronavirus”</a:t>
            </a:r>
          </a:p>
          <a:p>
            <a:pPr lvl="1"/>
            <a:r>
              <a:rPr lang="en-US" dirty="0"/>
              <a:t>“Covid-19”</a:t>
            </a:r>
          </a:p>
          <a:p>
            <a:pPr lvl="1"/>
            <a:r>
              <a:rPr lang="en-US" dirty="0"/>
              <a:t>“ARDS”</a:t>
            </a:r>
          </a:p>
          <a:p>
            <a:r>
              <a:rPr lang="en-US" dirty="0"/>
              <a:t>Searching for trials</a:t>
            </a:r>
          </a:p>
        </p:txBody>
      </p:sp>
      <p:sp>
        <p:nvSpPr>
          <p:cNvPr id="5" name="Slide Number Placeholder 4">
            <a:extLst>
              <a:ext uri="{FF2B5EF4-FFF2-40B4-BE49-F238E27FC236}">
                <a16:creationId xmlns:a16="http://schemas.microsoft.com/office/drawing/2014/main" id="{D9C50D08-4740-40B1-AEF0-DE2198E4A4D8}"/>
              </a:ext>
            </a:extLst>
          </p:cNvPr>
          <p:cNvSpPr>
            <a:spLocks noGrp="1"/>
          </p:cNvSpPr>
          <p:nvPr>
            <p:ph type="sldNum" sz="quarter" idx="12"/>
          </p:nvPr>
        </p:nvSpPr>
        <p:spPr/>
        <p:txBody>
          <a:bodyPr/>
          <a:lstStyle/>
          <a:p>
            <a:fld id="{FD5DA0F0-1D62-4FDB-A121-3187D2513FEB}" type="slidenum">
              <a:rPr lang="en-US" smtClean="0"/>
              <a:pPr/>
              <a:t>5</a:t>
            </a:fld>
            <a:endParaRPr lang="en-US"/>
          </a:p>
        </p:txBody>
      </p:sp>
      <p:sp>
        <p:nvSpPr>
          <p:cNvPr id="8" name="Rectangle 7">
            <a:extLst>
              <a:ext uri="{FF2B5EF4-FFF2-40B4-BE49-F238E27FC236}">
                <a16:creationId xmlns:a16="http://schemas.microsoft.com/office/drawing/2014/main" id="{4E1260C3-E016-43B7-8880-1C872D8164E3}"/>
              </a:ext>
            </a:extLst>
          </p:cNvPr>
          <p:cNvSpPr/>
          <p:nvPr/>
        </p:nvSpPr>
        <p:spPr>
          <a:xfrm>
            <a:off x="-2283734" y="1819373"/>
            <a:ext cx="2123478" cy="3456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 in progress</a:t>
            </a:r>
          </a:p>
        </p:txBody>
      </p:sp>
    </p:spTree>
    <p:extLst>
      <p:ext uri="{BB962C8B-B14F-4D97-AF65-F5344CB8AC3E}">
        <p14:creationId xmlns:p14="http://schemas.microsoft.com/office/powerpoint/2010/main" val="386777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1: COVID-19 trials keyword frequency analysis</a:t>
            </a:r>
          </a:p>
        </p:txBody>
      </p:sp>
      <p:sp>
        <p:nvSpPr>
          <p:cNvPr id="3" name="Rectangle 2">
            <a:extLst>
              <a:ext uri="{FF2B5EF4-FFF2-40B4-BE49-F238E27FC236}">
                <a16:creationId xmlns:a16="http://schemas.microsoft.com/office/drawing/2014/main" id="{57A04DEB-1E00-437E-95E5-6E24CC38F738}"/>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1</a:t>
            </a:r>
          </a:p>
        </p:txBody>
      </p:sp>
      <p:sp>
        <p:nvSpPr>
          <p:cNvPr id="10" name="TextBox 9">
            <a:extLst>
              <a:ext uri="{FF2B5EF4-FFF2-40B4-BE49-F238E27FC236}">
                <a16:creationId xmlns:a16="http://schemas.microsoft.com/office/drawing/2014/main" id="{EDD0C6A5-1A63-4C7F-9D91-DDBBA4BD01E5}"/>
              </a:ext>
            </a:extLst>
          </p:cNvPr>
          <p:cNvSpPr txBox="1"/>
          <p:nvPr/>
        </p:nvSpPr>
        <p:spPr>
          <a:xfrm>
            <a:off x="628650" y="2505670"/>
            <a:ext cx="5911298" cy="923330"/>
          </a:xfrm>
          <a:prstGeom prst="rect">
            <a:avLst/>
          </a:prstGeom>
          <a:solidFill>
            <a:schemeClr val="bg2"/>
          </a:solidFill>
        </p:spPr>
        <p:txBody>
          <a:bodyPr wrap="square" rtlCol="0">
            <a:spAutoFit/>
          </a:bodyPr>
          <a:lstStyle/>
          <a:p>
            <a:r>
              <a:rPr lang="en-US" b="1" i="1" dirty="0"/>
              <a:t>Initial hypothesis</a:t>
            </a:r>
            <a:r>
              <a:rPr lang="en-US" i="1" dirty="0"/>
              <a:t>: Because of COVID-19’s status as a novel virus, the frequency distribution between keywords among clinical trials related to COVID-19 would be distributed widely</a:t>
            </a:r>
          </a:p>
        </p:txBody>
      </p:sp>
      <p:pic>
        <p:nvPicPr>
          <p:cNvPr id="8" name="Picture 7" descr="A close up of a logo&#10;&#10;Description automatically generated">
            <a:extLst>
              <a:ext uri="{FF2B5EF4-FFF2-40B4-BE49-F238E27FC236}">
                <a16:creationId xmlns:a16="http://schemas.microsoft.com/office/drawing/2014/main" id="{A65C0190-3F50-4452-9359-97CD158CC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421" y="1703836"/>
            <a:ext cx="1941455" cy="1941455"/>
          </a:xfrm>
          <a:prstGeom prst="rect">
            <a:avLst/>
          </a:prstGeom>
        </p:spPr>
      </p:pic>
      <p:pic>
        <p:nvPicPr>
          <p:cNvPr id="12" name="Picture 11" descr="A close up of a logo&#10;&#10;Description automatically generated">
            <a:extLst>
              <a:ext uri="{FF2B5EF4-FFF2-40B4-BE49-F238E27FC236}">
                <a16:creationId xmlns:a16="http://schemas.microsoft.com/office/drawing/2014/main" id="{D01168F5-B994-42C9-B17E-B9E09CF304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7147" y="4667227"/>
            <a:ext cx="468703" cy="468703"/>
          </a:xfrm>
          <a:prstGeom prst="rect">
            <a:avLst/>
          </a:prstGeom>
        </p:spPr>
      </p:pic>
      <p:pic>
        <p:nvPicPr>
          <p:cNvPr id="14" name="Picture 13" descr="A close up of a logo&#10;&#10;Description automatically generated">
            <a:extLst>
              <a:ext uri="{FF2B5EF4-FFF2-40B4-BE49-F238E27FC236}">
                <a16:creationId xmlns:a16="http://schemas.microsoft.com/office/drawing/2014/main" id="{9EC34C0F-456A-448A-847A-6CB1C7A254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294" y="4240523"/>
            <a:ext cx="896111" cy="896111"/>
          </a:xfrm>
          <a:prstGeom prst="rect">
            <a:avLst/>
          </a:prstGeom>
        </p:spPr>
      </p:pic>
      <p:pic>
        <p:nvPicPr>
          <p:cNvPr id="15" name="Picture 14" descr="A close up of a logo&#10;&#10;Description automatically generated">
            <a:extLst>
              <a:ext uri="{FF2B5EF4-FFF2-40B4-BE49-F238E27FC236}">
                <a16:creationId xmlns:a16="http://schemas.microsoft.com/office/drawing/2014/main" id="{36AA1E40-3340-4525-B22B-B49CB8ECC8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5743" y="4495000"/>
            <a:ext cx="672310" cy="672310"/>
          </a:xfrm>
          <a:prstGeom prst="rect">
            <a:avLst/>
          </a:prstGeom>
        </p:spPr>
      </p:pic>
      <p:sp>
        <p:nvSpPr>
          <p:cNvPr id="16" name="TextBox 15">
            <a:extLst>
              <a:ext uri="{FF2B5EF4-FFF2-40B4-BE49-F238E27FC236}">
                <a16:creationId xmlns:a16="http://schemas.microsoft.com/office/drawing/2014/main" id="{A872D433-5AE8-45B8-8613-0591C1EC055C}"/>
              </a:ext>
            </a:extLst>
          </p:cNvPr>
          <p:cNvSpPr txBox="1"/>
          <p:nvPr/>
        </p:nvSpPr>
        <p:spPr>
          <a:xfrm>
            <a:off x="628650" y="4369490"/>
            <a:ext cx="5911298" cy="923330"/>
          </a:xfrm>
          <a:prstGeom prst="rect">
            <a:avLst/>
          </a:prstGeom>
          <a:solidFill>
            <a:schemeClr val="bg2"/>
          </a:solidFill>
        </p:spPr>
        <p:txBody>
          <a:bodyPr wrap="square" rtlCol="0">
            <a:spAutoFit/>
          </a:bodyPr>
          <a:lstStyle/>
          <a:p>
            <a:r>
              <a:rPr lang="en-US" b="1" i="1" dirty="0"/>
              <a:t>Initial hypothesis</a:t>
            </a:r>
            <a:r>
              <a:rPr lang="en-US" i="1" dirty="0"/>
              <a:t>: Due to its impact towards the respiratory system, respiratory related terms will have the greatest yield of keyword results</a:t>
            </a:r>
          </a:p>
        </p:txBody>
      </p:sp>
    </p:spTree>
    <p:extLst>
      <p:ext uri="{BB962C8B-B14F-4D97-AF65-F5344CB8AC3E}">
        <p14:creationId xmlns:p14="http://schemas.microsoft.com/office/powerpoint/2010/main" val="269690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1: Keywords Analysis</a:t>
            </a:r>
          </a:p>
        </p:txBody>
      </p:sp>
      <p:sp>
        <p:nvSpPr>
          <p:cNvPr id="10" name="Slide Number Placeholder 9">
            <a:extLst>
              <a:ext uri="{FF2B5EF4-FFF2-40B4-BE49-F238E27FC236}">
                <a16:creationId xmlns:a16="http://schemas.microsoft.com/office/drawing/2014/main" id="{0B243166-A56D-487D-B397-583869BA62F6}"/>
              </a:ext>
            </a:extLst>
          </p:cNvPr>
          <p:cNvSpPr>
            <a:spLocks noGrp="1"/>
          </p:cNvSpPr>
          <p:nvPr>
            <p:ph type="sldNum" sz="quarter" idx="12"/>
          </p:nvPr>
        </p:nvSpPr>
        <p:spPr/>
        <p:txBody>
          <a:bodyPr/>
          <a:lstStyle/>
          <a:p>
            <a:fld id="{FD5DA0F0-1D62-4FDB-A121-3187D2513FEB}" type="slidenum">
              <a:rPr lang="en-US" smtClean="0"/>
              <a:pPr/>
              <a:t>7</a:t>
            </a:fld>
            <a:endParaRPr lang="en-US"/>
          </a:p>
        </p:txBody>
      </p:sp>
      <p:sp>
        <p:nvSpPr>
          <p:cNvPr id="18" name="Rectangle 17">
            <a:extLst>
              <a:ext uri="{FF2B5EF4-FFF2-40B4-BE49-F238E27FC236}">
                <a16:creationId xmlns:a16="http://schemas.microsoft.com/office/drawing/2014/main" id="{761094EF-6D78-4EA5-ACF7-EAA89174D1A2}"/>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1</a:t>
            </a:r>
          </a:p>
        </p:txBody>
      </p:sp>
      <p:sp>
        <p:nvSpPr>
          <p:cNvPr id="25" name="TextBox 24">
            <a:extLst>
              <a:ext uri="{FF2B5EF4-FFF2-40B4-BE49-F238E27FC236}">
                <a16:creationId xmlns:a16="http://schemas.microsoft.com/office/drawing/2014/main" id="{3381DDD7-5314-400D-BA2F-E0C9280B831D}"/>
              </a:ext>
            </a:extLst>
          </p:cNvPr>
          <p:cNvSpPr txBox="1"/>
          <p:nvPr/>
        </p:nvSpPr>
        <p:spPr>
          <a:xfrm>
            <a:off x="628649" y="5824099"/>
            <a:ext cx="7886700" cy="646331"/>
          </a:xfrm>
          <a:prstGeom prst="rect">
            <a:avLst/>
          </a:prstGeom>
          <a:solidFill>
            <a:schemeClr val="bg2"/>
          </a:solidFill>
        </p:spPr>
        <p:txBody>
          <a:bodyPr wrap="square" rtlCol="0">
            <a:spAutoFit/>
          </a:bodyPr>
          <a:lstStyle/>
          <a:p>
            <a:r>
              <a:rPr lang="en-US" b="1" i="1" dirty="0"/>
              <a:t>Conclusion</a:t>
            </a:r>
            <a:r>
              <a:rPr lang="en-US" i="1" dirty="0"/>
              <a:t>: The data was diversely distributed categorically across approximately 15 major categories</a:t>
            </a:r>
          </a:p>
        </p:txBody>
      </p:sp>
      <p:pic>
        <p:nvPicPr>
          <p:cNvPr id="31" name="Picture 30" descr="A close up of a map&#10;&#10;Description automatically generated">
            <a:extLst>
              <a:ext uri="{FF2B5EF4-FFF2-40B4-BE49-F238E27FC236}">
                <a16:creationId xmlns:a16="http://schemas.microsoft.com/office/drawing/2014/main" id="{00597A40-0FF1-4CC2-A68A-9BA07B4CB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461" y="2272617"/>
            <a:ext cx="4033079" cy="3196184"/>
          </a:xfrm>
          <a:prstGeom prst="rect">
            <a:avLst/>
          </a:prstGeom>
        </p:spPr>
      </p:pic>
      <p:pic>
        <p:nvPicPr>
          <p:cNvPr id="32" name="Picture 31" descr="A picture containing umbrella&#10;&#10;Description automatically generated">
            <a:extLst>
              <a:ext uri="{FF2B5EF4-FFF2-40B4-BE49-F238E27FC236}">
                <a16:creationId xmlns:a16="http://schemas.microsoft.com/office/drawing/2014/main" id="{031BD5BD-9548-40E6-A6DD-94103FB960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9" y="2283881"/>
            <a:ext cx="3804452" cy="3184920"/>
          </a:xfrm>
          <a:prstGeom prst="rect">
            <a:avLst/>
          </a:prstGeom>
        </p:spPr>
      </p:pic>
      <p:sp>
        <p:nvSpPr>
          <p:cNvPr id="33" name="TextBox 32">
            <a:extLst>
              <a:ext uri="{FF2B5EF4-FFF2-40B4-BE49-F238E27FC236}">
                <a16:creationId xmlns:a16="http://schemas.microsoft.com/office/drawing/2014/main" id="{9F62BF92-E27B-47D1-921F-85857B62E7D6}"/>
              </a:ext>
            </a:extLst>
          </p:cNvPr>
          <p:cNvSpPr txBox="1"/>
          <p:nvPr/>
        </p:nvSpPr>
        <p:spPr>
          <a:xfrm>
            <a:off x="628649" y="1327369"/>
            <a:ext cx="7886700" cy="923330"/>
          </a:xfrm>
          <a:prstGeom prst="rect">
            <a:avLst/>
          </a:prstGeom>
          <a:solidFill>
            <a:schemeClr val="bg2"/>
          </a:solidFill>
        </p:spPr>
        <p:txBody>
          <a:bodyPr wrap="square" rtlCol="0">
            <a:spAutoFit/>
          </a:bodyPr>
          <a:lstStyle/>
          <a:p>
            <a:r>
              <a:rPr lang="en-US" b="1" i="1" dirty="0"/>
              <a:t>Initial hypothesis</a:t>
            </a:r>
            <a:r>
              <a:rPr lang="en-US" i="1" dirty="0"/>
              <a:t>: Because of COVID-19’s status as a novel virus, the frequency distribution between keywords among clinical trials related to COVID-19 would be distributed widely</a:t>
            </a:r>
          </a:p>
        </p:txBody>
      </p:sp>
      <p:sp>
        <p:nvSpPr>
          <p:cNvPr id="34" name="Content Placeholder 2">
            <a:extLst>
              <a:ext uri="{FF2B5EF4-FFF2-40B4-BE49-F238E27FC236}">
                <a16:creationId xmlns:a16="http://schemas.microsoft.com/office/drawing/2014/main" id="{2F2F652B-919D-44CC-A268-E028890B3A18}"/>
              </a:ext>
            </a:extLst>
          </p:cNvPr>
          <p:cNvSpPr txBox="1">
            <a:spLocks/>
          </p:cNvSpPr>
          <p:nvPr/>
        </p:nvSpPr>
        <p:spPr>
          <a:xfrm>
            <a:off x="628649" y="5468801"/>
            <a:ext cx="8420370" cy="3267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dirty="0"/>
              <a:t>We observed that </a:t>
            </a:r>
            <a:r>
              <a:rPr lang="en-US" sz="1600" b="1" dirty="0"/>
              <a:t>no one keyword held over 20% </a:t>
            </a:r>
            <a:r>
              <a:rPr lang="en-US" sz="1600" dirty="0"/>
              <a:t>of the total trials, </a:t>
            </a:r>
            <a:r>
              <a:rPr lang="en-US" sz="1600" b="1" dirty="0"/>
              <a:t>implying diversification</a:t>
            </a:r>
          </a:p>
        </p:txBody>
      </p:sp>
    </p:spTree>
    <p:extLst>
      <p:ext uri="{BB962C8B-B14F-4D97-AF65-F5344CB8AC3E}">
        <p14:creationId xmlns:p14="http://schemas.microsoft.com/office/powerpoint/2010/main" val="314122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a:xfrm>
            <a:off x="628650" y="430278"/>
            <a:ext cx="7958759" cy="862046"/>
          </a:xfrm>
        </p:spPr>
        <p:txBody>
          <a:bodyPr>
            <a:normAutofit/>
          </a:bodyPr>
          <a:lstStyle/>
          <a:p>
            <a:r>
              <a:rPr lang="en-US" sz="2800" dirty="0"/>
              <a:t>Analysis 1: Analysis of top 5 keywords</a:t>
            </a:r>
          </a:p>
        </p:txBody>
      </p:sp>
      <p:sp>
        <p:nvSpPr>
          <p:cNvPr id="12" name="TextBox 11">
            <a:extLst>
              <a:ext uri="{FF2B5EF4-FFF2-40B4-BE49-F238E27FC236}">
                <a16:creationId xmlns:a16="http://schemas.microsoft.com/office/drawing/2014/main" id="{78B19421-CA80-5345-AACA-E4A03C68211D}"/>
              </a:ext>
            </a:extLst>
          </p:cNvPr>
          <p:cNvSpPr txBox="1"/>
          <p:nvPr/>
        </p:nvSpPr>
        <p:spPr>
          <a:xfrm>
            <a:off x="628649" y="2105561"/>
            <a:ext cx="4562396" cy="3539430"/>
          </a:xfrm>
          <a:prstGeom prst="rect">
            <a:avLst/>
          </a:prstGeom>
          <a:noFill/>
        </p:spPr>
        <p:txBody>
          <a:bodyPr wrap="square" rtlCol="0">
            <a:spAutoFit/>
          </a:bodyPr>
          <a:lstStyle/>
          <a:p>
            <a:r>
              <a:rPr lang="en-US" sz="1600" dirty="0"/>
              <a:t>Based on analysis, </a:t>
            </a:r>
            <a:r>
              <a:rPr lang="en-US" sz="1600" b="1" dirty="0"/>
              <a:t>some of the Top 5 </a:t>
            </a:r>
            <a:r>
              <a:rPr lang="en-US" sz="1600" dirty="0"/>
              <a:t>keywords are </a:t>
            </a:r>
            <a:r>
              <a:rPr lang="en-US" sz="1600" b="1" dirty="0"/>
              <a:t>related to respiratory</a:t>
            </a:r>
            <a:r>
              <a:rPr lang="en-US" sz="1600" dirty="0"/>
              <a:t> while others are </a:t>
            </a:r>
            <a:r>
              <a:rPr lang="en-US" sz="1600" b="1" dirty="0"/>
              <a:t>more general</a:t>
            </a:r>
          </a:p>
          <a:p>
            <a:endParaRPr lang="en-US" sz="1600" b="1" dirty="0"/>
          </a:p>
          <a:p>
            <a:r>
              <a:rPr lang="en-US" sz="1600" b="1" dirty="0"/>
              <a:t>ARDS </a:t>
            </a:r>
            <a:r>
              <a:rPr lang="en-US" sz="1600" dirty="0"/>
              <a:t>- Acute respiratory distress syndrome</a:t>
            </a:r>
          </a:p>
          <a:p>
            <a:r>
              <a:rPr lang="en-US" sz="1600" b="1" dirty="0"/>
              <a:t>Pneumonia - </a:t>
            </a:r>
            <a:r>
              <a:rPr lang="en-US" sz="1600" dirty="0"/>
              <a:t>Infection that inflames the air sacs in one or both lungs</a:t>
            </a:r>
          </a:p>
          <a:p>
            <a:r>
              <a:rPr lang="en-US" sz="1600" b="1" dirty="0"/>
              <a:t>Hydroxychloroquine -</a:t>
            </a:r>
            <a:r>
              <a:rPr lang="en-US" sz="1600" dirty="0"/>
              <a:t> Immunosuppressive drug and Anti-parasite. Used to treat and prevent malaria</a:t>
            </a:r>
          </a:p>
          <a:p>
            <a:r>
              <a:rPr lang="en-US" sz="1600" b="1" dirty="0"/>
              <a:t>Convalescent Plasma - </a:t>
            </a:r>
            <a:r>
              <a:rPr lang="en-US" sz="1600" dirty="0"/>
              <a:t>Plasma that is collected from people who have recovered from a disease, whose blood is presumed to have antibodies for that disease</a:t>
            </a:r>
          </a:p>
          <a:p>
            <a:r>
              <a:rPr lang="en-US" sz="1600" b="1" dirty="0"/>
              <a:t>Intensive Care Unit -</a:t>
            </a:r>
            <a:r>
              <a:rPr lang="en-US" sz="1600" dirty="0"/>
              <a:t> health care facility that provides intensive treatment medicine</a:t>
            </a:r>
          </a:p>
        </p:txBody>
      </p:sp>
      <p:pic>
        <p:nvPicPr>
          <p:cNvPr id="16" name="Picture 15" descr="A close up of a map&#10;&#10;Description automatically generated">
            <a:extLst>
              <a:ext uri="{FF2B5EF4-FFF2-40B4-BE49-F238E27FC236}">
                <a16:creationId xmlns:a16="http://schemas.microsoft.com/office/drawing/2014/main" id="{6B0B8356-717D-CB4D-8FAB-8EAFA554C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717" y="2255995"/>
            <a:ext cx="3234632" cy="3274636"/>
          </a:xfrm>
          <a:prstGeom prst="rect">
            <a:avLst/>
          </a:prstGeom>
        </p:spPr>
      </p:pic>
      <p:sp>
        <p:nvSpPr>
          <p:cNvPr id="5" name="Rectangle 4">
            <a:extLst>
              <a:ext uri="{FF2B5EF4-FFF2-40B4-BE49-F238E27FC236}">
                <a16:creationId xmlns:a16="http://schemas.microsoft.com/office/drawing/2014/main" id="{7040D4F1-4ECB-4AE0-AB60-4EC0A4B8D471}"/>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1</a:t>
            </a:r>
          </a:p>
        </p:txBody>
      </p:sp>
      <p:sp>
        <p:nvSpPr>
          <p:cNvPr id="6" name="TextBox 5">
            <a:extLst>
              <a:ext uri="{FF2B5EF4-FFF2-40B4-BE49-F238E27FC236}">
                <a16:creationId xmlns:a16="http://schemas.microsoft.com/office/drawing/2014/main" id="{19A54E31-CA68-4B2B-BFE7-E8CF989D268C}"/>
              </a:ext>
            </a:extLst>
          </p:cNvPr>
          <p:cNvSpPr txBox="1"/>
          <p:nvPr/>
        </p:nvSpPr>
        <p:spPr>
          <a:xfrm>
            <a:off x="628649" y="1327369"/>
            <a:ext cx="7886700" cy="646331"/>
          </a:xfrm>
          <a:prstGeom prst="rect">
            <a:avLst/>
          </a:prstGeom>
          <a:solidFill>
            <a:schemeClr val="bg2"/>
          </a:solidFill>
        </p:spPr>
        <p:txBody>
          <a:bodyPr wrap="square" rtlCol="0">
            <a:spAutoFit/>
          </a:bodyPr>
          <a:lstStyle/>
          <a:p>
            <a:r>
              <a:rPr lang="en-US" b="1" i="1" dirty="0"/>
              <a:t>Initial hypothesis</a:t>
            </a:r>
            <a:r>
              <a:rPr lang="en-US" i="1" dirty="0"/>
              <a:t>: Due to its impact towards the respiratory system, respiratory related terms will have the greatest yield of keyword results</a:t>
            </a:r>
          </a:p>
        </p:txBody>
      </p:sp>
      <p:sp>
        <p:nvSpPr>
          <p:cNvPr id="7" name="TextBox 6">
            <a:extLst>
              <a:ext uri="{FF2B5EF4-FFF2-40B4-BE49-F238E27FC236}">
                <a16:creationId xmlns:a16="http://schemas.microsoft.com/office/drawing/2014/main" id="{383FADCA-9CD6-4704-AFA2-B2C31CE1CA13}"/>
              </a:ext>
            </a:extLst>
          </p:cNvPr>
          <p:cNvSpPr txBox="1"/>
          <p:nvPr/>
        </p:nvSpPr>
        <p:spPr>
          <a:xfrm>
            <a:off x="628649" y="5683091"/>
            <a:ext cx="7886700" cy="923330"/>
          </a:xfrm>
          <a:prstGeom prst="rect">
            <a:avLst/>
          </a:prstGeom>
          <a:solidFill>
            <a:schemeClr val="bg2"/>
          </a:solidFill>
        </p:spPr>
        <p:txBody>
          <a:bodyPr wrap="square" rtlCol="0">
            <a:spAutoFit/>
          </a:bodyPr>
          <a:lstStyle/>
          <a:p>
            <a:r>
              <a:rPr lang="en-US" b="1" i="1" dirty="0"/>
              <a:t>Conclusion</a:t>
            </a:r>
            <a:r>
              <a:rPr lang="en-US" i="1" dirty="0"/>
              <a:t>: The data has proven to be greatly skewed towards trials related to ARDS, Pneumonia, and Hydroxychloroquine which are related to the respiratory system</a:t>
            </a:r>
          </a:p>
        </p:txBody>
      </p:sp>
      <p:sp>
        <p:nvSpPr>
          <p:cNvPr id="8" name="Slide Number Placeholder 9">
            <a:extLst>
              <a:ext uri="{FF2B5EF4-FFF2-40B4-BE49-F238E27FC236}">
                <a16:creationId xmlns:a16="http://schemas.microsoft.com/office/drawing/2014/main" id="{D2BE658C-DC2C-44FD-86ED-95618890C44B}"/>
              </a:ext>
            </a:extLst>
          </p:cNvPr>
          <p:cNvSpPr>
            <a:spLocks noGrp="1"/>
          </p:cNvSpPr>
          <p:nvPr>
            <p:ph type="sldNum" sz="quarter" idx="12"/>
          </p:nvPr>
        </p:nvSpPr>
        <p:spPr>
          <a:xfrm>
            <a:off x="6457950" y="6356351"/>
            <a:ext cx="2057400" cy="365125"/>
          </a:xfrm>
        </p:spPr>
        <p:txBody>
          <a:bodyPr/>
          <a:lstStyle/>
          <a:p>
            <a:fld id="{FD5DA0F0-1D62-4FDB-A121-3187D2513FEB}" type="slidenum">
              <a:rPr lang="en-US" smtClean="0"/>
              <a:pPr/>
              <a:t>8</a:t>
            </a:fld>
            <a:endParaRPr lang="en-US"/>
          </a:p>
        </p:txBody>
      </p:sp>
    </p:spTree>
    <p:extLst>
      <p:ext uri="{BB962C8B-B14F-4D97-AF65-F5344CB8AC3E}">
        <p14:creationId xmlns:p14="http://schemas.microsoft.com/office/powerpoint/2010/main" val="77464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E5BC-D20B-4BE7-BB40-76090F035A65}"/>
              </a:ext>
            </a:extLst>
          </p:cNvPr>
          <p:cNvSpPr>
            <a:spLocks noGrp="1"/>
          </p:cNvSpPr>
          <p:nvPr>
            <p:ph type="title"/>
          </p:nvPr>
        </p:nvSpPr>
        <p:spPr/>
        <p:txBody>
          <a:bodyPr>
            <a:normAutofit/>
          </a:bodyPr>
          <a:lstStyle/>
          <a:p>
            <a:r>
              <a:rPr lang="en-US" sz="2800" dirty="0"/>
              <a:t>Analysis 2: Analysis of overall trial growth and location of trials</a:t>
            </a:r>
          </a:p>
        </p:txBody>
      </p:sp>
      <p:sp>
        <p:nvSpPr>
          <p:cNvPr id="11" name="TextBox 10">
            <a:extLst>
              <a:ext uri="{FF2B5EF4-FFF2-40B4-BE49-F238E27FC236}">
                <a16:creationId xmlns:a16="http://schemas.microsoft.com/office/drawing/2014/main" id="{B62A64E4-798C-2745-A3C0-A5C7845199B9}"/>
              </a:ext>
            </a:extLst>
          </p:cNvPr>
          <p:cNvSpPr txBox="1"/>
          <p:nvPr/>
        </p:nvSpPr>
        <p:spPr>
          <a:xfrm>
            <a:off x="628650" y="3876403"/>
            <a:ext cx="5911298" cy="923330"/>
          </a:xfrm>
          <a:prstGeom prst="rect">
            <a:avLst/>
          </a:prstGeom>
          <a:solidFill>
            <a:schemeClr val="bg2"/>
          </a:solidFill>
        </p:spPr>
        <p:txBody>
          <a:bodyPr wrap="square" rtlCol="0">
            <a:spAutoFit/>
          </a:bodyPr>
          <a:lstStyle/>
          <a:p>
            <a:r>
              <a:rPr lang="en-US" b="1" i="1" dirty="0"/>
              <a:t>Country hypothesis</a:t>
            </a:r>
            <a:r>
              <a:rPr lang="en-US" i="1" dirty="0"/>
              <a:t>: the richest countries, which maintain the most sophisticated healthcare systems, will have the highest number of trials in progress</a:t>
            </a:r>
          </a:p>
        </p:txBody>
      </p:sp>
      <p:sp>
        <p:nvSpPr>
          <p:cNvPr id="3" name="Rectangle 2">
            <a:extLst>
              <a:ext uri="{FF2B5EF4-FFF2-40B4-BE49-F238E27FC236}">
                <a16:creationId xmlns:a16="http://schemas.microsoft.com/office/drawing/2014/main" id="{57A04DEB-1E00-437E-95E5-6E24CC38F738}"/>
              </a:ext>
            </a:extLst>
          </p:cNvPr>
          <p:cNvSpPr/>
          <p:nvPr/>
        </p:nvSpPr>
        <p:spPr>
          <a:xfrm>
            <a:off x="7207087" y="77160"/>
            <a:ext cx="1841932" cy="349769"/>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Analysis 2</a:t>
            </a:r>
          </a:p>
        </p:txBody>
      </p:sp>
      <p:sp>
        <p:nvSpPr>
          <p:cNvPr id="10" name="TextBox 9">
            <a:extLst>
              <a:ext uri="{FF2B5EF4-FFF2-40B4-BE49-F238E27FC236}">
                <a16:creationId xmlns:a16="http://schemas.microsoft.com/office/drawing/2014/main" id="{EDD0C6A5-1A63-4C7F-9D91-DDBBA4BD01E5}"/>
              </a:ext>
            </a:extLst>
          </p:cNvPr>
          <p:cNvSpPr txBox="1"/>
          <p:nvPr/>
        </p:nvSpPr>
        <p:spPr>
          <a:xfrm>
            <a:off x="628650" y="2380113"/>
            <a:ext cx="5911298" cy="646331"/>
          </a:xfrm>
          <a:prstGeom prst="rect">
            <a:avLst/>
          </a:prstGeom>
          <a:solidFill>
            <a:schemeClr val="bg2"/>
          </a:solidFill>
        </p:spPr>
        <p:txBody>
          <a:bodyPr wrap="square" rtlCol="0">
            <a:spAutoFit/>
          </a:bodyPr>
          <a:lstStyle/>
          <a:p>
            <a:r>
              <a:rPr lang="en-US" b="1" i="1" dirty="0"/>
              <a:t>Volume hypothesis</a:t>
            </a:r>
            <a:r>
              <a:rPr lang="en-US" i="1" dirty="0"/>
              <a:t>: the number of </a:t>
            </a:r>
            <a:r>
              <a:rPr lang="en-US" i="1" dirty="0" err="1"/>
              <a:t>Covid</a:t>
            </a:r>
            <a:r>
              <a:rPr lang="en-US" i="1" dirty="0"/>
              <a:t> Trials have accelerated rapidly in 2019 and into the first half of 2020</a:t>
            </a:r>
          </a:p>
        </p:txBody>
      </p:sp>
      <p:pic>
        <p:nvPicPr>
          <p:cNvPr id="6" name="Graphic 5" descr="Upward trend">
            <a:extLst>
              <a:ext uri="{FF2B5EF4-FFF2-40B4-BE49-F238E27FC236}">
                <a16:creationId xmlns:a16="http://schemas.microsoft.com/office/drawing/2014/main" id="{1C592327-B0E9-43B8-9CD8-9EE3E7BF22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80612" y="2181139"/>
            <a:ext cx="1005840" cy="1005840"/>
          </a:xfrm>
          <a:prstGeom prst="rect">
            <a:avLst/>
          </a:prstGeom>
        </p:spPr>
      </p:pic>
      <p:pic>
        <p:nvPicPr>
          <p:cNvPr id="13" name="Graphic 12" descr="Earth globe Americas">
            <a:extLst>
              <a:ext uri="{FF2B5EF4-FFF2-40B4-BE49-F238E27FC236}">
                <a16:creationId xmlns:a16="http://schemas.microsoft.com/office/drawing/2014/main" id="{7974CFF2-6189-458A-A0CB-9F5914869F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0612" y="3793893"/>
            <a:ext cx="1005840" cy="1005840"/>
          </a:xfrm>
          <a:prstGeom prst="rect">
            <a:avLst/>
          </a:prstGeom>
        </p:spPr>
      </p:pic>
      <p:sp>
        <p:nvSpPr>
          <p:cNvPr id="15" name="Slide Number Placeholder 9">
            <a:extLst>
              <a:ext uri="{FF2B5EF4-FFF2-40B4-BE49-F238E27FC236}">
                <a16:creationId xmlns:a16="http://schemas.microsoft.com/office/drawing/2014/main" id="{7D4E84F6-B082-4DE5-9BF0-523F66D4F8E9}"/>
              </a:ext>
            </a:extLst>
          </p:cNvPr>
          <p:cNvSpPr>
            <a:spLocks noGrp="1"/>
          </p:cNvSpPr>
          <p:nvPr>
            <p:ph type="sldNum" sz="quarter" idx="12"/>
          </p:nvPr>
        </p:nvSpPr>
        <p:spPr>
          <a:xfrm>
            <a:off x="6457950" y="6356351"/>
            <a:ext cx="2057400" cy="365125"/>
          </a:xfrm>
        </p:spPr>
        <p:txBody>
          <a:bodyPr/>
          <a:lstStyle/>
          <a:p>
            <a:fld id="{FD5DA0F0-1D62-4FDB-A121-3187D2513FEB}" type="slidenum">
              <a:rPr lang="en-US" smtClean="0"/>
              <a:pPr/>
              <a:t>9</a:t>
            </a:fld>
            <a:endParaRPr lang="en-US"/>
          </a:p>
        </p:txBody>
      </p:sp>
    </p:spTree>
    <p:extLst>
      <p:ext uri="{BB962C8B-B14F-4D97-AF65-F5344CB8AC3E}">
        <p14:creationId xmlns:p14="http://schemas.microsoft.com/office/powerpoint/2010/main" val="3799788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5563</TotalTime>
  <Words>2130</Words>
  <Application>Microsoft Office PowerPoint</Application>
  <PresentationFormat>On-screen Show (4:3)</PresentationFormat>
  <Paragraphs>216</Paragraphs>
  <Slides>21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UCB Data Analytics Bootcamp Spring 2020    Clinical trials analysis</vt:lpstr>
      <vt:lpstr>Agenda</vt:lpstr>
      <vt:lpstr>Scope and hypothesis</vt:lpstr>
      <vt:lpstr>Methodology and data collection</vt:lpstr>
      <vt:lpstr>Data analysis and clean-up process</vt:lpstr>
      <vt:lpstr>Analysis 1: COVID-19 trials keyword frequency analysis</vt:lpstr>
      <vt:lpstr>Analysis 1: Keywords Analysis</vt:lpstr>
      <vt:lpstr>Analysis 1: Analysis of top 5 keywords</vt:lpstr>
      <vt:lpstr>Analysis 2: Analysis of overall trial growth and location of trials</vt:lpstr>
      <vt:lpstr>Analysis 2: Analysis of the volume of trials</vt:lpstr>
      <vt:lpstr>Analysis 2: Trials by Country</vt:lpstr>
      <vt:lpstr>Analysis 3: Analysis of collaboration across the healthcare ecosystem based on sponsor types and clinical trial location dynamics</vt:lpstr>
      <vt:lpstr>Analysis 3: The average number of locations per trial and the status of trial sites </vt:lpstr>
      <vt:lpstr>Analysis 3: The average number of locations per trial and the status of trial sites </vt:lpstr>
      <vt:lpstr>Analysis 4: Analysis of Studies’ Target Demographics (Age, Gender) &amp; Overall Enrollment Count </vt:lpstr>
      <vt:lpstr>Analysis 4: Demographics</vt:lpstr>
      <vt:lpstr>Analysis 4: Demographics</vt:lpstr>
      <vt:lpstr>Analysis 4: Demographics</vt:lpstr>
      <vt:lpstr>Conclusion</vt:lpstr>
      <vt:lpstr>Post-mortem</vt:lpstr>
      <vt:lpstr>EXTRA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UCB Data Analytics Bootcamp Spring 2020   Clinical trials analysis</dc:title>
  <dc:creator>Garskovas, Raymond</dc:creator>
  <cp:lastModifiedBy>Garskovas, Raymond</cp:lastModifiedBy>
  <cp:revision>71</cp:revision>
  <dcterms:created xsi:type="dcterms:W3CDTF">2020-07-25T20:15:01Z</dcterms:created>
  <dcterms:modified xsi:type="dcterms:W3CDTF">2020-07-29T16:58:17Z</dcterms:modified>
</cp:coreProperties>
</file>