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3"/>
  </p:notesMasterIdLst>
  <p:handoutMasterIdLst>
    <p:handoutMasterId r:id="rId14"/>
  </p:handoutMasterIdLst>
  <p:sldIdLst>
    <p:sldId id="256" r:id="rId2"/>
    <p:sldId id="265" r:id="rId3"/>
    <p:sldId id="272" r:id="rId4"/>
    <p:sldId id="259" r:id="rId5"/>
    <p:sldId id="271" r:id="rId6"/>
    <p:sldId id="261" r:id="rId7"/>
    <p:sldId id="266" r:id="rId8"/>
    <p:sldId id="267" r:id="rId9"/>
    <p:sldId id="268"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1530" y="108"/>
      </p:cViewPr>
      <p:guideLst/>
    </p:cSldViewPr>
  </p:slideViewPr>
  <p:notesTextViewPr>
    <p:cViewPr>
      <p:scale>
        <a:sx n="1" d="1"/>
        <a:sy n="1" d="1"/>
      </p:scale>
      <p:origin x="0" y="0"/>
    </p:cViewPr>
  </p:notesTextViewPr>
  <p:notesViewPr>
    <p:cSldViewPr snapToGrid="0">
      <p:cViewPr varScale="1">
        <p:scale>
          <a:sx n="52" d="100"/>
          <a:sy n="52" d="100"/>
        </p:scale>
        <p:origin x="18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27CE98-C65B-49FB-B8D9-ECAA334B3C64}" type="doc">
      <dgm:prSet loTypeId="urn:microsoft.com/office/officeart/2005/8/layout/pyramid3" loCatId="pyramid" qsTypeId="urn:microsoft.com/office/officeart/2005/8/quickstyle/simple1" qsCatId="simple" csTypeId="urn:microsoft.com/office/officeart/2005/8/colors/accent1_1" csCatId="accent1" phldr="1"/>
      <dgm:spPr/>
      <dgm:t>
        <a:bodyPr/>
        <a:lstStyle/>
        <a:p>
          <a:endParaRPr lang="en-US"/>
        </a:p>
      </dgm:t>
    </dgm:pt>
    <dgm:pt modelId="{435A806D-6B11-4FBF-95BC-DE85B4094E34}">
      <dgm:prSet phldrT="[Text]" custT="1"/>
      <dgm:spPr/>
      <dgm:t>
        <a:bodyPr/>
        <a:lstStyle/>
        <a:p>
          <a:r>
            <a:rPr lang="en-US" sz="1600" dirty="0"/>
            <a:t>Reduction by keywords:</a:t>
          </a:r>
        </a:p>
        <a:p>
          <a:r>
            <a:rPr lang="en-US" sz="1600" dirty="0"/>
            <a:t>2,874</a:t>
          </a:r>
        </a:p>
      </dgm:t>
    </dgm:pt>
    <dgm:pt modelId="{1596797F-1C45-4E63-8586-80F545801909}" type="parTrans" cxnId="{DBE82F22-FC73-4E8C-B6C8-51632143AEF2}">
      <dgm:prSet/>
      <dgm:spPr/>
      <dgm:t>
        <a:bodyPr/>
        <a:lstStyle/>
        <a:p>
          <a:endParaRPr lang="en-US" sz="1600"/>
        </a:p>
      </dgm:t>
    </dgm:pt>
    <dgm:pt modelId="{89C23E7C-7991-4A5B-BAFB-62D69843C59D}" type="sibTrans" cxnId="{DBE82F22-FC73-4E8C-B6C8-51632143AEF2}">
      <dgm:prSet/>
      <dgm:spPr/>
      <dgm:t>
        <a:bodyPr/>
        <a:lstStyle/>
        <a:p>
          <a:endParaRPr lang="en-US" sz="1600"/>
        </a:p>
      </dgm:t>
    </dgm:pt>
    <dgm:pt modelId="{5FEC3230-9D5F-417A-AD51-CB6839C35B4E}">
      <dgm:prSet phldrT="[Text]" custT="1"/>
      <dgm:spPr/>
      <dgm:t>
        <a:bodyPr/>
        <a:lstStyle/>
        <a:p>
          <a:r>
            <a:rPr lang="en-US" sz="1600" dirty="0"/>
            <a:t>Total trials in database:</a:t>
          </a:r>
        </a:p>
        <a:p>
          <a:r>
            <a:rPr lang="en-US" sz="1600" dirty="0"/>
            <a:t>346,890</a:t>
          </a:r>
        </a:p>
      </dgm:t>
    </dgm:pt>
    <dgm:pt modelId="{C925E57E-259F-485C-B25F-14288ACF0BFD}" type="sibTrans" cxnId="{D515CBBF-9FD7-4FF1-BF68-9025DD6EC1CC}">
      <dgm:prSet/>
      <dgm:spPr/>
      <dgm:t>
        <a:bodyPr/>
        <a:lstStyle/>
        <a:p>
          <a:endParaRPr lang="en-US" sz="1600"/>
        </a:p>
      </dgm:t>
    </dgm:pt>
    <dgm:pt modelId="{2DAA918B-3833-4CF8-ADEA-71BECEDA51F7}" type="parTrans" cxnId="{D515CBBF-9FD7-4FF1-BF68-9025DD6EC1CC}">
      <dgm:prSet/>
      <dgm:spPr/>
      <dgm:t>
        <a:bodyPr/>
        <a:lstStyle/>
        <a:p>
          <a:endParaRPr lang="en-US" sz="1600"/>
        </a:p>
      </dgm:t>
    </dgm:pt>
    <dgm:pt modelId="{4EF2A42A-A8A5-4842-A79C-65E114BEDA20}" type="pres">
      <dgm:prSet presAssocID="{C827CE98-C65B-49FB-B8D9-ECAA334B3C64}" presName="Name0" presStyleCnt="0">
        <dgm:presLayoutVars>
          <dgm:dir/>
          <dgm:animLvl val="lvl"/>
          <dgm:resizeHandles val="exact"/>
        </dgm:presLayoutVars>
      </dgm:prSet>
      <dgm:spPr/>
    </dgm:pt>
    <dgm:pt modelId="{EC9EEA1A-7466-47D8-89DC-85B408E06BC5}" type="pres">
      <dgm:prSet presAssocID="{5FEC3230-9D5F-417A-AD51-CB6839C35B4E}" presName="Name8" presStyleCnt="0"/>
      <dgm:spPr/>
    </dgm:pt>
    <dgm:pt modelId="{3FD4EF31-51A7-464D-B087-D3AB0000ADD8}" type="pres">
      <dgm:prSet presAssocID="{5FEC3230-9D5F-417A-AD51-CB6839C35B4E}" presName="level" presStyleLbl="node1" presStyleIdx="0" presStyleCnt="2" custLinFactY="-200000" custLinFactNeighborY="-216553">
        <dgm:presLayoutVars>
          <dgm:chMax val="1"/>
          <dgm:bulletEnabled val="1"/>
        </dgm:presLayoutVars>
      </dgm:prSet>
      <dgm:spPr/>
    </dgm:pt>
    <dgm:pt modelId="{2C5EF399-3455-4664-8EF1-4C228CFB51D0}" type="pres">
      <dgm:prSet presAssocID="{5FEC3230-9D5F-417A-AD51-CB6839C35B4E}" presName="levelTx" presStyleLbl="revTx" presStyleIdx="0" presStyleCnt="0">
        <dgm:presLayoutVars>
          <dgm:chMax val="1"/>
          <dgm:bulletEnabled val="1"/>
        </dgm:presLayoutVars>
      </dgm:prSet>
      <dgm:spPr/>
    </dgm:pt>
    <dgm:pt modelId="{D167B5AC-2042-4FC6-B29A-1220C1927081}" type="pres">
      <dgm:prSet presAssocID="{435A806D-6B11-4FBF-95BC-DE85B4094E34}" presName="Name8" presStyleCnt="0"/>
      <dgm:spPr/>
    </dgm:pt>
    <dgm:pt modelId="{2CD5B3AF-A53C-4CCF-A8B9-5D69265E6F21}" type="pres">
      <dgm:prSet presAssocID="{435A806D-6B11-4FBF-95BC-DE85B4094E34}" presName="level" presStyleLbl="node1" presStyleIdx="1" presStyleCnt="2">
        <dgm:presLayoutVars>
          <dgm:chMax val="1"/>
          <dgm:bulletEnabled val="1"/>
        </dgm:presLayoutVars>
      </dgm:prSet>
      <dgm:spPr/>
    </dgm:pt>
    <dgm:pt modelId="{6DB45598-347F-4219-BEC7-C07653F95C44}" type="pres">
      <dgm:prSet presAssocID="{435A806D-6B11-4FBF-95BC-DE85B4094E34}" presName="levelTx" presStyleLbl="revTx" presStyleIdx="0" presStyleCnt="0">
        <dgm:presLayoutVars>
          <dgm:chMax val="1"/>
          <dgm:bulletEnabled val="1"/>
        </dgm:presLayoutVars>
      </dgm:prSet>
      <dgm:spPr/>
    </dgm:pt>
  </dgm:ptLst>
  <dgm:cxnLst>
    <dgm:cxn modelId="{489FB70D-CE0F-42C1-AD77-2A0FB01FFE14}" type="presOf" srcId="{435A806D-6B11-4FBF-95BC-DE85B4094E34}" destId="{6DB45598-347F-4219-BEC7-C07653F95C44}" srcOrd="1" destOrd="0" presId="urn:microsoft.com/office/officeart/2005/8/layout/pyramid3"/>
    <dgm:cxn modelId="{DBE82F22-FC73-4E8C-B6C8-51632143AEF2}" srcId="{C827CE98-C65B-49FB-B8D9-ECAA334B3C64}" destId="{435A806D-6B11-4FBF-95BC-DE85B4094E34}" srcOrd="1" destOrd="0" parTransId="{1596797F-1C45-4E63-8586-80F545801909}" sibTransId="{89C23E7C-7991-4A5B-BAFB-62D69843C59D}"/>
    <dgm:cxn modelId="{0A2F4A67-B32F-423E-B133-58E25ABE118B}" type="presOf" srcId="{5FEC3230-9D5F-417A-AD51-CB6839C35B4E}" destId="{3FD4EF31-51A7-464D-B087-D3AB0000ADD8}" srcOrd="0" destOrd="0" presId="urn:microsoft.com/office/officeart/2005/8/layout/pyramid3"/>
    <dgm:cxn modelId="{CBD95553-A8AB-46D8-BEB1-C8DA0549CBD3}" type="presOf" srcId="{C827CE98-C65B-49FB-B8D9-ECAA334B3C64}" destId="{4EF2A42A-A8A5-4842-A79C-65E114BEDA20}" srcOrd="0" destOrd="0" presId="urn:microsoft.com/office/officeart/2005/8/layout/pyramid3"/>
    <dgm:cxn modelId="{8B103188-84FC-4C7E-A3AB-00A09164B059}" type="presOf" srcId="{5FEC3230-9D5F-417A-AD51-CB6839C35B4E}" destId="{2C5EF399-3455-4664-8EF1-4C228CFB51D0}" srcOrd="1" destOrd="0" presId="urn:microsoft.com/office/officeart/2005/8/layout/pyramid3"/>
    <dgm:cxn modelId="{CD0A47B8-C3A7-4D9B-8A78-95547E232CE8}" type="presOf" srcId="{435A806D-6B11-4FBF-95BC-DE85B4094E34}" destId="{2CD5B3AF-A53C-4CCF-A8B9-5D69265E6F21}" srcOrd="0" destOrd="0" presId="urn:microsoft.com/office/officeart/2005/8/layout/pyramid3"/>
    <dgm:cxn modelId="{D515CBBF-9FD7-4FF1-BF68-9025DD6EC1CC}" srcId="{C827CE98-C65B-49FB-B8D9-ECAA334B3C64}" destId="{5FEC3230-9D5F-417A-AD51-CB6839C35B4E}" srcOrd="0" destOrd="0" parTransId="{2DAA918B-3833-4CF8-ADEA-71BECEDA51F7}" sibTransId="{C925E57E-259F-485C-B25F-14288ACF0BFD}"/>
    <dgm:cxn modelId="{A7EA1EFA-386D-4549-B37B-8763CD83D81F}" type="presParOf" srcId="{4EF2A42A-A8A5-4842-A79C-65E114BEDA20}" destId="{EC9EEA1A-7466-47D8-89DC-85B408E06BC5}" srcOrd="0" destOrd="0" presId="urn:microsoft.com/office/officeart/2005/8/layout/pyramid3"/>
    <dgm:cxn modelId="{2F5C9D93-8248-4C24-BD15-188E5415A48A}" type="presParOf" srcId="{EC9EEA1A-7466-47D8-89DC-85B408E06BC5}" destId="{3FD4EF31-51A7-464D-B087-D3AB0000ADD8}" srcOrd="0" destOrd="0" presId="urn:microsoft.com/office/officeart/2005/8/layout/pyramid3"/>
    <dgm:cxn modelId="{3694E3F6-3877-437C-A82A-01293E8E2F68}" type="presParOf" srcId="{EC9EEA1A-7466-47D8-89DC-85B408E06BC5}" destId="{2C5EF399-3455-4664-8EF1-4C228CFB51D0}" srcOrd="1" destOrd="0" presId="urn:microsoft.com/office/officeart/2005/8/layout/pyramid3"/>
    <dgm:cxn modelId="{6BF48E39-6B4C-47C3-B5E9-CCB9888F1CEC}" type="presParOf" srcId="{4EF2A42A-A8A5-4842-A79C-65E114BEDA20}" destId="{D167B5AC-2042-4FC6-B29A-1220C1927081}" srcOrd="1" destOrd="0" presId="urn:microsoft.com/office/officeart/2005/8/layout/pyramid3"/>
    <dgm:cxn modelId="{EE5B9AD3-C169-49A3-BE42-F374F6E83465}" type="presParOf" srcId="{D167B5AC-2042-4FC6-B29A-1220C1927081}" destId="{2CD5B3AF-A53C-4CCF-A8B9-5D69265E6F21}" srcOrd="0" destOrd="0" presId="urn:microsoft.com/office/officeart/2005/8/layout/pyramid3"/>
    <dgm:cxn modelId="{C1D35D67-4507-4A69-AA25-74E28CC931CE}" type="presParOf" srcId="{D167B5AC-2042-4FC6-B29A-1220C1927081}" destId="{6DB45598-347F-4219-BEC7-C07653F95C4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4EF31-51A7-464D-B087-D3AB0000ADD8}">
      <dsp:nvSpPr>
        <dsp:cNvPr id="0" name=""/>
        <dsp:cNvSpPr/>
      </dsp:nvSpPr>
      <dsp:spPr>
        <a:xfrm rot="10800000">
          <a:off x="0" y="0"/>
          <a:ext cx="3750202" cy="1013353"/>
        </a:xfrm>
        <a:prstGeom prst="trapezoid">
          <a:avLst>
            <a:gd name="adj" fmla="val 9252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Total trials in database:</a:t>
          </a:r>
        </a:p>
        <a:p>
          <a:pPr marL="0" lvl="0" indent="0" algn="ctr" defTabSz="711200">
            <a:lnSpc>
              <a:spcPct val="90000"/>
            </a:lnSpc>
            <a:spcBef>
              <a:spcPct val="0"/>
            </a:spcBef>
            <a:spcAft>
              <a:spcPct val="35000"/>
            </a:spcAft>
            <a:buNone/>
          </a:pPr>
          <a:r>
            <a:rPr lang="en-US" sz="1600" kern="1200" dirty="0"/>
            <a:t>346,890</a:t>
          </a:r>
        </a:p>
      </dsp:txBody>
      <dsp:txXfrm rot="-10800000">
        <a:off x="656285" y="0"/>
        <a:ext cx="2437631" cy="1013353"/>
      </dsp:txXfrm>
    </dsp:sp>
    <dsp:sp modelId="{2CD5B3AF-A53C-4CCF-A8B9-5D69265E6F21}">
      <dsp:nvSpPr>
        <dsp:cNvPr id="0" name=""/>
        <dsp:cNvSpPr/>
      </dsp:nvSpPr>
      <dsp:spPr>
        <a:xfrm rot="10800000">
          <a:off x="937550" y="1013353"/>
          <a:ext cx="1875101" cy="1013353"/>
        </a:xfrm>
        <a:prstGeom prst="trapezoid">
          <a:avLst>
            <a:gd name="adj" fmla="val 9252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Reduction by keywords:</a:t>
          </a:r>
        </a:p>
        <a:p>
          <a:pPr marL="0" lvl="0" indent="0" algn="ctr" defTabSz="711200">
            <a:lnSpc>
              <a:spcPct val="90000"/>
            </a:lnSpc>
            <a:spcBef>
              <a:spcPct val="0"/>
            </a:spcBef>
            <a:spcAft>
              <a:spcPct val="35000"/>
            </a:spcAft>
            <a:buNone/>
          </a:pPr>
          <a:r>
            <a:rPr lang="en-US" sz="1600" kern="1200" dirty="0"/>
            <a:t>2,874</a:t>
          </a:r>
        </a:p>
      </dsp:txBody>
      <dsp:txXfrm rot="-10800000">
        <a:off x="937550" y="1013353"/>
        <a:ext cx="1875101" cy="1013353"/>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E457D-3A11-44B8-9ADD-1B70416817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5A61175-7913-4DAE-BBD3-BB8CA4274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906E46-DB8B-46E4-82F4-5BB4AFAA7E4A}" type="datetimeFigureOut">
              <a:rPr lang="en-US" smtClean="0"/>
              <a:t>7/25/2020</a:t>
            </a:fld>
            <a:endParaRPr lang="en-US"/>
          </a:p>
        </p:txBody>
      </p:sp>
      <p:sp>
        <p:nvSpPr>
          <p:cNvPr id="4" name="Footer Placeholder 3">
            <a:extLst>
              <a:ext uri="{FF2B5EF4-FFF2-40B4-BE49-F238E27FC236}">
                <a16:creationId xmlns:a16="http://schemas.microsoft.com/office/drawing/2014/main" id="{75E69181-5DC2-4178-9912-11A5B1A4C1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2DAD2F-3172-41B9-A89F-55205F3E0F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5D3014-E881-4BEC-B3F7-575D9436F47A}" type="slidenum">
              <a:rPr lang="en-US" smtClean="0"/>
              <a:t>‹#›</a:t>
            </a:fld>
            <a:endParaRPr lang="en-US"/>
          </a:p>
        </p:txBody>
      </p:sp>
    </p:spTree>
    <p:extLst>
      <p:ext uri="{BB962C8B-B14F-4D97-AF65-F5344CB8AC3E}">
        <p14:creationId xmlns:p14="http://schemas.microsoft.com/office/powerpoint/2010/main" val="1006304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55A5D-208D-427F-A273-BD01811D6914}" type="datetimeFigureOut">
              <a:rPr lang="en-US" smtClean="0"/>
              <a:t>7/28/2020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7673E-4CEC-4C16-BB90-554F43A36920}" type="slidenum">
              <a:rPr lang="en-US" smtClean="0"/>
              <a:t>‹#›</a:t>
            </a:fld>
            <a:endParaRPr lang="en-US"/>
          </a:p>
        </p:txBody>
      </p:sp>
    </p:spTree>
    <p:extLst>
      <p:ext uri="{BB962C8B-B14F-4D97-AF65-F5344CB8AC3E}">
        <p14:creationId xmlns:p14="http://schemas.microsoft.com/office/powerpoint/2010/main" val="355878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19EE-CD24-4A94-9C62-5E57ACBBC80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6752A96-2ABA-4C0A-B895-B1007B39956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BBA8331-8972-4AEB-A6F0-0586955F5121}"/>
              </a:ext>
            </a:extLst>
          </p:cNvPr>
          <p:cNvSpPr>
            <a:spLocks noGrp="1"/>
          </p:cNvSpPr>
          <p:nvPr>
            <p:ph type="dt" sz="half" idx="10"/>
          </p:nvPr>
        </p:nvSpPr>
        <p:spPr/>
        <p:txBody>
          <a:bodyPr/>
          <a:lstStyle/>
          <a:p>
            <a:fld id="{1B136186-92B7-447E-BDFF-9129ADA237B6}" type="datetime1">
              <a:rPr lang="en-US" smtClean="0"/>
              <a:t>7/28/2020</a:t>
            </a:fld>
            <a:endParaRPr lang="en-US"/>
          </a:p>
        </p:txBody>
      </p:sp>
      <p:sp>
        <p:nvSpPr>
          <p:cNvPr id="5" name="Footer Placeholder 4">
            <a:extLst>
              <a:ext uri="{FF2B5EF4-FFF2-40B4-BE49-F238E27FC236}">
                <a16:creationId xmlns:a16="http://schemas.microsoft.com/office/drawing/2014/main" id="{87CC0786-197A-4D72-B96A-CECBA20C4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C156F-0C9F-4446-98A6-2911F67F73FA}"/>
              </a:ext>
            </a:extLst>
          </p:cNvPr>
          <p:cNvSpPr>
            <a:spLocks noGrp="1"/>
          </p:cNvSpPr>
          <p:nvPr>
            <p:ph type="sldNum" sz="quarter" idx="12"/>
          </p:nvPr>
        </p:nvSpPr>
        <p:spPr/>
        <p:txBody>
          <a:bodyPr/>
          <a:lstStyle/>
          <a:p>
            <a:fld id="{FD5DA0F0-1D62-4FDB-A121-3187D2513FEB}" type="slidenum">
              <a:rPr lang="en-US" smtClean="0"/>
              <a:pPr/>
              <a:t>‹#›</a:t>
            </a:fld>
            <a:endParaRPr lang="en-US"/>
          </a:p>
        </p:txBody>
      </p:sp>
      <p:grpSp>
        <p:nvGrpSpPr>
          <p:cNvPr id="7" name="Group 6">
            <a:extLst>
              <a:ext uri="{FF2B5EF4-FFF2-40B4-BE49-F238E27FC236}">
                <a16:creationId xmlns:a16="http://schemas.microsoft.com/office/drawing/2014/main" id="{66E79595-C1EC-45EA-A7E4-30779B0CE7BE}"/>
              </a:ext>
            </a:extLst>
          </p:cNvPr>
          <p:cNvGrpSpPr/>
          <p:nvPr userDrawn="1"/>
        </p:nvGrpSpPr>
        <p:grpSpPr>
          <a:xfrm>
            <a:off x="-8466" y="-8468"/>
            <a:ext cx="9171316" cy="6874935"/>
            <a:chOff x="-8466" y="-8468"/>
            <a:chExt cx="9171316" cy="6874935"/>
          </a:xfrm>
        </p:grpSpPr>
        <p:cxnSp>
          <p:nvCxnSpPr>
            <p:cNvPr id="8" name="Straight Connector 7">
              <a:extLst>
                <a:ext uri="{FF2B5EF4-FFF2-40B4-BE49-F238E27FC236}">
                  <a16:creationId xmlns:a16="http://schemas.microsoft.com/office/drawing/2014/main" id="{A41AE96F-B539-4B07-9BCE-FADF22A78CB9}"/>
                </a:ext>
              </a:extLst>
            </p:cNvPr>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DB170DA-CF5C-4AC2-BC7A-7616117B968E}"/>
                </a:ext>
              </a:extLst>
            </p:cNvPr>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29">
              <a:extLst>
                <a:ext uri="{FF2B5EF4-FFF2-40B4-BE49-F238E27FC236}">
                  <a16:creationId xmlns:a16="http://schemas.microsoft.com/office/drawing/2014/main" id="{0BAFA911-75CA-447F-874B-644E48007441}"/>
                </a:ext>
              </a:extLst>
            </p:cNvPr>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0">
              <a:extLst>
                <a:ext uri="{FF2B5EF4-FFF2-40B4-BE49-F238E27FC236}">
                  <a16:creationId xmlns:a16="http://schemas.microsoft.com/office/drawing/2014/main" id="{73096F76-A6F4-4137-B208-C2E2CB9D4B14}"/>
                </a:ext>
              </a:extLst>
            </p:cNvPr>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1">
              <a:extLst>
                <a:ext uri="{FF2B5EF4-FFF2-40B4-BE49-F238E27FC236}">
                  <a16:creationId xmlns:a16="http://schemas.microsoft.com/office/drawing/2014/main" id="{DDA23BA5-BD52-4D9D-8254-1E2B678E5BBC}"/>
                </a:ext>
              </a:extLst>
            </p:cNvPr>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2">
              <a:extLst>
                <a:ext uri="{FF2B5EF4-FFF2-40B4-BE49-F238E27FC236}">
                  <a16:creationId xmlns:a16="http://schemas.microsoft.com/office/drawing/2014/main" id="{69F68D7A-3378-4897-AF5B-D0DEB6D539B7}"/>
                </a:ext>
              </a:extLst>
            </p:cNvPr>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3">
              <a:extLst>
                <a:ext uri="{FF2B5EF4-FFF2-40B4-BE49-F238E27FC236}">
                  <a16:creationId xmlns:a16="http://schemas.microsoft.com/office/drawing/2014/main" id="{51F6830C-7994-4612-8512-702FDF324DFF}"/>
                </a:ext>
              </a:extLst>
            </p:cNvPr>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4">
              <a:extLst>
                <a:ext uri="{FF2B5EF4-FFF2-40B4-BE49-F238E27FC236}">
                  <a16:creationId xmlns:a16="http://schemas.microsoft.com/office/drawing/2014/main" id="{615DDB18-5F58-4D64-A5CC-F8D1DF32F538}"/>
                </a:ext>
              </a:extLst>
            </p:cNvPr>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5">
              <a:extLst>
                <a:ext uri="{FF2B5EF4-FFF2-40B4-BE49-F238E27FC236}">
                  <a16:creationId xmlns:a16="http://schemas.microsoft.com/office/drawing/2014/main" id="{40DB4AF4-3FB4-41DF-9865-474655841754}"/>
                </a:ext>
              </a:extLst>
            </p:cNvPr>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7">
              <a:extLst>
                <a:ext uri="{FF2B5EF4-FFF2-40B4-BE49-F238E27FC236}">
                  <a16:creationId xmlns:a16="http://schemas.microsoft.com/office/drawing/2014/main" id="{840F9123-6D1F-44B8-9524-70FAF229BDB0}"/>
                </a:ext>
              </a:extLst>
            </p:cNvPr>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607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9363-514E-4FBA-B885-911767667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7CB31-D399-49EA-8F16-56C9754B4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55FD0-7E96-42C4-BFE6-7637E56EF0F6}"/>
              </a:ext>
            </a:extLst>
          </p:cNvPr>
          <p:cNvSpPr>
            <a:spLocks noGrp="1"/>
          </p:cNvSpPr>
          <p:nvPr>
            <p:ph type="dt" sz="half" idx="10"/>
          </p:nvPr>
        </p:nvSpPr>
        <p:spPr/>
        <p:txBody>
          <a:bodyPr/>
          <a:lstStyle/>
          <a:p>
            <a:fld id="{5ED67E6A-2A34-40A5-9009-4E90CFB11582}" type="datetime1">
              <a:rPr lang="en-US" smtClean="0"/>
              <a:t>7/28/2020</a:t>
            </a:fld>
            <a:endParaRPr lang="en-US"/>
          </a:p>
        </p:txBody>
      </p:sp>
      <p:sp>
        <p:nvSpPr>
          <p:cNvPr id="5" name="Footer Placeholder 4">
            <a:extLst>
              <a:ext uri="{FF2B5EF4-FFF2-40B4-BE49-F238E27FC236}">
                <a16:creationId xmlns:a16="http://schemas.microsoft.com/office/drawing/2014/main" id="{73125B25-819D-48C9-8D23-04E0D0C7C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F0F09-B6FD-497A-A56D-3E26FAF8A797}"/>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247669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B0A1F-B633-43B7-954A-FF7B974BD95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E0C0A-1285-4BA7-A685-3F558A1CC1E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8D7F2-AB85-4401-8EB4-9CC899CD4F2E}"/>
              </a:ext>
            </a:extLst>
          </p:cNvPr>
          <p:cNvSpPr>
            <a:spLocks noGrp="1"/>
          </p:cNvSpPr>
          <p:nvPr>
            <p:ph type="dt" sz="half" idx="10"/>
          </p:nvPr>
        </p:nvSpPr>
        <p:spPr/>
        <p:txBody>
          <a:bodyPr/>
          <a:lstStyle/>
          <a:p>
            <a:fld id="{70633EB7-27E0-47BE-917D-B936F3E01687}" type="datetime1">
              <a:rPr lang="en-US" smtClean="0"/>
              <a:t>7/28/2020</a:t>
            </a:fld>
            <a:endParaRPr lang="en-US"/>
          </a:p>
        </p:txBody>
      </p:sp>
      <p:sp>
        <p:nvSpPr>
          <p:cNvPr id="5" name="Footer Placeholder 4">
            <a:extLst>
              <a:ext uri="{FF2B5EF4-FFF2-40B4-BE49-F238E27FC236}">
                <a16:creationId xmlns:a16="http://schemas.microsoft.com/office/drawing/2014/main" id="{7DC9EB79-9282-4B4B-92B7-8BDD8484B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CDD06-3F34-42ED-8A8E-3F34E2551D8C}"/>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95055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lowchart: Extract 6">
            <a:extLst>
              <a:ext uri="{FF2B5EF4-FFF2-40B4-BE49-F238E27FC236}">
                <a16:creationId xmlns:a16="http://schemas.microsoft.com/office/drawing/2014/main" id="{EAD2C663-B6BF-4FEA-ACBC-79F13EC08610}"/>
              </a:ext>
            </a:extLst>
          </p:cNvPr>
          <p:cNvSpPr/>
          <p:nvPr userDrawn="1"/>
        </p:nvSpPr>
        <p:spPr>
          <a:xfrm rot="5400000">
            <a:off x="2130711" y="-2127249"/>
            <a:ext cx="578431" cy="4839855"/>
          </a:xfrm>
          <a:prstGeom prst="flowChartExtra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2" name="Title 1">
            <a:extLst>
              <a:ext uri="{FF2B5EF4-FFF2-40B4-BE49-F238E27FC236}">
                <a16:creationId xmlns:a16="http://schemas.microsoft.com/office/drawing/2014/main" id="{CDB982C3-007A-4829-BE8B-01E327EC8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5B44C-112D-419A-A638-E488BA63FF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185EF-3E71-4B6B-93DE-7C844372C953}"/>
              </a:ext>
            </a:extLst>
          </p:cNvPr>
          <p:cNvSpPr>
            <a:spLocks noGrp="1"/>
          </p:cNvSpPr>
          <p:nvPr>
            <p:ph type="dt" sz="half" idx="10"/>
          </p:nvPr>
        </p:nvSpPr>
        <p:spPr/>
        <p:txBody>
          <a:bodyPr/>
          <a:lstStyle/>
          <a:p>
            <a:fld id="{C28C52AA-5530-476D-AAD2-10BEB2B930AE}" type="datetime1">
              <a:rPr lang="en-US" smtClean="0"/>
              <a:t>7/28/2020</a:t>
            </a:fld>
            <a:endParaRPr lang="en-US"/>
          </a:p>
        </p:txBody>
      </p:sp>
      <p:sp>
        <p:nvSpPr>
          <p:cNvPr id="5" name="Footer Placeholder 4">
            <a:extLst>
              <a:ext uri="{FF2B5EF4-FFF2-40B4-BE49-F238E27FC236}">
                <a16:creationId xmlns:a16="http://schemas.microsoft.com/office/drawing/2014/main" id="{6121FC27-60AD-40BC-8A57-276CB11D9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B7D39-F684-4AC5-BA0A-7059B217AD68}"/>
              </a:ext>
            </a:extLst>
          </p:cNvPr>
          <p:cNvSpPr>
            <a:spLocks noGrp="1"/>
          </p:cNvSpPr>
          <p:nvPr>
            <p:ph type="sldNum" sz="quarter" idx="12"/>
          </p:nvPr>
        </p:nvSpPr>
        <p:spPr/>
        <p:txBody>
          <a:bodyPr/>
          <a:lstStyle/>
          <a:p>
            <a:fld id="{FD5DA0F0-1D62-4FDB-A121-3187D2513FEB}" type="slidenum">
              <a:rPr lang="en-US" smtClean="0"/>
              <a:pPr/>
              <a:t>‹#›</a:t>
            </a:fld>
            <a:endParaRPr lang="en-US"/>
          </a:p>
        </p:txBody>
      </p:sp>
    </p:spTree>
    <p:extLst>
      <p:ext uri="{BB962C8B-B14F-4D97-AF65-F5344CB8AC3E}">
        <p14:creationId xmlns:p14="http://schemas.microsoft.com/office/powerpoint/2010/main" val="368194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D99C-8CB1-4356-A0BE-DFEE2A01A56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EECB969-D8F2-4B3A-B7C4-3D61A737871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F9A3F-9A8F-462C-BC48-BB87E4EF7F03}"/>
              </a:ext>
            </a:extLst>
          </p:cNvPr>
          <p:cNvSpPr>
            <a:spLocks noGrp="1"/>
          </p:cNvSpPr>
          <p:nvPr>
            <p:ph type="dt" sz="half" idx="10"/>
          </p:nvPr>
        </p:nvSpPr>
        <p:spPr/>
        <p:txBody>
          <a:bodyPr/>
          <a:lstStyle/>
          <a:p>
            <a:fld id="{97A42960-4ECC-421B-938D-2205683E2598}" type="datetime1">
              <a:rPr lang="en-US" smtClean="0"/>
              <a:t>7/28/2020</a:t>
            </a:fld>
            <a:endParaRPr lang="en-US"/>
          </a:p>
        </p:txBody>
      </p:sp>
      <p:sp>
        <p:nvSpPr>
          <p:cNvPr id="5" name="Footer Placeholder 4">
            <a:extLst>
              <a:ext uri="{FF2B5EF4-FFF2-40B4-BE49-F238E27FC236}">
                <a16:creationId xmlns:a16="http://schemas.microsoft.com/office/drawing/2014/main" id="{004A4011-7704-4DD4-AB36-F621B92B5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6E58B-AAD1-4867-9547-5B72C2AF787C}"/>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162273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B340-1C94-4AC8-9FDD-0BFFD4F7A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C928F-6BCC-4D7C-96FA-0CDE11E703F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91FF46-7113-4012-A6D1-3C2447B704E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D8F840-1DE8-4C67-99C8-01AA39F861EB}"/>
              </a:ext>
            </a:extLst>
          </p:cNvPr>
          <p:cNvSpPr>
            <a:spLocks noGrp="1"/>
          </p:cNvSpPr>
          <p:nvPr>
            <p:ph type="dt" sz="half" idx="10"/>
          </p:nvPr>
        </p:nvSpPr>
        <p:spPr/>
        <p:txBody>
          <a:bodyPr/>
          <a:lstStyle/>
          <a:p>
            <a:fld id="{4C95A9C0-6581-450F-96A0-3BCD53332AC3}" type="datetime1">
              <a:rPr lang="en-US" smtClean="0"/>
              <a:t>7/28/2020</a:t>
            </a:fld>
            <a:endParaRPr lang="en-US"/>
          </a:p>
        </p:txBody>
      </p:sp>
      <p:sp>
        <p:nvSpPr>
          <p:cNvPr id="6" name="Footer Placeholder 5">
            <a:extLst>
              <a:ext uri="{FF2B5EF4-FFF2-40B4-BE49-F238E27FC236}">
                <a16:creationId xmlns:a16="http://schemas.microsoft.com/office/drawing/2014/main" id="{4951262F-B5BA-4321-B55B-A7D5CF214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ACB7D-BF6F-4752-9652-708BB355A81E}"/>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259536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9096-40DD-471F-AAED-F13E906D63B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5FDE1-37BF-4868-992B-A6E753C117F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93F2BCF-E633-4FE5-A766-4E98733AA8C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4F91B5-8D8E-4F8A-8BEF-EEBEDB70207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A25C72C-C79A-40E2-8BC9-6E2E7CB8BF9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061072-1585-4A61-8997-5F6258CB595D}"/>
              </a:ext>
            </a:extLst>
          </p:cNvPr>
          <p:cNvSpPr>
            <a:spLocks noGrp="1"/>
          </p:cNvSpPr>
          <p:nvPr>
            <p:ph type="dt" sz="half" idx="10"/>
          </p:nvPr>
        </p:nvSpPr>
        <p:spPr/>
        <p:txBody>
          <a:bodyPr/>
          <a:lstStyle/>
          <a:p>
            <a:fld id="{1C94D342-1BCD-49E0-8194-7FAE65611B0D}" type="datetime1">
              <a:rPr lang="en-US" smtClean="0"/>
              <a:t>7/28/2020</a:t>
            </a:fld>
            <a:endParaRPr lang="en-US"/>
          </a:p>
        </p:txBody>
      </p:sp>
      <p:sp>
        <p:nvSpPr>
          <p:cNvPr id="8" name="Footer Placeholder 7">
            <a:extLst>
              <a:ext uri="{FF2B5EF4-FFF2-40B4-BE49-F238E27FC236}">
                <a16:creationId xmlns:a16="http://schemas.microsoft.com/office/drawing/2014/main" id="{CA6973DD-8F28-4C2C-9954-0C4C23B63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E44BB-1821-4C0A-A0C4-DF24CD200A1F}"/>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189249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6E1B-DD0F-4E3C-8FEC-7C16A750F3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9FA7B-E7EF-4F02-B67B-618FB518D3AC}"/>
              </a:ext>
            </a:extLst>
          </p:cNvPr>
          <p:cNvSpPr>
            <a:spLocks noGrp="1"/>
          </p:cNvSpPr>
          <p:nvPr>
            <p:ph type="dt" sz="half" idx="10"/>
          </p:nvPr>
        </p:nvSpPr>
        <p:spPr/>
        <p:txBody>
          <a:bodyPr/>
          <a:lstStyle/>
          <a:p>
            <a:fld id="{C36757A6-2B9E-4807-983C-50C3D6DB6D00}" type="datetime1">
              <a:rPr lang="en-US" smtClean="0"/>
              <a:t>7/28/2020</a:t>
            </a:fld>
            <a:endParaRPr lang="en-US"/>
          </a:p>
        </p:txBody>
      </p:sp>
      <p:sp>
        <p:nvSpPr>
          <p:cNvPr id="4" name="Footer Placeholder 3">
            <a:extLst>
              <a:ext uri="{FF2B5EF4-FFF2-40B4-BE49-F238E27FC236}">
                <a16:creationId xmlns:a16="http://schemas.microsoft.com/office/drawing/2014/main" id="{EB550C54-37EF-4F91-8147-92BE88F7B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40154-5965-4076-956E-E9643B3EB1C9}"/>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361395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2EA57-FB5D-45C5-BB70-72AE767E3CB8}"/>
              </a:ext>
            </a:extLst>
          </p:cNvPr>
          <p:cNvSpPr>
            <a:spLocks noGrp="1"/>
          </p:cNvSpPr>
          <p:nvPr>
            <p:ph type="dt" sz="half" idx="10"/>
          </p:nvPr>
        </p:nvSpPr>
        <p:spPr/>
        <p:txBody>
          <a:bodyPr/>
          <a:lstStyle/>
          <a:p>
            <a:fld id="{88C4AD30-F1E7-4D0F-A01D-F07F8A8110DD}" type="datetime1">
              <a:rPr lang="en-US" smtClean="0"/>
              <a:t>7/28/2020</a:t>
            </a:fld>
            <a:endParaRPr lang="en-US"/>
          </a:p>
        </p:txBody>
      </p:sp>
      <p:sp>
        <p:nvSpPr>
          <p:cNvPr id="3" name="Footer Placeholder 2">
            <a:extLst>
              <a:ext uri="{FF2B5EF4-FFF2-40B4-BE49-F238E27FC236}">
                <a16:creationId xmlns:a16="http://schemas.microsoft.com/office/drawing/2014/main" id="{3A9BD392-3F8F-422C-821F-74B8B94EA8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39F1AE-DE6D-4152-A8D8-CA37EC707F77}"/>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388921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E8A3-8239-4025-81BE-671CDCD1F8E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A252522-DBFD-4E09-A8F1-C755A01173D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6E0F5-0383-4009-86CC-ABD130075B0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0685312-CFB2-46D3-86FA-37956ED115BC}"/>
              </a:ext>
            </a:extLst>
          </p:cNvPr>
          <p:cNvSpPr>
            <a:spLocks noGrp="1"/>
          </p:cNvSpPr>
          <p:nvPr>
            <p:ph type="dt" sz="half" idx="10"/>
          </p:nvPr>
        </p:nvSpPr>
        <p:spPr/>
        <p:txBody>
          <a:bodyPr/>
          <a:lstStyle/>
          <a:p>
            <a:fld id="{58CD509F-7536-4F4B-AFAD-38C19040C64A}" type="datetime1">
              <a:rPr lang="en-US" smtClean="0"/>
              <a:t>7/28/2020</a:t>
            </a:fld>
            <a:endParaRPr lang="en-US"/>
          </a:p>
        </p:txBody>
      </p:sp>
      <p:sp>
        <p:nvSpPr>
          <p:cNvPr id="6" name="Footer Placeholder 5">
            <a:extLst>
              <a:ext uri="{FF2B5EF4-FFF2-40B4-BE49-F238E27FC236}">
                <a16:creationId xmlns:a16="http://schemas.microsoft.com/office/drawing/2014/main" id="{2B4B070E-D095-4C0C-AA12-B28534F68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35B65-35BD-438F-B2AF-7FF0C0DE4CEA}"/>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107037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D8CC-3342-4FF7-8F8C-4F95B56A47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00E5969-75C3-4C5B-AB9A-0C1BAEE2943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E4EBE11-9ECB-4B9F-9228-C089BC242ED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A3E732C-CB01-4D02-8BEE-986B269DC5ED}"/>
              </a:ext>
            </a:extLst>
          </p:cNvPr>
          <p:cNvSpPr>
            <a:spLocks noGrp="1"/>
          </p:cNvSpPr>
          <p:nvPr>
            <p:ph type="dt" sz="half" idx="10"/>
          </p:nvPr>
        </p:nvSpPr>
        <p:spPr/>
        <p:txBody>
          <a:bodyPr/>
          <a:lstStyle/>
          <a:p>
            <a:fld id="{5556D8C6-A843-4E27-81C0-22AE05D7A797}" type="datetime1">
              <a:rPr lang="en-US" smtClean="0"/>
              <a:t>7/28/2020</a:t>
            </a:fld>
            <a:endParaRPr lang="en-US"/>
          </a:p>
        </p:txBody>
      </p:sp>
      <p:sp>
        <p:nvSpPr>
          <p:cNvPr id="6" name="Footer Placeholder 5">
            <a:extLst>
              <a:ext uri="{FF2B5EF4-FFF2-40B4-BE49-F238E27FC236}">
                <a16:creationId xmlns:a16="http://schemas.microsoft.com/office/drawing/2014/main" id="{BEE28ED4-B9B5-47D8-B0E0-D8BFB7AE2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CDC9C-C6CC-48AD-B2A2-C6AC074F8AEE}"/>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256406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B15F1-197F-4A45-A1D0-541E720245F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2380D4-A70D-4B79-A9A0-7633D3F38F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A3404-1E10-4EBD-A0B8-F17AED8AC23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746FDDE-C4EC-4ECF-9C66-3BAEF02092A7}" type="datetime1">
              <a:rPr lang="en-US" smtClean="0"/>
              <a:t>7/28/2020</a:t>
            </a:fld>
            <a:endParaRPr lang="en-US"/>
          </a:p>
        </p:txBody>
      </p:sp>
      <p:sp>
        <p:nvSpPr>
          <p:cNvPr id="5" name="Footer Placeholder 4">
            <a:extLst>
              <a:ext uri="{FF2B5EF4-FFF2-40B4-BE49-F238E27FC236}">
                <a16:creationId xmlns:a16="http://schemas.microsoft.com/office/drawing/2014/main" id="{118A820F-256D-48BF-BB31-EC9E80697E2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900814-2DCA-419A-961F-80B4ECF3DD3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5DA0F0-1D62-4FDB-A121-3187D2513FEB}" type="slidenum">
              <a:rPr lang="en-US" smtClean="0"/>
              <a:t>‹#›</a:t>
            </a:fld>
            <a:endParaRPr lang="en-US"/>
          </a:p>
        </p:txBody>
      </p:sp>
    </p:spTree>
    <p:extLst>
      <p:ext uri="{BB962C8B-B14F-4D97-AF65-F5344CB8AC3E}">
        <p14:creationId xmlns:p14="http://schemas.microsoft.com/office/powerpoint/2010/main" val="389364659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worldometers.info/coronaviru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A6B5-F4A7-4083-9D7C-2A53629CA928}"/>
              </a:ext>
            </a:extLst>
          </p:cNvPr>
          <p:cNvSpPr>
            <a:spLocks noGrp="1"/>
          </p:cNvSpPr>
          <p:nvPr>
            <p:ph type="ctrTitle"/>
          </p:nvPr>
        </p:nvSpPr>
        <p:spPr>
          <a:xfrm>
            <a:off x="1130300" y="1397000"/>
            <a:ext cx="5934530" cy="2653836"/>
          </a:xfrm>
        </p:spPr>
        <p:txBody>
          <a:bodyPr>
            <a:normAutofit/>
          </a:bodyPr>
          <a:lstStyle/>
          <a:p>
            <a:r>
              <a:rPr lang="en-US" sz="3200" dirty="0"/>
              <a:t>UCB Data Analytics Bootcamp Spring 2020 </a:t>
            </a:r>
            <a:br>
              <a:rPr lang="en-US" sz="3200" dirty="0"/>
            </a:br>
            <a:br>
              <a:rPr lang="en-US" sz="3200" dirty="0"/>
            </a:br>
            <a:br>
              <a:rPr lang="en-US" sz="3200" dirty="0"/>
            </a:br>
            <a:r>
              <a:rPr lang="en-US" sz="3200" dirty="0"/>
              <a:t>Clinical trials analysis</a:t>
            </a:r>
          </a:p>
        </p:txBody>
      </p:sp>
      <p:sp>
        <p:nvSpPr>
          <p:cNvPr id="3" name="Subtitle 2">
            <a:extLst>
              <a:ext uri="{FF2B5EF4-FFF2-40B4-BE49-F238E27FC236}">
                <a16:creationId xmlns:a16="http://schemas.microsoft.com/office/drawing/2014/main" id="{CF6DE64A-FB52-42B6-AA86-675105323BD5}"/>
              </a:ext>
            </a:extLst>
          </p:cNvPr>
          <p:cNvSpPr>
            <a:spLocks noGrp="1"/>
          </p:cNvSpPr>
          <p:nvPr>
            <p:ph type="subTitle" idx="1"/>
          </p:nvPr>
        </p:nvSpPr>
        <p:spPr>
          <a:xfrm>
            <a:off x="866898" y="4487159"/>
            <a:ext cx="6197932" cy="660573"/>
          </a:xfrm>
        </p:spPr>
        <p:txBody>
          <a:bodyPr>
            <a:normAutofit lnSpcReduction="10000"/>
          </a:bodyPr>
          <a:lstStyle/>
          <a:p>
            <a:r>
              <a:rPr lang="en-US" b="1" dirty="0"/>
              <a:t>Team </a:t>
            </a:r>
            <a:r>
              <a:rPr lang="en-US" b="1" dirty="0" err="1"/>
              <a:t>Pyed</a:t>
            </a:r>
            <a:r>
              <a:rPr lang="en-US" b="1" dirty="0"/>
              <a:t> </a:t>
            </a:r>
            <a:r>
              <a:rPr lang="en-US" b="1" dirty="0" err="1"/>
              <a:t>Pyper</a:t>
            </a:r>
            <a:endParaRPr lang="en-US" b="1" dirty="0"/>
          </a:p>
          <a:p>
            <a:r>
              <a:rPr lang="en-US" dirty="0"/>
              <a:t>Nick </a:t>
            </a:r>
            <a:r>
              <a:rPr lang="en-US" dirty="0" err="1"/>
              <a:t>Nasse</a:t>
            </a:r>
            <a:r>
              <a:rPr lang="en-US" dirty="0"/>
              <a:t>, Parker </a:t>
            </a:r>
            <a:r>
              <a:rPr lang="en-US" dirty="0" err="1"/>
              <a:t>Prowell</a:t>
            </a:r>
            <a:r>
              <a:rPr lang="en-US" dirty="0"/>
              <a:t>, Raymond Garskovas, Varun Kaushik</a:t>
            </a:r>
          </a:p>
        </p:txBody>
      </p:sp>
      <p:pic>
        <p:nvPicPr>
          <p:cNvPr id="4" name="Picture 3">
            <a:extLst>
              <a:ext uri="{FF2B5EF4-FFF2-40B4-BE49-F238E27FC236}">
                <a16:creationId xmlns:a16="http://schemas.microsoft.com/office/drawing/2014/main" id="{0CFEC1FC-B21B-403D-93D6-0FEA455F1105}"/>
              </a:ext>
            </a:extLst>
          </p:cNvPr>
          <p:cNvPicPr>
            <a:picLocks noChangeAspect="1"/>
          </p:cNvPicPr>
          <p:nvPr/>
        </p:nvPicPr>
        <p:blipFill>
          <a:blip r:embed="rId2"/>
          <a:stretch>
            <a:fillRect/>
          </a:stretch>
        </p:blipFill>
        <p:spPr>
          <a:xfrm>
            <a:off x="235231" y="5335665"/>
            <a:ext cx="2913560" cy="1522335"/>
          </a:xfrm>
          <a:prstGeom prst="rect">
            <a:avLst/>
          </a:prstGeom>
        </p:spPr>
      </p:pic>
      <p:sp>
        <p:nvSpPr>
          <p:cNvPr id="5" name="Slide Number Placeholder 4">
            <a:extLst>
              <a:ext uri="{FF2B5EF4-FFF2-40B4-BE49-F238E27FC236}">
                <a16:creationId xmlns:a16="http://schemas.microsoft.com/office/drawing/2014/main" id="{76DEFCC9-51E4-4400-8C35-D78151D7CB44}"/>
              </a:ext>
            </a:extLst>
          </p:cNvPr>
          <p:cNvSpPr>
            <a:spLocks noGrp="1"/>
          </p:cNvSpPr>
          <p:nvPr>
            <p:ph type="sldNum" sz="quarter" idx="12"/>
          </p:nvPr>
        </p:nvSpPr>
        <p:spPr/>
        <p:txBody>
          <a:bodyPr/>
          <a:lstStyle/>
          <a:p>
            <a:fld id="{FD5DA0F0-1D62-4FDB-A121-3187D2513FEB}" type="slidenum">
              <a:rPr lang="en-US" smtClean="0"/>
              <a:pPr/>
              <a:t>1</a:t>
            </a:fld>
            <a:endParaRPr lang="en-US"/>
          </a:p>
        </p:txBody>
      </p:sp>
    </p:spTree>
    <p:extLst>
      <p:ext uri="{BB962C8B-B14F-4D97-AF65-F5344CB8AC3E}">
        <p14:creationId xmlns:p14="http://schemas.microsoft.com/office/powerpoint/2010/main" val="378203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Conclusion</a:t>
            </a:r>
          </a:p>
        </p:txBody>
      </p:sp>
      <p:sp>
        <p:nvSpPr>
          <p:cNvPr id="4" name="Slide Number Placeholder 3">
            <a:extLst>
              <a:ext uri="{FF2B5EF4-FFF2-40B4-BE49-F238E27FC236}">
                <a16:creationId xmlns:a16="http://schemas.microsoft.com/office/drawing/2014/main" id="{2D3BE1B5-2466-421F-B4C6-22AABCEADB00}"/>
              </a:ext>
            </a:extLst>
          </p:cNvPr>
          <p:cNvSpPr>
            <a:spLocks noGrp="1"/>
          </p:cNvSpPr>
          <p:nvPr>
            <p:ph type="sldNum" sz="quarter" idx="12"/>
          </p:nvPr>
        </p:nvSpPr>
        <p:spPr/>
        <p:txBody>
          <a:bodyPr/>
          <a:lstStyle/>
          <a:p>
            <a:fld id="{FD5DA0F0-1D62-4FDB-A121-3187D2513FEB}" type="slidenum">
              <a:rPr lang="en-US" smtClean="0"/>
              <a:pPr/>
              <a:t>10</a:t>
            </a:fld>
            <a:endParaRPr lang="en-US"/>
          </a:p>
        </p:txBody>
      </p:sp>
      <p:graphicFrame>
        <p:nvGraphicFramePr>
          <p:cNvPr id="7" name="Table 6">
            <a:extLst>
              <a:ext uri="{FF2B5EF4-FFF2-40B4-BE49-F238E27FC236}">
                <a16:creationId xmlns:a16="http://schemas.microsoft.com/office/drawing/2014/main" id="{20DF396F-E393-4B60-A50B-928F1A14D541}"/>
              </a:ext>
            </a:extLst>
          </p:cNvPr>
          <p:cNvGraphicFramePr>
            <a:graphicFrameLocks noGrp="1"/>
          </p:cNvGraphicFramePr>
          <p:nvPr>
            <p:extLst>
              <p:ext uri="{D42A27DB-BD31-4B8C-83A1-F6EECF244321}">
                <p14:modId xmlns:p14="http://schemas.microsoft.com/office/powerpoint/2010/main" val="1278462280"/>
              </p:ext>
            </p:extLst>
          </p:nvPr>
        </p:nvGraphicFramePr>
        <p:xfrm>
          <a:off x="668568" y="1269821"/>
          <a:ext cx="7878385" cy="4451462"/>
        </p:xfrm>
        <a:graphic>
          <a:graphicData uri="http://schemas.openxmlformats.org/drawingml/2006/table">
            <a:tbl>
              <a:tblPr firstRow="1" bandRow="1">
                <a:tableStyleId>{2D5ABB26-0587-4C30-8999-92F81FD0307C}</a:tableStyleId>
              </a:tblPr>
              <a:tblGrid>
                <a:gridCol w="400249">
                  <a:extLst>
                    <a:ext uri="{9D8B030D-6E8A-4147-A177-3AD203B41FA5}">
                      <a16:colId xmlns:a16="http://schemas.microsoft.com/office/drawing/2014/main" val="365415074"/>
                    </a:ext>
                  </a:extLst>
                </a:gridCol>
                <a:gridCol w="1635607">
                  <a:extLst>
                    <a:ext uri="{9D8B030D-6E8A-4147-A177-3AD203B41FA5}">
                      <a16:colId xmlns:a16="http://schemas.microsoft.com/office/drawing/2014/main" val="1107907040"/>
                    </a:ext>
                  </a:extLst>
                </a:gridCol>
                <a:gridCol w="2388505">
                  <a:extLst>
                    <a:ext uri="{9D8B030D-6E8A-4147-A177-3AD203B41FA5}">
                      <a16:colId xmlns:a16="http://schemas.microsoft.com/office/drawing/2014/main" val="321439581"/>
                    </a:ext>
                  </a:extLst>
                </a:gridCol>
                <a:gridCol w="1727012">
                  <a:extLst>
                    <a:ext uri="{9D8B030D-6E8A-4147-A177-3AD203B41FA5}">
                      <a16:colId xmlns:a16="http://schemas.microsoft.com/office/drawing/2014/main" val="442339783"/>
                    </a:ext>
                  </a:extLst>
                </a:gridCol>
                <a:gridCol w="1727012">
                  <a:extLst>
                    <a:ext uri="{9D8B030D-6E8A-4147-A177-3AD203B41FA5}">
                      <a16:colId xmlns:a16="http://schemas.microsoft.com/office/drawing/2014/main" val="3057556947"/>
                    </a:ext>
                  </a:extLst>
                </a:gridCol>
              </a:tblGrid>
              <a:tr h="382382">
                <a:tc>
                  <a:txBody>
                    <a:bodyPr/>
                    <a:lstStyle/>
                    <a:p>
                      <a:r>
                        <a:rPr lang="en-US" dirty="0">
                          <a:solidFill>
                            <a:schemeClr val="bg1"/>
                          </a:solidFill>
                        </a:rPr>
                        <a:t>#</a:t>
                      </a:r>
                    </a:p>
                  </a:txBody>
                  <a:tcPr anchor="ctr">
                    <a:solidFill>
                      <a:schemeClr val="tx2"/>
                    </a:solidFill>
                  </a:tcPr>
                </a:tc>
                <a:tc>
                  <a:txBody>
                    <a:bodyPr/>
                    <a:lstStyle/>
                    <a:p>
                      <a:r>
                        <a:rPr lang="en-US" dirty="0">
                          <a:solidFill>
                            <a:schemeClr val="bg1"/>
                          </a:solidFill>
                        </a:rPr>
                        <a:t>Analysis description</a:t>
                      </a:r>
                    </a:p>
                  </a:txBody>
                  <a:tcPr anchor="ctr">
                    <a:solidFill>
                      <a:schemeClr val="tx2"/>
                    </a:solidFill>
                  </a:tcPr>
                </a:tc>
                <a:tc>
                  <a:txBody>
                    <a:bodyPr/>
                    <a:lstStyle/>
                    <a:p>
                      <a:r>
                        <a:rPr lang="en-US" dirty="0">
                          <a:solidFill>
                            <a:schemeClr val="bg1"/>
                          </a:solidFill>
                        </a:rPr>
                        <a:t>Desired result</a:t>
                      </a:r>
                    </a:p>
                  </a:txBody>
                  <a:tcPr anchor="ctr">
                    <a:solidFill>
                      <a:schemeClr val="tx2"/>
                    </a:solidFill>
                  </a:tcPr>
                </a:tc>
                <a:tc>
                  <a:txBody>
                    <a:bodyPr/>
                    <a:lstStyle/>
                    <a:p>
                      <a:r>
                        <a:rPr lang="en-US" dirty="0">
                          <a:solidFill>
                            <a:schemeClr val="bg1"/>
                          </a:solidFill>
                        </a:rPr>
                        <a:t>Initial hypothesis</a:t>
                      </a:r>
                    </a:p>
                  </a:txBody>
                  <a:tcPr anchor="ctr">
                    <a:solidFill>
                      <a:schemeClr val="tx2"/>
                    </a:solidFill>
                  </a:tcPr>
                </a:tc>
                <a:tc>
                  <a:txBody>
                    <a:bodyPr/>
                    <a:lstStyle/>
                    <a:p>
                      <a:r>
                        <a:rPr lang="en-US" dirty="0">
                          <a:solidFill>
                            <a:schemeClr val="bg1"/>
                          </a:solidFill>
                        </a:rPr>
                        <a:t>Observed result</a:t>
                      </a:r>
                    </a:p>
                  </a:txBody>
                  <a:tcPr anchor="ctr">
                    <a:solidFill>
                      <a:srgbClr val="00B050"/>
                    </a:solidFill>
                  </a:tcPr>
                </a:tc>
                <a:extLst>
                  <a:ext uri="{0D108BD9-81ED-4DB2-BD59-A6C34878D82A}">
                    <a16:rowId xmlns:a16="http://schemas.microsoft.com/office/drawing/2014/main" val="2591032085"/>
                  </a:ext>
                </a:extLst>
              </a:tr>
              <a:tr h="914400">
                <a:tc>
                  <a:txBody>
                    <a:bodyPr/>
                    <a:lstStyle/>
                    <a:p>
                      <a:r>
                        <a:rPr lang="en-US" dirty="0"/>
                        <a:t>1</a:t>
                      </a:r>
                    </a:p>
                  </a:txBody>
                  <a:tcPr>
                    <a:lnB w="9525" cap="flat" cmpd="sng" algn="ctr">
                      <a:solidFill>
                        <a:schemeClr val="tx2"/>
                      </a:solidFill>
                      <a:prstDash val="dot"/>
                      <a:round/>
                      <a:headEnd type="none" w="med" len="med"/>
                      <a:tailEnd type="none" w="med" len="med"/>
                    </a:lnB>
                  </a:tcPr>
                </a:tc>
                <a:tc>
                  <a:txBody>
                    <a:bodyPr/>
                    <a:lstStyle/>
                    <a:p>
                      <a:r>
                        <a:rPr lang="en-US" dirty="0"/>
                        <a:t>Measuring the growth of types of trials over time</a:t>
                      </a:r>
                    </a:p>
                  </a:txBody>
                  <a:tcPr>
                    <a:lnB w="9525" cap="flat" cmpd="sng" algn="ctr">
                      <a:solidFill>
                        <a:schemeClr val="tx2"/>
                      </a:solidFill>
                      <a:prstDash val="dot"/>
                      <a:round/>
                      <a:headEnd type="none" w="med" len="med"/>
                      <a:tailEnd type="none" w="med" len="med"/>
                    </a:lnB>
                  </a:tcPr>
                </a:tc>
                <a:tc>
                  <a:txBody>
                    <a:bodyPr/>
                    <a:lstStyle/>
                    <a:p>
                      <a:r>
                        <a:rPr lang="en-US" dirty="0"/>
                        <a:t>An understanding of the growth rate of trials YoY for Covid-19</a:t>
                      </a:r>
                    </a:p>
                  </a:txBody>
                  <a:tcPr>
                    <a:lnB w="9525" cap="flat" cmpd="sng" algn="ctr">
                      <a:solidFill>
                        <a:schemeClr val="tx2"/>
                      </a:solidFill>
                      <a:prstDash val="dot"/>
                      <a:round/>
                      <a:headEnd type="none" w="med" len="med"/>
                      <a:tailEnd type="none" w="med" len="med"/>
                    </a:lnB>
                  </a:tcPr>
                </a:tc>
                <a:tc>
                  <a:txBody>
                    <a:bodyPr/>
                    <a:lstStyle/>
                    <a:p>
                      <a:r>
                        <a:rPr lang="en-US" dirty="0"/>
                        <a:t>A significant acceleration of trials being conducted in early to mid 2020</a:t>
                      </a:r>
                    </a:p>
                  </a:txBody>
                  <a:tcPr>
                    <a:lnB w="9525" cap="flat" cmpd="sng" algn="ctr">
                      <a:solidFill>
                        <a:schemeClr val="tx2"/>
                      </a:solidFill>
                      <a:prstDash val="dot"/>
                      <a:round/>
                      <a:headEnd type="none" w="med" len="med"/>
                      <a:tailEnd type="none" w="med" len="med"/>
                    </a:lnB>
                  </a:tcPr>
                </a:tc>
                <a:tc>
                  <a:txBody>
                    <a:bodyPr/>
                    <a:lstStyle/>
                    <a:p>
                      <a:endParaRPr lang="en-US" dirty="0"/>
                    </a:p>
                    <a:p>
                      <a:endParaRPr lang="en-US" dirty="0"/>
                    </a:p>
                    <a:p>
                      <a:r>
                        <a:rPr lang="en-US" dirty="0"/>
                        <a:t>Hypothesis validated</a:t>
                      </a:r>
                    </a:p>
                  </a:txBody>
                  <a:tcPr>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430873540"/>
                  </a:ext>
                </a:extLst>
              </a:tr>
              <a:tr h="914400">
                <a:tc>
                  <a:txBody>
                    <a:bodyPr/>
                    <a:lstStyle/>
                    <a:p>
                      <a:r>
                        <a:rPr lang="en-US" dirty="0"/>
                        <a:t>2</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Measuring the number of locations conducting clinical trials</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Insight into the total number of locations conducting trials as well as the amount of locations a given trial is using</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A large number of locations per trial</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dirty="0"/>
                    </a:p>
                    <a:p>
                      <a:endParaRPr lang="en-US" dirty="0"/>
                    </a:p>
                    <a:p>
                      <a:r>
                        <a:rPr lang="en-US" dirty="0"/>
                        <a:t>Hypothesis not validated</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849973168"/>
                  </a:ext>
                </a:extLst>
              </a:tr>
              <a:tr h="914400">
                <a:tc>
                  <a:txBody>
                    <a:bodyPr/>
                    <a:lstStyle/>
                    <a:p>
                      <a:r>
                        <a:rPr lang="en-US" dirty="0"/>
                        <a:t>3</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Examining relationships between types of trials and location (state / country)</a:t>
                      </a:r>
                    </a:p>
                    <a:p>
                      <a:endParaRPr lang="en-US"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A comprehensive view of countries conducting trials and how they compare to the rest of the world</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Developed nations will have the most trials in progress</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Hypothesis validated</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002674989"/>
                  </a:ext>
                </a:extLst>
              </a:tr>
              <a:tr h="914400">
                <a:tc>
                  <a:txBody>
                    <a:bodyPr/>
                    <a:lstStyle/>
                    <a:p>
                      <a:r>
                        <a:rPr lang="en-US" dirty="0"/>
                        <a:t>4</a:t>
                      </a:r>
                    </a:p>
                  </a:txBody>
                  <a:tcPr>
                    <a:lnT w="9525" cap="flat" cmpd="sng" algn="ctr">
                      <a:solidFill>
                        <a:schemeClr val="tx2"/>
                      </a:solidFill>
                      <a:prstDash val="dot"/>
                      <a:round/>
                      <a:headEnd type="none" w="med" len="med"/>
                      <a:tailEnd type="none" w="med" len="med"/>
                    </a:lnT>
                  </a:tcPr>
                </a:tc>
                <a:tc>
                  <a:txBody>
                    <a:bodyPr/>
                    <a:lstStyle/>
                    <a:p>
                      <a:r>
                        <a:rPr lang="en-US" dirty="0"/>
                        <a:t>Demographic (age / gender) comparisons across trials</a:t>
                      </a:r>
                    </a:p>
                  </a:txBody>
                  <a:tcPr>
                    <a:lnT w="9525" cap="flat" cmpd="sng" algn="ctr">
                      <a:solidFill>
                        <a:schemeClr val="tx2"/>
                      </a:solidFill>
                      <a:prstDash val="dot"/>
                      <a:round/>
                      <a:headEnd type="none" w="med" len="med"/>
                      <a:tailEnd type="none" w="med" len="med"/>
                    </a:lnT>
                  </a:tcPr>
                </a:tc>
                <a:tc>
                  <a:txBody>
                    <a:bodyPr/>
                    <a:lstStyle/>
                    <a:p>
                      <a:r>
                        <a:rPr lang="en-US" dirty="0"/>
                        <a:t>A complete understanding of which demographics are most present in on-going clinical trials</a:t>
                      </a:r>
                    </a:p>
                  </a:txBody>
                  <a:tcPr>
                    <a:lnT w="9525" cap="flat" cmpd="sng" algn="ctr">
                      <a:solidFill>
                        <a:schemeClr val="tx2"/>
                      </a:solidFill>
                      <a:prstDash val="dot"/>
                      <a:round/>
                      <a:headEnd type="none" w="med" len="med"/>
                      <a:tailEnd type="none" w="med" len="med"/>
                    </a:lnT>
                  </a:tcPr>
                </a:tc>
                <a:tc>
                  <a:txBody>
                    <a:bodyPr/>
                    <a:lstStyle/>
                    <a:p>
                      <a:r>
                        <a:rPr lang="en-US" dirty="0"/>
                        <a:t>A higher presence of elderly (65+ year old) adults in trials</a:t>
                      </a:r>
                    </a:p>
                  </a:txBody>
                  <a:tcPr>
                    <a:lnT w="9525" cap="flat" cmpd="sng" algn="ctr">
                      <a:solidFill>
                        <a:schemeClr val="tx2"/>
                      </a:solidFill>
                      <a:prstDash val="dot"/>
                      <a:round/>
                      <a:headEnd type="none" w="med" len="med"/>
                      <a:tailEnd type="none" w="med" len="med"/>
                    </a:lnT>
                  </a:tcPr>
                </a:tc>
                <a:tc>
                  <a:txBody>
                    <a:bodyPr/>
                    <a:lstStyle/>
                    <a:p>
                      <a:endParaRPr lang="en-US" dirty="0"/>
                    </a:p>
                  </a:txBody>
                  <a:tcPr>
                    <a:lnT w="9525" cap="flat" cmpd="sng" algn="ctr">
                      <a:solidFill>
                        <a:schemeClr val="tx2"/>
                      </a:solidFill>
                      <a:prstDash val="dot"/>
                      <a:round/>
                      <a:headEnd type="none" w="med" len="med"/>
                      <a:tailEnd type="none" w="med" len="med"/>
                    </a:lnT>
                  </a:tcPr>
                </a:tc>
                <a:extLst>
                  <a:ext uri="{0D108BD9-81ED-4DB2-BD59-A6C34878D82A}">
                    <a16:rowId xmlns:a16="http://schemas.microsoft.com/office/drawing/2014/main" val="1512078603"/>
                  </a:ext>
                </a:extLst>
              </a:tr>
            </a:tbl>
          </a:graphicData>
        </a:graphic>
      </p:graphicFrame>
      <p:pic>
        <p:nvPicPr>
          <p:cNvPr id="11" name="Graphic 10" descr="Checkmark">
            <a:extLst>
              <a:ext uri="{FF2B5EF4-FFF2-40B4-BE49-F238E27FC236}">
                <a16:creationId xmlns:a16="http://schemas.microsoft.com/office/drawing/2014/main" id="{4B662648-F2BF-4967-AEDA-CFAB88AA24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2196" y="1705959"/>
            <a:ext cx="320492" cy="320492"/>
          </a:xfrm>
          <a:prstGeom prst="rect">
            <a:avLst/>
          </a:prstGeom>
        </p:spPr>
      </p:pic>
      <p:pic>
        <p:nvPicPr>
          <p:cNvPr id="12" name="Graphic 11" descr="Checkmark">
            <a:extLst>
              <a:ext uri="{FF2B5EF4-FFF2-40B4-BE49-F238E27FC236}">
                <a16:creationId xmlns:a16="http://schemas.microsoft.com/office/drawing/2014/main" id="{18072177-E92B-4479-8AA7-7D22D03E18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2196" y="3495552"/>
            <a:ext cx="320492" cy="320492"/>
          </a:xfrm>
          <a:prstGeom prst="rect">
            <a:avLst/>
          </a:prstGeom>
        </p:spPr>
      </p:pic>
      <p:pic>
        <p:nvPicPr>
          <p:cNvPr id="15" name="Graphic 14" descr="Close">
            <a:extLst>
              <a:ext uri="{FF2B5EF4-FFF2-40B4-BE49-F238E27FC236}">
                <a16:creationId xmlns:a16="http://schemas.microsoft.com/office/drawing/2014/main" id="{47BB9E05-B280-473A-BA7D-EA2633370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90147" y="2586006"/>
            <a:ext cx="352541" cy="352541"/>
          </a:xfrm>
          <a:prstGeom prst="rect">
            <a:avLst/>
          </a:prstGeom>
        </p:spPr>
      </p:pic>
      <p:sp>
        <p:nvSpPr>
          <p:cNvPr id="16" name="TextBox 15">
            <a:extLst>
              <a:ext uri="{FF2B5EF4-FFF2-40B4-BE49-F238E27FC236}">
                <a16:creationId xmlns:a16="http://schemas.microsoft.com/office/drawing/2014/main" id="{66A0FBC7-0D19-48B8-8B79-1E98F679DD94}"/>
              </a:ext>
            </a:extLst>
          </p:cNvPr>
          <p:cNvSpPr txBox="1"/>
          <p:nvPr/>
        </p:nvSpPr>
        <p:spPr>
          <a:xfrm>
            <a:off x="628650" y="5824902"/>
            <a:ext cx="7584325" cy="830997"/>
          </a:xfrm>
          <a:prstGeom prst="rect">
            <a:avLst/>
          </a:prstGeom>
          <a:solidFill>
            <a:schemeClr val="bg2"/>
          </a:solidFill>
        </p:spPr>
        <p:txBody>
          <a:bodyPr wrap="square" rtlCol="0">
            <a:spAutoFit/>
          </a:bodyPr>
          <a:lstStyle/>
          <a:p>
            <a:r>
              <a:rPr lang="en-US" sz="1600" b="1" i="1" dirty="0"/>
              <a:t>Result is that overarching hypothesis </a:t>
            </a:r>
            <a:r>
              <a:rPr lang="en-US" sz="1600" i="1" dirty="0"/>
              <a:t>of trials related to Covid-19 have grown significantly and are conducted in many locations primarily in developed nations with primary focus on the study of elderly patients </a:t>
            </a:r>
            <a:r>
              <a:rPr lang="en-US" sz="1600" b="1" i="1" dirty="0"/>
              <a:t>is partially confirmed</a:t>
            </a:r>
          </a:p>
        </p:txBody>
      </p:sp>
      <p:sp>
        <p:nvSpPr>
          <p:cNvPr id="17" name="Rectangle 16">
            <a:extLst>
              <a:ext uri="{FF2B5EF4-FFF2-40B4-BE49-F238E27FC236}">
                <a16:creationId xmlns:a16="http://schemas.microsoft.com/office/drawing/2014/main" id="{F5346235-E79C-42CF-9E51-1E494FBFFA37}"/>
              </a:ext>
            </a:extLst>
          </p:cNvPr>
          <p:cNvSpPr/>
          <p:nvPr/>
        </p:nvSpPr>
        <p:spPr>
          <a:xfrm>
            <a:off x="-2283734" y="1819373"/>
            <a:ext cx="2123478" cy="345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TBD – observed results</a:t>
            </a:r>
          </a:p>
        </p:txBody>
      </p:sp>
    </p:spTree>
    <p:extLst>
      <p:ext uri="{BB962C8B-B14F-4D97-AF65-F5344CB8AC3E}">
        <p14:creationId xmlns:p14="http://schemas.microsoft.com/office/powerpoint/2010/main" val="18167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Post-mortem</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1817488"/>
            <a:ext cx="7886700" cy="3810834"/>
          </a:xfrm>
        </p:spPr>
        <p:txBody>
          <a:bodyPr>
            <a:normAutofit fontScale="92500"/>
          </a:bodyPr>
          <a:lstStyle/>
          <a:p>
            <a:pPr marL="0" indent="0">
              <a:buNone/>
            </a:pPr>
            <a:r>
              <a:rPr lang="en-US" sz="1600" b="1" dirty="0"/>
              <a:t>Difficulties that arose/ how we dealt with them:</a:t>
            </a:r>
          </a:p>
          <a:p>
            <a:r>
              <a:rPr lang="en-US" sz="1600" dirty="0"/>
              <a:t>Difficulty surrounding finding metrics for success because trials are on-going. Focused efforts on trial methodology and motivating factors rather than results, at this stage</a:t>
            </a:r>
          </a:p>
          <a:p>
            <a:r>
              <a:rPr lang="en-US" sz="1600" dirty="0"/>
              <a:t>Not being able to accurately separate columns of data. Due to the formatting of clinical trial data which is comma delimited, some names of organizations also included commas which made consistently separating those values not possible. We dealt with this by using different datapoints</a:t>
            </a:r>
          </a:p>
          <a:p>
            <a:pPr marL="0" indent="0">
              <a:buNone/>
            </a:pPr>
            <a:endParaRPr lang="en-US" sz="1600" dirty="0"/>
          </a:p>
          <a:p>
            <a:pPr marL="0" indent="0">
              <a:buNone/>
            </a:pPr>
            <a:r>
              <a:rPr lang="en-US" sz="1600" b="1" dirty="0"/>
              <a:t>Any additional questions we would like to explore:</a:t>
            </a:r>
          </a:p>
          <a:p>
            <a:r>
              <a:rPr lang="en-US" sz="1600" dirty="0"/>
              <a:t>How will mutations of Covid-19 impact future trials in terms of demographics? Enrollment numbers? Trial sponsors? Locations?</a:t>
            </a:r>
          </a:p>
          <a:p>
            <a:r>
              <a:rPr lang="en-US" sz="1600" dirty="0"/>
              <a:t>Understanding how trials in general faired in the time of Covid-19. Presumably, the growth of Covid-19 trials and strain to the healthcare system have reduced the volume of other trials</a:t>
            </a:r>
          </a:p>
          <a:p>
            <a:r>
              <a:rPr lang="en-US" sz="1600" dirty="0"/>
              <a:t>Tracking the long term success of Covid-19 trials as well as if there are attributes consistent with successful vs unsuccessful trials</a:t>
            </a:r>
          </a:p>
        </p:txBody>
      </p:sp>
      <p:sp>
        <p:nvSpPr>
          <p:cNvPr id="4" name="Slide Number Placeholder 3">
            <a:extLst>
              <a:ext uri="{FF2B5EF4-FFF2-40B4-BE49-F238E27FC236}">
                <a16:creationId xmlns:a16="http://schemas.microsoft.com/office/drawing/2014/main" id="{D5283559-5FFB-4A8F-A799-BC54753776B1}"/>
              </a:ext>
            </a:extLst>
          </p:cNvPr>
          <p:cNvSpPr>
            <a:spLocks noGrp="1"/>
          </p:cNvSpPr>
          <p:nvPr>
            <p:ph type="sldNum" sz="quarter" idx="12"/>
          </p:nvPr>
        </p:nvSpPr>
        <p:spPr/>
        <p:txBody>
          <a:bodyPr/>
          <a:lstStyle/>
          <a:p>
            <a:fld id="{FD5DA0F0-1D62-4FDB-A121-3187D2513FEB}" type="slidenum">
              <a:rPr lang="en-US" smtClean="0"/>
              <a:pPr/>
              <a:t>11</a:t>
            </a:fld>
            <a:endParaRPr lang="en-US"/>
          </a:p>
        </p:txBody>
      </p:sp>
    </p:spTree>
    <p:extLst>
      <p:ext uri="{BB962C8B-B14F-4D97-AF65-F5344CB8AC3E}">
        <p14:creationId xmlns:p14="http://schemas.microsoft.com/office/powerpoint/2010/main" val="64984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6"/>
            <a:ext cx="7886700" cy="1011187"/>
          </a:xfrm>
        </p:spPr>
        <p:txBody>
          <a:bodyPr/>
          <a:lstStyle/>
          <a:p>
            <a:r>
              <a:rPr lang="en-US" dirty="0"/>
              <a:t>Agenda</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09599" y="1376313"/>
            <a:ext cx="7356050" cy="4628561"/>
          </a:xfrm>
        </p:spPr>
        <p:txBody>
          <a:bodyPr>
            <a:normAutofit/>
          </a:bodyPr>
          <a:lstStyle/>
          <a:p>
            <a:pPr marL="457200" indent="-457200">
              <a:spcAft>
                <a:spcPts val="600"/>
              </a:spcAft>
              <a:buFont typeface="+mj-lt"/>
              <a:buAutoNum type="arabicPeriod"/>
            </a:pPr>
            <a:r>
              <a:rPr lang="en-US" dirty="0">
                <a:solidFill>
                  <a:schemeClr val="tx1"/>
                </a:solidFill>
              </a:rPr>
              <a:t>Scope and hypothesis</a:t>
            </a:r>
          </a:p>
          <a:p>
            <a:pPr marL="457200" indent="-457200">
              <a:spcAft>
                <a:spcPts val="600"/>
              </a:spcAft>
              <a:buFont typeface="+mj-lt"/>
              <a:buAutoNum type="arabicPeriod"/>
            </a:pPr>
            <a:r>
              <a:rPr lang="en-US" dirty="0">
                <a:solidFill>
                  <a:schemeClr val="tx1"/>
                </a:solidFill>
              </a:rPr>
              <a:t>Methodology</a:t>
            </a:r>
          </a:p>
          <a:p>
            <a:pPr marL="457200" indent="-457200">
              <a:spcAft>
                <a:spcPts val="600"/>
              </a:spcAft>
              <a:buFont typeface="+mj-lt"/>
              <a:buAutoNum type="arabicPeriod"/>
            </a:pPr>
            <a:r>
              <a:rPr lang="en-US" dirty="0">
                <a:solidFill>
                  <a:schemeClr val="tx1"/>
                </a:solidFill>
              </a:rPr>
              <a:t>Analysis</a:t>
            </a:r>
          </a:p>
          <a:p>
            <a:pPr marL="457200" indent="-457200">
              <a:spcAft>
                <a:spcPts val="600"/>
              </a:spcAft>
              <a:buFont typeface="+mj-lt"/>
              <a:buAutoNum type="arabicPeriod"/>
            </a:pPr>
            <a:r>
              <a:rPr lang="en-US" dirty="0"/>
              <a:t>Conclusion</a:t>
            </a:r>
          </a:p>
          <a:p>
            <a:pPr marL="457200" indent="-457200">
              <a:spcAft>
                <a:spcPts val="600"/>
              </a:spcAft>
              <a:buFont typeface="+mj-lt"/>
              <a:buAutoNum type="arabicPeriod"/>
            </a:pPr>
            <a:r>
              <a:rPr lang="en-US" dirty="0">
                <a:solidFill>
                  <a:schemeClr val="tx1"/>
                </a:solidFill>
              </a:rPr>
              <a:t>Post-mortem</a:t>
            </a:r>
          </a:p>
        </p:txBody>
      </p:sp>
      <p:sp>
        <p:nvSpPr>
          <p:cNvPr id="4" name="Slide Number Placeholder 3">
            <a:extLst>
              <a:ext uri="{FF2B5EF4-FFF2-40B4-BE49-F238E27FC236}">
                <a16:creationId xmlns:a16="http://schemas.microsoft.com/office/drawing/2014/main" id="{960667B7-A8E0-40D6-95C6-44428D6299F0}"/>
              </a:ext>
            </a:extLst>
          </p:cNvPr>
          <p:cNvSpPr>
            <a:spLocks noGrp="1"/>
          </p:cNvSpPr>
          <p:nvPr>
            <p:ph type="sldNum" sz="quarter" idx="12"/>
          </p:nvPr>
        </p:nvSpPr>
        <p:spPr/>
        <p:txBody>
          <a:bodyPr/>
          <a:lstStyle/>
          <a:p>
            <a:fld id="{FD5DA0F0-1D62-4FDB-A121-3187D2513FEB}" type="slidenum">
              <a:rPr lang="en-US" smtClean="0"/>
              <a:pPr/>
              <a:t>2</a:t>
            </a:fld>
            <a:endParaRPr lang="en-US"/>
          </a:p>
        </p:txBody>
      </p:sp>
    </p:spTree>
    <p:extLst>
      <p:ext uri="{BB962C8B-B14F-4D97-AF65-F5344CB8AC3E}">
        <p14:creationId xmlns:p14="http://schemas.microsoft.com/office/powerpoint/2010/main" val="200365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6"/>
            <a:ext cx="7886700" cy="1011187"/>
          </a:xfrm>
        </p:spPr>
        <p:txBody>
          <a:bodyPr/>
          <a:lstStyle/>
          <a:p>
            <a:r>
              <a:rPr lang="en-US" dirty="0"/>
              <a:t>Scope and hypothesis</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01285" y="1244032"/>
            <a:ext cx="7905751" cy="768370"/>
          </a:xfrm>
        </p:spPr>
        <p:txBody>
          <a:bodyPr>
            <a:normAutofit/>
          </a:bodyPr>
          <a:lstStyle/>
          <a:p>
            <a:pPr marL="0" indent="0">
              <a:buNone/>
            </a:pPr>
            <a:r>
              <a:rPr lang="en-US" sz="1600" b="1" dirty="0">
                <a:solidFill>
                  <a:schemeClr val="tx1"/>
                </a:solidFill>
              </a:rPr>
              <a:t>Our initial project outline was to uncover patterns in clinical trials related to the COVID-19 pandemic across the globe through four main analyses:</a:t>
            </a:r>
          </a:p>
        </p:txBody>
      </p:sp>
      <p:sp>
        <p:nvSpPr>
          <p:cNvPr id="5" name="Slide Number Placeholder 4">
            <a:extLst>
              <a:ext uri="{FF2B5EF4-FFF2-40B4-BE49-F238E27FC236}">
                <a16:creationId xmlns:a16="http://schemas.microsoft.com/office/drawing/2014/main" id="{B4209E7D-5DCD-4000-9CBD-44E656CCF0AE}"/>
              </a:ext>
            </a:extLst>
          </p:cNvPr>
          <p:cNvSpPr>
            <a:spLocks noGrp="1"/>
          </p:cNvSpPr>
          <p:nvPr>
            <p:ph type="sldNum" sz="quarter" idx="12"/>
          </p:nvPr>
        </p:nvSpPr>
        <p:spPr/>
        <p:txBody>
          <a:bodyPr/>
          <a:lstStyle/>
          <a:p>
            <a:fld id="{FD5DA0F0-1D62-4FDB-A121-3187D2513FEB}" type="slidenum">
              <a:rPr lang="en-US" smtClean="0"/>
              <a:pPr/>
              <a:t>3</a:t>
            </a:fld>
            <a:endParaRPr lang="en-US"/>
          </a:p>
        </p:txBody>
      </p:sp>
      <p:graphicFrame>
        <p:nvGraphicFramePr>
          <p:cNvPr id="6" name="Table 6">
            <a:extLst>
              <a:ext uri="{FF2B5EF4-FFF2-40B4-BE49-F238E27FC236}">
                <a16:creationId xmlns:a16="http://schemas.microsoft.com/office/drawing/2014/main" id="{611E0B3D-CCA2-49CA-BBC8-A09539877E1F}"/>
              </a:ext>
            </a:extLst>
          </p:cNvPr>
          <p:cNvGraphicFramePr>
            <a:graphicFrameLocks noGrp="1"/>
          </p:cNvGraphicFramePr>
          <p:nvPr>
            <p:extLst>
              <p:ext uri="{D42A27DB-BD31-4B8C-83A1-F6EECF244321}">
                <p14:modId xmlns:p14="http://schemas.microsoft.com/office/powerpoint/2010/main" val="625185198"/>
              </p:ext>
            </p:extLst>
          </p:nvPr>
        </p:nvGraphicFramePr>
        <p:xfrm>
          <a:off x="592972" y="1778926"/>
          <a:ext cx="7878386" cy="4039982"/>
        </p:xfrm>
        <a:graphic>
          <a:graphicData uri="http://schemas.openxmlformats.org/drawingml/2006/table">
            <a:tbl>
              <a:tblPr firstRow="1" bandRow="1">
                <a:tableStyleId>{2D5ABB26-0587-4C30-8999-92F81FD0307C}</a:tableStyleId>
              </a:tblPr>
              <a:tblGrid>
                <a:gridCol w="512620">
                  <a:extLst>
                    <a:ext uri="{9D8B030D-6E8A-4147-A177-3AD203B41FA5}">
                      <a16:colId xmlns:a16="http://schemas.microsoft.com/office/drawing/2014/main" val="365415074"/>
                    </a:ext>
                  </a:extLst>
                </a:gridCol>
                <a:gridCol w="2094808">
                  <a:extLst>
                    <a:ext uri="{9D8B030D-6E8A-4147-A177-3AD203B41FA5}">
                      <a16:colId xmlns:a16="http://schemas.microsoft.com/office/drawing/2014/main" val="1107907040"/>
                    </a:ext>
                  </a:extLst>
                </a:gridCol>
                <a:gridCol w="3059083">
                  <a:extLst>
                    <a:ext uri="{9D8B030D-6E8A-4147-A177-3AD203B41FA5}">
                      <a16:colId xmlns:a16="http://schemas.microsoft.com/office/drawing/2014/main" val="321439581"/>
                    </a:ext>
                  </a:extLst>
                </a:gridCol>
                <a:gridCol w="2211875">
                  <a:extLst>
                    <a:ext uri="{9D8B030D-6E8A-4147-A177-3AD203B41FA5}">
                      <a16:colId xmlns:a16="http://schemas.microsoft.com/office/drawing/2014/main" val="442339783"/>
                    </a:ext>
                  </a:extLst>
                </a:gridCol>
              </a:tblGrid>
              <a:tr h="382382">
                <a:tc>
                  <a:txBody>
                    <a:bodyPr/>
                    <a:lstStyle/>
                    <a:p>
                      <a:r>
                        <a:rPr lang="en-US" dirty="0">
                          <a:solidFill>
                            <a:schemeClr val="bg1"/>
                          </a:solidFill>
                        </a:rPr>
                        <a:t>#</a:t>
                      </a:r>
                    </a:p>
                  </a:txBody>
                  <a:tcPr anchor="ctr">
                    <a:solidFill>
                      <a:schemeClr val="tx2"/>
                    </a:solidFill>
                  </a:tcPr>
                </a:tc>
                <a:tc>
                  <a:txBody>
                    <a:bodyPr/>
                    <a:lstStyle/>
                    <a:p>
                      <a:r>
                        <a:rPr lang="en-US" dirty="0">
                          <a:solidFill>
                            <a:schemeClr val="bg1"/>
                          </a:solidFill>
                        </a:rPr>
                        <a:t>Analysis description</a:t>
                      </a:r>
                    </a:p>
                  </a:txBody>
                  <a:tcPr anchor="ctr">
                    <a:solidFill>
                      <a:schemeClr val="tx2"/>
                    </a:solidFill>
                  </a:tcPr>
                </a:tc>
                <a:tc>
                  <a:txBody>
                    <a:bodyPr/>
                    <a:lstStyle/>
                    <a:p>
                      <a:r>
                        <a:rPr lang="en-US" dirty="0">
                          <a:solidFill>
                            <a:schemeClr val="bg1"/>
                          </a:solidFill>
                        </a:rPr>
                        <a:t>Desired result</a:t>
                      </a:r>
                    </a:p>
                  </a:txBody>
                  <a:tcPr anchor="ctr">
                    <a:solidFill>
                      <a:schemeClr val="tx2"/>
                    </a:solidFill>
                  </a:tcPr>
                </a:tc>
                <a:tc>
                  <a:txBody>
                    <a:bodyPr/>
                    <a:lstStyle/>
                    <a:p>
                      <a:r>
                        <a:rPr lang="en-US" dirty="0">
                          <a:solidFill>
                            <a:schemeClr val="bg1"/>
                          </a:solidFill>
                        </a:rPr>
                        <a:t>Initial hypothesis</a:t>
                      </a:r>
                    </a:p>
                  </a:txBody>
                  <a:tcPr anchor="ctr">
                    <a:solidFill>
                      <a:schemeClr val="tx2"/>
                    </a:solidFill>
                  </a:tcPr>
                </a:tc>
                <a:extLst>
                  <a:ext uri="{0D108BD9-81ED-4DB2-BD59-A6C34878D82A}">
                    <a16:rowId xmlns:a16="http://schemas.microsoft.com/office/drawing/2014/main" val="2591032085"/>
                  </a:ext>
                </a:extLst>
              </a:tr>
              <a:tr h="914400">
                <a:tc>
                  <a:txBody>
                    <a:bodyPr/>
                    <a:lstStyle/>
                    <a:p>
                      <a:r>
                        <a:rPr lang="en-US" dirty="0"/>
                        <a:t>1</a:t>
                      </a:r>
                    </a:p>
                  </a:txBody>
                  <a:tcPr>
                    <a:lnB w="9525" cap="flat" cmpd="sng" algn="ctr">
                      <a:solidFill>
                        <a:schemeClr val="tx2"/>
                      </a:solidFill>
                      <a:prstDash val="dot"/>
                      <a:round/>
                      <a:headEnd type="none" w="med" len="med"/>
                      <a:tailEnd type="none" w="med" len="med"/>
                    </a:lnB>
                  </a:tcPr>
                </a:tc>
                <a:tc>
                  <a:txBody>
                    <a:bodyPr/>
                    <a:lstStyle/>
                    <a:p>
                      <a:r>
                        <a:rPr lang="en-US" dirty="0"/>
                        <a:t>Measuring the growth of types of trials over time</a:t>
                      </a:r>
                    </a:p>
                  </a:txBody>
                  <a:tcPr>
                    <a:lnB w="9525" cap="flat" cmpd="sng" algn="ctr">
                      <a:solidFill>
                        <a:schemeClr val="tx2"/>
                      </a:solidFill>
                      <a:prstDash val="dot"/>
                      <a:round/>
                      <a:headEnd type="none" w="med" len="med"/>
                      <a:tailEnd type="none" w="med" len="med"/>
                    </a:lnB>
                  </a:tcPr>
                </a:tc>
                <a:tc>
                  <a:txBody>
                    <a:bodyPr/>
                    <a:lstStyle/>
                    <a:p>
                      <a:r>
                        <a:rPr lang="en-US" dirty="0"/>
                        <a:t>An understanding of the growth rate of trials YoY for Covid-19</a:t>
                      </a:r>
                    </a:p>
                  </a:txBody>
                  <a:tcPr>
                    <a:lnB w="9525" cap="flat" cmpd="sng" algn="ctr">
                      <a:solidFill>
                        <a:schemeClr val="tx2"/>
                      </a:solidFill>
                      <a:prstDash val="dot"/>
                      <a:round/>
                      <a:headEnd type="none" w="med" len="med"/>
                      <a:tailEnd type="none" w="med" len="med"/>
                    </a:lnB>
                  </a:tcPr>
                </a:tc>
                <a:tc>
                  <a:txBody>
                    <a:bodyPr/>
                    <a:lstStyle/>
                    <a:p>
                      <a:r>
                        <a:rPr lang="en-US" dirty="0"/>
                        <a:t>A significant acceleration of trials being conducted in early to mid 2020</a:t>
                      </a:r>
                    </a:p>
                  </a:txBody>
                  <a:tcPr>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430873540"/>
                  </a:ext>
                </a:extLst>
              </a:tr>
              <a:tr h="914400">
                <a:tc>
                  <a:txBody>
                    <a:bodyPr/>
                    <a:lstStyle/>
                    <a:p>
                      <a:r>
                        <a:rPr lang="en-US" dirty="0"/>
                        <a:t>2</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Measuring the number of locations conducting clinical trials</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Insight into the total number of locations conducting trials as well as the amount of locations a given trial is using</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A large number of locations per trial</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849973168"/>
                  </a:ext>
                </a:extLst>
              </a:tr>
              <a:tr h="914400">
                <a:tc>
                  <a:txBody>
                    <a:bodyPr/>
                    <a:lstStyle/>
                    <a:p>
                      <a:r>
                        <a:rPr lang="en-US" dirty="0"/>
                        <a:t>3</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Examining relationships between types of trials and location (state / country)</a:t>
                      </a:r>
                    </a:p>
                    <a:p>
                      <a:endParaRPr lang="en-US"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A comprehensive view of countries conducting trials and how they compare to the rest of the world</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Developed nations will have the most trials in progress</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002674989"/>
                  </a:ext>
                </a:extLst>
              </a:tr>
              <a:tr h="914400">
                <a:tc>
                  <a:txBody>
                    <a:bodyPr/>
                    <a:lstStyle/>
                    <a:p>
                      <a:r>
                        <a:rPr lang="en-US" dirty="0"/>
                        <a:t>4</a:t>
                      </a:r>
                    </a:p>
                  </a:txBody>
                  <a:tcPr>
                    <a:lnT w="9525" cap="flat" cmpd="sng" algn="ctr">
                      <a:solidFill>
                        <a:schemeClr val="tx2"/>
                      </a:solidFill>
                      <a:prstDash val="dot"/>
                      <a:round/>
                      <a:headEnd type="none" w="med" len="med"/>
                      <a:tailEnd type="none" w="med" len="med"/>
                    </a:lnT>
                  </a:tcPr>
                </a:tc>
                <a:tc>
                  <a:txBody>
                    <a:bodyPr/>
                    <a:lstStyle/>
                    <a:p>
                      <a:r>
                        <a:rPr lang="en-US" dirty="0"/>
                        <a:t>Demographic (age / gender) comparisons across trials</a:t>
                      </a:r>
                    </a:p>
                  </a:txBody>
                  <a:tcPr>
                    <a:lnT w="9525" cap="flat" cmpd="sng" algn="ctr">
                      <a:solidFill>
                        <a:schemeClr val="tx2"/>
                      </a:solidFill>
                      <a:prstDash val="dot"/>
                      <a:round/>
                      <a:headEnd type="none" w="med" len="med"/>
                      <a:tailEnd type="none" w="med" len="med"/>
                    </a:lnT>
                  </a:tcPr>
                </a:tc>
                <a:tc>
                  <a:txBody>
                    <a:bodyPr/>
                    <a:lstStyle/>
                    <a:p>
                      <a:r>
                        <a:rPr lang="en-US" dirty="0"/>
                        <a:t>A complete understanding of which demographics are most present in on-going clinical trials</a:t>
                      </a:r>
                    </a:p>
                  </a:txBody>
                  <a:tcPr>
                    <a:lnT w="9525" cap="flat" cmpd="sng" algn="ctr">
                      <a:solidFill>
                        <a:schemeClr val="tx2"/>
                      </a:solidFill>
                      <a:prstDash val="dot"/>
                      <a:round/>
                      <a:headEnd type="none" w="med" len="med"/>
                      <a:tailEnd type="none" w="med" len="med"/>
                    </a:lnT>
                  </a:tcPr>
                </a:tc>
                <a:tc>
                  <a:txBody>
                    <a:bodyPr/>
                    <a:lstStyle/>
                    <a:p>
                      <a:r>
                        <a:rPr lang="en-US" dirty="0"/>
                        <a:t>A higher presence of elderly (65+ year old) adults in trials</a:t>
                      </a:r>
                    </a:p>
                  </a:txBody>
                  <a:tcPr>
                    <a:lnT w="9525" cap="flat" cmpd="sng" algn="ctr">
                      <a:solidFill>
                        <a:schemeClr val="tx2"/>
                      </a:solidFill>
                      <a:prstDash val="dot"/>
                      <a:round/>
                      <a:headEnd type="none" w="med" len="med"/>
                      <a:tailEnd type="none" w="med" len="med"/>
                    </a:lnT>
                  </a:tcPr>
                </a:tc>
                <a:extLst>
                  <a:ext uri="{0D108BD9-81ED-4DB2-BD59-A6C34878D82A}">
                    <a16:rowId xmlns:a16="http://schemas.microsoft.com/office/drawing/2014/main" val="1512078603"/>
                  </a:ext>
                </a:extLst>
              </a:tr>
            </a:tbl>
          </a:graphicData>
        </a:graphic>
      </p:graphicFrame>
      <p:sp>
        <p:nvSpPr>
          <p:cNvPr id="4" name="Arrow: Right 3">
            <a:extLst>
              <a:ext uri="{FF2B5EF4-FFF2-40B4-BE49-F238E27FC236}">
                <a16:creationId xmlns:a16="http://schemas.microsoft.com/office/drawing/2014/main" id="{14FE196A-316B-4B3E-BA8A-949A77507B59}"/>
              </a:ext>
            </a:extLst>
          </p:cNvPr>
          <p:cNvSpPr/>
          <p:nvPr/>
        </p:nvSpPr>
        <p:spPr>
          <a:xfrm>
            <a:off x="2844290" y="1803863"/>
            <a:ext cx="377219" cy="33101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4FC03990-4842-49B9-9700-55EE93AB0F97}"/>
              </a:ext>
            </a:extLst>
          </p:cNvPr>
          <p:cNvSpPr/>
          <p:nvPr/>
        </p:nvSpPr>
        <p:spPr>
          <a:xfrm>
            <a:off x="5905867" y="1803863"/>
            <a:ext cx="377219" cy="33101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02D23F-7690-4799-8A13-45CEBD5AE64F}"/>
              </a:ext>
            </a:extLst>
          </p:cNvPr>
          <p:cNvSpPr txBox="1"/>
          <p:nvPr/>
        </p:nvSpPr>
        <p:spPr>
          <a:xfrm>
            <a:off x="628650" y="5824902"/>
            <a:ext cx="7675765" cy="830997"/>
          </a:xfrm>
          <a:prstGeom prst="rect">
            <a:avLst/>
          </a:prstGeom>
          <a:solidFill>
            <a:schemeClr val="bg2"/>
          </a:solidFill>
        </p:spPr>
        <p:txBody>
          <a:bodyPr wrap="square" rtlCol="0">
            <a:spAutoFit/>
          </a:bodyPr>
          <a:lstStyle/>
          <a:p>
            <a:r>
              <a:rPr lang="en-US" sz="1600" b="1" i="1" dirty="0"/>
              <a:t>Overarching hypothesis</a:t>
            </a:r>
            <a:r>
              <a:rPr lang="en-US" sz="1600" i="1" dirty="0"/>
              <a:t>: trials related to Covid-19 have grown significantly and are conducted in many locations primarily in developed nations with primary focus on the study of elderly patients</a:t>
            </a:r>
          </a:p>
        </p:txBody>
      </p:sp>
    </p:spTree>
    <p:extLst>
      <p:ext uri="{BB962C8B-B14F-4D97-AF65-F5344CB8AC3E}">
        <p14:creationId xmlns:p14="http://schemas.microsoft.com/office/powerpoint/2010/main" val="67503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7"/>
            <a:ext cx="7886700" cy="926346"/>
          </a:xfrm>
        </p:spPr>
        <p:txBody>
          <a:bodyPr/>
          <a:lstStyle/>
          <a:p>
            <a:r>
              <a:rPr lang="en-US" dirty="0"/>
              <a:t>Methodology and data collection</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1442077"/>
            <a:ext cx="4600055" cy="4690009"/>
          </a:xfrm>
          <a:solidFill>
            <a:schemeClr val="bg1">
              <a:lumMod val="95000"/>
            </a:schemeClr>
          </a:solidFill>
        </p:spPr>
        <p:txBody>
          <a:bodyPr>
            <a:normAutofit lnSpcReduction="10000"/>
          </a:bodyPr>
          <a:lstStyle/>
          <a:p>
            <a:pPr marL="0" indent="0">
              <a:buNone/>
            </a:pPr>
            <a:r>
              <a:rPr lang="en-US" sz="1600" b="1" dirty="0"/>
              <a:t>Data source -</a:t>
            </a:r>
          </a:p>
          <a:p>
            <a:r>
              <a:rPr lang="en-US" sz="1600" dirty="0"/>
              <a:t>Due to a 1997 regulation, the National Institute of Health is required to make clinical trial data public</a:t>
            </a:r>
          </a:p>
          <a:p>
            <a:r>
              <a:rPr lang="en-US" sz="1600" dirty="0"/>
              <a:t>In the year 2000 the ClinicalTrials.gov site was launched and an API was launched in 2011</a:t>
            </a:r>
          </a:p>
          <a:p>
            <a:pPr marL="0" indent="0">
              <a:buNone/>
            </a:pPr>
            <a:r>
              <a:rPr lang="en-US" sz="1600" b="1" dirty="0"/>
              <a:t>Using the API - </a:t>
            </a:r>
          </a:p>
          <a:p>
            <a:r>
              <a:rPr lang="en-US" sz="1600" dirty="0"/>
              <a:t>Made several queries from the database using “keyword” field to drive filtering of data</a:t>
            </a:r>
          </a:p>
          <a:p>
            <a:r>
              <a:rPr lang="en-US" sz="1600" dirty="0"/>
              <a:t>The keywords we selected were:</a:t>
            </a:r>
          </a:p>
          <a:p>
            <a:pPr lvl="1">
              <a:buFont typeface="Calibri" panose="020F0502020204030204" pitchFamily="34" charset="0"/>
              <a:buChar char="‒"/>
            </a:pPr>
            <a:r>
              <a:rPr lang="en-US" sz="1600" dirty="0"/>
              <a:t>“COVID-19”</a:t>
            </a:r>
          </a:p>
          <a:p>
            <a:pPr lvl="1">
              <a:buFont typeface="Calibri" panose="020F0502020204030204" pitchFamily="34" charset="0"/>
              <a:buChar char="‒"/>
            </a:pPr>
            <a:r>
              <a:rPr lang="en-US" sz="1600" dirty="0"/>
              <a:t>“SARS-Cov-2”</a:t>
            </a:r>
          </a:p>
          <a:p>
            <a:pPr lvl="1">
              <a:buFont typeface="Calibri" panose="020F0502020204030204" pitchFamily="34" charset="0"/>
              <a:buChar char="‒"/>
            </a:pPr>
            <a:r>
              <a:rPr lang="en-US" sz="1600" dirty="0"/>
              <a:t>“Coronavirus”</a:t>
            </a:r>
          </a:p>
          <a:p>
            <a:pPr lvl="1">
              <a:buFont typeface="Calibri" panose="020F0502020204030204" pitchFamily="34" charset="0"/>
              <a:buChar char="‒"/>
            </a:pPr>
            <a:r>
              <a:rPr lang="en-US" sz="1600" dirty="0"/>
              <a:t>“Covid-19”</a:t>
            </a:r>
          </a:p>
          <a:p>
            <a:pPr lvl="1">
              <a:buFont typeface="Calibri" panose="020F0502020204030204" pitchFamily="34" charset="0"/>
              <a:buChar char="‒"/>
            </a:pPr>
            <a:r>
              <a:rPr lang="en-US" sz="1600" dirty="0"/>
              <a:t>“ARDS”</a:t>
            </a:r>
          </a:p>
          <a:p>
            <a:pPr marL="0" indent="0">
              <a:buNone/>
            </a:pPr>
            <a:r>
              <a:rPr lang="en-US" sz="1600" b="1" dirty="0"/>
              <a:t>Next step – </a:t>
            </a:r>
          </a:p>
          <a:p>
            <a:r>
              <a:rPr lang="en-US" sz="1600" dirty="0"/>
              <a:t>Once we had collected the data, we needed to consolidate and clean the data </a:t>
            </a:r>
          </a:p>
        </p:txBody>
      </p:sp>
      <p:graphicFrame>
        <p:nvGraphicFramePr>
          <p:cNvPr id="4" name="Content Placeholder 4">
            <a:extLst>
              <a:ext uri="{FF2B5EF4-FFF2-40B4-BE49-F238E27FC236}">
                <a16:creationId xmlns:a16="http://schemas.microsoft.com/office/drawing/2014/main" id="{1ABB633E-EDA0-4602-BD7E-8E7FEBC12517}"/>
              </a:ext>
            </a:extLst>
          </p:cNvPr>
          <p:cNvGraphicFramePr>
            <a:graphicFrameLocks/>
          </p:cNvGraphicFramePr>
          <p:nvPr>
            <p:extLst>
              <p:ext uri="{D42A27DB-BD31-4B8C-83A1-F6EECF244321}">
                <p14:modId xmlns:p14="http://schemas.microsoft.com/office/powerpoint/2010/main" val="3435174437"/>
              </p:ext>
            </p:extLst>
          </p:nvPr>
        </p:nvGraphicFramePr>
        <p:xfrm>
          <a:off x="5335609" y="1624219"/>
          <a:ext cx="3750202" cy="2026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23E60F13-F950-4BA2-9983-2CAD1A014DD5}"/>
              </a:ext>
            </a:extLst>
          </p:cNvPr>
          <p:cNvPicPr>
            <a:picLocks noChangeAspect="1"/>
          </p:cNvPicPr>
          <p:nvPr/>
        </p:nvPicPr>
        <p:blipFill rotWithShape="1">
          <a:blip r:embed="rId7"/>
          <a:srcRect t="2120"/>
          <a:stretch/>
        </p:blipFill>
        <p:spPr>
          <a:xfrm>
            <a:off x="5662673" y="3875190"/>
            <a:ext cx="3096073" cy="2256896"/>
          </a:xfrm>
          <a:prstGeom prst="rect">
            <a:avLst/>
          </a:prstGeom>
        </p:spPr>
      </p:pic>
      <p:sp>
        <p:nvSpPr>
          <p:cNvPr id="8" name="Slide Number Placeholder 7">
            <a:extLst>
              <a:ext uri="{FF2B5EF4-FFF2-40B4-BE49-F238E27FC236}">
                <a16:creationId xmlns:a16="http://schemas.microsoft.com/office/drawing/2014/main" id="{FE1462D3-6500-4464-9A15-F7022BBA34BC}"/>
              </a:ext>
            </a:extLst>
          </p:cNvPr>
          <p:cNvSpPr>
            <a:spLocks noGrp="1"/>
          </p:cNvSpPr>
          <p:nvPr>
            <p:ph type="sldNum" sz="quarter" idx="12"/>
          </p:nvPr>
        </p:nvSpPr>
        <p:spPr/>
        <p:txBody>
          <a:bodyPr/>
          <a:lstStyle/>
          <a:p>
            <a:fld id="{FD5DA0F0-1D62-4FDB-A121-3187D2513FEB}" type="slidenum">
              <a:rPr lang="en-US" smtClean="0"/>
              <a:pPr/>
              <a:t>4</a:t>
            </a:fld>
            <a:endParaRPr lang="en-US"/>
          </a:p>
        </p:txBody>
      </p:sp>
      <p:sp>
        <p:nvSpPr>
          <p:cNvPr id="10" name="Rectangle 9">
            <a:extLst>
              <a:ext uri="{FF2B5EF4-FFF2-40B4-BE49-F238E27FC236}">
                <a16:creationId xmlns:a16="http://schemas.microsoft.com/office/drawing/2014/main" id="{7A3D8A79-BF18-46C0-BF1F-0EAE0791FF1E}"/>
              </a:ext>
            </a:extLst>
          </p:cNvPr>
          <p:cNvSpPr/>
          <p:nvPr/>
        </p:nvSpPr>
        <p:spPr>
          <a:xfrm>
            <a:off x="-2283734" y="1819373"/>
            <a:ext cx="2123478" cy="345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RG comment: may need to adjust the keywords section</a:t>
            </a:r>
          </a:p>
        </p:txBody>
      </p:sp>
    </p:spTree>
    <p:extLst>
      <p:ext uri="{BB962C8B-B14F-4D97-AF65-F5344CB8AC3E}">
        <p14:creationId xmlns:p14="http://schemas.microsoft.com/office/powerpoint/2010/main" val="344854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7"/>
            <a:ext cx="7886700" cy="926346"/>
          </a:xfrm>
        </p:spPr>
        <p:txBody>
          <a:bodyPr/>
          <a:lstStyle/>
          <a:p>
            <a:r>
              <a:rPr lang="en-US" dirty="0"/>
              <a:t>Data analysis and clean-up process</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1825625"/>
            <a:ext cx="3764241" cy="4351338"/>
          </a:xfrm>
        </p:spPr>
        <p:txBody>
          <a:bodyPr/>
          <a:lstStyle/>
          <a:p>
            <a:pPr marL="0" indent="0">
              <a:buNone/>
            </a:pPr>
            <a:r>
              <a:rPr lang="en-US" dirty="0"/>
              <a:t>Using </a:t>
            </a:r>
            <a:r>
              <a:rPr lang="en-US" dirty="0" err="1"/>
              <a:t>ClinicalTrials.gov’s</a:t>
            </a:r>
            <a:r>
              <a:rPr lang="en-US" dirty="0"/>
              <a:t> API we queried data</a:t>
            </a:r>
          </a:p>
          <a:p>
            <a:pPr marL="0" indent="0">
              <a:buNone/>
            </a:pPr>
            <a:endParaRPr lang="en-US" dirty="0"/>
          </a:p>
          <a:p>
            <a:pPr marL="0" indent="0">
              <a:buNone/>
            </a:pPr>
            <a:r>
              <a:rPr lang="en-US" dirty="0"/>
              <a:t>In an effort to limit the scope of the project we used the following methods:</a:t>
            </a:r>
          </a:p>
          <a:p>
            <a:r>
              <a:rPr lang="en-US" dirty="0"/>
              <a:t>Reducing by keywords:</a:t>
            </a:r>
          </a:p>
          <a:p>
            <a:pPr lvl="1"/>
            <a:r>
              <a:rPr lang="en-US" dirty="0"/>
              <a:t>“COVID-19”</a:t>
            </a:r>
          </a:p>
          <a:p>
            <a:pPr lvl="1"/>
            <a:r>
              <a:rPr lang="en-US" dirty="0"/>
              <a:t>“SARS-Cov-2”</a:t>
            </a:r>
          </a:p>
          <a:p>
            <a:pPr lvl="1"/>
            <a:r>
              <a:rPr lang="en-US" dirty="0"/>
              <a:t>“Coronavirus”</a:t>
            </a:r>
          </a:p>
          <a:p>
            <a:pPr lvl="1"/>
            <a:r>
              <a:rPr lang="en-US" dirty="0"/>
              <a:t>“Covid-19”</a:t>
            </a:r>
          </a:p>
          <a:p>
            <a:pPr lvl="1"/>
            <a:r>
              <a:rPr lang="en-US" dirty="0"/>
              <a:t>“ARDS”</a:t>
            </a:r>
          </a:p>
          <a:p>
            <a:r>
              <a:rPr lang="en-US" dirty="0"/>
              <a:t>Searching for trials</a:t>
            </a:r>
          </a:p>
        </p:txBody>
      </p:sp>
      <p:sp>
        <p:nvSpPr>
          <p:cNvPr id="5" name="Slide Number Placeholder 4">
            <a:extLst>
              <a:ext uri="{FF2B5EF4-FFF2-40B4-BE49-F238E27FC236}">
                <a16:creationId xmlns:a16="http://schemas.microsoft.com/office/drawing/2014/main" id="{D9C50D08-4740-40B1-AEF0-DE2198E4A4D8}"/>
              </a:ext>
            </a:extLst>
          </p:cNvPr>
          <p:cNvSpPr>
            <a:spLocks noGrp="1"/>
          </p:cNvSpPr>
          <p:nvPr>
            <p:ph type="sldNum" sz="quarter" idx="12"/>
          </p:nvPr>
        </p:nvSpPr>
        <p:spPr/>
        <p:txBody>
          <a:bodyPr/>
          <a:lstStyle/>
          <a:p>
            <a:fld id="{FD5DA0F0-1D62-4FDB-A121-3187D2513FEB}" type="slidenum">
              <a:rPr lang="en-US" smtClean="0"/>
              <a:pPr/>
              <a:t>5</a:t>
            </a:fld>
            <a:endParaRPr lang="en-US"/>
          </a:p>
        </p:txBody>
      </p:sp>
      <p:sp>
        <p:nvSpPr>
          <p:cNvPr id="8" name="Rectangle 7">
            <a:extLst>
              <a:ext uri="{FF2B5EF4-FFF2-40B4-BE49-F238E27FC236}">
                <a16:creationId xmlns:a16="http://schemas.microsoft.com/office/drawing/2014/main" id="{4E1260C3-E016-43B7-8880-1C872D8164E3}"/>
              </a:ext>
            </a:extLst>
          </p:cNvPr>
          <p:cNvSpPr/>
          <p:nvPr/>
        </p:nvSpPr>
        <p:spPr>
          <a:xfrm>
            <a:off x="-2283734" y="1819373"/>
            <a:ext cx="2123478" cy="345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in progress</a:t>
            </a:r>
          </a:p>
        </p:txBody>
      </p:sp>
    </p:spTree>
    <p:extLst>
      <p:ext uri="{BB962C8B-B14F-4D97-AF65-F5344CB8AC3E}">
        <p14:creationId xmlns:p14="http://schemas.microsoft.com/office/powerpoint/2010/main" val="386777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1: The number of new clinical trials (YoY growth by sponsor type)</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2366128"/>
            <a:ext cx="3717107" cy="3810834"/>
          </a:xfrm>
        </p:spPr>
        <p:txBody>
          <a:bodyPr>
            <a:normAutofit/>
          </a:bodyPr>
          <a:lstStyle/>
          <a:p>
            <a:pPr marL="0" indent="0">
              <a:buNone/>
            </a:pPr>
            <a:r>
              <a:rPr lang="en-US" sz="1600" dirty="0"/>
              <a:t>Based on our observations we have found that our hypothesis has been XYZ due to the following reasons:</a:t>
            </a:r>
          </a:p>
          <a:p>
            <a:r>
              <a:rPr lang="en-US" sz="1600" dirty="0"/>
              <a:t>Exhibit X shows the </a:t>
            </a:r>
          </a:p>
          <a:p>
            <a:r>
              <a:rPr lang="en-US" sz="1600" dirty="0"/>
              <a:t>AT</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49" y="1611984"/>
            <a:ext cx="7886700" cy="646331"/>
          </a:xfrm>
          <a:prstGeom prst="rect">
            <a:avLst/>
          </a:prstGeom>
          <a:solidFill>
            <a:schemeClr val="bg2"/>
          </a:solidFill>
        </p:spPr>
        <p:txBody>
          <a:bodyPr wrap="square" rtlCol="0">
            <a:spAutoFit/>
          </a:bodyPr>
          <a:lstStyle/>
          <a:p>
            <a:r>
              <a:rPr lang="en-US" b="1" i="1" dirty="0"/>
              <a:t>Initial hypothesis</a:t>
            </a:r>
            <a:r>
              <a:rPr lang="en-US" i="1" dirty="0"/>
              <a:t>: the number of </a:t>
            </a:r>
            <a:r>
              <a:rPr lang="en-US" i="1" dirty="0" err="1"/>
              <a:t>Covid</a:t>
            </a:r>
            <a:r>
              <a:rPr lang="en-US" i="1" dirty="0"/>
              <a:t> Trials have accelerated rapidly in 2019</a:t>
            </a:r>
          </a:p>
          <a:p>
            <a:r>
              <a:rPr lang="en-US" i="1" dirty="0"/>
              <a:t>and into the first half of 2020</a:t>
            </a:r>
          </a:p>
        </p:txBody>
      </p:sp>
      <p:sp>
        <p:nvSpPr>
          <p:cNvPr id="6" name="TextBox 5">
            <a:extLst>
              <a:ext uri="{FF2B5EF4-FFF2-40B4-BE49-F238E27FC236}">
                <a16:creationId xmlns:a16="http://schemas.microsoft.com/office/drawing/2014/main" id="{2A322F35-4E53-462B-AFE4-EABCD8BD5537}"/>
              </a:ext>
            </a:extLst>
          </p:cNvPr>
          <p:cNvSpPr txBox="1"/>
          <p:nvPr/>
        </p:nvSpPr>
        <p:spPr>
          <a:xfrm>
            <a:off x="628649" y="5530631"/>
            <a:ext cx="7886700" cy="646331"/>
          </a:xfrm>
          <a:prstGeom prst="rect">
            <a:avLst/>
          </a:prstGeom>
          <a:solidFill>
            <a:schemeClr val="bg2"/>
          </a:solidFill>
        </p:spPr>
        <p:txBody>
          <a:bodyPr wrap="square" rtlCol="0">
            <a:spAutoFit/>
          </a:bodyPr>
          <a:lstStyle/>
          <a:p>
            <a:r>
              <a:rPr lang="en-US" b="1" i="1" dirty="0"/>
              <a:t>Conclusion</a:t>
            </a:r>
            <a:r>
              <a:rPr lang="en-US" i="1" dirty="0"/>
              <a:t>: despite the first trial taking place well before, the number of </a:t>
            </a:r>
            <a:r>
              <a:rPr lang="en-US" i="1" dirty="0" err="1"/>
              <a:t>Covid</a:t>
            </a:r>
            <a:r>
              <a:rPr lang="en-US" i="1" dirty="0"/>
              <a:t> Trials have accelerated rapidly in 2019 and into the first half of 2020</a:t>
            </a:r>
          </a:p>
        </p:txBody>
      </p:sp>
      <p:sp>
        <p:nvSpPr>
          <p:cNvPr id="7" name="Slide Number Placeholder 6">
            <a:extLst>
              <a:ext uri="{FF2B5EF4-FFF2-40B4-BE49-F238E27FC236}">
                <a16:creationId xmlns:a16="http://schemas.microsoft.com/office/drawing/2014/main" id="{C4177222-419D-49EB-B1D7-D8B6E2387C00}"/>
              </a:ext>
            </a:extLst>
          </p:cNvPr>
          <p:cNvSpPr>
            <a:spLocks noGrp="1"/>
          </p:cNvSpPr>
          <p:nvPr>
            <p:ph type="sldNum" sz="quarter" idx="12"/>
          </p:nvPr>
        </p:nvSpPr>
        <p:spPr/>
        <p:txBody>
          <a:bodyPr/>
          <a:lstStyle/>
          <a:p>
            <a:fld id="{FD5DA0F0-1D62-4FDB-A121-3187D2513FEB}" type="slidenum">
              <a:rPr lang="en-US" smtClean="0"/>
              <a:pPr/>
              <a:t>6</a:t>
            </a:fld>
            <a:endParaRPr lang="en-US"/>
          </a:p>
        </p:txBody>
      </p:sp>
      <p:pic>
        <p:nvPicPr>
          <p:cNvPr id="9" name="Picture 8" descr="A close up of a logo&#10;&#10;Description automatically generated">
            <a:extLst>
              <a:ext uri="{FF2B5EF4-FFF2-40B4-BE49-F238E27FC236}">
                <a16:creationId xmlns:a16="http://schemas.microsoft.com/office/drawing/2014/main" id="{95D0DCC3-2806-4537-87C5-4C5D5BAA2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413" y="2515289"/>
            <a:ext cx="2956936" cy="2084397"/>
          </a:xfrm>
          <a:prstGeom prst="rect">
            <a:avLst/>
          </a:prstGeom>
        </p:spPr>
      </p:pic>
      <p:sp>
        <p:nvSpPr>
          <p:cNvPr id="10" name="Rectangle 9">
            <a:extLst>
              <a:ext uri="{FF2B5EF4-FFF2-40B4-BE49-F238E27FC236}">
                <a16:creationId xmlns:a16="http://schemas.microsoft.com/office/drawing/2014/main" id="{E7E7997D-A35E-46D7-B167-4B674C2CC619}"/>
              </a:ext>
            </a:extLst>
          </p:cNvPr>
          <p:cNvSpPr/>
          <p:nvPr/>
        </p:nvSpPr>
        <p:spPr>
          <a:xfrm>
            <a:off x="-2283734" y="1819373"/>
            <a:ext cx="2123478" cy="345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TBD</a:t>
            </a:r>
          </a:p>
        </p:txBody>
      </p:sp>
    </p:spTree>
    <p:extLst>
      <p:ext uri="{BB962C8B-B14F-4D97-AF65-F5344CB8AC3E}">
        <p14:creationId xmlns:p14="http://schemas.microsoft.com/office/powerpoint/2010/main" val="148479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2: The average number of locations per trial and the status of trial sites </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48" y="4905721"/>
            <a:ext cx="3943351" cy="509114"/>
          </a:xfrm>
        </p:spPr>
        <p:txBody>
          <a:bodyPr>
            <a:noAutofit/>
          </a:bodyPr>
          <a:lstStyle/>
          <a:p>
            <a:pPr marL="0" indent="0">
              <a:buNone/>
            </a:pPr>
            <a:r>
              <a:rPr lang="en-US" sz="1600" dirty="0"/>
              <a:t>83% of COVID trials are taking place at one location, with a long tail of several outliers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Initial hypothesis</a:t>
            </a:r>
            <a:r>
              <a:rPr lang="en-US" i="1" dirty="0"/>
              <a:t>: there are many locations per trial due to the collaboration across the healthcare world</a:t>
            </a:r>
          </a:p>
        </p:txBody>
      </p:sp>
      <p:sp>
        <p:nvSpPr>
          <p:cNvPr id="6" name="TextBox 5">
            <a:extLst>
              <a:ext uri="{FF2B5EF4-FFF2-40B4-BE49-F238E27FC236}">
                <a16:creationId xmlns:a16="http://schemas.microsoft.com/office/drawing/2014/main" id="{154CDDAE-646F-4D53-89DF-D482803A68C4}"/>
              </a:ext>
            </a:extLst>
          </p:cNvPr>
          <p:cNvSpPr txBox="1"/>
          <p:nvPr/>
        </p:nvSpPr>
        <p:spPr>
          <a:xfrm>
            <a:off x="628649" y="5530631"/>
            <a:ext cx="7886700" cy="1200329"/>
          </a:xfrm>
          <a:prstGeom prst="rect">
            <a:avLst/>
          </a:prstGeom>
          <a:solidFill>
            <a:schemeClr val="bg2"/>
          </a:solidFill>
        </p:spPr>
        <p:txBody>
          <a:bodyPr wrap="square" rtlCol="0">
            <a:spAutoFit/>
          </a:bodyPr>
          <a:lstStyle/>
          <a:p>
            <a:r>
              <a:rPr lang="en-US" b="1" i="1" dirty="0"/>
              <a:t>Conclusion</a:t>
            </a:r>
            <a:r>
              <a:rPr lang="en-US" i="1" dirty="0"/>
              <a:t>: Despite the spread of coronavirus and united effort to find a vaccine across the healthcare ecosystem, trials are mostly taking place at an individual site. These sites are still primarily in the “recruitment” phase, not yet reaching full enrollment</a:t>
            </a:r>
          </a:p>
        </p:txBody>
      </p:sp>
      <p:sp>
        <p:nvSpPr>
          <p:cNvPr id="10" name="Slide Number Placeholder 9">
            <a:extLst>
              <a:ext uri="{FF2B5EF4-FFF2-40B4-BE49-F238E27FC236}">
                <a16:creationId xmlns:a16="http://schemas.microsoft.com/office/drawing/2014/main" id="{0B243166-A56D-487D-B397-583869BA62F6}"/>
              </a:ext>
            </a:extLst>
          </p:cNvPr>
          <p:cNvSpPr>
            <a:spLocks noGrp="1"/>
          </p:cNvSpPr>
          <p:nvPr>
            <p:ph type="sldNum" sz="quarter" idx="12"/>
          </p:nvPr>
        </p:nvSpPr>
        <p:spPr/>
        <p:txBody>
          <a:bodyPr/>
          <a:lstStyle/>
          <a:p>
            <a:fld id="{FD5DA0F0-1D62-4FDB-A121-3187D2513FEB}" type="slidenum">
              <a:rPr lang="en-US" smtClean="0"/>
              <a:pPr/>
              <a:t>7</a:t>
            </a:fld>
            <a:endParaRPr lang="en-US"/>
          </a:p>
        </p:txBody>
      </p:sp>
      <p:pic>
        <p:nvPicPr>
          <p:cNvPr id="14" name="Picture 13" descr="A screenshot of a cell phone&#10;&#10;Description automatically generated">
            <a:extLst>
              <a:ext uri="{FF2B5EF4-FFF2-40B4-BE49-F238E27FC236}">
                <a16:creationId xmlns:a16="http://schemas.microsoft.com/office/drawing/2014/main" id="{51BCC85D-8D25-4847-B351-BC375D09B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22" y="2331528"/>
            <a:ext cx="2889692" cy="2574193"/>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9D5C902D-857D-43CA-86FD-9F5CC8509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01" y="2352604"/>
            <a:ext cx="3115563" cy="2516113"/>
          </a:xfrm>
          <a:prstGeom prst="rect">
            <a:avLst/>
          </a:prstGeom>
        </p:spPr>
      </p:pic>
      <p:sp>
        <p:nvSpPr>
          <p:cNvPr id="17" name="Content Placeholder 2">
            <a:extLst>
              <a:ext uri="{FF2B5EF4-FFF2-40B4-BE49-F238E27FC236}">
                <a16:creationId xmlns:a16="http://schemas.microsoft.com/office/drawing/2014/main" id="{BFBC80B7-4C60-43C6-985D-9C61060CC762}"/>
              </a:ext>
            </a:extLst>
          </p:cNvPr>
          <p:cNvSpPr txBox="1">
            <a:spLocks/>
          </p:cNvSpPr>
          <p:nvPr/>
        </p:nvSpPr>
        <p:spPr>
          <a:xfrm>
            <a:off x="4871092" y="4918397"/>
            <a:ext cx="3943351" cy="522539"/>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dirty="0"/>
              <a:t>The majority (66%) of the 9,087 total locations hosting a trial are still recruiting</a:t>
            </a:r>
          </a:p>
        </p:txBody>
      </p:sp>
    </p:spTree>
    <p:extLst>
      <p:ext uri="{BB962C8B-B14F-4D97-AF65-F5344CB8AC3E}">
        <p14:creationId xmlns:p14="http://schemas.microsoft.com/office/powerpoint/2010/main" val="314122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3: Trials by Country</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2566449"/>
            <a:ext cx="1765758" cy="2541736"/>
          </a:xfrm>
        </p:spPr>
        <p:txBody>
          <a:bodyPr>
            <a:normAutofit/>
          </a:bodyPr>
          <a:lstStyle/>
          <a:p>
            <a:pPr marL="0" indent="0">
              <a:buNone/>
            </a:pPr>
            <a:r>
              <a:rPr lang="en-US" sz="1600" dirty="0"/>
              <a:t>We observed a total </a:t>
            </a:r>
            <a:r>
              <a:rPr lang="en-US" sz="1600" b="1" dirty="0"/>
              <a:t>186 unique countries </a:t>
            </a:r>
            <a:r>
              <a:rPr lang="en-US" sz="1600" dirty="0"/>
              <a:t>running trials with a </a:t>
            </a:r>
            <a:r>
              <a:rPr lang="en-US" sz="1600" b="1" dirty="0"/>
              <a:t>majority (&gt;50%) of trials taking place within six countries </a:t>
            </a:r>
            <a:r>
              <a:rPr lang="en-US" sz="1600" dirty="0"/>
              <a:t>which we labeled as the “big six”.</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Initial hypothesis</a:t>
            </a:r>
            <a:r>
              <a:rPr lang="en-US" i="1" dirty="0"/>
              <a:t>: the richest countries, which maintain the most sophisticated healthcare systems, will have the highest number of trials in progress</a:t>
            </a:r>
          </a:p>
        </p:txBody>
      </p:sp>
      <p:sp>
        <p:nvSpPr>
          <p:cNvPr id="6" name="TextBox 5">
            <a:extLst>
              <a:ext uri="{FF2B5EF4-FFF2-40B4-BE49-F238E27FC236}">
                <a16:creationId xmlns:a16="http://schemas.microsoft.com/office/drawing/2014/main" id="{BDCD6563-2022-469D-9E65-3A7C6913641C}"/>
              </a:ext>
            </a:extLst>
          </p:cNvPr>
          <p:cNvSpPr txBox="1"/>
          <p:nvPr/>
        </p:nvSpPr>
        <p:spPr>
          <a:xfrm>
            <a:off x="628649" y="5530631"/>
            <a:ext cx="7886700" cy="923330"/>
          </a:xfrm>
          <a:prstGeom prst="rect">
            <a:avLst/>
          </a:prstGeom>
          <a:solidFill>
            <a:schemeClr val="bg2"/>
          </a:solidFill>
        </p:spPr>
        <p:txBody>
          <a:bodyPr wrap="square" rtlCol="0">
            <a:spAutoFit/>
          </a:bodyPr>
          <a:lstStyle/>
          <a:p>
            <a:r>
              <a:rPr lang="en-US" b="1" i="1" dirty="0"/>
              <a:t>Conclusion</a:t>
            </a:r>
            <a:r>
              <a:rPr lang="en-US" i="1" dirty="0"/>
              <a:t>: the number of trials may depend on country wealth, but also may be dependent on the severity of the virus outbreak in a given country. </a:t>
            </a:r>
            <a:r>
              <a:rPr lang="en-US" i="1" dirty="0">
                <a:highlight>
                  <a:srgbClr val="FFFF00"/>
                </a:highlight>
              </a:rPr>
              <a:t>The “big six” are also among the most impacted (and just happen to be able to fund trials)</a:t>
            </a:r>
          </a:p>
        </p:txBody>
      </p:sp>
      <p:pic>
        <p:nvPicPr>
          <p:cNvPr id="7" name="Picture 6" descr="A picture containing device&#10;&#10;Description automatically generated">
            <a:extLst>
              <a:ext uri="{FF2B5EF4-FFF2-40B4-BE49-F238E27FC236}">
                <a16:creationId xmlns:a16="http://schemas.microsoft.com/office/drawing/2014/main" id="{AFFD06C5-7A32-4430-B0ED-DBEAA9731583}"/>
              </a:ext>
            </a:extLst>
          </p:cNvPr>
          <p:cNvPicPr>
            <a:picLocks noChangeAspect="1"/>
          </p:cNvPicPr>
          <p:nvPr/>
        </p:nvPicPr>
        <p:blipFill rotWithShape="1">
          <a:blip r:embed="rId2">
            <a:extLst>
              <a:ext uri="{28A0092B-C50C-407E-A947-70E740481C1C}">
                <a14:useLocalDpi xmlns:a14="http://schemas.microsoft.com/office/drawing/2010/main" val="0"/>
              </a:ext>
            </a:extLst>
          </a:blip>
          <a:srcRect l="17531" r="9333"/>
          <a:stretch/>
        </p:blipFill>
        <p:spPr>
          <a:xfrm>
            <a:off x="5995448" y="2566449"/>
            <a:ext cx="2744691" cy="2656047"/>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3FA43978-6582-4BEA-9BDA-C49002839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972" y="2567651"/>
            <a:ext cx="3489912" cy="2707858"/>
          </a:xfrm>
          <a:prstGeom prst="rect">
            <a:avLst/>
          </a:prstGeom>
        </p:spPr>
      </p:pic>
      <p:sp>
        <p:nvSpPr>
          <p:cNvPr id="14" name="Rectangle 13">
            <a:extLst>
              <a:ext uri="{FF2B5EF4-FFF2-40B4-BE49-F238E27FC236}">
                <a16:creationId xmlns:a16="http://schemas.microsoft.com/office/drawing/2014/main" id="{B21574B9-F701-48AC-97E8-1270E3335A58}"/>
              </a:ext>
            </a:extLst>
          </p:cNvPr>
          <p:cNvSpPr/>
          <p:nvPr/>
        </p:nvSpPr>
        <p:spPr>
          <a:xfrm>
            <a:off x="-2283734" y="1819373"/>
            <a:ext cx="2123478" cy="345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RG Comment - Do we have any data to support that these countries are among the most impacted?</a:t>
            </a:r>
          </a:p>
          <a:p>
            <a:pPr algn="ctr"/>
            <a:endParaRPr lang="en-US" dirty="0"/>
          </a:p>
          <a:p>
            <a:pPr algn="ctr"/>
            <a:r>
              <a:rPr lang="en-US" dirty="0">
                <a:hlinkClick r:id="rId4"/>
              </a:rPr>
              <a:t>https://www.worldometers.info/coronavirus/</a:t>
            </a:r>
            <a:endParaRPr lang="en-US" dirty="0"/>
          </a:p>
          <a:p>
            <a:pPr algn="ctr"/>
            <a:endParaRPr lang="en-US" dirty="0"/>
          </a:p>
          <a:p>
            <a:pPr algn="ctr"/>
            <a:r>
              <a:rPr lang="en-US" dirty="0"/>
              <a:t>France is #19, China is #27 for instance</a:t>
            </a:r>
          </a:p>
        </p:txBody>
      </p:sp>
      <p:sp>
        <p:nvSpPr>
          <p:cNvPr id="15" name="Slide Number Placeholder 14">
            <a:extLst>
              <a:ext uri="{FF2B5EF4-FFF2-40B4-BE49-F238E27FC236}">
                <a16:creationId xmlns:a16="http://schemas.microsoft.com/office/drawing/2014/main" id="{5FCC78FE-B21D-4851-AA55-EA12347F9221}"/>
              </a:ext>
            </a:extLst>
          </p:cNvPr>
          <p:cNvSpPr>
            <a:spLocks noGrp="1"/>
          </p:cNvSpPr>
          <p:nvPr>
            <p:ph type="sldNum" sz="quarter" idx="12"/>
          </p:nvPr>
        </p:nvSpPr>
        <p:spPr/>
        <p:txBody>
          <a:bodyPr/>
          <a:lstStyle/>
          <a:p>
            <a:fld id="{FD5DA0F0-1D62-4FDB-A121-3187D2513FEB}" type="slidenum">
              <a:rPr lang="en-US" smtClean="0"/>
              <a:pPr/>
              <a:t>8</a:t>
            </a:fld>
            <a:endParaRPr lang="en-US"/>
          </a:p>
        </p:txBody>
      </p:sp>
    </p:spTree>
    <p:extLst>
      <p:ext uri="{BB962C8B-B14F-4D97-AF65-F5344CB8AC3E}">
        <p14:creationId xmlns:p14="http://schemas.microsoft.com/office/powerpoint/2010/main" val="229827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4: Demographic analysis for certain age groups, sex</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2366128"/>
            <a:ext cx="3717107" cy="3810834"/>
          </a:xfrm>
        </p:spPr>
        <p:txBody>
          <a:bodyPr>
            <a:normAutofit/>
          </a:bodyPr>
          <a:lstStyle/>
          <a:p>
            <a:pPr marL="0" indent="0">
              <a:buNone/>
            </a:pPr>
            <a:r>
              <a:rPr lang="en-US" sz="1600" dirty="0"/>
              <a:t>Based on our observations we have found that our hypothesis has been XYZ due to the following reasons:</a:t>
            </a:r>
          </a:p>
          <a:p>
            <a:r>
              <a:rPr lang="en-US" sz="1600" dirty="0"/>
              <a:t>Exhibit X shows the </a:t>
            </a:r>
          </a:p>
          <a:p>
            <a:r>
              <a:rPr lang="en-US" sz="1600" dirty="0"/>
              <a:t>AT</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Initial hypothesis</a:t>
            </a:r>
            <a:r>
              <a:rPr lang="en-US" i="1" dirty="0"/>
              <a:t>: ages of individuals in trials tend to be more elderly as that demographic is affected at a higher rate than younger demographic</a:t>
            </a:r>
          </a:p>
        </p:txBody>
      </p:sp>
      <p:sp>
        <p:nvSpPr>
          <p:cNvPr id="6" name="TextBox 5">
            <a:extLst>
              <a:ext uri="{FF2B5EF4-FFF2-40B4-BE49-F238E27FC236}">
                <a16:creationId xmlns:a16="http://schemas.microsoft.com/office/drawing/2014/main" id="{858BC707-6EF3-4EE5-A802-5B829E82AEFC}"/>
              </a:ext>
            </a:extLst>
          </p:cNvPr>
          <p:cNvSpPr txBox="1"/>
          <p:nvPr/>
        </p:nvSpPr>
        <p:spPr>
          <a:xfrm>
            <a:off x="628649" y="5530631"/>
            <a:ext cx="7886700" cy="646331"/>
          </a:xfrm>
          <a:prstGeom prst="rect">
            <a:avLst/>
          </a:prstGeom>
          <a:solidFill>
            <a:schemeClr val="bg2"/>
          </a:solidFill>
        </p:spPr>
        <p:txBody>
          <a:bodyPr wrap="square" rtlCol="0">
            <a:spAutoFit/>
          </a:bodyPr>
          <a:lstStyle/>
          <a:p>
            <a:r>
              <a:rPr lang="en-US" b="1" i="1" dirty="0"/>
              <a:t>Conclusion</a:t>
            </a:r>
            <a:r>
              <a:rPr lang="en-US" i="1" dirty="0"/>
              <a:t>: the number of </a:t>
            </a:r>
            <a:r>
              <a:rPr lang="en-US" i="1" dirty="0" err="1"/>
              <a:t>Covid</a:t>
            </a:r>
            <a:r>
              <a:rPr lang="en-US" i="1" dirty="0"/>
              <a:t> Trials have accelerated rapidly in 2019</a:t>
            </a:r>
          </a:p>
          <a:p>
            <a:r>
              <a:rPr lang="en-US" i="1" dirty="0"/>
              <a:t>and into the first half of 2020</a:t>
            </a:r>
          </a:p>
        </p:txBody>
      </p:sp>
      <p:sp>
        <p:nvSpPr>
          <p:cNvPr id="4" name="Slide Number Placeholder 3">
            <a:extLst>
              <a:ext uri="{FF2B5EF4-FFF2-40B4-BE49-F238E27FC236}">
                <a16:creationId xmlns:a16="http://schemas.microsoft.com/office/drawing/2014/main" id="{2E936FDC-7CC5-41C4-8000-FDC369A7A87E}"/>
              </a:ext>
            </a:extLst>
          </p:cNvPr>
          <p:cNvSpPr>
            <a:spLocks noGrp="1"/>
          </p:cNvSpPr>
          <p:nvPr>
            <p:ph type="sldNum" sz="quarter" idx="12"/>
          </p:nvPr>
        </p:nvSpPr>
        <p:spPr/>
        <p:txBody>
          <a:bodyPr/>
          <a:lstStyle/>
          <a:p>
            <a:fld id="{FD5DA0F0-1D62-4FDB-A121-3187D2513FEB}" type="slidenum">
              <a:rPr lang="en-US" smtClean="0"/>
              <a:pPr/>
              <a:t>9</a:t>
            </a:fld>
            <a:endParaRPr lang="en-US"/>
          </a:p>
        </p:txBody>
      </p:sp>
      <p:sp>
        <p:nvSpPr>
          <p:cNvPr id="7" name="Rectangle 6">
            <a:extLst>
              <a:ext uri="{FF2B5EF4-FFF2-40B4-BE49-F238E27FC236}">
                <a16:creationId xmlns:a16="http://schemas.microsoft.com/office/drawing/2014/main" id="{06641AD2-116A-4A94-8F29-719615A79E72}"/>
              </a:ext>
            </a:extLst>
          </p:cNvPr>
          <p:cNvSpPr/>
          <p:nvPr/>
        </p:nvSpPr>
        <p:spPr>
          <a:xfrm>
            <a:off x="-2283734" y="1819373"/>
            <a:ext cx="2123478" cy="345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TBD</a:t>
            </a:r>
          </a:p>
        </p:txBody>
      </p:sp>
    </p:spTree>
    <p:extLst>
      <p:ext uri="{BB962C8B-B14F-4D97-AF65-F5344CB8AC3E}">
        <p14:creationId xmlns:p14="http://schemas.microsoft.com/office/powerpoint/2010/main" val="490335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4674</TotalTime>
  <Words>1232</Words>
  <Application>Microsoft Office PowerPoint</Application>
  <PresentationFormat>On-screen Show (4:3)</PresentationFormat>
  <Paragraphs>146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UCB Data Analytics Bootcamp Spring 2020    Clinical trials analysis</vt:lpstr>
      <vt:lpstr>Agenda</vt:lpstr>
      <vt:lpstr>Scope and hypothesis</vt:lpstr>
      <vt:lpstr>Methodology and data collection</vt:lpstr>
      <vt:lpstr>Data analysis and clean-up process</vt:lpstr>
      <vt:lpstr>Analysis 1: The number of new clinical trials (YoY growth by sponsor type)</vt:lpstr>
      <vt:lpstr>Analysis 2: The average number of locations per trial and the status of trial sites </vt:lpstr>
      <vt:lpstr>Analysis 3: Trials by Country</vt:lpstr>
      <vt:lpstr>Analysis 4: Demographic analysis for certain age groups, sex</vt:lpstr>
      <vt:lpstr>Conclusion</vt:lpstr>
      <vt:lpstr>Post-mortem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UCB Data Analytics Bootcamp Spring 2020   Clinical trials analysis</dc:title>
  <dc:creator>Garskovas, Raymond</dc:creator>
  <cp:lastModifiedBy>Garskovas, Raymond</cp:lastModifiedBy>
  <cp:revision>46</cp:revision>
  <dcterms:created xsi:type="dcterms:W3CDTF">2020-07-25T20:15:01Z</dcterms:created>
  <dcterms:modified xsi:type="dcterms:W3CDTF">2020-07-29T02:09:25Z</dcterms:modified>
</cp:coreProperties>
</file>