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9" r:id="rId5"/>
    <p:sldId id="258" r:id="rId6"/>
    <p:sldId id="260" r:id="rId7"/>
    <p:sldId id="261" r:id="rId8"/>
    <p:sldId id="263" r:id="rId9"/>
    <p:sldId id="262" r:id="rId10"/>
    <p:sldId id="272" r:id="rId11"/>
    <p:sldId id="268" r:id="rId12"/>
    <p:sldId id="264" r:id="rId13"/>
    <p:sldId id="265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5184E-76A8-44CB-913B-CF8CA109F8E2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F0EA-1762-45F7-B2A4-684C8821B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F0EA-1762-45F7-B2A4-684C8821B1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7F0EA-1762-45F7-B2A4-684C8821B1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5687-161B-43BE-AD32-757737C6634B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C4DB-3158-41AB-8CA2-436ADD58D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class.sourceforge.net/" TargetMode="External"/><Relationship Id="rId5" Type="http://schemas.openxmlformats.org/officeDocument/2006/relationships/hyperlink" Target="http://www.class-visualizer.net/" TargetMode="External"/><Relationship Id="rId4" Type="http://schemas.openxmlformats.org/officeDocument/2006/relationships/hyperlink" Target="https://bb-montgomerycollege.blackboard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204 – Computer Science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77200" cy="5410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Software Engineering Principles (Design and Verification)</a:t>
            </a:r>
          </a:p>
          <a:p>
            <a:pPr lvl="0"/>
            <a:r>
              <a:rPr lang="en-US" sz="2400" dirty="0"/>
              <a:t>Data Design and Implementation (Built-In, Abstract Data Types, Classes)</a:t>
            </a:r>
          </a:p>
          <a:p>
            <a:pPr lvl="0"/>
            <a:r>
              <a:rPr lang="en-US" sz="2400" dirty="0"/>
              <a:t>Encapsulation, Inheritance and Polymorphism</a:t>
            </a:r>
          </a:p>
          <a:p>
            <a:pPr lvl="0"/>
            <a:r>
              <a:rPr lang="en-US" sz="2400" dirty="0"/>
              <a:t>Collections</a:t>
            </a:r>
          </a:p>
          <a:p>
            <a:pPr lvl="1"/>
            <a:r>
              <a:rPr lang="en-US" sz="2000" dirty="0"/>
              <a:t>List ADT (Sorted and Unsorted)</a:t>
            </a:r>
          </a:p>
          <a:p>
            <a:pPr lvl="1"/>
            <a:r>
              <a:rPr lang="en-US" sz="2000" dirty="0"/>
              <a:t>Vectors</a:t>
            </a:r>
          </a:p>
          <a:p>
            <a:pPr lvl="1"/>
            <a:r>
              <a:rPr lang="en-US" sz="2000" dirty="0"/>
              <a:t>Stack and Queue ADTs</a:t>
            </a:r>
          </a:p>
          <a:p>
            <a:pPr lvl="1"/>
            <a:r>
              <a:rPr lang="en-US" sz="2000" dirty="0"/>
              <a:t>Linked Structures</a:t>
            </a:r>
          </a:p>
          <a:p>
            <a:pPr lvl="1"/>
            <a:r>
              <a:rPr lang="en-US" sz="2000" dirty="0"/>
              <a:t>Binary Search Tree ADT</a:t>
            </a:r>
          </a:p>
          <a:p>
            <a:pPr lvl="1"/>
            <a:r>
              <a:rPr lang="en-US" sz="2000" dirty="0"/>
              <a:t>Heap and Priority Queue ADTs</a:t>
            </a:r>
          </a:p>
          <a:p>
            <a:pPr lvl="1"/>
            <a:r>
              <a:rPr lang="en-US" sz="2000" dirty="0"/>
              <a:t>Graph ADTs</a:t>
            </a:r>
          </a:p>
          <a:p>
            <a:pPr lvl="0"/>
            <a:r>
              <a:rPr lang="en-US" sz="2400" dirty="0"/>
              <a:t>Recursion</a:t>
            </a:r>
          </a:p>
          <a:p>
            <a:pPr lvl="0"/>
            <a:r>
              <a:rPr lang="en-US" sz="2400" dirty="0"/>
              <a:t>Sorting and Searching Algorithms</a:t>
            </a:r>
          </a:p>
          <a:p>
            <a:pPr lvl="0"/>
            <a:r>
              <a:rPr lang="en-US" sz="2400" dirty="0"/>
              <a:t>Java networking using sockets</a:t>
            </a:r>
          </a:p>
          <a:p>
            <a:pPr lvl="0"/>
            <a:r>
              <a:rPr lang="en-US" sz="2400" dirty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72475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Outcomes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/>
              <a:t>Upon completion of this course, students should be able to:</a:t>
            </a:r>
          </a:p>
          <a:p>
            <a:pPr lvl="0"/>
            <a:r>
              <a:rPr lang="en-US" sz="2400" dirty="0"/>
              <a:t>Apply the principles of networking, exceptions, and error-handling in a Java environment </a:t>
            </a:r>
          </a:p>
          <a:p>
            <a:pPr lvl="0"/>
            <a:r>
              <a:rPr lang="en-US" sz="2400" dirty="0"/>
              <a:t>Contrast basic concepts of procedural and object–oriented programming </a:t>
            </a:r>
          </a:p>
          <a:p>
            <a:pPr lvl="0"/>
            <a:r>
              <a:rPr lang="en-US" sz="2400" dirty="0"/>
              <a:t>Demonstrate basic principles of program development and design </a:t>
            </a:r>
          </a:p>
          <a:p>
            <a:pPr lvl="0"/>
            <a:r>
              <a:rPr lang="en-US" sz="2400" dirty="0"/>
              <a:t>Demonstrate the implementation of abstract data types, such as list, stack, queue, priority queue, binary search tree, graph, and heap </a:t>
            </a:r>
          </a:p>
          <a:p>
            <a:pPr lvl="0"/>
            <a:r>
              <a:rPr lang="en-US" sz="2400" dirty="0"/>
              <a:t>Describe the design and time complexity of algorithms. </a:t>
            </a:r>
          </a:p>
          <a:p>
            <a:pPr lvl="0"/>
            <a:r>
              <a:rPr lang="en-US" sz="2400" dirty="0"/>
              <a:t>Utilize fundamental features of a higher level language, including event-driven programming, graphical user interface, and multi-threading.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77200" cy="53340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Assignments </a:t>
            </a:r>
            <a:r>
              <a:rPr lang="en-US" sz="2400" dirty="0"/>
              <a:t>(25% of course grade)</a:t>
            </a:r>
          </a:p>
          <a:p>
            <a:pPr lvl="1"/>
            <a:r>
              <a:rPr lang="en-US" sz="2000" dirty="0"/>
              <a:t>available on Blackboard</a:t>
            </a:r>
          </a:p>
          <a:p>
            <a:pPr lvl="1"/>
            <a:r>
              <a:rPr lang="en-US" sz="2000" dirty="0"/>
              <a:t>post in Blackboard before start of class</a:t>
            </a:r>
          </a:p>
          <a:p>
            <a:r>
              <a:rPr lang="en-US" sz="2400" b="1" i="1" dirty="0"/>
              <a:t>Labs</a:t>
            </a:r>
            <a:r>
              <a:rPr lang="en-US" sz="2400" dirty="0"/>
              <a:t> (15% of course grade): </a:t>
            </a:r>
          </a:p>
          <a:p>
            <a:pPr lvl="1"/>
            <a:r>
              <a:rPr lang="en-US" sz="2000" dirty="0"/>
              <a:t>available on Blackboard</a:t>
            </a:r>
          </a:p>
          <a:p>
            <a:pPr lvl="1"/>
            <a:r>
              <a:rPr lang="en-US" sz="2000" dirty="0"/>
              <a:t>post in Blackboard before start of class</a:t>
            </a:r>
          </a:p>
          <a:p>
            <a:r>
              <a:rPr lang="en-US" sz="2400" b="1" i="1" dirty="0"/>
              <a:t>Midterm Exam I </a:t>
            </a:r>
            <a:r>
              <a:rPr lang="en-US" sz="2400" dirty="0"/>
              <a:t>(15% of course grade): </a:t>
            </a:r>
          </a:p>
          <a:p>
            <a:pPr lvl="1"/>
            <a:r>
              <a:rPr lang="en-US" sz="2000" dirty="0"/>
              <a:t>taken in class</a:t>
            </a:r>
          </a:p>
          <a:p>
            <a:r>
              <a:rPr lang="en-US" sz="2400" b="1" i="1" dirty="0"/>
              <a:t>Midterm Exam II </a:t>
            </a:r>
            <a:r>
              <a:rPr lang="en-US" sz="2400" dirty="0"/>
              <a:t>(15% of course grade): </a:t>
            </a:r>
          </a:p>
          <a:p>
            <a:pPr lvl="1"/>
            <a:r>
              <a:rPr lang="en-US" sz="2000" dirty="0"/>
              <a:t>taken in class</a:t>
            </a:r>
          </a:p>
          <a:p>
            <a:r>
              <a:rPr lang="en-US" sz="2400" b="1" i="1" dirty="0"/>
              <a:t>Final Exam </a:t>
            </a:r>
            <a:r>
              <a:rPr lang="en-US" sz="2400" dirty="0"/>
              <a:t>(30% of course grade): </a:t>
            </a:r>
          </a:p>
          <a:p>
            <a:pPr lvl="1"/>
            <a:r>
              <a:rPr lang="en-US" sz="2000" dirty="0"/>
              <a:t>taken in class; whole period</a:t>
            </a:r>
          </a:p>
          <a:p>
            <a:pPr lvl="1"/>
            <a:r>
              <a:rPr lang="en-US" sz="2000" dirty="0"/>
              <a:t>Wednesday, </a:t>
            </a:r>
            <a:r>
              <a:rPr lang="en-US" sz="2000"/>
              <a:t>Dec 18</a:t>
            </a:r>
            <a:r>
              <a:rPr lang="en-US" sz="2000" baseline="30000"/>
              <a:t>th</a:t>
            </a:r>
            <a:r>
              <a:rPr lang="en-US" sz="2000"/>
              <a:t> </a:t>
            </a:r>
            <a:r>
              <a:rPr lang="en-US" sz="2000" dirty="0"/>
              <a:t>12:30-2:30pm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4582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Download </a:t>
            </a:r>
            <a:r>
              <a:rPr lang="en-US" sz="2400" u="sng" dirty="0"/>
              <a:t>Eclipse</a:t>
            </a:r>
            <a:r>
              <a:rPr lang="en-US" sz="2400" dirty="0"/>
              <a:t> for Java (Windows or Mac Versions)</a:t>
            </a:r>
          </a:p>
          <a:p>
            <a:pPr lvl="1"/>
            <a:r>
              <a:rPr lang="en-US" sz="2000" dirty="0"/>
              <a:t>Free download from </a:t>
            </a:r>
            <a:r>
              <a:rPr lang="en-US" sz="2000" u="sng" dirty="0">
                <a:hlinkClick r:id="rId3"/>
              </a:rPr>
              <a:t>http://www.eclipse.org/downloads/</a:t>
            </a:r>
            <a:r>
              <a:rPr lang="en-US" sz="2000" u="sng" dirty="0"/>
              <a:t> </a:t>
            </a:r>
            <a:endParaRPr lang="en-US" sz="2000" dirty="0"/>
          </a:p>
          <a:p>
            <a:r>
              <a:rPr lang="en-US" sz="2400" dirty="0"/>
              <a:t>You should already have access to </a:t>
            </a:r>
            <a:r>
              <a:rPr lang="en-US" sz="2400" u="sng" dirty="0"/>
              <a:t>Blackboard</a:t>
            </a:r>
          </a:p>
          <a:p>
            <a:pPr lvl="1"/>
            <a:r>
              <a:rPr lang="en-US" sz="2000" dirty="0"/>
              <a:t>Labs and Assignments will be downloaded and submitted in Blackboard</a:t>
            </a:r>
          </a:p>
          <a:p>
            <a:pPr lvl="1"/>
            <a:r>
              <a:rPr lang="en-US" sz="2000" dirty="0"/>
              <a:t>Exams will be taken in Blackboard</a:t>
            </a:r>
          </a:p>
          <a:p>
            <a:pPr lvl="1"/>
            <a:r>
              <a:rPr lang="en-US" sz="2000" u="sng" dirty="0">
                <a:hlinkClick r:id="rId4"/>
              </a:rPr>
              <a:t>https://bb-montgomerycollege.blackboard.com</a:t>
            </a:r>
            <a:r>
              <a:rPr lang="en-US" sz="2000" u="sng" dirty="0"/>
              <a:t> </a:t>
            </a:r>
          </a:p>
          <a:p>
            <a:r>
              <a:rPr lang="en-US" sz="2400" u="sng" dirty="0"/>
              <a:t>UML tools:</a:t>
            </a:r>
            <a:r>
              <a:rPr lang="en-US" sz="2400" dirty="0"/>
              <a:t> Find and download a UML application</a:t>
            </a:r>
          </a:p>
          <a:p>
            <a:pPr lvl="1"/>
            <a:r>
              <a:rPr lang="en-US" sz="2000" dirty="0"/>
              <a:t>Many free ones exist, or hand-draw and scan</a:t>
            </a:r>
          </a:p>
          <a:p>
            <a:pPr lvl="1"/>
            <a:r>
              <a:rPr lang="en-US" sz="2000" dirty="0"/>
              <a:t>Trade-offs:</a:t>
            </a:r>
          </a:p>
          <a:p>
            <a:pPr lvl="2"/>
            <a:r>
              <a:rPr lang="en-US" sz="1800" dirty="0"/>
              <a:t>Powerful but complicated  (reverse-engineers your code)</a:t>
            </a:r>
          </a:p>
          <a:p>
            <a:pPr lvl="3"/>
            <a:r>
              <a:rPr lang="en-US" sz="1400" dirty="0"/>
              <a:t>(e.g. </a:t>
            </a:r>
            <a:r>
              <a:rPr lang="en-US" sz="1400" dirty="0" err="1"/>
              <a:t>ClassVisualization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http://www.class-visualizer.net/</a:t>
            </a:r>
            <a:r>
              <a:rPr lang="en-US" sz="1400" dirty="0"/>
              <a:t>)</a:t>
            </a:r>
          </a:p>
          <a:p>
            <a:pPr lvl="2"/>
            <a:r>
              <a:rPr lang="en-US" sz="1800" dirty="0"/>
              <a:t>Simple but you must create the diagram yourself (recommended)</a:t>
            </a:r>
          </a:p>
          <a:p>
            <a:pPr lvl="3"/>
            <a:r>
              <a:rPr lang="en-US" sz="1400" dirty="0"/>
              <a:t>(e.g., </a:t>
            </a:r>
            <a:r>
              <a:rPr lang="en-US" sz="1400" dirty="0" err="1"/>
              <a:t>NClass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http://nclass.sourceforge.net/</a:t>
            </a:r>
            <a:r>
              <a:rPr lang="en-US" sz="1400" dirty="0"/>
              <a:t>)</a:t>
            </a:r>
          </a:p>
          <a:p>
            <a:pPr lvl="3"/>
            <a:r>
              <a:rPr lang="en-US" sz="1400" dirty="0"/>
              <a:t>See </a:t>
            </a:r>
            <a:r>
              <a:rPr lang="en-US" sz="1400" dirty="0" err="1"/>
              <a:t>NClass</a:t>
            </a:r>
            <a:r>
              <a:rPr lang="en-US" sz="1400" dirty="0"/>
              <a:t> Overview video</a:t>
            </a:r>
          </a:p>
          <a:p>
            <a:pPr lvl="2"/>
            <a:r>
              <a:rPr lang="en-US" sz="1800" dirty="0"/>
              <a:t>Plug-ins to Eclipse – complicated to install but reverse-engineers your code</a:t>
            </a:r>
          </a:p>
          <a:p>
            <a:pPr lvl="3"/>
            <a:r>
              <a:rPr lang="en-US" sz="1400" dirty="0"/>
              <a:t>(e.g., </a:t>
            </a:r>
            <a:r>
              <a:rPr lang="en-US" sz="1400" dirty="0" err="1"/>
              <a:t>ObjectAid</a:t>
            </a:r>
            <a:r>
              <a:rPr lang="en-US" sz="1400" dirty="0"/>
              <a:t> – see </a:t>
            </a:r>
            <a:r>
              <a:rPr lang="en-US" sz="1400" dirty="0" err="1"/>
              <a:t>ppt</a:t>
            </a:r>
            <a:r>
              <a:rPr lang="en-US" sz="1400" dirty="0"/>
              <a:t> to install)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ObjectAid</a:t>
            </a:r>
            <a:r>
              <a:rPr lang="en-US" dirty="0"/>
              <a:t> UML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ObjectAid</a:t>
            </a:r>
            <a:r>
              <a:rPr lang="en-US" sz="2800" dirty="0"/>
              <a:t> is a free tool that works right from Eclipse</a:t>
            </a:r>
          </a:p>
          <a:p>
            <a:r>
              <a:rPr lang="en-US" sz="2800" dirty="0"/>
              <a:t>To install in Eclipse: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</a:rPr>
              <a:t>Open Eclipse and go to Help &gt; Install New Software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</a:rPr>
              <a:t>Click on add to add a new repository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name: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ObjectAid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UML Explorer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Enter Location: http://objectaid.com/update/1.1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Select the </a:t>
            </a:r>
            <a:r>
              <a:rPr lang="en-US" sz="2400" dirty="0" err="1"/>
              <a:t>ObjectAid</a:t>
            </a:r>
            <a:r>
              <a:rPr lang="en-US" sz="2400" dirty="0"/>
              <a:t> Class Diagram plugin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Accept </a:t>
            </a:r>
            <a:r>
              <a:rPr lang="en-US" sz="2400"/>
              <a:t>the software</a:t>
            </a:r>
            <a:endParaRPr lang="en-US" sz="2400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the “I accept” radio button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Finish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Select Restart Now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To draw a class diagram: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latin typeface="Arial" panose="020B0604020202020204" pitchFamily="34" charset="0"/>
              </a:rPr>
              <a:t>File </a:t>
            </a:r>
            <a:r>
              <a:rPr lang="en-US" sz="2400" dirty="0">
                <a:latin typeface="Arial" panose="020B0604020202020204" pitchFamily="34" charset="0"/>
              </a:rPr>
              <a:t>&gt;</a:t>
            </a:r>
            <a:r>
              <a:rPr lang="en-US" sz="2400" i="1" dirty="0">
                <a:latin typeface="Arial" panose="020B0604020202020204" pitchFamily="34" charset="0"/>
              </a:rPr>
              <a:t> New </a:t>
            </a:r>
            <a:r>
              <a:rPr lang="en-US" sz="2400" dirty="0">
                <a:latin typeface="Arial" panose="020B0604020202020204" pitchFamily="34" charset="0"/>
              </a:rPr>
              <a:t>&gt;</a:t>
            </a:r>
            <a:r>
              <a:rPr lang="en-US" sz="2400" i="1" dirty="0">
                <a:latin typeface="Arial" panose="020B0604020202020204" pitchFamily="34" charset="0"/>
              </a:rPr>
              <a:t> Other &gt; type a name for the diagram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latin typeface="Arial" panose="020B0604020202020204" pitchFamily="34" charset="0"/>
              </a:rPr>
              <a:t>Drag-and-drop .java files into the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1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772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400" dirty="0"/>
              <a:t>Start </a:t>
            </a:r>
            <a:r>
              <a:rPr lang="en-US" sz="2800" b="1" i="1" dirty="0">
                <a:solidFill>
                  <a:srgbClr val="FF0000"/>
                </a:solidFill>
              </a:rPr>
              <a:t>EARLY</a:t>
            </a:r>
          </a:p>
          <a:p>
            <a:pPr algn="just"/>
            <a:r>
              <a:rPr lang="en-US" sz="2400" dirty="0"/>
              <a:t>Do your own work</a:t>
            </a:r>
          </a:p>
          <a:p>
            <a:pPr lvl="1" algn="just"/>
            <a:r>
              <a:rPr lang="en-US" sz="2000" dirty="0"/>
              <a:t>Each assignment will be checked by MOSS</a:t>
            </a:r>
          </a:p>
          <a:p>
            <a:pPr lvl="1" algn="just"/>
            <a:r>
              <a:rPr lang="en-US" sz="2000" dirty="0"/>
              <a:t>See syllabus for more information</a:t>
            </a:r>
          </a:p>
          <a:p>
            <a:pPr algn="just"/>
            <a:r>
              <a:rPr lang="en-US" sz="2400" dirty="0"/>
              <a:t>Submit your assignment in two zip files.  Example:</a:t>
            </a:r>
          </a:p>
          <a:p>
            <a:pPr marL="914400" indent="0" algn="just">
              <a:buNone/>
            </a:pPr>
            <a:r>
              <a:rPr lang="en-US" sz="2000" dirty="0"/>
              <a:t>assuming I am the student (you will use your name) for a notional Assignment 8 with two java files, one UML diagram, a doc directory with </a:t>
            </a:r>
            <a:r>
              <a:rPr lang="en-US" sz="2000" dirty="0" err="1"/>
              <a:t>javadoc</a:t>
            </a:r>
            <a:r>
              <a:rPr lang="en-US" sz="2000" dirty="0"/>
              <a:t> html files, and one </a:t>
            </a:r>
            <a:r>
              <a:rPr lang="en-US" sz="2000" dirty="0" err="1"/>
              <a:t>JUnit</a:t>
            </a:r>
            <a:r>
              <a:rPr lang="en-US" sz="2000" dirty="0"/>
              <a:t> test java file:</a:t>
            </a:r>
          </a:p>
          <a:p>
            <a:pPr marL="914400" indent="0" algn="just"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AlexanderRobert_Assignment8_Complete.zip </a:t>
            </a:r>
            <a:r>
              <a:rPr lang="en-US" sz="2000" i="1" dirty="0"/>
              <a:t>[a compressed file containing the following]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UML.jpg</a:t>
            </a:r>
          </a:p>
          <a:p>
            <a:pPr>
              <a:buNone/>
            </a:pPr>
            <a:r>
              <a:rPr lang="en-US" sz="2000" dirty="0"/>
              <a:t>		doc </a:t>
            </a:r>
            <a:r>
              <a:rPr lang="en-US" sz="2000" i="1" dirty="0"/>
              <a:t>[a directory]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			file1.html</a:t>
            </a:r>
          </a:p>
          <a:p>
            <a:pPr>
              <a:buNone/>
            </a:pPr>
            <a:r>
              <a:rPr lang="en-US" sz="2000" dirty="0"/>
              <a:t>     			file2.html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src</a:t>
            </a:r>
            <a:r>
              <a:rPr lang="en-US" sz="2000" dirty="0"/>
              <a:t> </a:t>
            </a:r>
            <a:r>
              <a:rPr lang="en-US" sz="2000" i="1" dirty="0"/>
              <a:t>[a directory]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			File1.java</a:t>
            </a:r>
          </a:p>
          <a:p>
            <a:pPr>
              <a:buNone/>
            </a:pPr>
            <a:r>
              <a:rPr lang="en-US" sz="2000" dirty="0"/>
              <a:t>     			File2.java</a:t>
            </a:r>
          </a:p>
          <a:p>
            <a:pPr>
              <a:buNone/>
            </a:pPr>
            <a:r>
              <a:rPr lang="en-US" sz="2000" dirty="0"/>
              <a:t>      			File_Test.java</a:t>
            </a:r>
          </a:p>
          <a:p>
            <a:pPr>
              <a:buNone/>
            </a:pPr>
            <a:r>
              <a:rPr lang="en-US" sz="2000" dirty="0"/>
              <a:t>     AlexanderRobert_Assignment8_Moss.zip </a:t>
            </a:r>
            <a:r>
              <a:rPr lang="en-US" sz="2000" i="1" dirty="0"/>
              <a:t>[a compressed file containing only the following]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File1.java</a:t>
            </a:r>
          </a:p>
          <a:p>
            <a:pPr>
              <a:buNone/>
            </a:pPr>
            <a:r>
              <a:rPr lang="en-US" sz="2000" dirty="0"/>
              <a:t>		File2.java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2057399"/>
            <a:ext cx="4077346" cy="3448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1444" y="3177152"/>
            <a:ext cx="356461" cy="3564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11444" y="5375329"/>
            <a:ext cx="356461" cy="3564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792162"/>
          </a:xfrm>
        </p:spPr>
        <p:txBody>
          <a:bodyPr>
            <a:normAutofit/>
          </a:bodyPr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Classroom Principles and Standards</a:t>
            </a:r>
          </a:p>
          <a:p>
            <a:r>
              <a:rPr lang="en-US" dirty="0"/>
              <a:t>Programming Principles</a:t>
            </a:r>
          </a:p>
          <a:p>
            <a:r>
              <a:rPr lang="en-US" dirty="0"/>
              <a:t>Course Overview</a:t>
            </a:r>
            <a:endParaRPr lang="en-US" sz="2000" dirty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792162"/>
          </a:xfrm>
        </p:spPr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/>
              <a:t>“ABC” Principle</a:t>
            </a:r>
          </a:p>
          <a:p>
            <a:pPr lvl="1"/>
            <a:r>
              <a:rPr lang="en-US" dirty="0"/>
              <a:t>Audible</a:t>
            </a:r>
          </a:p>
          <a:p>
            <a:pPr lvl="1"/>
            <a:r>
              <a:rPr lang="en-US" dirty="0"/>
              <a:t>Brief</a:t>
            </a:r>
          </a:p>
          <a:p>
            <a:pPr lvl="1"/>
            <a:r>
              <a:rPr lang="en-US" dirty="0"/>
              <a:t>Clear</a:t>
            </a:r>
          </a:p>
          <a:p>
            <a:r>
              <a:rPr lang="en-US" dirty="0"/>
              <a:t>Tell us about your …</a:t>
            </a:r>
          </a:p>
          <a:p>
            <a:pPr lvl="1"/>
            <a:r>
              <a:rPr lang="en-US" dirty="0"/>
              <a:t>Name (first and last)</a:t>
            </a:r>
          </a:p>
          <a:p>
            <a:pPr lvl="1"/>
            <a:r>
              <a:rPr lang="en-US" dirty="0"/>
              <a:t>Goals for this course and MC</a:t>
            </a:r>
          </a:p>
          <a:p>
            <a:pPr lvl="2"/>
            <a:r>
              <a:rPr lang="en-US" dirty="0"/>
              <a:t>AA/Transfer/Personal Development/Other</a:t>
            </a:r>
          </a:p>
          <a:p>
            <a:pPr lvl="1"/>
            <a:r>
              <a:rPr lang="en-US" dirty="0"/>
              <a:t>Interests: a “fun fact” about yourself</a:t>
            </a:r>
          </a:p>
          <a:p>
            <a:pPr lvl="2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74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Classroom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b="1" i="1"/>
              <a:t>You</a:t>
            </a:r>
            <a:r>
              <a:rPr lang="en-US"/>
              <a:t> are responsible for your own success</a:t>
            </a:r>
          </a:p>
          <a:p>
            <a:pPr lvl="1"/>
            <a:r>
              <a:rPr lang="en-US" sz="2400"/>
              <a:t>Responsibilities for students:</a:t>
            </a:r>
          </a:p>
          <a:p>
            <a:pPr lvl="2"/>
            <a:r>
              <a:rPr lang="en-US" sz="2000"/>
              <a:t>Take charge for yourself</a:t>
            </a:r>
          </a:p>
          <a:p>
            <a:pPr lvl="2"/>
            <a:r>
              <a:rPr lang="en-US" sz="2000"/>
              <a:t>Attend class</a:t>
            </a:r>
          </a:p>
          <a:p>
            <a:pPr lvl="2"/>
            <a:r>
              <a:rPr lang="en-US" sz="2000"/>
              <a:t>Be on time (“if you’re 5 minutes early, you’re on time, if you’re on time you’re late” – Drum Line)</a:t>
            </a:r>
          </a:p>
          <a:p>
            <a:pPr lvl="2"/>
            <a:r>
              <a:rPr lang="en-US" sz="2000"/>
              <a:t>Focus on the topics being addressed</a:t>
            </a:r>
          </a:p>
          <a:p>
            <a:pPr lvl="2"/>
            <a:r>
              <a:rPr lang="en-US" sz="2000"/>
              <a:t>Submit homework on time</a:t>
            </a:r>
          </a:p>
          <a:p>
            <a:pPr lvl="2"/>
            <a:r>
              <a:rPr lang="en-US" sz="2000"/>
              <a:t>Contact the Professor for assistance and to resolve conflicts</a:t>
            </a:r>
          </a:p>
          <a:p>
            <a:pPr lvl="1"/>
            <a:r>
              <a:rPr lang="en-US" sz="2400"/>
              <a:t>Responsibilities for the professor:</a:t>
            </a:r>
          </a:p>
          <a:p>
            <a:pPr lvl="2"/>
            <a:r>
              <a:rPr lang="en-US" sz="2000"/>
              <a:t>Make topics clear</a:t>
            </a:r>
          </a:p>
          <a:p>
            <a:pPr lvl="2"/>
            <a:r>
              <a:rPr lang="en-US" sz="2000"/>
              <a:t>Provide assistance on request</a:t>
            </a:r>
          </a:p>
          <a:p>
            <a:pPr lvl="2"/>
            <a:r>
              <a:rPr lang="en-US" sz="2000"/>
              <a:t>Return grades/hw promptly</a:t>
            </a:r>
          </a:p>
          <a:p>
            <a:pPr lvl="2"/>
            <a:r>
              <a:rPr lang="en-US" sz="2000"/>
              <a:t>Provide a clear grading scheme</a:t>
            </a:r>
          </a:p>
          <a:p>
            <a:pPr lvl="2"/>
            <a:r>
              <a:rPr lang="en-US" sz="2000"/>
              <a:t>Accommodate legitimate conflicts</a:t>
            </a:r>
          </a:p>
          <a:p>
            <a:pPr lvl="2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Classroom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You are not competing against other students</a:t>
            </a:r>
            <a:endParaRPr lang="en-US" sz="2000"/>
          </a:p>
          <a:p>
            <a:pPr lvl="1"/>
            <a:r>
              <a:rPr lang="en-US"/>
              <a:t>You are graded on the degree to which you meet the course standards</a:t>
            </a:r>
          </a:p>
          <a:p>
            <a:endParaRPr lang="en-US"/>
          </a:p>
          <a:p>
            <a:r>
              <a:rPr lang="en-US"/>
              <a:t>Two overarching goals: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Learn the material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Learn how to learn</a:t>
            </a:r>
          </a:p>
          <a:p>
            <a:endParaRPr lang="en-US"/>
          </a:p>
          <a:p>
            <a:r>
              <a:rPr lang="en-US"/>
              <a:t>Ancillary Goal: HAVE FUN!</a:t>
            </a:r>
          </a:p>
          <a:p>
            <a:pPr lvl="1"/>
            <a:r>
              <a:rPr lang="en-US"/>
              <a:t>Learning should be stimulating</a:t>
            </a:r>
          </a:p>
          <a:p>
            <a:pPr lvl="1"/>
            <a:r>
              <a:rPr lang="en-US"/>
              <a:t>Computer Programming can be very interesting and challenging – when you get a program running there is a sense of accomplishment.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Classroom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68362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Classroom Participation:</a:t>
            </a:r>
          </a:p>
          <a:p>
            <a:pPr lvl="1"/>
            <a:r>
              <a:rPr lang="en-US" sz="2400" dirty="0"/>
              <a:t>Focus on the topic at hand</a:t>
            </a:r>
          </a:p>
          <a:p>
            <a:pPr lvl="1"/>
            <a:r>
              <a:rPr lang="en-US" sz="2400" dirty="0"/>
              <a:t>Don’t disrupt class with side conversations</a:t>
            </a:r>
          </a:p>
          <a:p>
            <a:pPr lvl="1"/>
            <a:r>
              <a:rPr lang="en-US" sz="2400" dirty="0"/>
              <a:t>Do interrupt with relevant questions or comments</a:t>
            </a:r>
          </a:p>
          <a:p>
            <a:r>
              <a:rPr lang="en-US" dirty="0"/>
              <a:t>Honor Code:</a:t>
            </a:r>
          </a:p>
          <a:p>
            <a:pPr lvl="1"/>
            <a:r>
              <a:rPr lang="en-US" sz="2400" dirty="0"/>
              <a:t>MC’s honor code applies – it’s simple; don’t cheat!</a:t>
            </a:r>
          </a:p>
          <a:p>
            <a:pPr lvl="1"/>
            <a:r>
              <a:rPr lang="en-US" sz="2400" dirty="0"/>
              <a:t>Violation (</a:t>
            </a:r>
            <a:r>
              <a:rPr lang="en-US" sz="2400" dirty="0" err="1"/>
              <a:t>ie</a:t>
            </a:r>
            <a:r>
              <a:rPr lang="en-US" sz="2400" dirty="0"/>
              <a:t>, cheating) will result in failure of the course and further disciplinary action.</a:t>
            </a:r>
          </a:p>
          <a:p>
            <a:pPr lvl="1"/>
            <a:r>
              <a:rPr lang="en-US" sz="2400" dirty="0"/>
              <a:t>For this course, you may talk with others about homework and labs, but the actual work must be your own.  </a:t>
            </a:r>
          </a:p>
          <a:p>
            <a:pPr lvl="2"/>
            <a:r>
              <a:rPr lang="en-US" sz="2900" b="1" i="1" dirty="0">
                <a:solidFill>
                  <a:srgbClr val="FF0000"/>
                </a:solidFill>
              </a:rPr>
              <a:t>Every keystroke must come from your own pinkies (no copy-paste from friends, internet, etc.)  </a:t>
            </a:r>
          </a:p>
          <a:p>
            <a:pPr lvl="2"/>
            <a:r>
              <a:rPr lang="en-US" sz="2900" b="1" i="1" dirty="0">
                <a:solidFill>
                  <a:srgbClr val="FF0000"/>
                </a:solidFill>
              </a:rPr>
              <a:t>Don’t share your own code either – you are just as responsible as the copier if you do.</a:t>
            </a:r>
          </a:p>
          <a:p>
            <a:pPr lvl="1"/>
            <a:r>
              <a:rPr lang="en-US" sz="2400" dirty="0"/>
              <a:t>For quizzes and the final exam, no collaboration or use of written or online resources is allowed.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sz="2400" dirty="0"/>
              <a:t>100 points for each graded exercise, weighted for each category.</a:t>
            </a:r>
          </a:p>
          <a:p>
            <a:pPr lvl="1"/>
            <a:r>
              <a:rPr lang="en-US" sz="2400" dirty="0"/>
              <a:t>List of each category and its weight is provided in the syllabus (and below)</a:t>
            </a:r>
          </a:p>
          <a:p>
            <a:pPr lvl="1"/>
            <a:r>
              <a:rPr lang="en-US" sz="2400" dirty="0"/>
              <a:t>You can keep track of your course grade by checking Blackboard Grade Center “weighted score”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Programming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computer does </a:t>
            </a:r>
            <a:r>
              <a:rPr lang="en-US" b="1" i="1" dirty="0"/>
              <a:t>exactly</a:t>
            </a:r>
            <a:r>
              <a:rPr lang="en-US" dirty="0"/>
              <a:t> what it is told to do</a:t>
            </a:r>
          </a:p>
          <a:p>
            <a:r>
              <a:rPr lang="en-US" dirty="0">
                <a:sym typeface="Symbol"/>
              </a:rPr>
              <a:t>Think before you code</a:t>
            </a:r>
          </a:p>
          <a:p>
            <a:pPr lvl="1">
              <a:buNone/>
            </a:pPr>
            <a:r>
              <a:rPr lang="en-US" sz="2200" dirty="0" err="1">
                <a:sym typeface="Symbol"/>
              </a:rPr>
              <a:t>Rqmts</a:t>
            </a:r>
            <a:r>
              <a:rPr lang="en-US" sz="2200" dirty="0">
                <a:sym typeface="Symbol"/>
              </a:rPr>
              <a:t>-&gt;Design-&gt;Implementation-&gt;Test-&gt;Deploy/Maintain</a:t>
            </a:r>
          </a:p>
          <a:p>
            <a:r>
              <a:rPr lang="en-US" dirty="0">
                <a:sym typeface="Symbol"/>
              </a:rPr>
              <a:t>Programming by example</a:t>
            </a:r>
          </a:p>
          <a:p>
            <a:pPr lvl="1"/>
            <a:r>
              <a:rPr lang="en-US" sz="2200" dirty="0">
                <a:sym typeface="Symbol"/>
              </a:rPr>
              <a:t>Don’t cut-and-paste – that’s plagiarism</a:t>
            </a:r>
          </a:p>
          <a:p>
            <a:pPr lvl="1"/>
            <a:r>
              <a:rPr lang="en-US" sz="2200" dirty="0">
                <a:sym typeface="Symbol"/>
              </a:rPr>
              <a:t>But, a quick textbook or internet search will get you over the initial hurdles</a:t>
            </a:r>
          </a:p>
          <a:p>
            <a:r>
              <a:rPr lang="en-US" dirty="0">
                <a:sym typeface="Symbol"/>
              </a:rPr>
              <a:t>Pragmatism</a:t>
            </a:r>
          </a:p>
          <a:p>
            <a:pPr lvl="1"/>
            <a:r>
              <a:rPr lang="en-US" sz="2200" dirty="0">
                <a:sym typeface="Symbol"/>
              </a:rPr>
              <a:t>Does it </a:t>
            </a:r>
            <a:r>
              <a:rPr lang="en-US" sz="2200" b="1" i="1" dirty="0">
                <a:sym typeface="Symbol"/>
              </a:rPr>
              <a:t>work</a:t>
            </a:r>
            <a:r>
              <a:rPr lang="en-US" sz="2200" dirty="0">
                <a:sym typeface="Symbol"/>
              </a:rPr>
              <a:t>?  This must be first priority</a:t>
            </a:r>
          </a:p>
          <a:p>
            <a:r>
              <a:rPr lang="en-US" dirty="0">
                <a:sym typeface="Symbol"/>
              </a:rPr>
              <a:t>Good Programming Practices</a:t>
            </a:r>
          </a:p>
          <a:p>
            <a:pPr lvl="1"/>
            <a:r>
              <a:rPr lang="en-US" sz="2200" dirty="0">
                <a:sym typeface="Symbol"/>
              </a:rPr>
              <a:t>A close second priority is to produce clean, readable code</a:t>
            </a:r>
          </a:p>
          <a:p>
            <a:pPr lvl="1"/>
            <a:r>
              <a:rPr lang="en-US" sz="2200" dirty="0">
                <a:sym typeface="Symbol"/>
              </a:rPr>
              <a:t>…To allow for others to understand and extend your code</a:t>
            </a:r>
          </a:p>
          <a:p>
            <a:pPr lvl="1"/>
            <a:r>
              <a:rPr lang="en-US" sz="2200" dirty="0">
                <a:sym typeface="Symbol"/>
              </a:rPr>
              <a:t>…So you yourself can remember what you did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>
                <a:sym typeface="Symbol"/>
              </a:rPr>
              <a:t>Good Programming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Provide a one- or two-sentence description of the “need”  (this does not have to be detailed – it is just to show that you know about this step: real requirements documents can be thousands of items.)</a:t>
            </a:r>
          </a:p>
          <a:p>
            <a:r>
              <a:rPr lang="en-US" dirty="0">
                <a:sym typeface="Symbol"/>
              </a:rPr>
              <a:t>Design</a:t>
            </a:r>
          </a:p>
          <a:p>
            <a:pPr lvl="1"/>
            <a:r>
              <a:rPr lang="en-US" dirty="0">
                <a:sym typeface="Symbol"/>
              </a:rPr>
              <a:t>Provide a pseudo-code definition of each step of your program</a:t>
            </a:r>
          </a:p>
          <a:p>
            <a:r>
              <a:rPr lang="en-US" dirty="0">
                <a:sym typeface="Symbol"/>
              </a:rPr>
              <a:t>Implementation</a:t>
            </a:r>
          </a:p>
          <a:p>
            <a:pPr lvl="1"/>
            <a:r>
              <a:rPr lang="en-US" dirty="0">
                <a:sym typeface="Symbol"/>
              </a:rPr>
              <a:t>This is the code (.java files and .class files) that successfully compiles and runs.</a:t>
            </a:r>
          </a:p>
          <a:p>
            <a:pPr lvl="1"/>
            <a:r>
              <a:rPr lang="en-US" dirty="0">
                <a:sym typeface="Symbol"/>
              </a:rPr>
              <a:t>Your code should have reasonable documentation, including </a:t>
            </a:r>
            <a:r>
              <a:rPr lang="en-US" dirty="0" err="1">
                <a:sym typeface="Symbol"/>
              </a:rPr>
              <a:t>javadoc</a:t>
            </a:r>
            <a:r>
              <a:rPr lang="en-US" dirty="0">
                <a:sym typeface="Symbol"/>
              </a:rPr>
              <a:t> annotations.</a:t>
            </a:r>
          </a:p>
          <a:p>
            <a:pPr lvl="1"/>
            <a:r>
              <a:rPr lang="en-US" dirty="0">
                <a:sym typeface="Symbol"/>
              </a:rPr>
              <a:t>Documentation as produced by </a:t>
            </a:r>
            <a:r>
              <a:rPr lang="en-US" dirty="0" err="1">
                <a:sym typeface="Symbol"/>
              </a:rPr>
              <a:t>javadoc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Test</a:t>
            </a:r>
          </a:p>
          <a:p>
            <a:pPr lvl="1"/>
            <a:r>
              <a:rPr lang="en-US" dirty="0">
                <a:sym typeface="Symbol"/>
              </a:rPr>
              <a:t>A set of </a:t>
            </a:r>
            <a:r>
              <a:rPr lang="en-US" dirty="0" err="1">
                <a:sym typeface="Symbol"/>
              </a:rPr>
              <a:t>JUnit</a:t>
            </a:r>
            <a:r>
              <a:rPr lang="en-US" dirty="0">
                <a:sym typeface="Symbol"/>
              </a:rPr>
              <a:t> tests which the program passes</a:t>
            </a:r>
          </a:p>
          <a:p>
            <a:pPr lvl="2"/>
            <a:r>
              <a:rPr lang="en-US" dirty="0">
                <a:sym typeface="Symbol"/>
              </a:rPr>
              <a:t>As provided by the professor – do not change these</a:t>
            </a:r>
          </a:p>
          <a:p>
            <a:pPr lvl="2"/>
            <a:r>
              <a:rPr lang="en-US" dirty="0">
                <a:sym typeface="Symbol"/>
              </a:rPr>
              <a:t>As created by you – “STUDENT” tests</a:t>
            </a:r>
          </a:p>
          <a:p>
            <a:r>
              <a:rPr lang="en-US" dirty="0">
                <a:sym typeface="Symbol"/>
              </a:rPr>
              <a:t>Deploy and Maintain</a:t>
            </a:r>
          </a:p>
          <a:p>
            <a:pPr lvl="1"/>
            <a:r>
              <a:rPr lang="en-US" dirty="0">
                <a:sym typeface="Symbol"/>
              </a:rPr>
              <a:t>We will not do this – it implies a customer and long-term 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77200" cy="5410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All material will be covered in Carrano Ed 5 and Blackboard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Note that there is a folder for each week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Inside each week are several modules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Inside each module are  one or more </a:t>
            </a:r>
            <a:r>
              <a:rPr lang="en-US" sz="2000" dirty="0" err="1"/>
              <a:t>Powerpoint</a:t>
            </a:r>
            <a:r>
              <a:rPr lang="en-US" sz="2000" dirty="0"/>
              <a:t> presentations with the course content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There will be two midterms and a final exam.  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Each exam will cover the material up to that point in the course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Exams will be taken in class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Programming assignments and labs are due at midnight on the date listed.  No extensions!!!  </a:t>
            </a:r>
            <a:r>
              <a:rPr lang="en-US" sz="2400" b="1" i="1" dirty="0"/>
              <a:t>(Start early!!!)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1389</Words>
  <Application>Microsoft Office PowerPoint</Application>
  <PresentationFormat>On-screen Show (4:3)</PresentationFormat>
  <Paragraphs>189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CMSC 204 – Computer Science II</vt:lpstr>
      <vt:lpstr>Topics</vt:lpstr>
      <vt:lpstr>Introductions</vt:lpstr>
      <vt:lpstr>Classroom Principles</vt:lpstr>
      <vt:lpstr>Classroom Principles</vt:lpstr>
      <vt:lpstr>Classroom Standards</vt:lpstr>
      <vt:lpstr>Programming Principles</vt:lpstr>
      <vt:lpstr>Good Programming Practices</vt:lpstr>
      <vt:lpstr>Course Overview</vt:lpstr>
      <vt:lpstr>Course Overview</vt:lpstr>
      <vt:lpstr>Learning Outcomes  </vt:lpstr>
      <vt:lpstr>Course Grading</vt:lpstr>
      <vt:lpstr>Software Requirements</vt:lpstr>
      <vt:lpstr>ObjectAid UML Tool</vt:lpstr>
      <vt:lpstr>Programming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CS140 – Introduction to Programming in JAVA</dc:title>
  <dc:creator>Rob Alexander</dc:creator>
  <cp:lastModifiedBy>Rob Alexander</cp:lastModifiedBy>
  <cp:revision>43</cp:revision>
  <dcterms:created xsi:type="dcterms:W3CDTF">2013-07-18T23:32:27Z</dcterms:created>
  <dcterms:modified xsi:type="dcterms:W3CDTF">2020-07-01T00:18:49Z</dcterms:modified>
</cp:coreProperties>
</file>